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8" r:id="rId13"/>
    <p:sldId id="269" r:id="rId14"/>
    <p:sldId id="270" r:id="rId15"/>
    <p:sldId id="271" r:id="rId16"/>
    <p:sldId id="272" r:id="rId17"/>
    <p:sldId id="273" r:id="rId18"/>
    <p:sldId id="278" r:id="rId19"/>
    <p:sldId id="274" r:id="rId20"/>
    <p:sldId id="275" r:id="rId21"/>
    <p:sldId id="276" r:id="rId22"/>
    <p:sldId id="293" r:id="rId23"/>
    <p:sldId id="277" r:id="rId24"/>
    <p:sldId id="280" r:id="rId25"/>
    <p:sldId id="279" r:id="rId26"/>
    <p:sldId id="281" r:id="rId27"/>
    <p:sldId id="282" r:id="rId28"/>
    <p:sldId id="283" r:id="rId29"/>
    <p:sldId id="284" r:id="rId30"/>
    <p:sldId id="285" r:id="rId31"/>
    <p:sldId id="286" r:id="rId32"/>
    <p:sldId id="287" r:id="rId33"/>
    <p:sldId id="288" r:id="rId34"/>
    <p:sldId id="289" r:id="rId35"/>
    <p:sldId id="291" r:id="rId36"/>
    <p:sldId id="290"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6" d="100"/>
          <a:sy n="76" d="100"/>
        </p:scale>
        <p:origin x="-84" y="-1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631F4389-2E9C-4080-A6C0-C024A8F17726}" type="datetimeFigureOut">
              <a:rPr lang="en-US" smtClean="0"/>
              <a:t>11/4/2008</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891EEAC5-5534-410C-8975-BDCDD3A3601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1F4389-2E9C-4080-A6C0-C024A8F17726}" type="datetimeFigureOut">
              <a:rPr lang="en-US" smtClean="0"/>
              <a:t>11/4/2008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EEAC5-5534-410C-8975-BDCDD3A360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1F4389-2E9C-4080-A6C0-C024A8F17726}" type="datetimeFigureOut">
              <a:rPr lang="en-US" smtClean="0"/>
              <a:t>11/4/2008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EEAC5-5534-410C-8975-BDCDD3A3601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lvl2pPr>
              <a:defRPr>
                <a:solidFill>
                  <a:schemeClr val="accent6"/>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5" name="Date Placeholder 24"/>
          <p:cNvSpPr>
            <a:spLocks noGrp="1"/>
          </p:cNvSpPr>
          <p:nvPr>
            <p:ph type="dt" sz="half" idx="10"/>
          </p:nvPr>
        </p:nvSpPr>
        <p:spPr/>
        <p:txBody>
          <a:bodyPr/>
          <a:lstStyle/>
          <a:p>
            <a:fld id="{631F4389-2E9C-4080-A6C0-C024A8F17726}" type="datetimeFigureOut">
              <a:rPr lang="en-US" smtClean="0"/>
              <a:t>11/5/2008</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891EEAC5-5534-410C-8975-BDCDD3A36016}"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20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fade">
                                      <p:cBhvr>
                                        <p:cTn id="12" dur="2000"/>
                                        <p:tgtEl>
                                          <p:spTgt spid="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animEffect transition="in" filter="fade">
                                      <p:cBhvr>
                                        <p:cTn id="17" dur="2000"/>
                                        <p:tgtEl>
                                          <p:spTgt spid="2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7">
                                            <p:txEl>
                                              <p:pRg st="3" end="3"/>
                                            </p:txEl>
                                          </p:spTgt>
                                        </p:tgtEl>
                                        <p:attrNameLst>
                                          <p:attrName>style.visibility</p:attrName>
                                        </p:attrNameLst>
                                      </p:cBhvr>
                                      <p:to>
                                        <p:strVal val="visible"/>
                                      </p:to>
                                    </p:set>
                                    <p:animEffect transition="in" filter="fade">
                                      <p:cBhvr>
                                        <p:cTn id="20" dur="2000"/>
                                        <p:tgtEl>
                                          <p:spTgt spid="2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xEl>
                                              <p:pRg st="4" end="4"/>
                                            </p:txEl>
                                          </p:spTgt>
                                        </p:tgtEl>
                                        <p:attrNameLst>
                                          <p:attrName>style.visibility</p:attrName>
                                        </p:attrNameLst>
                                      </p:cBhvr>
                                      <p:to>
                                        <p:strVal val="visible"/>
                                      </p:to>
                                    </p:set>
                                    <p:animEffect transition="in" filter="fade">
                                      <p:cBhvr>
                                        <p:cTn id="23" dur="20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tmplLst>
          <p:tmpl lvl="1">
            <p:tnLst>
              <p:par>
                <p:cTn presetID="10" presetClass="entr" presetSubtype="0"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2000"/>
                        <p:tgtEl>
                          <p:spTgt spid="27"/>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2000"/>
                        <p:tgtEl>
                          <p:spTgt spid="27"/>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2000"/>
                        <p:tgtEl>
                          <p:spTgt spid="27"/>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2000"/>
                        <p:tgtEl>
                          <p:spTgt spid="27"/>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2000"/>
                        <p:tgtEl>
                          <p:spTgt spid="27"/>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631F4389-2E9C-4080-A6C0-C024A8F17726}" type="datetimeFigureOut">
              <a:rPr lang="en-US" smtClean="0"/>
              <a:t>11/4/2008</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891EEAC5-5534-410C-8975-BDCDD3A36016}"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631F4389-2E9C-4080-A6C0-C024A8F17726}" type="datetimeFigureOut">
              <a:rPr lang="en-US" smtClean="0"/>
              <a:t>11/4/2008</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891EEAC5-5534-410C-8975-BDCDD3A360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631F4389-2E9C-4080-A6C0-C024A8F17726}" type="datetimeFigureOut">
              <a:rPr lang="en-US" smtClean="0"/>
              <a:t>11/4/2008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891EEAC5-5534-410C-8975-BDCDD3A36016}"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31F4389-2E9C-4080-A6C0-C024A8F17726}" type="datetimeFigureOut">
              <a:rPr lang="en-US" smtClean="0"/>
              <a:t>11/4/2008</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EEAC5-5534-410C-8975-BDCDD3A360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31F4389-2E9C-4080-A6C0-C024A8F17726}" type="datetimeFigureOut">
              <a:rPr lang="en-US" smtClean="0"/>
              <a:t>11/4/2008</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EEAC5-5534-410C-8975-BDCDD3A360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631F4389-2E9C-4080-A6C0-C024A8F17726}" type="datetimeFigureOut">
              <a:rPr lang="en-US" smtClean="0"/>
              <a:t>11/4/2008</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EEAC5-5534-410C-8975-BDCDD3A3601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631F4389-2E9C-4080-A6C0-C024A8F17726}" type="datetimeFigureOut">
              <a:rPr lang="en-US" smtClean="0"/>
              <a:t>11/4/2008</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891EEAC5-5534-410C-8975-BDCDD3A36016}"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631F4389-2E9C-4080-A6C0-C024A8F17726}" type="datetimeFigureOut">
              <a:rPr lang="en-US" smtClean="0"/>
              <a:t>11/4/2008</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891EEAC5-5534-410C-8975-BDCDD3A36016}"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attrek.com/Help/Glossary.aspx?Target=Alternative%20hypothesis" TargetMode="External"/><Relationship Id="rId2" Type="http://schemas.openxmlformats.org/officeDocument/2006/relationships/hyperlink" Target="http://stattrek.com/Help/Glossary.aspx?Target=Null%20hypothesi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attrek.com/Help/Glossary.aspx?Target=Sampling%20distribu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tattrek.com/Help/Glossary.aspx?Target=Significance%20leve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Hypothesis testing</a:t>
            </a:r>
            <a:endParaRPr lang="en-US" dirty="0"/>
          </a:p>
        </p:txBody>
      </p:sp>
      <p:sp>
        <p:nvSpPr>
          <p:cNvPr id="3" name="Subtitle 2"/>
          <p:cNvSpPr>
            <a:spLocks noGrp="1"/>
          </p:cNvSpPr>
          <p:nvPr>
            <p:ph type="subTitle" idx="1"/>
          </p:nvPr>
        </p:nvSpPr>
        <p:spPr/>
        <p:txBody>
          <a:bodyPr/>
          <a:lstStyle/>
          <a:p>
            <a:r>
              <a:rPr lang="en-US" dirty="0" smtClean="0">
                <a:solidFill>
                  <a:schemeClr val="accent6"/>
                </a:solidFill>
              </a:rPr>
              <a:t>Working with significance and the z, t and chi-square tests</a:t>
            </a:r>
            <a:endParaRPr lang="en-US" dirty="0">
              <a:solidFill>
                <a:schemeClr val="accent6"/>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r>
              <a:rPr lang="en-US" dirty="0"/>
              <a:t>Examples of H</a:t>
            </a:r>
            <a:r>
              <a:rPr lang="en-US" sz="3300" dirty="0"/>
              <a:t>1</a:t>
            </a:r>
            <a:r>
              <a:rPr lang="en-US" dirty="0"/>
              <a:t> and H</a:t>
            </a:r>
            <a:r>
              <a:rPr lang="en-US" sz="3300" dirty="0"/>
              <a:t>0</a:t>
            </a:r>
          </a:p>
        </p:txBody>
      </p:sp>
      <p:sp>
        <p:nvSpPr>
          <p:cNvPr id="14339" name="Rectangle 3"/>
          <p:cNvSpPr>
            <a:spLocks noGrp="1" noRot="1" noChangeArrowheads="1"/>
          </p:cNvSpPr>
          <p:nvPr>
            <p:ph type="body" idx="1"/>
          </p:nvPr>
        </p:nvSpPr>
        <p:spPr/>
        <p:txBody>
          <a:bodyPr/>
          <a:lstStyle/>
          <a:p>
            <a:pPr>
              <a:lnSpc>
                <a:spcPct val="80000"/>
              </a:lnSpc>
            </a:pPr>
            <a:r>
              <a:rPr lang="en-US" sz="2400" dirty="0"/>
              <a:t>H1: Some job training programs are more successful than other programs in placing trainees in permanent employment.</a:t>
            </a:r>
          </a:p>
          <a:p>
            <a:pPr>
              <a:lnSpc>
                <a:spcPct val="80000"/>
              </a:lnSpc>
            </a:pPr>
            <a:r>
              <a:rPr lang="en-US" sz="2400" dirty="0"/>
              <a:t>H0: All job training programs are equally likely to place trainees in permanent employment.</a:t>
            </a:r>
          </a:p>
          <a:p>
            <a:pPr>
              <a:lnSpc>
                <a:spcPct val="80000"/>
              </a:lnSpc>
            </a:pPr>
            <a:r>
              <a:rPr lang="en-US" sz="2400" dirty="0"/>
              <a:t>H1: Male planners earn higher salaries than female planners.</a:t>
            </a:r>
          </a:p>
          <a:p>
            <a:pPr>
              <a:lnSpc>
                <a:spcPct val="80000"/>
              </a:lnSpc>
            </a:pPr>
            <a:r>
              <a:rPr lang="en-US" sz="2400" dirty="0"/>
              <a:t>H0: Gender is not related to planners’ salaries.</a:t>
            </a:r>
          </a:p>
          <a:p>
            <a:pPr>
              <a:lnSpc>
                <a:spcPct val="80000"/>
              </a:lnSpc>
            </a:pPr>
            <a:r>
              <a:rPr lang="en-US" sz="2400" dirty="0"/>
              <a:t>H1: Dr. Schroeder is smarter than the average Virginia Tech Research Professor</a:t>
            </a:r>
          </a:p>
          <a:p>
            <a:pPr>
              <a:lnSpc>
                <a:spcPct val="80000"/>
              </a:lnSpc>
            </a:pPr>
            <a:r>
              <a:rPr lang="en-US" sz="2400" dirty="0"/>
              <a:t>H0: Dr. Schroeder is no smarter than the average Virginia Tech Research Professor (his intelligence is a random error)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Hypothesis Testing </a:t>
            </a:r>
            <a:r>
              <a:rPr lang="en-US" dirty="0" smtClean="0"/>
              <a:t>Process</a:t>
            </a:r>
            <a:endParaRPr lang="en-US" dirty="0"/>
          </a:p>
        </p:txBody>
      </p:sp>
      <p:sp>
        <p:nvSpPr>
          <p:cNvPr id="5" name="Slide Number Placeholder 4"/>
          <p:cNvSpPr>
            <a:spLocks noGrp="1"/>
          </p:cNvSpPr>
          <p:nvPr>
            <p:ph type="sldNum" sz="quarter" idx="11"/>
          </p:nvPr>
        </p:nvSpPr>
        <p:spPr>
          <a:xfrm>
            <a:off x="7164388" y="6170613"/>
            <a:ext cx="1905000" cy="463550"/>
          </a:xfrm>
        </p:spPr>
        <p:txBody>
          <a:bodyPr/>
          <a:lstStyle/>
          <a:p>
            <a:r>
              <a:rPr lang="en-US" dirty="0"/>
              <a:t>Chap </a:t>
            </a:r>
            <a:r>
              <a:rPr lang="en-US" dirty="0" smtClean="0"/>
              <a:t>9-</a:t>
            </a:r>
            <a:fld id="{2F9BB30E-6F3A-4B1B-900F-3E28961F6E5C}" type="slidenum">
              <a:rPr lang="en-US" smtClean="0"/>
              <a:pPr/>
              <a:t>11</a:t>
            </a:fld>
            <a:endParaRPr lang="en-US" dirty="0" smtClean="0"/>
          </a:p>
          <a:p>
            <a:r>
              <a:rPr lang="en-US" dirty="0" smtClean="0"/>
              <a:t>Basic Business Statistics 8</a:t>
            </a:r>
            <a:r>
              <a:rPr lang="en-US" baseline="30000" dirty="0" smtClean="0"/>
              <a:t>th</a:t>
            </a:r>
            <a:r>
              <a:rPr lang="en-US" dirty="0" smtClean="0"/>
              <a:t> Edition</a:t>
            </a:r>
            <a:endParaRPr lang="en-US" dirty="0"/>
          </a:p>
        </p:txBody>
      </p:sp>
      <p:sp>
        <p:nvSpPr>
          <p:cNvPr id="7" name="Rectangle 4"/>
          <p:cNvSpPr>
            <a:spLocks noChangeArrowheads="1"/>
          </p:cNvSpPr>
          <p:nvPr/>
        </p:nvSpPr>
        <p:spPr bwMode="auto">
          <a:xfrm>
            <a:off x="4800600" y="2743200"/>
            <a:ext cx="4017963" cy="515938"/>
          </a:xfrm>
          <a:prstGeom prst="rect">
            <a:avLst/>
          </a:prstGeom>
          <a:noFill/>
          <a:ln w="9525">
            <a:noFill/>
            <a:miter lim="800000"/>
            <a:headEnd/>
            <a:tailEnd/>
          </a:ln>
          <a:effectLst/>
        </p:spPr>
        <p:txBody>
          <a:bodyPr wrap="none" lIns="90488" tIns="44450" rIns="90488" bIns="44450">
            <a:spAutoFit/>
          </a:bodyPr>
          <a:lstStyle/>
          <a:p>
            <a:pPr eaLnBrk="0" hangingPunct="0"/>
            <a:r>
              <a:rPr lang="en-US" sz="2800" b="1">
                <a:solidFill>
                  <a:schemeClr val="tx2"/>
                </a:solidFill>
                <a:latin typeface="Arial" charset="0"/>
              </a:rPr>
              <a:t>Identify the Population</a:t>
            </a:r>
          </a:p>
        </p:txBody>
      </p:sp>
      <p:sp>
        <p:nvSpPr>
          <p:cNvPr id="8" name="Rectangle 5"/>
          <p:cNvSpPr>
            <a:spLocks noChangeArrowheads="1"/>
          </p:cNvSpPr>
          <p:nvPr/>
        </p:nvSpPr>
        <p:spPr bwMode="auto">
          <a:xfrm>
            <a:off x="609600" y="1600200"/>
            <a:ext cx="2200275" cy="515938"/>
          </a:xfrm>
          <a:prstGeom prst="rect">
            <a:avLst/>
          </a:prstGeom>
          <a:noFill/>
          <a:ln w="9525">
            <a:noFill/>
            <a:miter lim="800000"/>
            <a:headEnd/>
            <a:tailEnd/>
          </a:ln>
          <a:effectLst/>
        </p:spPr>
        <p:txBody>
          <a:bodyPr wrap="none" lIns="90488" tIns="44450" rIns="90488" bIns="44450">
            <a:spAutoFit/>
          </a:bodyPr>
          <a:lstStyle/>
          <a:p>
            <a:pPr eaLnBrk="0" hangingPunct="0"/>
            <a:r>
              <a:rPr lang="en-US" sz="2800" b="1">
                <a:solidFill>
                  <a:schemeClr val="tx2"/>
                </a:solidFill>
                <a:latin typeface="Arial" charset="0"/>
              </a:rPr>
              <a:t>Assume the</a:t>
            </a:r>
          </a:p>
        </p:txBody>
      </p:sp>
      <p:sp>
        <p:nvSpPr>
          <p:cNvPr id="9" name="Rectangle 6"/>
          <p:cNvSpPr>
            <a:spLocks noChangeArrowheads="1"/>
          </p:cNvSpPr>
          <p:nvPr/>
        </p:nvSpPr>
        <p:spPr bwMode="auto">
          <a:xfrm>
            <a:off x="641350" y="1981200"/>
            <a:ext cx="2000250" cy="515938"/>
          </a:xfrm>
          <a:prstGeom prst="rect">
            <a:avLst/>
          </a:prstGeom>
          <a:noFill/>
          <a:ln w="9525">
            <a:noFill/>
            <a:miter lim="800000"/>
            <a:headEnd/>
            <a:tailEnd/>
          </a:ln>
          <a:effectLst/>
        </p:spPr>
        <p:txBody>
          <a:bodyPr wrap="none" lIns="90488" tIns="44450" rIns="90488" bIns="44450">
            <a:spAutoFit/>
          </a:bodyPr>
          <a:lstStyle/>
          <a:p>
            <a:pPr eaLnBrk="0" hangingPunct="0"/>
            <a:r>
              <a:rPr lang="en-US" sz="2800" b="1">
                <a:solidFill>
                  <a:schemeClr val="tx2"/>
                </a:solidFill>
                <a:latin typeface="Arial" charset="0"/>
              </a:rPr>
              <a:t>population</a:t>
            </a:r>
          </a:p>
        </p:txBody>
      </p:sp>
      <p:sp>
        <p:nvSpPr>
          <p:cNvPr id="10" name="Rectangle 7"/>
          <p:cNvSpPr>
            <a:spLocks noChangeArrowheads="1"/>
          </p:cNvSpPr>
          <p:nvPr/>
        </p:nvSpPr>
        <p:spPr bwMode="auto">
          <a:xfrm>
            <a:off x="304800" y="2362200"/>
            <a:ext cx="2813050" cy="515938"/>
          </a:xfrm>
          <a:prstGeom prst="rect">
            <a:avLst/>
          </a:prstGeom>
          <a:noFill/>
          <a:ln w="9525">
            <a:noFill/>
            <a:miter lim="800000"/>
            <a:headEnd/>
            <a:tailEnd/>
          </a:ln>
          <a:effectLst/>
        </p:spPr>
        <p:txBody>
          <a:bodyPr wrap="none" lIns="90488" tIns="44450" rIns="90488" bIns="44450">
            <a:spAutoFit/>
          </a:bodyPr>
          <a:lstStyle/>
          <a:p>
            <a:pPr eaLnBrk="0" hangingPunct="0"/>
            <a:r>
              <a:rPr lang="en-US" sz="2800" b="1">
                <a:solidFill>
                  <a:schemeClr val="tx2"/>
                </a:solidFill>
                <a:latin typeface="Arial" charset="0"/>
              </a:rPr>
              <a:t>mean age is 50.</a:t>
            </a:r>
          </a:p>
        </p:txBody>
      </p:sp>
      <p:sp>
        <p:nvSpPr>
          <p:cNvPr id="11" name="Rectangle 8"/>
          <p:cNvSpPr>
            <a:spLocks noChangeArrowheads="1"/>
          </p:cNvSpPr>
          <p:nvPr/>
        </p:nvSpPr>
        <p:spPr bwMode="auto">
          <a:xfrm>
            <a:off x="606425" y="2873375"/>
            <a:ext cx="2289175" cy="515938"/>
          </a:xfrm>
          <a:prstGeom prst="rect">
            <a:avLst/>
          </a:prstGeom>
          <a:noFill/>
          <a:ln w="9525">
            <a:noFill/>
            <a:miter lim="800000"/>
            <a:headEnd/>
            <a:tailEnd/>
          </a:ln>
          <a:effectLst/>
        </p:spPr>
        <p:txBody>
          <a:bodyPr wrap="none" lIns="90488" tIns="44450" rIns="90488" bIns="44450">
            <a:spAutoFit/>
          </a:bodyPr>
          <a:lstStyle/>
          <a:p>
            <a:pPr eaLnBrk="0" hangingPunct="0"/>
            <a:r>
              <a:rPr lang="en-US" sz="2800" b="1">
                <a:solidFill>
                  <a:schemeClr val="tx2"/>
                </a:solidFill>
                <a:latin typeface="Arial" charset="0"/>
              </a:rPr>
              <a:t>(                   )</a:t>
            </a:r>
          </a:p>
        </p:txBody>
      </p:sp>
      <p:sp>
        <p:nvSpPr>
          <p:cNvPr id="12" name="Freeform 9"/>
          <p:cNvSpPr>
            <a:spLocks/>
          </p:cNvSpPr>
          <p:nvPr/>
        </p:nvSpPr>
        <p:spPr bwMode="auto">
          <a:xfrm>
            <a:off x="8077200" y="3429000"/>
            <a:ext cx="677863" cy="704850"/>
          </a:xfrm>
          <a:custGeom>
            <a:avLst/>
            <a:gdLst/>
            <a:ahLst/>
            <a:cxnLst>
              <a:cxn ang="0">
                <a:pos x="107" y="0"/>
              </a:cxn>
              <a:cxn ang="0">
                <a:pos x="320" y="0"/>
              </a:cxn>
              <a:cxn ang="0">
                <a:pos x="320" y="335"/>
              </a:cxn>
              <a:cxn ang="0">
                <a:pos x="426" y="335"/>
              </a:cxn>
              <a:cxn ang="0">
                <a:pos x="214" y="443"/>
              </a:cxn>
              <a:cxn ang="0">
                <a:pos x="0" y="335"/>
              </a:cxn>
              <a:cxn ang="0">
                <a:pos x="107" y="335"/>
              </a:cxn>
              <a:cxn ang="0">
                <a:pos x="107" y="0"/>
              </a:cxn>
            </a:cxnLst>
            <a:rect l="0" t="0" r="r" b="b"/>
            <a:pathLst>
              <a:path w="427" h="444">
                <a:moveTo>
                  <a:pt x="107" y="0"/>
                </a:moveTo>
                <a:lnTo>
                  <a:pt x="320" y="0"/>
                </a:lnTo>
                <a:lnTo>
                  <a:pt x="320" y="335"/>
                </a:lnTo>
                <a:lnTo>
                  <a:pt x="426" y="335"/>
                </a:lnTo>
                <a:lnTo>
                  <a:pt x="214" y="443"/>
                </a:lnTo>
                <a:lnTo>
                  <a:pt x="0" y="335"/>
                </a:lnTo>
                <a:lnTo>
                  <a:pt x="107" y="335"/>
                </a:lnTo>
                <a:lnTo>
                  <a:pt x="107" y="0"/>
                </a:lnTo>
              </a:path>
            </a:pathLst>
          </a:custGeom>
          <a:solidFill>
            <a:srgbClr val="FFFF99"/>
          </a:solidFill>
          <a:ln w="9525" cap="rnd">
            <a:noFill/>
            <a:round/>
            <a:headEnd type="none" w="sm" len="sm"/>
            <a:tailEnd type="none" w="sm" len="sm"/>
          </a:ln>
          <a:effectLst/>
        </p:spPr>
        <p:txBody>
          <a:bodyPr/>
          <a:lstStyle/>
          <a:p>
            <a:endParaRPr lang="en-US"/>
          </a:p>
        </p:txBody>
      </p:sp>
      <p:sp>
        <p:nvSpPr>
          <p:cNvPr id="13" name="Freeform 10"/>
          <p:cNvSpPr>
            <a:spLocks/>
          </p:cNvSpPr>
          <p:nvPr/>
        </p:nvSpPr>
        <p:spPr bwMode="auto">
          <a:xfrm>
            <a:off x="8064500" y="3429000"/>
            <a:ext cx="687388" cy="687388"/>
          </a:xfrm>
          <a:custGeom>
            <a:avLst/>
            <a:gdLst/>
            <a:ahLst/>
            <a:cxnLst>
              <a:cxn ang="0">
                <a:pos x="324" y="0"/>
              </a:cxn>
              <a:cxn ang="0">
                <a:pos x="324" y="323"/>
              </a:cxn>
              <a:cxn ang="0">
                <a:pos x="432" y="323"/>
              </a:cxn>
              <a:cxn ang="0">
                <a:pos x="217" y="432"/>
              </a:cxn>
              <a:cxn ang="0">
                <a:pos x="0" y="323"/>
              </a:cxn>
              <a:cxn ang="0">
                <a:pos x="109" y="323"/>
              </a:cxn>
              <a:cxn ang="0">
                <a:pos x="109" y="0"/>
              </a:cxn>
            </a:cxnLst>
            <a:rect l="0" t="0" r="r" b="b"/>
            <a:pathLst>
              <a:path w="433" h="433">
                <a:moveTo>
                  <a:pt x="324" y="0"/>
                </a:moveTo>
                <a:lnTo>
                  <a:pt x="324" y="323"/>
                </a:lnTo>
                <a:lnTo>
                  <a:pt x="432" y="323"/>
                </a:lnTo>
                <a:lnTo>
                  <a:pt x="217" y="432"/>
                </a:lnTo>
                <a:lnTo>
                  <a:pt x="0" y="323"/>
                </a:lnTo>
                <a:lnTo>
                  <a:pt x="109" y="323"/>
                </a:lnTo>
                <a:lnTo>
                  <a:pt x="109"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4" name="Freeform 11"/>
          <p:cNvSpPr>
            <a:spLocks/>
          </p:cNvSpPr>
          <p:nvPr/>
        </p:nvSpPr>
        <p:spPr bwMode="auto">
          <a:xfrm>
            <a:off x="3429000" y="4951413"/>
            <a:ext cx="914400" cy="687387"/>
          </a:xfrm>
          <a:custGeom>
            <a:avLst/>
            <a:gdLst/>
            <a:ahLst/>
            <a:cxnLst>
              <a:cxn ang="0">
                <a:pos x="575" y="324"/>
              </a:cxn>
              <a:cxn ang="0">
                <a:pos x="107" y="324"/>
              </a:cxn>
              <a:cxn ang="0">
                <a:pos x="107" y="432"/>
              </a:cxn>
              <a:cxn ang="0">
                <a:pos x="0" y="215"/>
              </a:cxn>
              <a:cxn ang="0">
                <a:pos x="107" y="0"/>
              </a:cxn>
              <a:cxn ang="0">
                <a:pos x="107" y="107"/>
              </a:cxn>
              <a:cxn ang="0">
                <a:pos x="575" y="107"/>
              </a:cxn>
            </a:cxnLst>
            <a:rect l="0" t="0" r="r" b="b"/>
            <a:pathLst>
              <a:path w="576" h="433">
                <a:moveTo>
                  <a:pt x="575" y="324"/>
                </a:moveTo>
                <a:lnTo>
                  <a:pt x="107" y="324"/>
                </a:lnTo>
                <a:lnTo>
                  <a:pt x="107" y="432"/>
                </a:lnTo>
                <a:lnTo>
                  <a:pt x="0" y="215"/>
                </a:lnTo>
                <a:lnTo>
                  <a:pt x="107" y="0"/>
                </a:lnTo>
                <a:lnTo>
                  <a:pt x="107" y="107"/>
                </a:lnTo>
                <a:lnTo>
                  <a:pt x="575" y="107"/>
                </a:lnTo>
              </a:path>
            </a:pathLst>
          </a:custGeom>
          <a:solidFill>
            <a:srgbClr val="FFFF99"/>
          </a:solidFill>
          <a:ln w="12700" cap="rnd" cmpd="sng">
            <a:solidFill>
              <a:srgbClr val="000000"/>
            </a:solidFill>
            <a:prstDash val="solid"/>
            <a:round/>
            <a:headEnd type="none" w="sm" len="sm"/>
            <a:tailEnd type="none" w="sm" len="sm"/>
          </a:ln>
          <a:effectLst/>
        </p:spPr>
        <p:txBody>
          <a:bodyPr/>
          <a:lstStyle/>
          <a:p>
            <a:endParaRPr lang="en-US"/>
          </a:p>
        </p:txBody>
      </p:sp>
      <p:sp>
        <p:nvSpPr>
          <p:cNvPr id="15" name="Freeform 12"/>
          <p:cNvSpPr>
            <a:spLocks/>
          </p:cNvSpPr>
          <p:nvPr/>
        </p:nvSpPr>
        <p:spPr bwMode="auto">
          <a:xfrm>
            <a:off x="915988" y="5105400"/>
            <a:ext cx="1500187" cy="723900"/>
          </a:xfrm>
          <a:custGeom>
            <a:avLst/>
            <a:gdLst/>
            <a:ahLst/>
            <a:cxnLst>
              <a:cxn ang="0">
                <a:pos x="0" y="360"/>
              </a:cxn>
              <a:cxn ang="0">
                <a:pos x="0" y="95"/>
              </a:cxn>
              <a:cxn ang="0">
                <a:pos x="95" y="0"/>
              </a:cxn>
              <a:cxn ang="0">
                <a:pos x="849" y="0"/>
              </a:cxn>
              <a:cxn ang="0">
                <a:pos x="944" y="95"/>
              </a:cxn>
              <a:cxn ang="0">
                <a:pos x="944" y="360"/>
              </a:cxn>
              <a:cxn ang="0">
                <a:pos x="849" y="455"/>
              </a:cxn>
              <a:cxn ang="0">
                <a:pos x="95" y="455"/>
              </a:cxn>
              <a:cxn ang="0">
                <a:pos x="0" y="360"/>
              </a:cxn>
              <a:cxn ang="0">
                <a:pos x="48" y="347"/>
              </a:cxn>
              <a:cxn ang="0">
                <a:pos x="48" y="111"/>
              </a:cxn>
              <a:cxn ang="0">
                <a:pos x="108" y="47"/>
              </a:cxn>
              <a:cxn ang="0">
                <a:pos x="834" y="47"/>
              </a:cxn>
              <a:cxn ang="0">
                <a:pos x="896" y="111"/>
              </a:cxn>
              <a:cxn ang="0">
                <a:pos x="896" y="347"/>
              </a:cxn>
              <a:cxn ang="0">
                <a:pos x="834" y="408"/>
              </a:cxn>
              <a:cxn ang="0">
                <a:pos x="108" y="408"/>
              </a:cxn>
              <a:cxn ang="0">
                <a:pos x="48" y="347"/>
              </a:cxn>
              <a:cxn ang="0">
                <a:pos x="0" y="360"/>
              </a:cxn>
            </a:cxnLst>
            <a:rect l="0" t="0" r="r" b="b"/>
            <a:pathLst>
              <a:path w="945" h="456">
                <a:moveTo>
                  <a:pt x="0" y="360"/>
                </a:moveTo>
                <a:lnTo>
                  <a:pt x="0" y="95"/>
                </a:lnTo>
                <a:lnTo>
                  <a:pt x="95" y="0"/>
                </a:lnTo>
                <a:lnTo>
                  <a:pt x="849" y="0"/>
                </a:lnTo>
                <a:lnTo>
                  <a:pt x="944" y="95"/>
                </a:lnTo>
                <a:lnTo>
                  <a:pt x="944" y="360"/>
                </a:lnTo>
                <a:lnTo>
                  <a:pt x="849" y="455"/>
                </a:lnTo>
                <a:lnTo>
                  <a:pt x="95" y="455"/>
                </a:lnTo>
                <a:lnTo>
                  <a:pt x="0" y="360"/>
                </a:lnTo>
                <a:lnTo>
                  <a:pt x="48" y="347"/>
                </a:lnTo>
                <a:lnTo>
                  <a:pt x="48" y="111"/>
                </a:lnTo>
                <a:lnTo>
                  <a:pt x="108" y="47"/>
                </a:lnTo>
                <a:lnTo>
                  <a:pt x="834" y="47"/>
                </a:lnTo>
                <a:lnTo>
                  <a:pt x="896" y="111"/>
                </a:lnTo>
                <a:lnTo>
                  <a:pt x="896" y="347"/>
                </a:lnTo>
                <a:lnTo>
                  <a:pt x="834" y="408"/>
                </a:lnTo>
                <a:lnTo>
                  <a:pt x="108" y="408"/>
                </a:lnTo>
                <a:lnTo>
                  <a:pt x="48" y="347"/>
                </a:lnTo>
                <a:lnTo>
                  <a:pt x="0" y="360"/>
                </a:lnTo>
              </a:path>
            </a:pathLst>
          </a:custGeom>
          <a:solidFill>
            <a:srgbClr val="FFCCCC"/>
          </a:solidFill>
          <a:ln w="9525" cap="rnd">
            <a:solidFill>
              <a:srgbClr val="FFCCCC"/>
            </a:solidFill>
            <a:round/>
            <a:headEnd type="none" w="sm" len="sm"/>
            <a:tailEnd type="none" w="sm" len="sm"/>
          </a:ln>
          <a:effectLst/>
        </p:spPr>
        <p:txBody>
          <a:bodyPr/>
          <a:lstStyle/>
          <a:p>
            <a:endParaRPr lang="en-US"/>
          </a:p>
        </p:txBody>
      </p:sp>
      <p:sp>
        <p:nvSpPr>
          <p:cNvPr id="16" name="Rectangle 13"/>
          <p:cNvSpPr>
            <a:spLocks noChangeArrowheads="1"/>
          </p:cNvSpPr>
          <p:nvPr/>
        </p:nvSpPr>
        <p:spPr bwMode="auto">
          <a:xfrm>
            <a:off x="971550" y="5260975"/>
            <a:ext cx="1384300"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chemeClr val="tx2"/>
                </a:solidFill>
                <a:latin typeface="Arial" charset="0"/>
              </a:rPr>
              <a:t>REJECT</a:t>
            </a:r>
          </a:p>
        </p:txBody>
      </p:sp>
      <p:sp>
        <p:nvSpPr>
          <p:cNvPr id="17" name="Freeform 14"/>
          <p:cNvSpPr>
            <a:spLocks/>
          </p:cNvSpPr>
          <p:nvPr/>
        </p:nvSpPr>
        <p:spPr bwMode="auto">
          <a:xfrm>
            <a:off x="6311900" y="4953000"/>
            <a:ext cx="533400" cy="611188"/>
          </a:xfrm>
          <a:custGeom>
            <a:avLst/>
            <a:gdLst/>
            <a:ahLst/>
            <a:cxnLst>
              <a:cxn ang="0">
                <a:pos x="335" y="288"/>
              </a:cxn>
              <a:cxn ang="0">
                <a:pos x="63" y="288"/>
              </a:cxn>
              <a:cxn ang="0">
                <a:pos x="63" y="384"/>
              </a:cxn>
              <a:cxn ang="0">
                <a:pos x="0" y="191"/>
              </a:cxn>
              <a:cxn ang="0">
                <a:pos x="63" y="0"/>
              </a:cxn>
              <a:cxn ang="0">
                <a:pos x="63" y="95"/>
              </a:cxn>
              <a:cxn ang="0">
                <a:pos x="335" y="95"/>
              </a:cxn>
            </a:cxnLst>
            <a:rect l="0" t="0" r="r" b="b"/>
            <a:pathLst>
              <a:path w="336" h="385">
                <a:moveTo>
                  <a:pt x="335" y="288"/>
                </a:moveTo>
                <a:lnTo>
                  <a:pt x="63" y="288"/>
                </a:lnTo>
                <a:lnTo>
                  <a:pt x="63" y="384"/>
                </a:lnTo>
                <a:lnTo>
                  <a:pt x="0" y="191"/>
                </a:lnTo>
                <a:lnTo>
                  <a:pt x="63" y="0"/>
                </a:lnTo>
                <a:lnTo>
                  <a:pt x="63" y="95"/>
                </a:lnTo>
                <a:lnTo>
                  <a:pt x="335" y="95"/>
                </a:lnTo>
              </a:path>
            </a:pathLst>
          </a:custGeom>
          <a:solidFill>
            <a:schemeClr val="folHlink"/>
          </a:solidFill>
          <a:ln w="12700" cap="rnd" cmpd="sng">
            <a:solidFill>
              <a:srgbClr val="000000"/>
            </a:solidFill>
            <a:prstDash val="solid"/>
            <a:round/>
            <a:headEnd type="none" w="sm" len="sm"/>
            <a:tailEnd type="none" w="sm" len="sm"/>
          </a:ln>
          <a:effectLst/>
        </p:spPr>
        <p:txBody>
          <a:bodyPr/>
          <a:lstStyle/>
          <a:p>
            <a:endParaRPr lang="en-US"/>
          </a:p>
        </p:txBody>
      </p:sp>
      <p:sp>
        <p:nvSpPr>
          <p:cNvPr id="18" name="Freeform 15"/>
          <p:cNvSpPr>
            <a:spLocks/>
          </p:cNvSpPr>
          <p:nvPr/>
        </p:nvSpPr>
        <p:spPr bwMode="auto">
          <a:xfrm>
            <a:off x="3265488" y="2171700"/>
            <a:ext cx="933450" cy="677863"/>
          </a:xfrm>
          <a:custGeom>
            <a:avLst/>
            <a:gdLst/>
            <a:ahLst/>
            <a:cxnLst>
              <a:cxn ang="0">
                <a:pos x="0" y="320"/>
              </a:cxn>
              <a:cxn ang="0">
                <a:pos x="0" y="106"/>
              </a:cxn>
              <a:cxn ang="0">
                <a:pos x="479" y="106"/>
              </a:cxn>
              <a:cxn ang="0">
                <a:pos x="479" y="0"/>
              </a:cxn>
              <a:cxn ang="0">
                <a:pos x="587" y="214"/>
              </a:cxn>
              <a:cxn ang="0">
                <a:pos x="479" y="426"/>
              </a:cxn>
              <a:cxn ang="0">
                <a:pos x="479" y="320"/>
              </a:cxn>
              <a:cxn ang="0">
                <a:pos x="0" y="320"/>
              </a:cxn>
            </a:cxnLst>
            <a:rect l="0" t="0" r="r" b="b"/>
            <a:pathLst>
              <a:path w="588" h="427">
                <a:moveTo>
                  <a:pt x="0" y="320"/>
                </a:moveTo>
                <a:lnTo>
                  <a:pt x="0" y="106"/>
                </a:lnTo>
                <a:lnTo>
                  <a:pt x="479" y="106"/>
                </a:lnTo>
                <a:lnTo>
                  <a:pt x="479" y="0"/>
                </a:lnTo>
                <a:lnTo>
                  <a:pt x="587" y="214"/>
                </a:lnTo>
                <a:lnTo>
                  <a:pt x="479" y="426"/>
                </a:lnTo>
                <a:lnTo>
                  <a:pt x="479" y="320"/>
                </a:lnTo>
                <a:lnTo>
                  <a:pt x="0" y="320"/>
                </a:lnTo>
              </a:path>
            </a:pathLst>
          </a:custGeom>
          <a:solidFill>
            <a:schemeClr val="folHlink"/>
          </a:solidFill>
          <a:ln w="9525" cap="rnd">
            <a:noFill/>
            <a:round/>
            <a:headEnd type="none" w="sm" len="sm"/>
            <a:tailEnd type="none" w="sm" len="sm"/>
          </a:ln>
          <a:effectLst/>
        </p:spPr>
        <p:txBody>
          <a:bodyPr/>
          <a:lstStyle/>
          <a:p>
            <a:endParaRPr lang="en-US"/>
          </a:p>
        </p:txBody>
      </p:sp>
      <p:sp>
        <p:nvSpPr>
          <p:cNvPr id="19" name="Freeform 16"/>
          <p:cNvSpPr>
            <a:spLocks/>
          </p:cNvSpPr>
          <p:nvPr/>
        </p:nvSpPr>
        <p:spPr bwMode="auto">
          <a:xfrm>
            <a:off x="3292475" y="2171700"/>
            <a:ext cx="915988" cy="687388"/>
          </a:xfrm>
          <a:custGeom>
            <a:avLst/>
            <a:gdLst/>
            <a:ahLst/>
            <a:cxnLst>
              <a:cxn ang="0">
                <a:pos x="0" y="107"/>
              </a:cxn>
              <a:cxn ang="0">
                <a:pos x="467" y="107"/>
              </a:cxn>
              <a:cxn ang="0">
                <a:pos x="467" y="0"/>
              </a:cxn>
              <a:cxn ang="0">
                <a:pos x="576" y="217"/>
              </a:cxn>
              <a:cxn ang="0">
                <a:pos x="467" y="432"/>
              </a:cxn>
              <a:cxn ang="0">
                <a:pos x="467" y="324"/>
              </a:cxn>
              <a:cxn ang="0">
                <a:pos x="0" y="324"/>
              </a:cxn>
            </a:cxnLst>
            <a:rect l="0" t="0" r="r" b="b"/>
            <a:pathLst>
              <a:path w="577" h="433">
                <a:moveTo>
                  <a:pt x="0" y="107"/>
                </a:moveTo>
                <a:lnTo>
                  <a:pt x="467" y="107"/>
                </a:lnTo>
                <a:lnTo>
                  <a:pt x="467" y="0"/>
                </a:lnTo>
                <a:lnTo>
                  <a:pt x="576" y="217"/>
                </a:lnTo>
                <a:lnTo>
                  <a:pt x="467" y="432"/>
                </a:lnTo>
                <a:lnTo>
                  <a:pt x="467" y="324"/>
                </a:lnTo>
                <a:lnTo>
                  <a:pt x="0" y="324"/>
                </a:lnTo>
              </a:path>
            </a:pathLst>
          </a:custGeom>
          <a:solidFill>
            <a:schemeClr val="folHlink"/>
          </a:solidFill>
          <a:ln w="12700" cap="rnd" cmpd="sng">
            <a:solidFill>
              <a:srgbClr val="000000"/>
            </a:solidFill>
            <a:prstDash val="solid"/>
            <a:round/>
            <a:headEnd type="none" w="sm" len="sm"/>
            <a:tailEnd type="none" w="sm" len="sm"/>
          </a:ln>
          <a:effectLst/>
        </p:spPr>
        <p:txBody>
          <a:bodyPr/>
          <a:lstStyle/>
          <a:p>
            <a:endParaRPr lang="en-US"/>
          </a:p>
        </p:txBody>
      </p:sp>
      <p:grpSp>
        <p:nvGrpSpPr>
          <p:cNvPr id="20" name="Group 17"/>
          <p:cNvGrpSpPr>
            <a:grpSpLocks/>
          </p:cNvGrpSpPr>
          <p:nvPr/>
        </p:nvGrpSpPr>
        <p:grpSpPr bwMode="auto">
          <a:xfrm>
            <a:off x="5105400" y="4090988"/>
            <a:ext cx="1027113" cy="1471612"/>
            <a:chOff x="2736" y="2832"/>
            <a:chExt cx="647" cy="927"/>
          </a:xfrm>
        </p:grpSpPr>
        <p:grpSp>
          <p:nvGrpSpPr>
            <p:cNvPr id="21" name="Group 20"/>
            <p:cNvGrpSpPr>
              <a:grpSpLocks/>
            </p:cNvGrpSpPr>
            <p:nvPr/>
          </p:nvGrpSpPr>
          <p:grpSpPr bwMode="auto">
            <a:xfrm>
              <a:off x="2736" y="2832"/>
              <a:ext cx="647" cy="927"/>
              <a:chOff x="2736" y="2832"/>
              <a:chExt cx="647" cy="927"/>
            </a:xfrm>
          </p:grpSpPr>
          <p:grpSp>
            <p:nvGrpSpPr>
              <p:cNvPr id="88" name="Group 19"/>
              <p:cNvGrpSpPr>
                <a:grpSpLocks/>
              </p:cNvGrpSpPr>
              <p:nvPr/>
            </p:nvGrpSpPr>
            <p:grpSpPr bwMode="auto">
              <a:xfrm>
                <a:off x="2736" y="2832"/>
                <a:ext cx="647" cy="927"/>
                <a:chOff x="2736" y="2832"/>
                <a:chExt cx="647" cy="927"/>
              </a:xfrm>
            </p:grpSpPr>
            <p:sp>
              <p:nvSpPr>
                <p:cNvPr id="267" name="Freeform 20"/>
                <p:cNvSpPr>
                  <a:spLocks/>
                </p:cNvSpPr>
                <p:nvPr/>
              </p:nvSpPr>
              <p:spPr bwMode="auto">
                <a:xfrm>
                  <a:off x="2736" y="2832"/>
                  <a:ext cx="647" cy="5"/>
                </a:xfrm>
                <a:custGeom>
                  <a:avLst/>
                  <a:gdLst/>
                  <a:ahLst/>
                  <a:cxnLst>
                    <a:cxn ang="0">
                      <a:pos x="0" y="0"/>
                    </a:cxn>
                    <a:cxn ang="0">
                      <a:pos x="646" y="0"/>
                    </a:cxn>
                    <a:cxn ang="0">
                      <a:pos x="604" y="4"/>
                    </a:cxn>
                    <a:cxn ang="0">
                      <a:pos x="40" y="4"/>
                    </a:cxn>
                    <a:cxn ang="0">
                      <a:pos x="0" y="0"/>
                    </a:cxn>
                  </a:cxnLst>
                  <a:rect l="0" t="0" r="r" b="b"/>
                  <a:pathLst>
                    <a:path w="647" h="5">
                      <a:moveTo>
                        <a:pt x="0" y="0"/>
                      </a:moveTo>
                      <a:lnTo>
                        <a:pt x="646" y="0"/>
                      </a:lnTo>
                      <a:lnTo>
                        <a:pt x="604" y="4"/>
                      </a:lnTo>
                      <a:lnTo>
                        <a:pt x="40" y="4"/>
                      </a:lnTo>
                      <a:lnTo>
                        <a:pt x="0" y="0"/>
                      </a:lnTo>
                    </a:path>
                  </a:pathLst>
                </a:custGeom>
                <a:solidFill>
                  <a:srgbClr val="808000"/>
                </a:solidFill>
                <a:ln w="9525" cap="rnd">
                  <a:noFill/>
                  <a:round/>
                  <a:headEnd type="none" w="sm" len="sm"/>
                  <a:tailEnd type="none" w="sm" len="sm"/>
                </a:ln>
                <a:effectLst/>
              </p:spPr>
              <p:txBody>
                <a:bodyPr/>
                <a:lstStyle/>
                <a:p>
                  <a:endParaRPr lang="en-US"/>
                </a:p>
              </p:txBody>
            </p:sp>
            <p:sp>
              <p:nvSpPr>
                <p:cNvPr id="268" name="Freeform 21"/>
                <p:cNvSpPr>
                  <a:spLocks/>
                </p:cNvSpPr>
                <p:nvPr/>
              </p:nvSpPr>
              <p:spPr bwMode="auto">
                <a:xfrm>
                  <a:off x="2736" y="2832"/>
                  <a:ext cx="647" cy="927"/>
                </a:xfrm>
                <a:custGeom>
                  <a:avLst/>
                  <a:gdLst/>
                  <a:ahLst/>
                  <a:cxnLst>
                    <a:cxn ang="0">
                      <a:pos x="0" y="0"/>
                    </a:cxn>
                    <a:cxn ang="0">
                      <a:pos x="43" y="11"/>
                    </a:cxn>
                    <a:cxn ang="0">
                      <a:pos x="602" y="11"/>
                    </a:cxn>
                    <a:cxn ang="0">
                      <a:pos x="646" y="0"/>
                    </a:cxn>
                    <a:cxn ang="0">
                      <a:pos x="646" y="854"/>
                    </a:cxn>
                    <a:cxn ang="0">
                      <a:pos x="641" y="872"/>
                    </a:cxn>
                    <a:cxn ang="0">
                      <a:pos x="633" y="890"/>
                    </a:cxn>
                    <a:cxn ang="0">
                      <a:pos x="624" y="905"/>
                    </a:cxn>
                    <a:cxn ang="0">
                      <a:pos x="611" y="915"/>
                    </a:cxn>
                    <a:cxn ang="0">
                      <a:pos x="598" y="922"/>
                    </a:cxn>
                    <a:cxn ang="0">
                      <a:pos x="580" y="926"/>
                    </a:cxn>
                    <a:cxn ang="0">
                      <a:pos x="65" y="926"/>
                    </a:cxn>
                    <a:cxn ang="0">
                      <a:pos x="42" y="923"/>
                    </a:cxn>
                    <a:cxn ang="0">
                      <a:pos x="27" y="914"/>
                    </a:cxn>
                    <a:cxn ang="0">
                      <a:pos x="16" y="901"/>
                    </a:cxn>
                    <a:cxn ang="0">
                      <a:pos x="7" y="889"/>
                    </a:cxn>
                    <a:cxn ang="0">
                      <a:pos x="2" y="872"/>
                    </a:cxn>
                    <a:cxn ang="0">
                      <a:pos x="0" y="854"/>
                    </a:cxn>
                    <a:cxn ang="0">
                      <a:pos x="0" y="0"/>
                    </a:cxn>
                  </a:cxnLst>
                  <a:rect l="0" t="0" r="r" b="b"/>
                  <a:pathLst>
                    <a:path w="647" h="927">
                      <a:moveTo>
                        <a:pt x="0" y="0"/>
                      </a:moveTo>
                      <a:lnTo>
                        <a:pt x="43" y="11"/>
                      </a:lnTo>
                      <a:lnTo>
                        <a:pt x="602" y="11"/>
                      </a:lnTo>
                      <a:lnTo>
                        <a:pt x="646" y="0"/>
                      </a:lnTo>
                      <a:lnTo>
                        <a:pt x="646" y="854"/>
                      </a:lnTo>
                      <a:lnTo>
                        <a:pt x="641" y="872"/>
                      </a:lnTo>
                      <a:lnTo>
                        <a:pt x="633" y="890"/>
                      </a:lnTo>
                      <a:lnTo>
                        <a:pt x="624" y="905"/>
                      </a:lnTo>
                      <a:lnTo>
                        <a:pt x="611" y="915"/>
                      </a:lnTo>
                      <a:lnTo>
                        <a:pt x="598" y="922"/>
                      </a:lnTo>
                      <a:lnTo>
                        <a:pt x="580" y="926"/>
                      </a:lnTo>
                      <a:lnTo>
                        <a:pt x="65" y="926"/>
                      </a:lnTo>
                      <a:lnTo>
                        <a:pt x="42" y="923"/>
                      </a:lnTo>
                      <a:lnTo>
                        <a:pt x="27" y="914"/>
                      </a:lnTo>
                      <a:lnTo>
                        <a:pt x="16" y="901"/>
                      </a:lnTo>
                      <a:lnTo>
                        <a:pt x="7" y="889"/>
                      </a:lnTo>
                      <a:lnTo>
                        <a:pt x="2" y="872"/>
                      </a:lnTo>
                      <a:lnTo>
                        <a:pt x="0" y="854"/>
                      </a:lnTo>
                      <a:lnTo>
                        <a:pt x="0" y="0"/>
                      </a:lnTo>
                    </a:path>
                  </a:pathLst>
                </a:custGeom>
                <a:solidFill>
                  <a:srgbClr val="FFFFBF"/>
                </a:solidFill>
                <a:ln w="9525" cap="rnd">
                  <a:noFill/>
                  <a:round/>
                  <a:headEnd type="none" w="sm" len="sm"/>
                  <a:tailEnd type="none" w="sm" len="sm"/>
                </a:ln>
                <a:effectLst/>
              </p:spPr>
              <p:txBody>
                <a:bodyPr/>
                <a:lstStyle/>
                <a:p>
                  <a:endParaRPr lang="en-US"/>
                </a:p>
              </p:txBody>
            </p:sp>
          </p:grpSp>
          <p:grpSp>
            <p:nvGrpSpPr>
              <p:cNvPr id="89" name="Group 22"/>
              <p:cNvGrpSpPr>
                <a:grpSpLocks/>
              </p:cNvGrpSpPr>
              <p:nvPr/>
            </p:nvGrpSpPr>
            <p:grpSpPr bwMode="auto">
              <a:xfrm>
                <a:off x="2777" y="2843"/>
                <a:ext cx="565" cy="872"/>
                <a:chOff x="2777" y="2843"/>
                <a:chExt cx="565" cy="872"/>
              </a:xfrm>
            </p:grpSpPr>
            <p:grpSp>
              <p:nvGrpSpPr>
                <p:cNvPr id="226" name="Group 23"/>
                <p:cNvGrpSpPr>
                  <a:grpSpLocks/>
                </p:cNvGrpSpPr>
                <p:nvPr/>
              </p:nvGrpSpPr>
              <p:grpSpPr bwMode="auto">
                <a:xfrm>
                  <a:off x="2777" y="2843"/>
                  <a:ext cx="565" cy="872"/>
                  <a:chOff x="2777" y="2843"/>
                  <a:chExt cx="565" cy="872"/>
                </a:xfrm>
              </p:grpSpPr>
              <p:grpSp>
                <p:nvGrpSpPr>
                  <p:cNvPr id="240" name="Group 24"/>
                  <p:cNvGrpSpPr>
                    <a:grpSpLocks/>
                  </p:cNvGrpSpPr>
                  <p:nvPr/>
                </p:nvGrpSpPr>
                <p:grpSpPr bwMode="auto">
                  <a:xfrm>
                    <a:off x="2777" y="2843"/>
                    <a:ext cx="565" cy="872"/>
                    <a:chOff x="2777" y="2843"/>
                    <a:chExt cx="565" cy="872"/>
                  </a:xfrm>
                </p:grpSpPr>
                <p:sp>
                  <p:nvSpPr>
                    <p:cNvPr id="264" name="Freeform 25"/>
                    <p:cNvSpPr>
                      <a:spLocks/>
                    </p:cNvSpPr>
                    <p:nvPr/>
                  </p:nvSpPr>
                  <p:spPr bwMode="auto">
                    <a:xfrm>
                      <a:off x="2777" y="2844"/>
                      <a:ext cx="564" cy="864"/>
                    </a:xfrm>
                    <a:custGeom>
                      <a:avLst/>
                      <a:gdLst/>
                      <a:ahLst/>
                      <a:cxnLst>
                        <a:cxn ang="0">
                          <a:pos x="0" y="0"/>
                        </a:cxn>
                        <a:cxn ang="0">
                          <a:pos x="563" y="0"/>
                        </a:cxn>
                        <a:cxn ang="0">
                          <a:pos x="558" y="801"/>
                        </a:cxn>
                        <a:cxn ang="0">
                          <a:pos x="554" y="817"/>
                        </a:cxn>
                        <a:cxn ang="0">
                          <a:pos x="547" y="832"/>
                        </a:cxn>
                        <a:cxn ang="0">
                          <a:pos x="539" y="845"/>
                        </a:cxn>
                        <a:cxn ang="0">
                          <a:pos x="528" y="854"/>
                        </a:cxn>
                        <a:cxn ang="0">
                          <a:pos x="516" y="860"/>
                        </a:cxn>
                        <a:cxn ang="0">
                          <a:pos x="500" y="863"/>
                        </a:cxn>
                        <a:cxn ang="0">
                          <a:pos x="57" y="863"/>
                        </a:cxn>
                        <a:cxn ang="0">
                          <a:pos x="37" y="863"/>
                        </a:cxn>
                        <a:cxn ang="0">
                          <a:pos x="25" y="856"/>
                        </a:cxn>
                        <a:cxn ang="0">
                          <a:pos x="15" y="848"/>
                        </a:cxn>
                        <a:cxn ang="0">
                          <a:pos x="7" y="833"/>
                        </a:cxn>
                        <a:cxn ang="0">
                          <a:pos x="2" y="816"/>
                        </a:cxn>
                        <a:cxn ang="0">
                          <a:pos x="0" y="801"/>
                        </a:cxn>
                        <a:cxn ang="0">
                          <a:pos x="0" y="0"/>
                        </a:cxn>
                      </a:cxnLst>
                      <a:rect l="0" t="0" r="r" b="b"/>
                      <a:pathLst>
                        <a:path w="564" h="864">
                          <a:moveTo>
                            <a:pt x="0" y="0"/>
                          </a:moveTo>
                          <a:lnTo>
                            <a:pt x="563" y="0"/>
                          </a:lnTo>
                          <a:lnTo>
                            <a:pt x="558" y="801"/>
                          </a:lnTo>
                          <a:lnTo>
                            <a:pt x="554" y="817"/>
                          </a:lnTo>
                          <a:lnTo>
                            <a:pt x="547" y="832"/>
                          </a:lnTo>
                          <a:lnTo>
                            <a:pt x="539" y="845"/>
                          </a:lnTo>
                          <a:lnTo>
                            <a:pt x="528" y="854"/>
                          </a:lnTo>
                          <a:lnTo>
                            <a:pt x="516" y="860"/>
                          </a:lnTo>
                          <a:lnTo>
                            <a:pt x="500" y="863"/>
                          </a:lnTo>
                          <a:lnTo>
                            <a:pt x="57" y="863"/>
                          </a:lnTo>
                          <a:lnTo>
                            <a:pt x="37" y="863"/>
                          </a:lnTo>
                          <a:lnTo>
                            <a:pt x="25" y="856"/>
                          </a:lnTo>
                          <a:lnTo>
                            <a:pt x="15" y="848"/>
                          </a:lnTo>
                          <a:lnTo>
                            <a:pt x="7" y="833"/>
                          </a:lnTo>
                          <a:lnTo>
                            <a:pt x="2" y="816"/>
                          </a:lnTo>
                          <a:lnTo>
                            <a:pt x="0" y="801"/>
                          </a:lnTo>
                          <a:lnTo>
                            <a:pt x="0" y="0"/>
                          </a:lnTo>
                        </a:path>
                      </a:pathLst>
                    </a:custGeom>
                    <a:solidFill>
                      <a:srgbClr val="EAEC5E"/>
                    </a:solidFill>
                    <a:ln w="9525" cap="rnd">
                      <a:noFill/>
                      <a:round/>
                      <a:headEnd type="none" w="sm" len="sm"/>
                      <a:tailEnd type="none" w="sm" len="sm"/>
                    </a:ln>
                    <a:effectLst/>
                  </p:spPr>
                  <p:txBody>
                    <a:bodyPr/>
                    <a:lstStyle/>
                    <a:p>
                      <a:endParaRPr lang="en-US"/>
                    </a:p>
                  </p:txBody>
                </p:sp>
                <p:sp>
                  <p:nvSpPr>
                    <p:cNvPr id="265" name="Freeform 26"/>
                    <p:cNvSpPr>
                      <a:spLocks/>
                    </p:cNvSpPr>
                    <p:nvPr/>
                  </p:nvSpPr>
                  <p:spPr bwMode="auto">
                    <a:xfrm>
                      <a:off x="2783" y="2843"/>
                      <a:ext cx="559" cy="872"/>
                    </a:xfrm>
                    <a:custGeom>
                      <a:avLst/>
                      <a:gdLst/>
                      <a:ahLst/>
                      <a:cxnLst>
                        <a:cxn ang="0">
                          <a:pos x="0" y="10"/>
                        </a:cxn>
                        <a:cxn ang="0">
                          <a:pos x="551" y="6"/>
                        </a:cxn>
                        <a:cxn ang="0">
                          <a:pos x="558" y="0"/>
                        </a:cxn>
                        <a:cxn ang="0">
                          <a:pos x="558" y="809"/>
                        </a:cxn>
                        <a:cxn ang="0">
                          <a:pos x="555" y="825"/>
                        </a:cxn>
                        <a:cxn ang="0">
                          <a:pos x="547" y="840"/>
                        </a:cxn>
                        <a:cxn ang="0">
                          <a:pos x="540" y="853"/>
                        </a:cxn>
                        <a:cxn ang="0">
                          <a:pos x="528" y="862"/>
                        </a:cxn>
                        <a:cxn ang="0">
                          <a:pos x="517" y="868"/>
                        </a:cxn>
                        <a:cxn ang="0">
                          <a:pos x="501" y="871"/>
                        </a:cxn>
                        <a:cxn ang="0">
                          <a:pos x="57" y="871"/>
                        </a:cxn>
                        <a:cxn ang="0">
                          <a:pos x="37" y="868"/>
                        </a:cxn>
                        <a:cxn ang="0">
                          <a:pos x="25" y="864"/>
                        </a:cxn>
                        <a:cxn ang="0">
                          <a:pos x="15" y="856"/>
                        </a:cxn>
                        <a:cxn ang="0">
                          <a:pos x="7" y="841"/>
                        </a:cxn>
                        <a:cxn ang="0">
                          <a:pos x="3" y="824"/>
                        </a:cxn>
                        <a:cxn ang="0">
                          <a:pos x="0" y="809"/>
                        </a:cxn>
                        <a:cxn ang="0">
                          <a:pos x="0" y="10"/>
                        </a:cxn>
                      </a:cxnLst>
                      <a:rect l="0" t="0" r="r" b="b"/>
                      <a:pathLst>
                        <a:path w="559" h="872">
                          <a:moveTo>
                            <a:pt x="0" y="10"/>
                          </a:moveTo>
                          <a:lnTo>
                            <a:pt x="551" y="6"/>
                          </a:lnTo>
                          <a:lnTo>
                            <a:pt x="558" y="0"/>
                          </a:lnTo>
                          <a:lnTo>
                            <a:pt x="558" y="809"/>
                          </a:lnTo>
                          <a:lnTo>
                            <a:pt x="555" y="825"/>
                          </a:lnTo>
                          <a:lnTo>
                            <a:pt x="547" y="840"/>
                          </a:lnTo>
                          <a:lnTo>
                            <a:pt x="540" y="853"/>
                          </a:lnTo>
                          <a:lnTo>
                            <a:pt x="528" y="862"/>
                          </a:lnTo>
                          <a:lnTo>
                            <a:pt x="517" y="868"/>
                          </a:lnTo>
                          <a:lnTo>
                            <a:pt x="501" y="871"/>
                          </a:lnTo>
                          <a:lnTo>
                            <a:pt x="57" y="871"/>
                          </a:lnTo>
                          <a:lnTo>
                            <a:pt x="37" y="868"/>
                          </a:lnTo>
                          <a:lnTo>
                            <a:pt x="25" y="864"/>
                          </a:lnTo>
                          <a:lnTo>
                            <a:pt x="15" y="856"/>
                          </a:lnTo>
                          <a:lnTo>
                            <a:pt x="7" y="841"/>
                          </a:lnTo>
                          <a:lnTo>
                            <a:pt x="3" y="824"/>
                          </a:lnTo>
                          <a:lnTo>
                            <a:pt x="0" y="809"/>
                          </a:lnTo>
                          <a:lnTo>
                            <a:pt x="0" y="10"/>
                          </a:lnTo>
                        </a:path>
                      </a:pathLst>
                    </a:custGeom>
                    <a:solidFill>
                      <a:srgbClr val="BFBF00"/>
                    </a:solidFill>
                    <a:ln w="9525" cap="rnd">
                      <a:noFill/>
                      <a:round/>
                      <a:headEnd type="none" w="sm" len="sm"/>
                      <a:tailEnd type="none" w="sm" len="sm"/>
                    </a:ln>
                    <a:effectLst/>
                  </p:spPr>
                  <p:txBody>
                    <a:bodyPr/>
                    <a:lstStyle/>
                    <a:p>
                      <a:endParaRPr lang="en-US"/>
                    </a:p>
                  </p:txBody>
                </p:sp>
                <p:sp>
                  <p:nvSpPr>
                    <p:cNvPr id="266" name="Freeform 27"/>
                    <p:cNvSpPr>
                      <a:spLocks/>
                    </p:cNvSpPr>
                    <p:nvPr/>
                  </p:nvSpPr>
                  <p:spPr bwMode="auto">
                    <a:xfrm>
                      <a:off x="2780" y="2846"/>
                      <a:ext cx="559" cy="865"/>
                    </a:xfrm>
                    <a:custGeom>
                      <a:avLst/>
                      <a:gdLst/>
                      <a:ahLst/>
                      <a:cxnLst>
                        <a:cxn ang="0">
                          <a:pos x="0" y="0"/>
                        </a:cxn>
                        <a:cxn ang="0">
                          <a:pos x="558" y="0"/>
                        </a:cxn>
                        <a:cxn ang="0">
                          <a:pos x="558" y="802"/>
                        </a:cxn>
                        <a:cxn ang="0">
                          <a:pos x="555" y="818"/>
                        </a:cxn>
                        <a:cxn ang="0">
                          <a:pos x="548" y="832"/>
                        </a:cxn>
                        <a:cxn ang="0">
                          <a:pos x="540" y="845"/>
                        </a:cxn>
                        <a:cxn ang="0">
                          <a:pos x="528" y="854"/>
                        </a:cxn>
                        <a:cxn ang="0">
                          <a:pos x="517" y="861"/>
                        </a:cxn>
                        <a:cxn ang="0">
                          <a:pos x="501" y="864"/>
                        </a:cxn>
                        <a:cxn ang="0">
                          <a:pos x="58" y="864"/>
                        </a:cxn>
                        <a:cxn ang="0">
                          <a:pos x="37" y="861"/>
                        </a:cxn>
                        <a:cxn ang="0">
                          <a:pos x="26" y="856"/>
                        </a:cxn>
                        <a:cxn ang="0">
                          <a:pos x="16" y="848"/>
                        </a:cxn>
                        <a:cxn ang="0">
                          <a:pos x="8" y="834"/>
                        </a:cxn>
                        <a:cxn ang="0">
                          <a:pos x="3" y="816"/>
                        </a:cxn>
                        <a:cxn ang="0">
                          <a:pos x="0" y="802"/>
                        </a:cxn>
                        <a:cxn ang="0">
                          <a:pos x="0" y="0"/>
                        </a:cxn>
                      </a:cxnLst>
                      <a:rect l="0" t="0" r="r" b="b"/>
                      <a:pathLst>
                        <a:path w="559" h="865">
                          <a:moveTo>
                            <a:pt x="0" y="0"/>
                          </a:moveTo>
                          <a:lnTo>
                            <a:pt x="558" y="0"/>
                          </a:lnTo>
                          <a:lnTo>
                            <a:pt x="558" y="802"/>
                          </a:lnTo>
                          <a:lnTo>
                            <a:pt x="555" y="818"/>
                          </a:lnTo>
                          <a:lnTo>
                            <a:pt x="548" y="832"/>
                          </a:lnTo>
                          <a:lnTo>
                            <a:pt x="540" y="845"/>
                          </a:lnTo>
                          <a:lnTo>
                            <a:pt x="528" y="854"/>
                          </a:lnTo>
                          <a:lnTo>
                            <a:pt x="517" y="861"/>
                          </a:lnTo>
                          <a:lnTo>
                            <a:pt x="501" y="864"/>
                          </a:lnTo>
                          <a:lnTo>
                            <a:pt x="58" y="864"/>
                          </a:lnTo>
                          <a:lnTo>
                            <a:pt x="37" y="861"/>
                          </a:lnTo>
                          <a:lnTo>
                            <a:pt x="26" y="856"/>
                          </a:lnTo>
                          <a:lnTo>
                            <a:pt x="16" y="848"/>
                          </a:lnTo>
                          <a:lnTo>
                            <a:pt x="8" y="834"/>
                          </a:lnTo>
                          <a:lnTo>
                            <a:pt x="3" y="816"/>
                          </a:lnTo>
                          <a:lnTo>
                            <a:pt x="0" y="802"/>
                          </a:lnTo>
                          <a:lnTo>
                            <a:pt x="0" y="0"/>
                          </a:lnTo>
                        </a:path>
                      </a:pathLst>
                    </a:custGeom>
                    <a:solidFill>
                      <a:srgbClr val="FFFF9F"/>
                    </a:solidFill>
                    <a:ln w="9525" cap="rnd">
                      <a:noFill/>
                      <a:round/>
                      <a:headEnd type="none" w="sm" len="sm"/>
                      <a:tailEnd type="none" w="sm" len="sm"/>
                    </a:ln>
                    <a:effectLst/>
                  </p:spPr>
                  <p:txBody>
                    <a:bodyPr/>
                    <a:lstStyle/>
                    <a:p>
                      <a:endParaRPr lang="en-US"/>
                    </a:p>
                  </p:txBody>
                </p:sp>
              </p:grpSp>
              <p:grpSp>
                <p:nvGrpSpPr>
                  <p:cNvPr id="241" name="Group 28"/>
                  <p:cNvGrpSpPr>
                    <a:grpSpLocks/>
                  </p:cNvGrpSpPr>
                  <p:nvPr/>
                </p:nvGrpSpPr>
                <p:grpSpPr bwMode="auto">
                  <a:xfrm>
                    <a:off x="2801" y="2899"/>
                    <a:ext cx="519" cy="162"/>
                    <a:chOff x="2801" y="2899"/>
                    <a:chExt cx="519" cy="162"/>
                  </a:xfrm>
                </p:grpSpPr>
                <p:grpSp>
                  <p:nvGrpSpPr>
                    <p:cNvPr id="242" name="Group 29"/>
                    <p:cNvGrpSpPr>
                      <a:grpSpLocks/>
                    </p:cNvGrpSpPr>
                    <p:nvPr/>
                  </p:nvGrpSpPr>
                  <p:grpSpPr bwMode="auto">
                    <a:xfrm>
                      <a:off x="2801" y="2899"/>
                      <a:ext cx="519" cy="162"/>
                      <a:chOff x="2801" y="2899"/>
                      <a:chExt cx="519" cy="162"/>
                    </a:xfrm>
                  </p:grpSpPr>
                  <p:grpSp>
                    <p:nvGrpSpPr>
                      <p:cNvPr id="246" name="Group 30"/>
                      <p:cNvGrpSpPr>
                        <a:grpSpLocks/>
                      </p:cNvGrpSpPr>
                      <p:nvPr/>
                    </p:nvGrpSpPr>
                    <p:grpSpPr bwMode="auto">
                      <a:xfrm>
                        <a:off x="2801" y="3017"/>
                        <a:ext cx="517" cy="44"/>
                        <a:chOff x="2801" y="3017"/>
                        <a:chExt cx="517" cy="44"/>
                      </a:xfrm>
                    </p:grpSpPr>
                    <p:grpSp>
                      <p:nvGrpSpPr>
                        <p:cNvPr id="259" name="Group 31"/>
                        <p:cNvGrpSpPr>
                          <a:grpSpLocks/>
                        </p:cNvGrpSpPr>
                        <p:nvPr/>
                      </p:nvGrpSpPr>
                      <p:grpSpPr bwMode="auto">
                        <a:xfrm>
                          <a:off x="2801" y="3017"/>
                          <a:ext cx="517" cy="44"/>
                          <a:chOff x="2801" y="3017"/>
                          <a:chExt cx="517" cy="44"/>
                        </a:xfrm>
                      </p:grpSpPr>
                      <p:sp>
                        <p:nvSpPr>
                          <p:cNvPr id="261" name="AutoShape 32"/>
                          <p:cNvSpPr>
                            <a:spLocks noChangeArrowheads="1"/>
                          </p:cNvSpPr>
                          <p:nvPr/>
                        </p:nvSpPr>
                        <p:spPr bwMode="auto">
                          <a:xfrm>
                            <a:off x="2801" y="3017"/>
                            <a:ext cx="517" cy="44"/>
                          </a:xfrm>
                          <a:prstGeom prst="roundRect">
                            <a:avLst>
                              <a:gd name="adj" fmla="val 21051"/>
                            </a:avLst>
                          </a:prstGeom>
                          <a:solidFill>
                            <a:srgbClr val="800000"/>
                          </a:solidFill>
                          <a:ln w="9525">
                            <a:noFill/>
                            <a:round/>
                            <a:headEnd/>
                            <a:tailEnd/>
                          </a:ln>
                          <a:effectLst/>
                        </p:spPr>
                        <p:txBody>
                          <a:bodyPr wrap="none" anchor="ctr"/>
                          <a:lstStyle/>
                          <a:p>
                            <a:endParaRPr lang="en-US"/>
                          </a:p>
                        </p:txBody>
                      </p:sp>
                      <p:sp>
                        <p:nvSpPr>
                          <p:cNvPr id="262" name="AutoShape 33"/>
                          <p:cNvSpPr>
                            <a:spLocks noChangeArrowheads="1"/>
                          </p:cNvSpPr>
                          <p:nvPr/>
                        </p:nvSpPr>
                        <p:spPr bwMode="auto">
                          <a:xfrm>
                            <a:off x="3002" y="3017"/>
                            <a:ext cx="316" cy="44"/>
                          </a:xfrm>
                          <a:prstGeom prst="roundRect">
                            <a:avLst>
                              <a:gd name="adj" fmla="val 15269"/>
                            </a:avLst>
                          </a:prstGeom>
                          <a:solidFill>
                            <a:srgbClr val="000000"/>
                          </a:solidFill>
                          <a:ln w="9525">
                            <a:noFill/>
                            <a:round/>
                            <a:headEnd/>
                            <a:tailEnd/>
                          </a:ln>
                          <a:effectLst/>
                        </p:spPr>
                        <p:txBody>
                          <a:bodyPr wrap="none" anchor="ctr"/>
                          <a:lstStyle/>
                          <a:p>
                            <a:endParaRPr lang="en-US"/>
                          </a:p>
                        </p:txBody>
                      </p:sp>
                      <p:sp>
                        <p:nvSpPr>
                          <p:cNvPr id="263" name="Rectangle 34"/>
                          <p:cNvSpPr>
                            <a:spLocks noChangeArrowheads="1"/>
                          </p:cNvSpPr>
                          <p:nvPr/>
                        </p:nvSpPr>
                        <p:spPr bwMode="auto">
                          <a:xfrm>
                            <a:off x="2997" y="3027"/>
                            <a:ext cx="13" cy="34"/>
                          </a:xfrm>
                          <a:prstGeom prst="rect">
                            <a:avLst/>
                          </a:prstGeom>
                          <a:solidFill>
                            <a:srgbClr val="800000"/>
                          </a:solidFill>
                          <a:ln w="9525">
                            <a:noFill/>
                            <a:miter lim="800000"/>
                            <a:headEnd/>
                            <a:tailEnd/>
                          </a:ln>
                          <a:effectLst/>
                        </p:spPr>
                        <p:txBody>
                          <a:bodyPr wrap="none" anchor="ctr"/>
                          <a:lstStyle/>
                          <a:p>
                            <a:endParaRPr lang="en-US"/>
                          </a:p>
                        </p:txBody>
                      </p:sp>
                    </p:grpSp>
                    <p:sp>
                      <p:nvSpPr>
                        <p:cNvPr id="260" name="Rectangle 35"/>
                        <p:cNvSpPr>
                          <a:spLocks noChangeArrowheads="1"/>
                        </p:cNvSpPr>
                        <p:nvPr/>
                      </p:nvSpPr>
                      <p:spPr bwMode="auto">
                        <a:xfrm>
                          <a:off x="2819" y="3035"/>
                          <a:ext cx="172" cy="16"/>
                        </a:xfrm>
                        <a:prstGeom prst="rect">
                          <a:avLst/>
                        </a:prstGeom>
                        <a:solidFill>
                          <a:srgbClr val="C0C0C0"/>
                        </a:solidFill>
                        <a:ln w="9525">
                          <a:noFill/>
                          <a:miter lim="800000"/>
                          <a:headEnd/>
                          <a:tailEnd/>
                        </a:ln>
                        <a:effectLst/>
                      </p:spPr>
                      <p:txBody>
                        <a:bodyPr wrap="none" anchor="ctr"/>
                        <a:lstStyle/>
                        <a:p>
                          <a:endParaRPr lang="en-US"/>
                        </a:p>
                      </p:txBody>
                    </p:sp>
                  </p:grpSp>
                  <p:grpSp>
                    <p:nvGrpSpPr>
                      <p:cNvPr id="247" name="Group 36"/>
                      <p:cNvGrpSpPr>
                        <a:grpSpLocks/>
                      </p:cNvGrpSpPr>
                      <p:nvPr/>
                    </p:nvGrpSpPr>
                    <p:grpSpPr bwMode="auto">
                      <a:xfrm>
                        <a:off x="2801" y="2899"/>
                        <a:ext cx="519" cy="122"/>
                        <a:chOff x="2801" y="2899"/>
                        <a:chExt cx="519" cy="122"/>
                      </a:xfrm>
                    </p:grpSpPr>
                    <p:grpSp>
                      <p:nvGrpSpPr>
                        <p:cNvPr id="248" name="Group 37"/>
                        <p:cNvGrpSpPr>
                          <a:grpSpLocks/>
                        </p:cNvGrpSpPr>
                        <p:nvPr/>
                      </p:nvGrpSpPr>
                      <p:grpSpPr bwMode="auto">
                        <a:xfrm>
                          <a:off x="2801" y="2899"/>
                          <a:ext cx="519" cy="122"/>
                          <a:chOff x="2801" y="2899"/>
                          <a:chExt cx="519" cy="122"/>
                        </a:xfrm>
                      </p:grpSpPr>
                      <p:sp>
                        <p:nvSpPr>
                          <p:cNvPr id="251" name="Freeform 38"/>
                          <p:cNvSpPr>
                            <a:spLocks/>
                          </p:cNvSpPr>
                          <p:nvPr/>
                        </p:nvSpPr>
                        <p:spPr bwMode="auto">
                          <a:xfrm>
                            <a:off x="2801" y="3003"/>
                            <a:ext cx="519" cy="17"/>
                          </a:xfrm>
                          <a:custGeom>
                            <a:avLst/>
                            <a:gdLst/>
                            <a:ahLst/>
                            <a:cxnLst>
                              <a:cxn ang="0">
                                <a:pos x="0" y="16"/>
                              </a:cxn>
                              <a:cxn ang="0">
                                <a:pos x="24" y="0"/>
                              </a:cxn>
                              <a:cxn ang="0">
                                <a:pos x="491" y="0"/>
                              </a:cxn>
                              <a:cxn ang="0">
                                <a:pos x="518" y="16"/>
                              </a:cxn>
                              <a:cxn ang="0">
                                <a:pos x="0" y="16"/>
                              </a:cxn>
                            </a:cxnLst>
                            <a:rect l="0" t="0" r="r" b="b"/>
                            <a:pathLst>
                              <a:path w="519" h="17">
                                <a:moveTo>
                                  <a:pt x="0" y="16"/>
                                </a:moveTo>
                                <a:lnTo>
                                  <a:pt x="24" y="0"/>
                                </a:lnTo>
                                <a:lnTo>
                                  <a:pt x="491" y="0"/>
                                </a:lnTo>
                                <a:lnTo>
                                  <a:pt x="518" y="16"/>
                                </a:lnTo>
                                <a:lnTo>
                                  <a:pt x="0" y="16"/>
                                </a:lnTo>
                              </a:path>
                            </a:pathLst>
                          </a:custGeom>
                          <a:solidFill>
                            <a:srgbClr val="FFFF9F"/>
                          </a:solidFill>
                          <a:ln w="9525" cap="rnd">
                            <a:noFill/>
                            <a:round/>
                            <a:headEnd type="none" w="sm" len="sm"/>
                            <a:tailEnd type="none" w="sm" len="sm"/>
                          </a:ln>
                          <a:effectLst/>
                        </p:spPr>
                        <p:txBody>
                          <a:bodyPr/>
                          <a:lstStyle/>
                          <a:p>
                            <a:endParaRPr lang="en-US"/>
                          </a:p>
                        </p:txBody>
                      </p:sp>
                      <p:sp>
                        <p:nvSpPr>
                          <p:cNvPr id="252" name="Freeform 39"/>
                          <p:cNvSpPr>
                            <a:spLocks/>
                          </p:cNvSpPr>
                          <p:nvPr/>
                        </p:nvSpPr>
                        <p:spPr bwMode="auto">
                          <a:xfrm>
                            <a:off x="3296" y="2899"/>
                            <a:ext cx="24" cy="122"/>
                          </a:xfrm>
                          <a:custGeom>
                            <a:avLst/>
                            <a:gdLst/>
                            <a:ahLst/>
                            <a:cxnLst>
                              <a:cxn ang="0">
                                <a:pos x="0" y="95"/>
                              </a:cxn>
                              <a:cxn ang="0">
                                <a:pos x="23" y="121"/>
                              </a:cxn>
                              <a:cxn ang="0">
                                <a:pos x="23" y="0"/>
                              </a:cxn>
                              <a:cxn ang="0">
                                <a:pos x="0" y="25"/>
                              </a:cxn>
                              <a:cxn ang="0">
                                <a:pos x="0" y="95"/>
                              </a:cxn>
                            </a:cxnLst>
                            <a:rect l="0" t="0" r="r" b="b"/>
                            <a:pathLst>
                              <a:path w="24" h="122">
                                <a:moveTo>
                                  <a:pt x="0" y="95"/>
                                </a:moveTo>
                                <a:lnTo>
                                  <a:pt x="23" y="121"/>
                                </a:lnTo>
                                <a:lnTo>
                                  <a:pt x="23" y="0"/>
                                </a:lnTo>
                                <a:lnTo>
                                  <a:pt x="0" y="25"/>
                                </a:lnTo>
                                <a:lnTo>
                                  <a:pt x="0" y="95"/>
                                </a:lnTo>
                              </a:path>
                            </a:pathLst>
                          </a:custGeom>
                          <a:solidFill>
                            <a:srgbClr val="FFFFDF"/>
                          </a:solidFill>
                          <a:ln w="9525" cap="rnd">
                            <a:noFill/>
                            <a:round/>
                            <a:headEnd type="none" w="sm" len="sm"/>
                            <a:tailEnd type="none" w="sm" len="sm"/>
                          </a:ln>
                          <a:effectLst/>
                        </p:spPr>
                        <p:txBody>
                          <a:bodyPr/>
                          <a:lstStyle/>
                          <a:p>
                            <a:endParaRPr lang="en-US"/>
                          </a:p>
                        </p:txBody>
                      </p:sp>
                      <p:sp>
                        <p:nvSpPr>
                          <p:cNvPr id="253" name="Freeform 40"/>
                          <p:cNvSpPr>
                            <a:spLocks/>
                          </p:cNvSpPr>
                          <p:nvPr/>
                        </p:nvSpPr>
                        <p:spPr bwMode="auto">
                          <a:xfrm>
                            <a:off x="2801" y="2899"/>
                            <a:ext cx="519" cy="20"/>
                          </a:xfrm>
                          <a:custGeom>
                            <a:avLst/>
                            <a:gdLst/>
                            <a:ahLst/>
                            <a:cxnLst>
                              <a:cxn ang="0">
                                <a:pos x="0" y="0"/>
                              </a:cxn>
                              <a:cxn ang="0">
                                <a:pos x="30" y="19"/>
                              </a:cxn>
                              <a:cxn ang="0">
                                <a:pos x="491" y="18"/>
                              </a:cxn>
                              <a:cxn ang="0">
                                <a:pos x="518" y="0"/>
                              </a:cxn>
                              <a:cxn ang="0">
                                <a:pos x="0" y="0"/>
                              </a:cxn>
                            </a:cxnLst>
                            <a:rect l="0" t="0" r="r" b="b"/>
                            <a:pathLst>
                              <a:path w="519" h="20">
                                <a:moveTo>
                                  <a:pt x="0" y="0"/>
                                </a:moveTo>
                                <a:lnTo>
                                  <a:pt x="30" y="19"/>
                                </a:lnTo>
                                <a:lnTo>
                                  <a:pt x="491" y="18"/>
                                </a:lnTo>
                                <a:lnTo>
                                  <a:pt x="518" y="0"/>
                                </a:lnTo>
                                <a:lnTo>
                                  <a:pt x="0" y="0"/>
                                </a:lnTo>
                              </a:path>
                            </a:pathLst>
                          </a:custGeom>
                          <a:solidFill>
                            <a:srgbClr val="F3F376"/>
                          </a:solidFill>
                          <a:ln w="9525" cap="rnd">
                            <a:noFill/>
                            <a:round/>
                            <a:headEnd type="none" w="sm" len="sm"/>
                            <a:tailEnd type="none" w="sm" len="sm"/>
                          </a:ln>
                          <a:effectLst/>
                        </p:spPr>
                        <p:txBody>
                          <a:bodyPr/>
                          <a:lstStyle/>
                          <a:p>
                            <a:endParaRPr lang="en-US"/>
                          </a:p>
                        </p:txBody>
                      </p:sp>
                      <p:sp>
                        <p:nvSpPr>
                          <p:cNvPr id="254" name="Freeform 41"/>
                          <p:cNvSpPr>
                            <a:spLocks/>
                          </p:cNvSpPr>
                          <p:nvPr/>
                        </p:nvSpPr>
                        <p:spPr bwMode="auto">
                          <a:xfrm>
                            <a:off x="2801" y="2899"/>
                            <a:ext cx="24" cy="121"/>
                          </a:xfrm>
                          <a:custGeom>
                            <a:avLst/>
                            <a:gdLst/>
                            <a:ahLst/>
                            <a:cxnLst>
                              <a:cxn ang="0">
                                <a:pos x="23" y="94"/>
                              </a:cxn>
                              <a:cxn ang="0">
                                <a:pos x="0" y="120"/>
                              </a:cxn>
                              <a:cxn ang="0">
                                <a:pos x="0" y="0"/>
                              </a:cxn>
                              <a:cxn ang="0">
                                <a:pos x="23" y="26"/>
                              </a:cxn>
                              <a:cxn ang="0">
                                <a:pos x="23" y="94"/>
                              </a:cxn>
                            </a:cxnLst>
                            <a:rect l="0" t="0" r="r" b="b"/>
                            <a:pathLst>
                              <a:path w="24" h="121">
                                <a:moveTo>
                                  <a:pt x="23" y="94"/>
                                </a:moveTo>
                                <a:lnTo>
                                  <a:pt x="0" y="120"/>
                                </a:lnTo>
                                <a:lnTo>
                                  <a:pt x="0" y="0"/>
                                </a:lnTo>
                                <a:lnTo>
                                  <a:pt x="23" y="26"/>
                                </a:lnTo>
                                <a:lnTo>
                                  <a:pt x="23" y="94"/>
                                </a:lnTo>
                              </a:path>
                            </a:pathLst>
                          </a:custGeom>
                          <a:solidFill>
                            <a:srgbClr val="BFBF00"/>
                          </a:solidFill>
                          <a:ln w="9525" cap="rnd">
                            <a:noFill/>
                            <a:round/>
                            <a:headEnd type="none" w="sm" len="sm"/>
                            <a:tailEnd type="none" w="sm" len="sm"/>
                          </a:ln>
                          <a:effectLst/>
                        </p:spPr>
                        <p:txBody>
                          <a:bodyPr/>
                          <a:lstStyle/>
                          <a:p>
                            <a:endParaRPr lang="en-US"/>
                          </a:p>
                        </p:txBody>
                      </p:sp>
                      <p:grpSp>
                        <p:nvGrpSpPr>
                          <p:cNvPr id="255" name="Group 42"/>
                          <p:cNvGrpSpPr>
                            <a:grpSpLocks/>
                          </p:cNvGrpSpPr>
                          <p:nvPr/>
                        </p:nvGrpSpPr>
                        <p:grpSpPr bwMode="auto">
                          <a:xfrm>
                            <a:off x="2825" y="2920"/>
                            <a:ext cx="468" cy="77"/>
                            <a:chOff x="2825" y="2920"/>
                            <a:chExt cx="468" cy="77"/>
                          </a:xfrm>
                        </p:grpSpPr>
                        <p:sp>
                          <p:nvSpPr>
                            <p:cNvPr id="256" name="AutoShape 43"/>
                            <p:cNvSpPr>
                              <a:spLocks noChangeArrowheads="1"/>
                            </p:cNvSpPr>
                            <p:nvPr/>
                          </p:nvSpPr>
                          <p:spPr bwMode="auto">
                            <a:xfrm>
                              <a:off x="2825" y="2923"/>
                              <a:ext cx="467" cy="74"/>
                            </a:xfrm>
                            <a:prstGeom prst="roundRect">
                              <a:avLst>
                                <a:gd name="adj" fmla="val 13329"/>
                              </a:avLst>
                            </a:prstGeom>
                            <a:solidFill>
                              <a:srgbClr val="808080"/>
                            </a:solidFill>
                            <a:ln w="9525">
                              <a:noFill/>
                              <a:round/>
                              <a:headEnd/>
                              <a:tailEnd/>
                            </a:ln>
                            <a:effectLst/>
                          </p:spPr>
                          <p:txBody>
                            <a:bodyPr wrap="none" anchor="ctr"/>
                            <a:lstStyle/>
                            <a:p>
                              <a:endParaRPr lang="en-US"/>
                            </a:p>
                          </p:txBody>
                        </p:sp>
                        <p:sp>
                          <p:nvSpPr>
                            <p:cNvPr id="257" name="AutoShape 44"/>
                            <p:cNvSpPr>
                              <a:spLocks noChangeArrowheads="1"/>
                            </p:cNvSpPr>
                            <p:nvPr/>
                          </p:nvSpPr>
                          <p:spPr bwMode="auto">
                            <a:xfrm>
                              <a:off x="2827" y="2920"/>
                              <a:ext cx="466" cy="75"/>
                            </a:xfrm>
                            <a:prstGeom prst="roundRect">
                              <a:avLst>
                                <a:gd name="adj" fmla="val 13139"/>
                              </a:avLst>
                            </a:prstGeom>
                            <a:solidFill>
                              <a:srgbClr val="EAEC5E"/>
                            </a:solidFill>
                            <a:ln w="9525">
                              <a:noFill/>
                              <a:round/>
                              <a:headEnd/>
                              <a:tailEnd/>
                            </a:ln>
                            <a:effectLst/>
                          </p:spPr>
                          <p:txBody>
                            <a:bodyPr wrap="none" anchor="ctr"/>
                            <a:lstStyle/>
                            <a:p>
                              <a:endParaRPr lang="en-US"/>
                            </a:p>
                          </p:txBody>
                        </p:sp>
                        <p:sp>
                          <p:nvSpPr>
                            <p:cNvPr id="258" name="AutoShape 45"/>
                            <p:cNvSpPr>
                              <a:spLocks noChangeArrowheads="1"/>
                            </p:cNvSpPr>
                            <p:nvPr/>
                          </p:nvSpPr>
                          <p:spPr bwMode="auto">
                            <a:xfrm>
                              <a:off x="2827" y="2922"/>
                              <a:ext cx="466" cy="74"/>
                            </a:xfrm>
                            <a:prstGeom prst="roundRect">
                              <a:avLst>
                                <a:gd name="adj" fmla="val 13329"/>
                              </a:avLst>
                            </a:prstGeom>
                            <a:solidFill>
                              <a:srgbClr val="C0C0C0"/>
                            </a:solidFill>
                            <a:ln w="9525">
                              <a:noFill/>
                              <a:round/>
                              <a:headEnd/>
                              <a:tailEnd/>
                            </a:ln>
                            <a:effectLst/>
                          </p:spPr>
                          <p:txBody>
                            <a:bodyPr wrap="none" anchor="ctr"/>
                            <a:lstStyle/>
                            <a:p>
                              <a:endParaRPr lang="en-US"/>
                            </a:p>
                          </p:txBody>
                        </p:sp>
                      </p:grpSp>
                    </p:grpSp>
                    <p:sp>
                      <p:nvSpPr>
                        <p:cNvPr id="249" name="AutoShape 46"/>
                        <p:cNvSpPr>
                          <a:spLocks noChangeArrowheads="1"/>
                        </p:cNvSpPr>
                        <p:nvPr/>
                      </p:nvSpPr>
                      <p:spPr bwMode="auto">
                        <a:xfrm>
                          <a:off x="2843" y="2927"/>
                          <a:ext cx="430" cy="63"/>
                        </a:xfrm>
                        <a:prstGeom prst="roundRect">
                          <a:avLst>
                            <a:gd name="adj" fmla="val 15380"/>
                          </a:avLst>
                        </a:prstGeom>
                        <a:solidFill>
                          <a:srgbClr val="3F3F3F"/>
                        </a:solidFill>
                        <a:ln w="9525">
                          <a:noFill/>
                          <a:round/>
                          <a:headEnd/>
                          <a:tailEnd/>
                        </a:ln>
                        <a:effectLst/>
                      </p:spPr>
                      <p:txBody>
                        <a:bodyPr wrap="none" anchor="ctr"/>
                        <a:lstStyle/>
                        <a:p>
                          <a:endParaRPr lang="en-US"/>
                        </a:p>
                      </p:txBody>
                    </p:sp>
                    <p:sp>
                      <p:nvSpPr>
                        <p:cNvPr id="250" name="AutoShape 47"/>
                        <p:cNvSpPr>
                          <a:spLocks noChangeArrowheads="1"/>
                        </p:cNvSpPr>
                        <p:nvPr/>
                      </p:nvSpPr>
                      <p:spPr bwMode="auto">
                        <a:xfrm>
                          <a:off x="2847" y="2927"/>
                          <a:ext cx="426" cy="60"/>
                        </a:xfrm>
                        <a:prstGeom prst="roundRect">
                          <a:avLst>
                            <a:gd name="adj" fmla="val 16060"/>
                          </a:avLst>
                        </a:prstGeom>
                        <a:solidFill>
                          <a:srgbClr val="808080"/>
                        </a:solidFill>
                        <a:ln w="9525">
                          <a:noFill/>
                          <a:round/>
                          <a:headEnd/>
                          <a:tailEnd/>
                        </a:ln>
                        <a:effectLst/>
                      </p:spPr>
                      <p:txBody>
                        <a:bodyPr wrap="none" anchor="ctr"/>
                        <a:lstStyle/>
                        <a:p>
                          <a:endParaRPr lang="en-US"/>
                        </a:p>
                      </p:txBody>
                    </p:sp>
                  </p:grpSp>
                </p:grpSp>
                <p:sp>
                  <p:nvSpPr>
                    <p:cNvPr id="243" name="Rectangle 48"/>
                    <p:cNvSpPr>
                      <a:spLocks noChangeArrowheads="1"/>
                    </p:cNvSpPr>
                    <p:nvPr/>
                  </p:nvSpPr>
                  <p:spPr bwMode="auto">
                    <a:xfrm>
                      <a:off x="3278" y="3034"/>
                      <a:ext cx="24" cy="17"/>
                    </a:xfrm>
                    <a:prstGeom prst="rect">
                      <a:avLst/>
                    </a:prstGeom>
                    <a:noFill/>
                    <a:ln w="12700">
                      <a:solidFill>
                        <a:srgbClr val="FF0000"/>
                      </a:solidFill>
                      <a:miter lim="800000"/>
                      <a:headEnd/>
                      <a:tailEnd/>
                    </a:ln>
                    <a:effectLst/>
                  </p:spPr>
                  <p:txBody>
                    <a:bodyPr wrap="none" anchor="ctr"/>
                    <a:lstStyle/>
                    <a:p>
                      <a:endParaRPr lang="en-US"/>
                    </a:p>
                  </p:txBody>
                </p:sp>
                <p:sp>
                  <p:nvSpPr>
                    <p:cNvPr id="244" name="Oval 49"/>
                    <p:cNvSpPr>
                      <a:spLocks noChangeArrowheads="1"/>
                    </p:cNvSpPr>
                    <p:nvPr/>
                  </p:nvSpPr>
                  <p:spPr bwMode="auto">
                    <a:xfrm>
                      <a:off x="3284" y="3039"/>
                      <a:ext cx="13" cy="7"/>
                    </a:xfrm>
                    <a:prstGeom prst="ellipse">
                      <a:avLst/>
                    </a:prstGeom>
                    <a:solidFill>
                      <a:srgbClr val="FF0000"/>
                    </a:solidFill>
                    <a:ln w="9525">
                      <a:noFill/>
                      <a:round/>
                      <a:headEnd/>
                      <a:tailEnd/>
                    </a:ln>
                    <a:effectLst/>
                  </p:spPr>
                  <p:txBody>
                    <a:bodyPr wrap="none" anchor="ctr"/>
                    <a:lstStyle/>
                    <a:p>
                      <a:endParaRPr lang="en-US"/>
                    </a:p>
                  </p:txBody>
                </p:sp>
                <p:sp>
                  <p:nvSpPr>
                    <p:cNvPr id="245" name="Rectangle 50"/>
                    <p:cNvSpPr>
                      <a:spLocks noChangeArrowheads="1"/>
                    </p:cNvSpPr>
                    <p:nvPr/>
                  </p:nvSpPr>
                  <p:spPr bwMode="auto">
                    <a:xfrm>
                      <a:off x="3206" y="3038"/>
                      <a:ext cx="56" cy="4"/>
                    </a:xfrm>
                    <a:prstGeom prst="rect">
                      <a:avLst/>
                    </a:prstGeom>
                    <a:solidFill>
                      <a:srgbClr val="EAEC5E"/>
                    </a:solidFill>
                    <a:ln w="9525">
                      <a:noFill/>
                      <a:miter lim="800000"/>
                      <a:headEnd/>
                      <a:tailEnd/>
                    </a:ln>
                    <a:effectLst/>
                  </p:spPr>
                  <p:txBody>
                    <a:bodyPr wrap="none" anchor="ctr"/>
                    <a:lstStyle/>
                    <a:p>
                      <a:endParaRPr lang="en-US"/>
                    </a:p>
                  </p:txBody>
                </p:sp>
              </p:grpSp>
            </p:grpSp>
            <p:grpSp>
              <p:nvGrpSpPr>
                <p:cNvPr id="227" name="Group 51"/>
                <p:cNvGrpSpPr>
                  <a:grpSpLocks/>
                </p:cNvGrpSpPr>
                <p:nvPr/>
              </p:nvGrpSpPr>
              <p:grpSpPr bwMode="auto">
                <a:xfrm>
                  <a:off x="3099" y="3084"/>
                  <a:ext cx="217" cy="62"/>
                  <a:chOff x="3099" y="3084"/>
                  <a:chExt cx="217" cy="62"/>
                </a:xfrm>
              </p:grpSpPr>
              <p:sp>
                <p:nvSpPr>
                  <p:cNvPr id="228" name="AutoShape 52"/>
                  <p:cNvSpPr>
                    <a:spLocks noChangeArrowheads="1"/>
                  </p:cNvSpPr>
                  <p:nvPr/>
                </p:nvSpPr>
                <p:spPr bwMode="auto">
                  <a:xfrm>
                    <a:off x="3099" y="3086"/>
                    <a:ext cx="215" cy="60"/>
                  </a:xfrm>
                  <a:prstGeom prst="roundRect">
                    <a:avLst>
                      <a:gd name="adj" fmla="val 20486"/>
                    </a:avLst>
                  </a:prstGeom>
                  <a:solidFill>
                    <a:srgbClr val="808000"/>
                  </a:solidFill>
                  <a:ln w="9525">
                    <a:noFill/>
                    <a:round/>
                    <a:headEnd/>
                    <a:tailEnd/>
                  </a:ln>
                  <a:effectLst/>
                </p:spPr>
                <p:txBody>
                  <a:bodyPr wrap="none" anchor="ctr"/>
                  <a:lstStyle/>
                  <a:p>
                    <a:endParaRPr lang="en-US"/>
                  </a:p>
                </p:txBody>
              </p:sp>
              <p:sp>
                <p:nvSpPr>
                  <p:cNvPr id="229" name="AutoShape 53"/>
                  <p:cNvSpPr>
                    <a:spLocks noChangeArrowheads="1"/>
                  </p:cNvSpPr>
                  <p:nvPr/>
                </p:nvSpPr>
                <p:spPr bwMode="auto">
                  <a:xfrm>
                    <a:off x="3101" y="3084"/>
                    <a:ext cx="215" cy="60"/>
                  </a:xfrm>
                  <a:prstGeom prst="roundRect">
                    <a:avLst>
                      <a:gd name="adj" fmla="val 20486"/>
                    </a:avLst>
                  </a:prstGeom>
                  <a:solidFill>
                    <a:srgbClr val="BFBF00"/>
                  </a:solidFill>
                  <a:ln w="9525">
                    <a:noFill/>
                    <a:round/>
                    <a:headEnd/>
                    <a:tailEnd/>
                  </a:ln>
                  <a:effectLst/>
                </p:spPr>
                <p:txBody>
                  <a:bodyPr wrap="none" anchor="ctr"/>
                  <a:lstStyle/>
                  <a:p>
                    <a:endParaRPr lang="en-US"/>
                  </a:p>
                </p:txBody>
              </p:sp>
              <p:sp>
                <p:nvSpPr>
                  <p:cNvPr id="230" name="AutoShape 54"/>
                  <p:cNvSpPr>
                    <a:spLocks noChangeArrowheads="1"/>
                  </p:cNvSpPr>
                  <p:nvPr/>
                </p:nvSpPr>
                <p:spPr bwMode="auto">
                  <a:xfrm>
                    <a:off x="3115" y="3091"/>
                    <a:ext cx="185" cy="46"/>
                  </a:xfrm>
                  <a:prstGeom prst="roundRect">
                    <a:avLst>
                      <a:gd name="adj" fmla="val 25838"/>
                    </a:avLst>
                  </a:prstGeom>
                  <a:solidFill>
                    <a:srgbClr val="3F3F3F"/>
                  </a:solidFill>
                  <a:ln w="9525">
                    <a:noFill/>
                    <a:round/>
                    <a:headEnd/>
                    <a:tailEnd/>
                  </a:ln>
                  <a:effectLst/>
                </p:spPr>
                <p:txBody>
                  <a:bodyPr wrap="none" anchor="ctr"/>
                  <a:lstStyle/>
                  <a:p>
                    <a:endParaRPr lang="en-US"/>
                  </a:p>
                </p:txBody>
              </p:sp>
              <p:grpSp>
                <p:nvGrpSpPr>
                  <p:cNvPr id="231" name="Group 55"/>
                  <p:cNvGrpSpPr>
                    <a:grpSpLocks/>
                  </p:cNvGrpSpPr>
                  <p:nvPr/>
                </p:nvGrpSpPr>
                <p:grpSpPr bwMode="auto">
                  <a:xfrm>
                    <a:off x="3152" y="3091"/>
                    <a:ext cx="5" cy="46"/>
                    <a:chOff x="3152" y="3091"/>
                    <a:chExt cx="5" cy="46"/>
                  </a:xfrm>
                </p:grpSpPr>
                <p:sp>
                  <p:nvSpPr>
                    <p:cNvPr id="238" name="Rectangle 56"/>
                    <p:cNvSpPr>
                      <a:spLocks noChangeArrowheads="1"/>
                    </p:cNvSpPr>
                    <p:nvPr/>
                  </p:nvSpPr>
                  <p:spPr bwMode="auto">
                    <a:xfrm>
                      <a:off x="3154" y="3091"/>
                      <a:ext cx="3" cy="46"/>
                    </a:xfrm>
                    <a:prstGeom prst="rect">
                      <a:avLst/>
                    </a:prstGeom>
                    <a:solidFill>
                      <a:srgbClr val="C0C0C0"/>
                    </a:solidFill>
                    <a:ln w="9525">
                      <a:noFill/>
                      <a:miter lim="800000"/>
                      <a:headEnd/>
                      <a:tailEnd/>
                    </a:ln>
                    <a:effectLst/>
                  </p:spPr>
                  <p:txBody>
                    <a:bodyPr wrap="none" anchor="ctr"/>
                    <a:lstStyle/>
                    <a:p>
                      <a:endParaRPr lang="en-US"/>
                    </a:p>
                  </p:txBody>
                </p:sp>
                <p:sp>
                  <p:nvSpPr>
                    <p:cNvPr id="239" name="Rectangle 57"/>
                    <p:cNvSpPr>
                      <a:spLocks noChangeArrowheads="1"/>
                    </p:cNvSpPr>
                    <p:nvPr/>
                  </p:nvSpPr>
                  <p:spPr bwMode="auto">
                    <a:xfrm>
                      <a:off x="3152" y="3091"/>
                      <a:ext cx="4" cy="46"/>
                    </a:xfrm>
                    <a:prstGeom prst="rect">
                      <a:avLst/>
                    </a:prstGeom>
                    <a:solidFill>
                      <a:srgbClr val="000000"/>
                    </a:solidFill>
                    <a:ln w="9525">
                      <a:noFill/>
                      <a:miter lim="800000"/>
                      <a:headEnd/>
                      <a:tailEnd/>
                    </a:ln>
                    <a:effectLst/>
                  </p:spPr>
                  <p:txBody>
                    <a:bodyPr wrap="none" anchor="ctr"/>
                    <a:lstStyle/>
                    <a:p>
                      <a:endParaRPr lang="en-US"/>
                    </a:p>
                  </p:txBody>
                </p:sp>
              </p:grpSp>
              <p:grpSp>
                <p:nvGrpSpPr>
                  <p:cNvPr id="232" name="Group 58"/>
                  <p:cNvGrpSpPr>
                    <a:grpSpLocks/>
                  </p:cNvGrpSpPr>
                  <p:nvPr/>
                </p:nvGrpSpPr>
                <p:grpSpPr bwMode="auto">
                  <a:xfrm>
                    <a:off x="3203" y="3091"/>
                    <a:ext cx="5" cy="46"/>
                    <a:chOff x="3203" y="3091"/>
                    <a:chExt cx="5" cy="46"/>
                  </a:xfrm>
                </p:grpSpPr>
                <p:sp>
                  <p:nvSpPr>
                    <p:cNvPr id="236" name="Rectangle 59"/>
                    <p:cNvSpPr>
                      <a:spLocks noChangeArrowheads="1"/>
                    </p:cNvSpPr>
                    <p:nvPr/>
                  </p:nvSpPr>
                  <p:spPr bwMode="auto">
                    <a:xfrm>
                      <a:off x="3204" y="3091"/>
                      <a:ext cx="4" cy="46"/>
                    </a:xfrm>
                    <a:prstGeom prst="rect">
                      <a:avLst/>
                    </a:prstGeom>
                    <a:solidFill>
                      <a:srgbClr val="C0C0C0"/>
                    </a:solidFill>
                    <a:ln w="9525">
                      <a:noFill/>
                      <a:miter lim="800000"/>
                      <a:headEnd/>
                      <a:tailEnd/>
                    </a:ln>
                    <a:effectLst/>
                  </p:spPr>
                  <p:txBody>
                    <a:bodyPr wrap="none" anchor="ctr"/>
                    <a:lstStyle/>
                    <a:p>
                      <a:endParaRPr lang="en-US"/>
                    </a:p>
                  </p:txBody>
                </p:sp>
                <p:sp>
                  <p:nvSpPr>
                    <p:cNvPr id="237" name="Rectangle 60"/>
                    <p:cNvSpPr>
                      <a:spLocks noChangeArrowheads="1"/>
                    </p:cNvSpPr>
                    <p:nvPr/>
                  </p:nvSpPr>
                  <p:spPr bwMode="auto">
                    <a:xfrm>
                      <a:off x="3203" y="3091"/>
                      <a:ext cx="3" cy="46"/>
                    </a:xfrm>
                    <a:prstGeom prst="rect">
                      <a:avLst/>
                    </a:prstGeom>
                    <a:solidFill>
                      <a:srgbClr val="000000"/>
                    </a:solidFill>
                    <a:ln w="9525">
                      <a:noFill/>
                      <a:miter lim="800000"/>
                      <a:headEnd/>
                      <a:tailEnd/>
                    </a:ln>
                    <a:effectLst/>
                  </p:spPr>
                  <p:txBody>
                    <a:bodyPr wrap="none" anchor="ctr"/>
                    <a:lstStyle/>
                    <a:p>
                      <a:endParaRPr lang="en-US"/>
                    </a:p>
                  </p:txBody>
                </p:sp>
              </p:grpSp>
              <p:grpSp>
                <p:nvGrpSpPr>
                  <p:cNvPr id="233" name="Group 61"/>
                  <p:cNvGrpSpPr>
                    <a:grpSpLocks/>
                  </p:cNvGrpSpPr>
                  <p:nvPr/>
                </p:nvGrpSpPr>
                <p:grpSpPr bwMode="auto">
                  <a:xfrm>
                    <a:off x="3256" y="3091"/>
                    <a:ext cx="4" cy="46"/>
                    <a:chOff x="3256" y="3091"/>
                    <a:chExt cx="4" cy="46"/>
                  </a:xfrm>
                </p:grpSpPr>
                <p:sp>
                  <p:nvSpPr>
                    <p:cNvPr id="234" name="Rectangle 62"/>
                    <p:cNvSpPr>
                      <a:spLocks noChangeArrowheads="1"/>
                    </p:cNvSpPr>
                    <p:nvPr/>
                  </p:nvSpPr>
                  <p:spPr bwMode="auto">
                    <a:xfrm>
                      <a:off x="3257" y="3091"/>
                      <a:ext cx="3" cy="46"/>
                    </a:xfrm>
                    <a:prstGeom prst="rect">
                      <a:avLst/>
                    </a:prstGeom>
                    <a:solidFill>
                      <a:srgbClr val="C0C0C0"/>
                    </a:solidFill>
                    <a:ln w="9525">
                      <a:noFill/>
                      <a:miter lim="800000"/>
                      <a:headEnd/>
                      <a:tailEnd/>
                    </a:ln>
                    <a:effectLst/>
                  </p:spPr>
                  <p:txBody>
                    <a:bodyPr wrap="none" anchor="ctr"/>
                    <a:lstStyle/>
                    <a:p>
                      <a:endParaRPr lang="en-US"/>
                    </a:p>
                  </p:txBody>
                </p:sp>
                <p:sp>
                  <p:nvSpPr>
                    <p:cNvPr id="235" name="Rectangle 63"/>
                    <p:cNvSpPr>
                      <a:spLocks noChangeArrowheads="1"/>
                    </p:cNvSpPr>
                    <p:nvPr/>
                  </p:nvSpPr>
                  <p:spPr bwMode="auto">
                    <a:xfrm>
                      <a:off x="3256" y="3091"/>
                      <a:ext cx="4" cy="46"/>
                    </a:xfrm>
                    <a:prstGeom prst="rect">
                      <a:avLst/>
                    </a:prstGeom>
                    <a:solidFill>
                      <a:srgbClr val="000000"/>
                    </a:solidFill>
                    <a:ln w="9525">
                      <a:noFill/>
                      <a:miter lim="800000"/>
                      <a:headEnd/>
                      <a:tailEnd/>
                    </a:ln>
                    <a:effectLst/>
                  </p:spPr>
                  <p:txBody>
                    <a:bodyPr wrap="none" anchor="ctr"/>
                    <a:lstStyle/>
                    <a:p>
                      <a:endParaRPr lang="en-US"/>
                    </a:p>
                  </p:txBody>
                </p:sp>
              </p:grpSp>
            </p:grpSp>
          </p:grpSp>
          <p:grpSp>
            <p:nvGrpSpPr>
              <p:cNvPr id="90" name="Group 64"/>
              <p:cNvGrpSpPr>
                <a:grpSpLocks/>
              </p:cNvGrpSpPr>
              <p:nvPr/>
            </p:nvGrpSpPr>
            <p:grpSpPr bwMode="auto">
              <a:xfrm>
                <a:off x="2800" y="3216"/>
                <a:ext cx="512" cy="411"/>
                <a:chOff x="2800" y="3216"/>
                <a:chExt cx="512" cy="411"/>
              </a:xfrm>
            </p:grpSpPr>
            <p:grpSp>
              <p:nvGrpSpPr>
                <p:cNvPr id="91" name="Group 65"/>
                <p:cNvGrpSpPr>
                  <a:grpSpLocks/>
                </p:cNvGrpSpPr>
                <p:nvPr/>
              </p:nvGrpSpPr>
              <p:grpSpPr bwMode="auto">
                <a:xfrm>
                  <a:off x="2800" y="3217"/>
                  <a:ext cx="508" cy="405"/>
                  <a:chOff x="2800" y="3217"/>
                  <a:chExt cx="508" cy="405"/>
                </a:xfrm>
              </p:grpSpPr>
              <p:sp>
                <p:nvSpPr>
                  <p:cNvPr id="200" name="Rectangle 66"/>
                  <p:cNvSpPr>
                    <a:spLocks noChangeArrowheads="1"/>
                  </p:cNvSpPr>
                  <p:nvPr/>
                </p:nvSpPr>
                <p:spPr bwMode="auto">
                  <a:xfrm>
                    <a:off x="3239" y="3217"/>
                    <a:ext cx="69" cy="46"/>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201" name="Rectangle 67"/>
                  <p:cNvSpPr>
                    <a:spLocks noChangeArrowheads="1"/>
                  </p:cNvSpPr>
                  <p:nvPr/>
                </p:nvSpPr>
                <p:spPr bwMode="auto">
                  <a:xfrm>
                    <a:off x="3128" y="3217"/>
                    <a:ext cx="70" cy="4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202" name="Rectangle 68"/>
                  <p:cNvSpPr>
                    <a:spLocks noChangeArrowheads="1"/>
                  </p:cNvSpPr>
                  <p:nvPr/>
                </p:nvSpPr>
                <p:spPr bwMode="auto">
                  <a:xfrm>
                    <a:off x="3019" y="3217"/>
                    <a:ext cx="70" cy="4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203" name="Rectangle 69"/>
                  <p:cNvSpPr>
                    <a:spLocks noChangeArrowheads="1"/>
                  </p:cNvSpPr>
                  <p:nvPr/>
                </p:nvSpPr>
                <p:spPr bwMode="auto">
                  <a:xfrm>
                    <a:off x="2910" y="3217"/>
                    <a:ext cx="69" cy="4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204" name="Rectangle 70"/>
                  <p:cNvSpPr>
                    <a:spLocks noChangeArrowheads="1"/>
                  </p:cNvSpPr>
                  <p:nvPr/>
                </p:nvSpPr>
                <p:spPr bwMode="auto">
                  <a:xfrm>
                    <a:off x="2800" y="3217"/>
                    <a:ext cx="69" cy="46"/>
                  </a:xfrm>
                  <a:prstGeom prst="rect">
                    <a:avLst/>
                  </a:prstGeom>
                  <a:solidFill>
                    <a:srgbClr val="3F3F3F"/>
                  </a:solidFill>
                  <a:ln w="12700">
                    <a:solidFill>
                      <a:srgbClr val="3F3F3F"/>
                    </a:solidFill>
                    <a:miter lim="800000"/>
                    <a:headEnd/>
                    <a:tailEnd/>
                  </a:ln>
                  <a:effectLst/>
                </p:spPr>
                <p:txBody>
                  <a:bodyPr wrap="none" anchor="ctr"/>
                  <a:lstStyle/>
                  <a:p>
                    <a:endParaRPr lang="en-US"/>
                  </a:p>
                </p:txBody>
              </p:sp>
              <p:grpSp>
                <p:nvGrpSpPr>
                  <p:cNvPr id="205" name="Group 71"/>
                  <p:cNvGrpSpPr>
                    <a:grpSpLocks/>
                  </p:cNvGrpSpPr>
                  <p:nvPr/>
                </p:nvGrpSpPr>
                <p:grpSpPr bwMode="auto">
                  <a:xfrm>
                    <a:off x="2800" y="3306"/>
                    <a:ext cx="508" cy="47"/>
                    <a:chOff x="2800" y="3306"/>
                    <a:chExt cx="508" cy="47"/>
                  </a:xfrm>
                </p:grpSpPr>
                <p:sp>
                  <p:nvSpPr>
                    <p:cNvPr id="221" name="Rectangle 72"/>
                    <p:cNvSpPr>
                      <a:spLocks noChangeArrowheads="1"/>
                    </p:cNvSpPr>
                    <p:nvPr/>
                  </p:nvSpPr>
                  <p:spPr bwMode="auto">
                    <a:xfrm>
                      <a:off x="3239" y="3306"/>
                      <a:ext cx="69"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222" name="Rectangle 73"/>
                    <p:cNvSpPr>
                      <a:spLocks noChangeArrowheads="1"/>
                    </p:cNvSpPr>
                    <p:nvPr/>
                  </p:nvSpPr>
                  <p:spPr bwMode="auto">
                    <a:xfrm>
                      <a:off x="3128" y="3306"/>
                      <a:ext cx="70"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223" name="Rectangle 74"/>
                    <p:cNvSpPr>
                      <a:spLocks noChangeArrowheads="1"/>
                    </p:cNvSpPr>
                    <p:nvPr/>
                  </p:nvSpPr>
                  <p:spPr bwMode="auto">
                    <a:xfrm>
                      <a:off x="3019" y="3306"/>
                      <a:ext cx="70"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224" name="Rectangle 75"/>
                    <p:cNvSpPr>
                      <a:spLocks noChangeArrowheads="1"/>
                    </p:cNvSpPr>
                    <p:nvPr/>
                  </p:nvSpPr>
                  <p:spPr bwMode="auto">
                    <a:xfrm>
                      <a:off x="2910" y="3306"/>
                      <a:ext cx="69"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225" name="Rectangle 76"/>
                    <p:cNvSpPr>
                      <a:spLocks noChangeArrowheads="1"/>
                    </p:cNvSpPr>
                    <p:nvPr/>
                  </p:nvSpPr>
                  <p:spPr bwMode="auto">
                    <a:xfrm>
                      <a:off x="2800" y="3306"/>
                      <a:ext cx="69"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grpSp>
              <p:grpSp>
                <p:nvGrpSpPr>
                  <p:cNvPr id="206" name="Group 77"/>
                  <p:cNvGrpSpPr>
                    <a:grpSpLocks/>
                  </p:cNvGrpSpPr>
                  <p:nvPr/>
                </p:nvGrpSpPr>
                <p:grpSpPr bwMode="auto">
                  <a:xfrm>
                    <a:off x="2800" y="3395"/>
                    <a:ext cx="508" cy="47"/>
                    <a:chOff x="2800" y="3395"/>
                    <a:chExt cx="508" cy="47"/>
                  </a:xfrm>
                </p:grpSpPr>
                <p:sp>
                  <p:nvSpPr>
                    <p:cNvPr id="216" name="Rectangle 78"/>
                    <p:cNvSpPr>
                      <a:spLocks noChangeArrowheads="1"/>
                    </p:cNvSpPr>
                    <p:nvPr/>
                  </p:nvSpPr>
                  <p:spPr bwMode="auto">
                    <a:xfrm>
                      <a:off x="3239" y="3395"/>
                      <a:ext cx="69"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217" name="Rectangle 79"/>
                    <p:cNvSpPr>
                      <a:spLocks noChangeArrowheads="1"/>
                    </p:cNvSpPr>
                    <p:nvPr/>
                  </p:nvSpPr>
                  <p:spPr bwMode="auto">
                    <a:xfrm>
                      <a:off x="3128" y="3395"/>
                      <a:ext cx="70"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218" name="Rectangle 80"/>
                    <p:cNvSpPr>
                      <a:spLocks noChangeArrowheads="1"/>
                    </p:cNvSpPr>
                    <p:nvPr/>
                  </p:nvSpPr>
                  <p:spPr bwMode="auto">
                    <a:xfrm>
                      <a:off x="3019" y="3395"/>
                      <a:ext cx="70"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219" name="Rectangle 81"/>
                    <p:cNvSpPr>
                      <a:spLocks noChangeArrowheads="1"/>
                    </p:cNvSpPr>
                    <p:nvPr/>
                  </p:nvSpPr>
                  <p:spPr bwMode="auto">
                    <a:xfrm>
                      <a:off x="2910" y="3395"/>
                      <a:ext cx="69"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220" name="Rectangle 82"/>
                    <p:cNvSpPr>
                      <a:spLocks noChangeArrowheads="1"/>
                    </p:cNvSpPr>
                    <p:nvPr/>
                  </p:nvSpPr>
                  <p:spPr bwMode="auto">
                    <a:xfrm>
                      <a:off x="2800" y="3395"/>
                      <a:ext cx="69"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grpSp>
              <p:sp>
                <p:nvSpPr>
                  <p:cNvPr id="207" name="Rectangle 83"/>
                  <p:cNvSpPr>
                    <a:spLocks noChangeArrowheads="1"/>
                  </p:cNvSpPr>
                  <p:nvPr/>
                </p:nvSpPr>
                <p:spPr bwMode="auto">
                  <a:xfrm>
                    <a:off x="3239" y="3484"/>
                    <a:ext cx="69" cy="13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208" name="Rectangle 84"/>
                  <p:cNvSpPr>
                    <a:spLocks noChangeArrowheads="1"/>
                  </p:cNvSpPr>
                  <p:nvPr/>
                </p:nvSpPr>
                <p:spPr bwMode="auto">
                  <a:xfrm>
                    <a:off x="3128" y="3484"/>
                    <a:ext cx="70"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209" name="Rectangle 85"/>
                  <p:cNvSpPr>
                    <a:spLocks noChangeArrowheads="1"/>
                  </p:cNvSpPr>
                  <p:nvPr/>
                </p:nvSpPr>
                <p:spPr bwMode="auto">
                  <a:xfrm>
                    <a:off x="3019" y="3484"/>
                    <a:ext cx="70"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210" name="Rectangle 86"/>
                  <p:cNvSpPr>
                    <a:spLocks noChangeArrowheads="1"/>
                  </p:cNvSpPr>
                  <p:nvPr/>
                </p:nvSpPr>
                <p:spPr bwMode="auto">
                  <a:xfrm>
                    <a:off x="2910" y="3484"/>
                    <a:ext cx="69"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211" name="Rectangle 87"/>
                  <p:cNvSpPr>
                    <a:spLocks noChangeArrowheads="1"/>
                  </p:cNvSpPr>
                  <p:nvPr/>
                </p:nvSpPr>
                <p:spPr bwMode="auto">
                  <a:xfrm>
                    <a:off x="2800" y="3484"/>
                    <a:ext cx="69" cy="48"/>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212" name="Rectangle 88"/>
                  <p:cNvSpPr>
                    <a:spLocks noChangeArrowheads="1"/>
                  </p:cNvSpPr>
                  <p:nvPr/>
                </p:nvSpPr>
                <p:spPr bwMode="auto">
                  <a:xfrm>
                    <a:off x="3128" y="3574"/>
                    <a:ext cx="70"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213" name="Rectangle 89"/>
                  <p:cNvSpPr>
                    <a:spLocks noChangeArrowheads="1"/>
                  </p:cNvSpPr>
                  <p:nvPr/>
                </p:nvSpPr>
                <p:spPr bwMode="auto">
                  <a:xfrm>
                    <a:off x="3019" y="3574"/>
                    <a:ext cx="70"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214" name="Rectangle 90"/>
                  <p:cNvSpPr>
                    <a:spLocks noChangeArrowheads="1"/>
                  </p:cNvSpPr>
                  <p:nvPr/>
                </p:nvSpPr>
                <p:spPr bwMode="auto">
                  <a:xfrm>
                    <a:off x="2910" y="3574"/>
                    <a:ext cx="69"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215" name="Rectangle 91"/>
                  <p:cNvSpPr>
                    <a:spLocks noChangeArrowheads="1"/>
                  </p:cNvSpPr>
                  <p:nvPr/>
                </p:nvSpPr>
                <p:spPr bwMode="auto">
                  <a:xfrm>
                    <a:off x="2800" y="3574"/>
                    <a:ext cx="69" cy="48"/>
                  </a:xfrm>
                  <a:prstGeom prst="rect">
                    <a:avLst/>
                  </a:prstGeom>
                  <a:solidFill>
                    <a:srgbClr val="800000"/>
                  </a:solidFill>
                  <a:ln w="12700">
                    <a:solidFill>
                      <a:srgbClr val="800000"/>
                    </a:solidFill>
                    <a:miter lim="800000"/>
                    <a:headEnd/>
                    <a:tailEnd/>
                  </a:ln>
                  <a:effectLst/>
                </p:spPr>
                <p:txBody>
                  <a:bodyPr wrap="none" anchor="ctr"/>
                  <a:lstStyle/>
                  <a:p>
                    <a:endParaRPr lang="en-US"/>
                  </a:p>
                </p:txBody>
              </p:sp>
            </p:grpSp>
            <p:grpSp>
              <p:nvGrpSpPr>
                <p:cNvPr id="92" name="Group 92"/>
                <p:cNvGrpSpPr>
                  <a:grpSpLocks/>
                </p:cNvGrpSpPr>
                <p:nvPr/>
              </p:nvGrpSpPr>
              <p:grpSpPr bwMode="auto">
                <a:xfrm>
                  <a:off x="2804" y="3221"/>
                  <a:ext cx="508" cy="406"/>
                  <a:chOff x="2804" y="3221"/>
                  <a:chExt cx="508" cy="406"/>
                </a:xfrm>
              </p:grpSpPr>
              <p:sp>
                <p:nvSpPr>
                  <p:cNvPr id="174" name="Rectangle 93"/>
                  <p:cNvSpPr>
                    <a:spLocks noChangeArrowheads="1"/>
                  </p:cNvSpPr>
                  <p:nvPr/>
                </p:nvSpPr>
                <p:spPr bwMode="auto">
                  <a:xfrm>
                    <a:off x="3242" y="3221"/>
                    <a:ext cx="70" cy="47"/>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75" name="Rectangle 94"/>
                  <p:cNvSpPr>
                    <a:spLocks noChangeArrowheads="1"/>
                  </p:cNvSpPr>
                  <p:nvPr/>
                </p:nvSpPr>
                <p:spPr bwMode="auto">
                  <a:xfrm>
                    <a:off x="3132" y="3221"/>
                    <a:ext cx="70" cy="47"/>
                  </a:xfrm>
                  <a:prstGeom prst="rect">
                    <a:avLst/>
                  </a:prstGeom>
                  <a:solidFill>
                    <a:srgbClr val="9FBFFF"/>
                  </a:solidFill>
                  <a:ln w="12700">
                    <a:solidFill>
                      <a:srgbClr val="9FBFFF"/>
                    </a:solidFill>
                    <a:miter lim="800000"/>
                    <a:headEnd/>
                    <a:tailEnd/>
                  </a:ln>
                  <a:effectLst/>
                </p:spPr>
                <p:txBody>
                  <a:bodyPr wrap="none" anchor="ctr"/>
                  <a:lstStyle/>
                  <a:p>
                    <a:endParaRPr lang="en-US"/>
                  </a:p>
                </p:txBody>
              </p:sp>
              <p:sp>
                <p:nvSpPr>
                  <p:cNvPr id="176" name="Rectangle 95"/>
                  <p:cNvSpPr>
                    <a:spLocks noChangeArrowheads="1"/>
                  </p:cNvSpPr>
                  <p:nvPr/>
                </p:nvSpPr>
                <p:spPr bwMode="auto">
                  <a:xfrm>
                    <a:off x="3023" y="3221"/>
                    <a:ext cx="70" cy="47"/>
                  </a:xfrm>
                  <a:prstGeom prst="rect">
                    <a:avLst/>
                  </a:prstGeom>
                  <a:solidFill>
                    <a:srgbClr val="9FBFFF"/>
                  </a:solidFill>
                  <a:ln w="12700">
                    <a:solidFill>
                      <a:srgbClr val="9FBFFF"/>
                    </a:solidFill>
                    <a:miter lim="800000"/>
                    <a:headEnd/>
                    <a:tailEnd/>
                  </a:ln>
                  <a:effectLst/>
                </p:spPr>
                <p:txBody>
                  <a:bodyPr wrap="none" anchor="ctr"/>
                  <a:lstStyle/>
                  <a:p>
                    <a:endParaRPr lang="en-US"/>
                  </a:p>
                </p:txBody>
              </p:sp>
              <p:sp>
                <p:nvSpPr>
                  <p:cNvPr id="177" name="Rectangle 96"/>
                  <p:cNvSpPr>
                    <a:spLocks noChangeArrowheads="1"/>
                  </p:cNvSpPr>
                  <p:nvPr/>
                </p:nvSpPr>
                <p:spPr bwMode="auto">
                  <a:xfrm>
                    <a:off x="2914" y="3221"/>
                    <a:ext cx="69" cy="47"/>
                  </a:xfrm>
                  <a:prstGeom prst="rect">
                    <a:avLst/>
                  </a:prstGeom>
                  <a:solidFill>
                    <a:srgbClr val="9FBFFF"/>
                  </a:solidFill>
                  <a:ln w="12700">
                    <a:solidFill>
                      <a:srgbClr val="9FBFFF"/>
                    </a:solidFill>
                    <a:miter lim="800000"/>
                    <a:headEnd/>
                    <a:tailEnd/>
                  </a:ln>
                  <a:effectLst/>
                </p:spPr>
                <p:txBody>
                  <a:bodyPr wrap="none" anchor="ctr"/>
                  <a:lstStyle/>
                  <a:p>
                    <a:endParaRPr lang="en-US"/>
                  </a:p>
                </p:txBody>
              </p:sp>
              <p:sp>
                <p:nvSpPr>
                  <p:cNvPr id="178" name="Rectangle 97"/>
                  <p:cNvSpPr>
                    <a:spLocks noChangeArrowheads="1"/>
                  </p:cNvSpPr>
                  <p:nvPr/>
                </p:nvSpPr>
                <p:spPr bwMode="auto">
                  <a:xfrm>
                    <a:off x="2804" y="3221"/>
                    <a:ext cx="69" cy="47"/>
                  </a:xfrm>
                  <a:prstGeom prst="rect">
                    <a:avLst/>
                  </a:prstGeom>
                  <a:solidFill>
                    <a:srgbClr val="C0C0C0"/>
                  </a:solidFill>
                  <a:ln w="12700">
                    <a:solidFill>
                      <a:srgbClr val="C0C0C0"/>
                    </a:solidFill>
                    <a:miter lim="800000"/>
                    <a:headEnd/>
                    <a:tailEnd/>
                  </a:ln>
                  <a:effectLst/>
                </p:spPr>
                <p:txBody>
                  <a:bodyPr wrap="none" anchor="ctr"/>
                  <a:lstStyle/>
                  <a:p>
                    <a:endParaRPr lang="en-US"/>
                  </a:p>
                </p:txBody>
              </p:sp>
              <p:grpSp>
                <p:nvGrpSpPr>
                  <p:cNvPr id="179" name="Group 98"/>
                  <p:cNvGrpSpPr>
                    <a:grpSpLocks/>
                  </p:cNvGrpSpPr>
                  <p:nvPr/>
                </p:nvGrpSpPr>
                <p:grpSpPr bwMode="auto">
                  <a:xfrm>
                    <a:off x="2804" y="3311"/>
                    <a:ext cx="508" cy="46"/>
                    <a:chOff x="2804" y="3311"/>
                    <a:chExt cx="508" cy="46"/>
                  </a:xfrm>
                </p:grpSpPr>
                <p:sp>
                  <p:nvSpPr>
                    <p:cNvPr id="195" name="Rectangle 99"/>
                    <p:cNvSpPr>
                      <a:spLocks noChangeArrowheads="1"/>
                    </p:cNvSpPr>
                    <p:nvPr/>
                  </p:nvSpPr>
                  <p:spPr bwMode="auto">
                    <a:xfrm>
                      <a:off x="3242" y="3311"/>
                      <a:ext cx="70"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96" name="Rectangle 100"/>
                    <p:cNvSpPr>
                      <a:spLocks noChangeArrowheads="1"/>
                    </p:cNvSpPr>
                    <p:nvPr/>
                  </p:nvSpPr>
                  <p:spPr bwMode="auto">
                    <a:xfrm>
                      <a:off x="3132" y="3311"/>
                      <a:ext cx="70"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97" name="Rectangle 101"/>
                    <p:cNvSpPr>
                      <a:spLocks noChangeArrowheads="1"/>
                    </p:cNvSpPr>
                    <p:nvPr/>
                  </p:nvSpPr>
                  <p:spPr bwMode="auto">
                    <a:xfrm>
                      <a:off x="3023" y="3311"/>
                      <a:ext cx="70"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98" name="Rectangle 102"/>
                    <p:cNvSpPr>
                      <a:spLocks noChangeArrowheads="1"/>
                    </p:cNvSpPr>
                    <p:nvPr/>
                  </p:nvSpPr>
                  <p:spPr bwMode="auto">
                    <a:xfrm>
                      <a:off x="2914" y="3311"/>
                      <a:ext cx="69"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99" name="Rectangle 103"/>
                    <p:cNvSpPr>
                      <a:spLocks noChangeArrowheads="1"/>
                    </p:cNvSpPr>
                    <p:nvPr/>
                  </p:nvSpPr>
                  <p:spPr bwMode="auto">
                    <a:xfrm>
                      <a:off x="2804" y="3311"/>
                      <a:ext cx="69"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grpSp>
              <p:grpSp>
                <p:nvGrpSpPr>
                  <p:cNvPr id="180" name="Group 104"/>
                  <p:cNvGrpSpPr>
                    <a:grpSpLocks/>
                  </p:cNvGrpSpPr>
                  <p:nvPr/>
                </p:nvGrpSpPr>
                <p:grpSpPr bwMode="auto">
                  <a:xfrm>
                    <a:off x="2804" y="3401"/>
                    <a:ext cx="508" cy="46"/>
                    <a:chOff x="2804" y="3401"/>
                    <a:chExt cx="508" cy="46"/>
                  </a:xfrm>
                </p:grpSpPr>
                <p:sp>
                  <p:nvSpPr>
                    <p:cNvPr id="190" name="Rectangle 105"/>
                    <p:cNvSpPr>
                      <a:spLocks noChangeArrowheads="1"/>
                    </p:cNvSpPr>
                    <p:nvPr/>
                  </p:nvSpPr>
                  <p:spPr bwMode="auto">
                    <a:xfrm>
                      <a:off x="3242" y="3401"/>
                      <a:ext cx="70"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91" name="Rectangle 106"/>
                    <p:cNvSpPr>
                      <a:spLocks noChangeArrowheads="1"/>
                    </p:cNvSpPr>
                    <p:nvPr/>
                  </p:nvSpPr>
                  <p:spPr bwMode="auto">
                    <a:xfrm>
                      <a:off x="3132" y="3401"/>
                      <a:ext cx="70"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92" name="Rectangle 107"/>
                    <p:cNvSpPr>
                      <a:spLocks noChangeArrowheads="1"/>
                    </p:cNvSpPr>
                    <p:nvPr/>
                  </p:nvSpPr>
                  <p:spPr bwMode="auto">
                    <a:xfrm>
                      <a:off x="3023" y="3401"/>
                      <a:ext cx="70"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93" name="Rectangle 108"/>
                    <p:cNvSpPr>
                      <a:spLocks noChangeArrowheads="1"/>
                    </p:cNvSpPr>
                    <p:nvPr/>
                  </p:nvSpPr>
                  <p:spPr bwMode="auto">
                    <a:xfrm>
                      <a:off x="2914" y="3401"/>
                      <a:ext cx="69"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94" name="Rectangle 109"/>
                    <p:cNvSpPr>
                      <a:spLocks noChangeArrowheads="1"/>
                    </p:cNvSpPr>
                    <p:nvPr/>
                  </p:nvSpPr>
                  <p:spPr bwMode="auto">
                    <a:xfrm>
                      <a:off x="2804" y="3401"/>
                      <a:ext cx="69"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grpSp>
              <p:sp>
                <p:nvSpPr>
                  <p:cNvPr id="181" name="Rectangle 110"/>
                  <p:cNvSpPr>
                    <a:spLocks noChangeArrowheads="1"/>
                  </p:cNvSpPr>
                  <p:nvPr/>
                </p:nvSpPr>
                <p:spPr bwMode="auto">
                  <a:xfrm>
                    <a:off x="3242" y="3489"/>
                    <a:ext cx="70" cy="13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82" name="Rectangle 111"/>
                  <p:cNvSpPr>
                    <a:spLocks noChangeArrowheads="1"/>
                  </p:cNvSpPr>
                  <p:nvPr/>
                </p:nvSpPr>
                <p:spPr bwMode="auto">
                  <a:xfrm>
                    <a:off x="3132" y="3489"/>
                    <a:ext cx="70"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83" name="Rectangle 112"/>
                  <p:cNvSpPr>
                    <a:spLocks noChangeArrowheads="1"/>
                  </p:cNvSpPr>
                  <p:nvPr/>
                </p:nvSpPr>
                <p:spPr bwMode="auto">
                  <a:xfrm>
                    <a:off x="3023" y="3489"/>
                    <a:ext cx="70"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84" name="Rectangle 113"/>
                  <p:cNvSpPr>
                    <a:spLocks noChangeArrowheads="1"/>
                  </p:cNvSpPr>
                  <p:nvPr/>
                </p:nvSpPr>
                <p:spPr bwMode="auto">
                  <a:xfrm>
                    <a:off x="2914" y="3489"/>
                    <a:ext cx="69"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85" name="Rectangle 114"/>
                  <p:cNvSpPr>
                    <a:spLocks noChangeArrowheads="1"/>
                  </p:cNvSpPr>
                  <p:nvPr/>
                </p:nvSpPr>
                <p:spPr bwMode="auto">
                  <a:xfrm>
                    <a:off x="2804" y="3489"/>
                    <a:ext cx="69" cy="48"/>
                  </a:xfrm>
                  <a:prstGeom prst="rect">
                    <a:avLst/>
                  </a:prstGeom>
                  <a:solidFill>
                    <a:srgbClr val="FF5F7F"/>
                  </a:solidFill>
                  <a:ln w="12700">
                    <a:solidFill>
                      <a:srgbClr val="FF5F7F"/>
                    </a:solidFill>
                    <a:miter lim="800000"/>
                    <a:headEnd/>
                    <a:tailEnd/>
                  </a:ln>
                  <a:effectLst/>
                </p:spPr>
                <p:txBody>
                  <a:bodyPr wrap="none" anchor="ctr"/>
                  <a:lstStyle/>
                  <a:p>
                    <a:endParaRPr lang="en-US"/>
                  </a:p>
                </p:txBody>
              </p:sp>
              <p:sp>
                <p:nvSpPr>
                  <p:cNvPr id="186" name="Rectangle 115"/>
                  <p:cNvSpPr>
                    <a:spLocks noChangeArrowheads="1"/>
                  </p:cNvSpPr>
                  <p:nvPr/>
                </p:nvSpPr>
                <p:spPr bwMode="auto">
                  <a:xfrm>
                    <a:off x="3132" y="3579"/>
                    <a:ext cx="70"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87" name="Rectangle 116"/>
                  <p:cNvSpPr>
                    <a:spLocks noChangeArrowheads="1"/>
                  </p:cNvSpPr>
                  <p:nvPr/>
                </p:nvSpPr>
                <p:spPr bwMode="auto">
                  <a:xfrm>
                    <a:off x="3023" y="3579"/>
                    <a:ext cx="70"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88" name="Rectangle 117"/>
                  <p:cNvSpPr>
                    <a:spLocks noChangeArrowheads="1"/>
                  </p:cNvSpPr>
                  <p:nvPr/>
                </p:nvSpPr>
                <p:spPr bwMode="auto">
                  <a:xfrm>
                    <a:off x="2914" y="3579"/>
                    <a:ext cx="69"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89" name="Rectangle 118"/>
                  <p:cNvSpPr>
                    <a:spLocks noChangeArrowheads="1"/>
                  </p:cNvSpPr>
                  <p:nvPr/>
                </p:nvSpPr>
                <p:spPr bwMode="auto">
                  <a:xfrm>
                    <a:off x="2804" y="3579"/>
                    <a:ext cx="69" cy="48"/>
                  </a:xfrm>
                  <a:prstGeom prst="rect">
                    <a:avLst/>
                  </a:prstGeom>
                  <a:solidFill>
                    <a:srgbClr val="FF5F7F"/>
                  </a:solidFill>
                  <a:ln w="12700">
                    <a:solidFill>
                      <a:srgbClr val="FF5F7F"/>
                    </a:solidFill>
                    <a:miter lim="800000"/>
                    <a:headEnd/>
                    <a:tailEnd/>
                  </a:ln>
                  <a:effectLst/>
                </p:spPr>
                <p:txBody>
                  <a:bodyPr wrap="none" anchor="ctr"/>
                  <a:lstStyle/>
                  <a:p>
                    <a:endParaRPr lang="en-US"/>
                  </a:p>
                </p:txBody>
              </p:sp>
            </p:grpSp>
            <p:grpSp>
              <p:nvGrpSpPr>
                <p:cNvPr id="93" name="Group 119"/>
                <p:cNvGrpSpPr>
                  <a:grpSpLocks/>
                </p:cNvGrpSpPr>
                <p:nvPr/>
              </p:nvGrpSpPr>
              <p:grpSpPr bwMode="auto">
                <a:xfrm>
                  <a:off x="2800" y="3221"/>
                  <a:ext cx="508" cy="406"/>
                  <a:chOff x="2800" y="3221"/>
                  <a:chExt cx="508" cy="406"/>
                </a:xfrm>
              </p:grpSpPr>
              <p:sp>
                <p:nvSpPr>
                  <p:cNvPr id="148" name="Rectangle 120"/>
                  <p:cNvSpPr>
                    <a:spLocks noChangeArrowheads="1"/>
                  </p:cNvSpPr>
                  <p:nvPr/>
                </p:nvSpPr>
                <p:spPr bwMode="auto">
                  <a:xfrm>
                    <a:off x="3239" y="3221"/>
                    <a:ext cx="69" cy="47"/>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49" name="Rectangle 121"/>
                  <p:cNvSpPr>
                    <a:spLocks noChangeArrowheads="1"/>
                  </p:cNvSpPr>
                  <p:nvPr/>
                </p:nvSpPr>
                <p:spPr bwMode="auto">
                  <a:xfrm>
                    <a:off x="3128" y="3221"/>
                    <a:ext cx="70" cy="47"/>
                  </a:xfrm>
                  <a:prstGeom prst="rect">
                    <a:avLst/>
                  </a:prstGeom>
                  <a:solidFill>
                    <a:srgbClr val="9FBFFF"/>
                  </a:solidFill>
                  <a:ln w="12700">
                    <a:solidFill>
                      <a:srgbClr val="9FBFFF"/>
                    </a:solidFill>
                    <a:miter lim="800000"/>
                    <a:headEnd/>
                    <a:tailEnd/>
                  </a:ln>
                  <a:effectLst/>
                </p:spPr>
                <p:txBody>
                  <a:bodyPr wrap="none" anchor="ctr"/>
                  <a:lstStyle/>
                  <a:p>
                    <a:endParaRPr lang="en-US"/>
                  </a:p>
                </p:txBody>
              </p:sp>
              <p:sp>
                <p:nvSpPr>
                  <p:cNvPr id="150" name="Rectangle 122"/>
                  <p:cNvSpPr>
                    <a:spLocks noChangeArrowheads="1"/>
                  </p:cNvSpPr>
                  <p:nvPr/>
                </p:nvSpPr>
                <p:spPr bwMode="auto">
                  <a:xfrm>
                    <a:off x="3019" y="3221"/>
                    <a:ext cx="70" cy="47"/>
                  </a:xfrm>
                  <a:prstGeom prst="rect">
                    <a:avLst/>
                  </a:prstGeom>
                  <a:solidFill>
                    <a:srgbClr val="9FBFFF"/>
                  </a:solidFill>
                  <a:ln w="12700">
                    <a:solidFill>
                      <a:srgbClr val="9FBFFF"/>
                    </a:solidFill>
                    <a:miter lim="800000"/>
                    <a:headEnd/>
                    <a:tailEnd/>
                  </a:ln>
                  <a:effectLst/>
                </p:spPr>
                <p:txBody>
                  <a:bodyPr wrap="none" anchor="ctr"/>
                  <a:lstStyle/>
                  <a:p>
                    <a:endParaRPr lang="en-US"/>
                  </a:p>
                </p:txBody>
              </p:sp>
              <p:sp>
                <p:nvSpPr>
                  <p:cNvPr id="151" name="Rectangle 123"/>
                  <p:cNvSpPr>
                    <a:spLocks noChangeArrowheads="1"/>
                  </p:cNvSpPr>
                  <p:nvPr/>
                </p:nvSpPr>
                <p:spPr bwMode="auto">
                  <a:xfrm>
                    <a:off x="2910" y="3221"/>
                    <a:ext cx="69" cy="47"/>
                  </a:xfrm>
                  <a:prstGeom prst="rect">
                    <a:avLst/>
                  </a:prstGeom>
                  <a:solidFill>
                    <a:srgbClr val="9FBFFF"/>
                  </a:solidFill>
                  <a:ln w="12700">
                    <a:solidFill>
                      <a:srgbClr val="9FBFFF"/>
                    </a:solidFill>
                    <a:miter lim="800000"/>
                    <a:headEnd/>
                    <a:tailEnd/>
                  </a:ln>
                  <a:effectLst/>
                </p:spPr>
                <p:txBody>
                  <a:bodyPr wrap="none" anchor="ctr"/>
                  <a:lstStyle/>
                  <a:p>
                    <a:endParaRPr lang="en-US"/>
                  </a:p>
                </p:txBody>
              </p:sp>
              <p:sp>
                <p:nvSpPr>
                  <p:cNvPr id="152" name="Rectangle 124"/>
                  <p:cNvSpPr>
                    <a:spLocks noChangeArrowheads="1"/>
                  </p:cNvSpPr>
                  <p:nvPr/>
                </p:nvSpPr>
                <p:spPr bwMode="auto">
                  <a:xfrm>
                    <a:off x="2800" y="3221"/>
                    <a:ext cx="69" cy="47"/>
                  </a:xfrm>
                  <a:prstGeom prst="rect">
                    <a:avLst/>
                  </a:prstGeom>
                  <a:solidFill>
                    <a:srgbClr val="C0C0C0"/>
                  </a:solidFill>
                  <a:ln w="12700">
                    <a:solidFill>
                      <a:srgbClr val="C0C0C0"/>
                    </a:solidFill>
                    <a:miter lim="800000"/>
                    <a:headEnd/>
                    <a:tailEnd/>
                  </a:ln>
                  <a:effectLst/>
                </p:spPr>
                <p:txBody>
                  <a:bodyPr wrap="none" anchor="ctr"/>
                  <a:lstStyle/>
                  <a:p>
                    <a:endParaRPr lang="en-US"/>
                  </a:p>
                </p:txBody>
              </p:sp>
              <p:grpSp>
                <p:nvGrpSpPr>
                  <p:cNvPr id="153" name="Group 125"/>
                  <p:cNvGrpSpPr>
                    <a:grpSpLocks/>
                  </p:cNvGrpSpPr>
                  <p:nvPr/>
                </p:nvGrpSpPr>
                <p:grpSpPr bwMode="auto">
                  <a:xfrm>
                    <a:off x="2800" y="3311"/>
                    <a:ext cx="508" cy="46"/>
                    <a:chOff x="2800" y="3311"/>
                    <a:chExt cx="508" cy="46"/>
                  </a:xfrm>
                </p:grpSpPr>
                <p:sp>
                  <p:nvSpPr>
                    <p:cNvPr id="169" name="Rectangle 126"/>
                    <p:cNvSpPr>
                      <a:spLocks noChangeArrowheads="1"/>
                    </p:cNvSpPr>
                    <p:nvPr/>
                  </p:nvSpPr>
                  <p:spPr bwMode="auto">
                    <a:xfrm>
                      <a:off x="3239" y="3311"/>
                      <a:ext cx="69"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70" name="Rectangle 127"/>
                    <p:cNvSpPr>
                      <a:spLocks noChangeArrowheads="1"/>
                    </p:cNvSpPr>
                    <p:nvPr/>
                  </p:nvSpPr>
                  <p:spPr bwMode="auto">
                    <a:xfrm>
                      <a:off x="3128" y="3311"/>
                      <a:ext cx="70"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71" name="Rectangle 128"/>
                    <p:cNvSpPr>
                      <a:spLocks noChangeArrowheads="1"/>
                    </p:cNvSpPr>
                    <p:nvPr/>
                  </p:nvSpPr>
                  <p:spPr bwMode="auto">
                    <a:xfrm>
                      <a:off x="3019" y="3311"/>
                      <a:ext cx="70"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72" name="Rectangle 129"/>
                    <p:cNvSpPr>
                      <a:spLocks noChangeArrowheads="1"/>
                    </p:cNvSpPr>
                    <p:nvPr/>
                  </p:nvSpPr>
                  <p:spPr bwMode="auto">
                    <a:xfrm>
                      <a:off x="2910" y="3311"/>
                      <a:ext cx="69"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73" name="Rectangle 130"/>
                    <p:cNvSpPr>
                      <a:spLocks noChangeArrowheads="1"/>
                    </p:cNvSpPr>
                    <p:nvPr/>
                  </p:nvSpPr>
                  <p:spPr bwMode="auto">
                    <a:xfrm>
                      <a:off x="2800" y="3311"/>
                      <a:ext cx="69"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grpSp>
              <p:grpSp>
                <p:nvGrpSpPr>
                  <p:cNvPr id="154" name="Group 131"/>
                  <p:cNvGrpSpPr>
                    <a:grpSpLocks/>
                  </p:cNvGrpSpPr>
                  <p:nvPr/>
                </p:nvGrpSpPr>
                <p:grpSpPr bwMode="auto">
                  <a:xfrm>
                    <a:off x="2800" y="3401"/>
                    <a:ext cx="508" cy="46"/>
                    <a:chOff x="2800" y="3401"/>
                    <a:chExt cx="508" cy="46"/>
                  </a:xfrm>
                </p:grpSpPr>
                <p:sp>
                  <p:nvSpPr>
                    <p:cNvPr id="164" name="Rectangle 132"/>
                    <p:cNvSpPr>
                      <a:spLocks noChangeArrowheads="1"/>
                    </p:cNvSpPr>
                    <p:nvPr/>
                  </p:nvSpPr>
                  <p:spPr bwMode="auto">
                    <a:xfrm>
                      <a:off x="3239" y="3401"/>
                      <a:ext cx="69"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65" name="Rectangle 133"/>
                    <p:cNvSpPr>
                      <a:spLocks noChangeArrowheads="1"/>
                    </p:cNvSpPr>
                    <p:nvPr/>
                  </p:nvSpPr>
                  <p:spPr bwMode="auto">
                    <a:xfrm>
                      <a:off x="3128" y="3401"/>
                      <a:ext cx="70"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66" name="Rectangle 134"/>
                    <p:cNvSpPr>
                      <a:spLocks noChangeArrowheads="1"/>
                    </p:cNvSpPr>
                    <p:nvPr/>
                  </p:nvSpPr>
                  <p:spPr bwMode="auto">
                    <a:xfrm>
                      <a:off x="3019" y="3401"/>
                      <a:ext cx="70"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67" name="Rectangle 135"/>
                    <p:cNvSpPr>
                      <a:spLocks noChangeArrowheads="1"/>
                    </p:cNvSpPr>
                    <p:nvPr/>
                  </p:nvSpPr>
                  <p:spPr bwMode="auto">
                    <a:xfrm>
                      <a:off x="2910" y="3401"/>
                      <a:ext cx="69"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68" name="Rectangle 136"/>
                    <p:cNvSpPr>
                      <a:spLocks noChangeArrowheads="1"/>
                    </p:cNvSpPr>
                    <p:nvPr/>
                  </p:nvSpPr>
                  <p:spPr bwMode="auto">
                    <a:xfrm>
                      <a:off x="2800" y="3401"/>
                      <a:ext cx="69"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grpSp>
              <p:sp>
                <p:nvSpPr>
                  <p:cNvPr id="155" name="Rectangle 137"/>
                  <p:cNvSpPr>
                    <a:spLocks noChangeArrowheads="1"/>
                  </p:cNvSpPr>
                  <p:nvPr/>
                </p:nvSpPr>
                <p:spPr bwMode="auto">
                  <a:xfrm>
                    <a:off x="3239" y="3489"/>
                    <a:ext cx="69" cy="13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56" name="Rectangle 138"/>
                  <p:cNvSpPr>
                    <a:spLocks noChangeArrowheads="1"/>
                  </p:cNvSpPr>
                  <p:nvPr/>
                </p:nvSpPr>
                <p:spPr bwMode="auto">
                  <a:xfrm>
                    <a:off x="3128" y="3489"/>
                    <a:ext cx="70"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57" name="Rectangle 139"/>
                  <p:cNvSpPr>
                    <a:spLocks noChangeArrowheads="1"/>
                  </p:cNvSpPr>
                  <p:nvPr/>
                </p:nvSpPr>
                <p:spPr bwMode="auto">
                  <a:xfrm>
                    <a:off x="3019" y="3489"/>
                    <a:ext cx="70"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58" name="Rectangle 140"/>
                  <p:cNvSpPr>
                    <a:spLocks noChangeArrowheads="1"/>
                  </p:cNvSpPr>
                  <p:nvPr/>
                </p:nvSpPr>
                <p:spPr bwMode="auto">
                  <a:xfrm>
                    <a:off x="2910" y="3489"/>
                    <a:ext cx="69"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59" name="Rectangle 141"/>
                  <p:cNvSpPr>
                    <a:spLocks noChangeArrowheads="1"/>
                  </p:cNvSpPr>
                  <p:nvPr/>
                </p:nvSpPr>
                <p:spPr bwMode="auto">
                  <a:xfrm>
                    <a:off x="2800" y="3489"/>
                    <a:ext cx="69" cy="48"/>
                  </a:xfrm>
                  <a:prstGeom prst="rect">
                    <a:avLst/>
                  </a:prstGeom>
                  <a:solidFill>
                    <a:srgbClr val="FF5F7F"/>
                  </a:solidFill>
                  <a:ln w="12700">
                    <a:solidFill>
                      <a:srgbClr val="FF5F7F"/>
                    </a:solidFill>
                    <a:miter lim="800000"/>
                    <a:headEnd/>
                    <a:tailEnd/>
                  </a:ln>
                  <a:effectLst/>
                </p:spPr>
                <p:txBody>
                  <a:bodyPr wrap="none" anchor="ctr"/>
                  <a:lstStyle/>
                  <a:p>
                    <a:endParaRPr lang="en-US"/>
                  </a:p>
                </p:txBody>
              </p:sp>
              <p:sp>
                <p:nvSpPr>
                  <p:cNvPr id="160" name="Rectangle 142"/>
                  <p:cNvSpPr>
                    <a:spLocks noChangeArrowheads="1"/>
                  </p:cNvSpPr>
                  <p:nvPr/>
                </p:nvSpPr>
                <p:spPr bwMode="auto">
                  <a:xfrm>
                    <a:off x="3128" y="3579"/>
                    <a:ext cx="70"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61" name="Rectangle 143"/>
                  <p:cNvSpPr>
                    <a:spLocks noChangeArrowheads="1"/>
                  </p:cNvSpPr>
                  <p:nvPr/>
                </p:nvSpPr>
                <p:spPr bwMode="auto">
                  <a:xfrm>
                    <a:off x="3019" y="3579"/>
                    <a:ext cx="70"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62" name="Rectangle 144"/>
                  <p:cNvSpPr>
                    <a:spLocks noChangeArrowheads="1"/>
                  </p:cNvSpPr>
                  <p:nvPr/>
                </p:nvSpPr>
                <p:spPr bwMode="auto">
                  <a:xfrm>
                    <a:off x="2910" y="3579"/>
                    <a:ext cx="69"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163" name="Rectangle 145"/>
                  <p:cNvSpPr>
                    <a:spLocks noChangeArrowheads="1"/>
                  </p:cNvSpPr>
                  <p:nvPr/>
                </p:nvSpPr>
                <p:spPr bwMode="auto">
                  <a:xfrm>
                    <a:off x="2800" y="3579"/>
                    <a:ext cx="69" cy="48"/>
                  </a:xfrm>
                  <a:prstGeom prst="rect">
                    <a:avLst/>
                  </a:prstGeom>
                  <a:solidFill>
                    <a:srgbClr val="FF5F7F"/>
                  </a:solidFill>
                  <a:ln w="12700">
                    <a:solidFill>
                      <a:srgbClr val="FF5F7F"/>
                    </a:solidFill>
                    <a:miter lim="800000"/>
                    <a:headEnd/>
                    <a:tailEnd/>
                  </a:ln>
                  <a:effectLst/>
                </p:spPr>
                <p:txBody>
                  <a:bodyPr wrap="none" anchor="ctr"/>
                  <a:lstStyle/>
                  <a:p>
                    <a:endParaRPr lang="en-US"/>
                  </a:p>
                </p:txBody>
              </p:sp>
            </p:grpSp>
            <p:grpSp>
              <p:nvGrpSpPr>
                <p:cNvPr id="94" name="Group 146"/>
                <p:cNvGrpSpPr>
                  <a:grpSpLocks/>
                </p:cNvGrpSpPr>
                <p:nvPr/>
              </p:nvGrpSpPr>
              <p:grpSpPr bwMode="auto">
                <a:xfrm>
                  <a:off x="2804" y="3217"/>
                  <a:ext cx="508" cy="405"/>
                  <a:chOff x="2804" y="3217"/>
                  <a:chExt cx="508" cy="405"/>
                </a:xfrm>
              </p:grpSpPr>
              <p:sp>
                <p:nvSpPr>
                  <p:cNvPr id="122" name="Rectangle 147"/>
                  <p:cNvSpPr>
                    <a:spLocks noChangeArrowheads="1"/>
                  </p:cNvSpPr>
                  <p:nvPr/>
                </p:nvSpPr>
                <p:spPr bwMode="auto">
                  <a:xfrm>
                    <a:off x="3242" y="3217"/>
                    <a:ext cx="70" cy="46"/>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123" name="Rectangle 148"/>
                  <p:cNvSpPr>
                    <a:spLocks noChangeArrowheads="1"/>
                  </p:cNvSpPr>
                  <p:nvPr/>
                </p:nvSpPr>
                <p:spPr bwMode="auto">
                  <a:xfrm>
                    <a:off x="3132" y="3217"/>
                    <a:ext cx="70" cy="4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124" name="Rectangle 149"/>
                  <p:cNvSpPr>
                    <a:spLocks noChangeArrowheads="1"/>
                  </p:cNvSpPr>
                  <p:nvPr/>
                </p:nvSpPr>
                <p:spPr bwMode="auto">
                  <a:xfrm>
                    <a:off x="3023" y="3217"/>
                    <a:ext cx="70" cy="4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125" name="Rectangle 150"/>
                  <p:cNvSpPr>
                    <a:spLocks noChangeArrowheads="1"/>
                  </p:cNvSpPr>
                  <p:nvPr/>
                </p:nvSpPr>
                <p:spPr bwMode="auto">
                  <a:xfrm>
                    <a:off x="2914" y="3217"/>
                    <a:ext cx="69" cy="4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126" name="Rectangle 151"/>
                  <p:cNvSpPr>
                    <a:spLocks noChangeArrowheads="1"/>
                  </p:cNvSpPr>
                  <p:nvPr/>
                </p:nvSpPr>
                <p:spPr bwMode="auto">
                  <a:xfrm>
                    <a:off x="2804" y="3217"/>
                    <a:ext cx="69" cy="46"/>
                  </a:xfrm>
                  <a:prstGeom prst="rect">
                    <a:avLst/>
                  </a:prstGeom>
                  <a:solidFill>
                    <a:srgbClr val="3F3F3F"/>
                  </a:solidFill>
                  <a:ln w="12700">
                    <a:solidFill>
                      <a:srgbClr val="3F3F3F"/>
                    </a:solidFill>
                    <a:miter lim="800000"/>
                    <a:headEnd/>
                    <a:tailEnd/>
                  </a:ln>
                  <a:effectLst/>
                </p:spPr>
                <p:txBody>
                  <a:bodyPr wrap="none" anchor="ctr"/>
                  <a:lstStyle/>
                  <a:p>
                    <a:endParaRPr lang="en-US"/>
                  </a:p>
                </p:txBody>
              </p:sp>
              <p:grpSp>
                <p:nvGrpSpPr>
                  <p:cNvPr id="127" name="Group 152"/>
                  <p:cNvGrpSpPr>
                    <a:grpSpLocks/>
                  </p:cNvGrpSpPr>
                  <p:nvPr/>
                </p:nvGrpSpPr>
                <p:grpSpPr bwMode="auto">
                  <a:xfrm>
                    <a:off x="2804" y="3306"/>
                    <a:ext cx="508" cy="47"/>
                    <a:chOff x="2804" y="3306"/>
                    <a:chExt cx="508" cy="47"/>
                  </a:xfrm>
                </p:grpSpPr>
                <p:sp>
                  <p:nvSpPr>
                    <p:cNvPr id="143" name="Rectangle 153"/>
                    <p:cNvSpPr>
                      <a:spLocks noChangeArrowheads="1"/>
                    </p:cNvSpPr>
                    <p:nvPr/>
                  </p:nvSpPr>
                  <p:spPr bwMode="auto">
                    <a:xfrm>
                      <a:off x="3242" y="3306"/>
                      <a:ext cx="70"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144" name="Rectangle 154"/>
                    <p:cNvSpPr>
                      <a:spLocks noChangeArrowheads="1"/>
                    </p:cNvSpPr>
                    <p:nvPr/>
                  </p:nvSpPr>
                  <p:spPr bwMode="auto">
                    <a:xfrm>
                      <a:off x="3132" y="3306"/>
                      <a:ext cx="70"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145" name="Rectangle 155"/>
                    <p:cNvSpPr>
                      <a:spLocks noChangeArrowheads="1"/>
                    </p:cNvSpPr>
                    <p:nvPr/>
                  </p:nvSpPr>
                  <p:spPr bwMode="auto">
                    <a:xfrm>
                      <a:off x="3023" y="3306"/>
                      <a:ext cx="70"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146" name="Rectangle 156"/>
                    <p:cNvSpPr>
                      <a:spLocks noChangeArrowheads="1"/>
                    </p:cNvSpPr>
                    <p:nvPr/>
                  </p:nvSpPr>
                  <p:spPr bwMode="auto">
                    <a:xfrm>
                      <a:off x="2914" y="3306"/>
                      <a:ext cx="69"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147" name="Rectangle 157"/>
                    <p:cNvSpPr>
                      <a:spLocks noChangeArrowheads="1"/>
                    </p:cNvSpPr>
                    <p:nvPr/>
                  </p:nvSpPr>
                  <p:spPr bwMode="auto">
                    <a:xfrm>
                      <a:off x="2804" y="3306"/>
                      <a:ext cx="69"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grpSp>
              <p:grpSp>
                <p:nvGrpSpPr>
                  <p:cNvPr id="128" name="Group 158"/>
                  <p:cNvGrpSpPr>
                    <a:grpSpLocks/>
                  </p:cNvGrpSpPr>
                  <p:nvPr/>
                </p:nvGrpSpPr>
                <p:grpSpPr bwMode="auto">
                  <a:xfrm>
                    <a:off x="2804" y="3395"/>
                    <a:ext cx="508" cy="47"/>
                    <a:chOff x="2804" y="3395"/>
                    <a:chExt cx="508" cy="47"/>
                  </a:xfrm>
                </p:grpSpPr>
                <p:sp>
                  <p:nvSpPr>
                    <p:cNvPr id="138" name="Rectangle 159"/>
                    <p:cNvSpPr>
                      <a:spLocks noChangeArrowheads="1"/>
                    </p:cNvSpPr>
                    <p:nvPr/>
                  </p:nvSpPr>
                  <p:spPr bwMode="auto">
                    <a:xfrm>
                      <a:off x="3242" y="3395"/>
                      <a:ext cx="70"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139" name="Rectangle 160"/>
                    <p:cNvSpPr>
                      <a:spLocks noChangeArrowheads="1"/>
                    </p:cNvSpPr>
                    <p:nvPr/>
                  </p:nvSpPr>
                  <p:spPr bwMode="auto">
                    <a:xfrm>
                      <a:off x="3132" y="3395"/>
                      <a:ext cx="70"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140" name="Rectangle 161"/>
                    <p:cNvSpPr>
                      <a:spLocks noChangeArrowheads="1"/>
                    </p:cNvSpPr>
                    <p:nvPr/>
                  </p:nvSpPr>
                  <p:spPr bwMode="auto">
                    <a:xfrm>
                      <a:off x="3023" y="3395"/>
                      <a:ext cx="70"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141" name="Rectangle 162"/>
                    <p:cNvSpPr>
                      <a:spLocks noChangeArrowheads="1"/>
                    </p:cNvSpPr>
                    <p:nvPr/>
                  </p:nvSpPr>
                  <p:spPr bwMode="auto">
                    <a:xfrm>
                      <a:off x="2914" y="3395"/>
                      <a:ext cx="69"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142" name="Rectangle 163"/>
                    <p:cNvSpPr>
                      <a:spLocks noChangeArrowheads="1"/>
                    </p:cNvSpPr>
                    <p:nvPr/>
                  </p:nvSpPr>
                  <p:spPr bwMode="auto">
                    <a:xfrm>
                      <a:off x="2804" y="3395"/>
                      <a:ext cx="69"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grpSp>
              <p:sp>
                <p:nvSpPr>
                  <p:cNvPr id="129" name="Rectangle 164"/>
                  <p:cNvSpPr>
                    <a:spLocks noChangeArrowheads="1"/>
                  </p:cNvSpPr>
                  <p:nvPr/>
                </p:nvSpPr>
                <p:spPr bwMode="auto">
                  <a:xfrm>
                    <a:off x="3242" y="3484"/>
                    <a:ext cx="70" cy="13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130" name="Rectangle 165"/>
                  <p:cNvSpPr>
                    <a:spLocks noChangeArrowheads="1"/>
                  </p:cNvSpPr>
                  <p:nvPr/>
                </p:nvSpPr>
                <p:spPr bwMode="auto">
                  <a:xfrm>
                    <a:off x="3132" y="3484"/>
                    <a:ext cx="70"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131" name="Rectangle 166"/>
                  <p:cNvSpPr>
                    <a:spLocks noChangeArrowheads="1"/>
                  </p:cNvSpPr>
                  <p:nvPr/>
                </p:nvSpPr>
                <p:spPr bwMode="auto">
                  <a:xfrm>
                    <a:off x="3023" y="3484"/>
                    <a:ext cx="70"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132" name="Rectangle 167"/>
                  <p:cNvSpPr>
                    <a:spLocks noChangeArrowheads="1"/>
                  </p:cNvSpPr>
                  <p:nvPr/>
                </p:nvSpPr>
                <p:spPr bwMode="auto">
                  <a:xfrm>
                    <a:off x="2914" y="3484"/>
                    <a:ext cx="69"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133" name="Rectangle 168"/>
                  <p:cNvSpPr>
                    <a:spLocks noChangeArrowheads="1"/>
                  </p:cNvSpPr>
                  <p:nvPr/>
                </p:nvSpPr>
                <p:spPr bwMode="auto">
                  <a:xfrm>
                    <a:off x="2804" y="3484"/>
                    <a:ext cx="69" cy="48"/>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34" name="Rectangle 169"/>
                  <p:cNvSpPr>
                    <a:spLocks noChangeArrowheads="1"/>
                  </p:cNvSpPr>
                  <p:nvPr/>
                </p:nvSpPr>
                <p:spPr bwMode="auto">
                  <a:xfrm>
                    <a:off x="3132" y="3574"/>
                    <a:ext cx="70"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135" name="Rectangle 170"/>
                  <p:cNvSpPr>
                    <a:spLocks noChangeArrowheads="1"/>
                  </p:cNvSpPr>
                  <p:nvPr/>
                </p:nvSpPr>
                <p:spPr bwMode="auto">
                  <a:xfrm>
                    <a:off x="3023" y="3574"/>
                    <a:ext cx="70"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136" name="Rectangle 171"/>
                  <p:cNvSpPr>
                    <a:spLocks noChangeArrowheads="1"/>
                  </p:cNvSpPr>
                  <p:nvPr/>
                </p:nvSpPr>
                <p:spPr bwMode="auto">
                  <a:xfrm>
                    <a:off x="2914" y="3574"/>
                    <a:ext cx="69"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137" name="Rectangle 172"/>
                  <p:cNvSpPr>
                    <a:spLocks noChangeArrowheads="1"/>
                  </p:cNvSpPr>
                  <p:nvPr/>
                </p:nvSpPr>
                <p:spPr bwMode="auto">
                  <a:xfrm>
                    <a:off x="2804" y="3574"/>
                    <a:ext cx="69" cy="48"/>
                  </a:xfrm>
                  <a:prstGeom prst="rect">
                    <a:avLst/>
                  </a:prstGeom>
                  <a:solidFill>
                    <a:srgbClr val="800000"/>
                  </a:solidFill>
                  <a:ln w="12700">
                    <a:solidFill>
                      <a:srgbClr val="800000"/>
                    </a:solidFill>
                    <a:miter lim="800000"/>
                    <a:headEnd/>
                    <a:tailEnd/>
                  </a:ln>
                  <a:effectLst/>
                </p:spPr>
                <p:txBody>
                  <a:bodyPr wrap="none" anchor="ctr"/>
                  <a:lstStyle/>
                  <a:p>
                    <a:endParaRPr lang="en-US"/>
                  </a:p>
                </p:txBody>
              </p:sp>
            </p:grpSp>
            <p:grpSp>
              <p:nvGrpSpPr>
                <p:cNvPr id="95" name="Group 173"/>
                <p:cNvGrpSpPr>
                  <a:grpSpLocks/>
                </p:cNvGrpSpPr>
                <p:nvPr/>
              </p:nvGrpSpPr>
              <p:grpSpPr bwMode="auto">
                <a:xfrm>
                  <a:off x="2800" y="3216"/>
                  <a:ext cx="512" cy="410"/>
                  <a:chOff x="2800" y="3216"/>
                  <a:chExt cx="512" cy="410"/>
                </a:xfrm>
              </p:grpSpPr>
              <p:sp>
                <p:nvSpPr>
                  <p:cNvPr id="96" name="Rectangle 174"/>
                  <p:cNvSpPr>
                    <a:spLocks noChangeArrowheads="1"/>
                  </p:cNvSpPr>
                  <p:nvPr/>
                </p:nvSpPr>
                <p:spPr bwMode="auto">
                  <a:xfrm>
                    <a:off x="3238" y="3216"/>
                    <a:ext cx="74" cy="52"/>
                  </a:xfrm>
                  <a:prstGeom prst="rect">
                    <a:avLst/>
                  </a:prstGeom>
                  <a:solidFill>
                    <a:srgbClr val="5F5F5F"/>
                  </a:solidFill>
                  <a:ln w="9525">
                    <a:noFill/>
                    <a:miter lim="800000"/>
                    <a:headEnd/>
                    <a:tailEnd/>
                  </a:ln>
                  <a:effectLst/>
                </p:spPr>
                <p:txBody>
                  <a:bodyPr wrap="none" anchor="ctr"/>
                  <a:lstStyle/>
                  <a:p>
                    <a:endParaRPr lang="en-US"/>
                  </a:p>
                </p:txBody>
              </p:sp>
              <p:sp>
                <p:nvSpPr>
                  <p:cNvPr id="97" name="Rectangle 175"/>
                  <p:cNvSpPr>
                    <a:spLocks noChangeArrowheads="1"/>
                  </p:cNvSpPr>
                  <p:nvPr/>
                </p:nvSpPr>
                <p:spPr bwMode="auto">
                  <a:xfrm>
                    <a:off x="3128" y="3216"/>
                    <a:ext cx="74" cy="52"/>
                  </a:xfrm>
                  <a:prstGeom prst="rect">
                    <a:avLst/>
                  </a:prstGeom>
                  <a:solidFill>
                    <a:srgbClr val="3F7FFF"/>
                  </a:solidFill>
                  <a:ln w="9525">
                    <a:noFill/>
                    <a:miter lim="800000"/>
                    <a:headEnd/>
                    <a:tailEnd/>
                  </a:ln>
                  <a:effectLst/>
                </p:spPr>
                <p:txBody>
                  <a:bodyPr wrap="none" anchor="ctr"/>
                  <a:lstStyle/>
                  <a:p>
                    <a:endParaRPr lang="en-US"/>
                  </a:p>
                </p:txBody>
              </p:sp>
              <p:sp>
                <p:nvSpPr>
                  <p:cNvPr id="98" name="Rectangle 176"/>
                  <p:cNvSpPr>
                    <a:spLocks noChangeArrowheads="1"/>
                  </p:cNvSpPr>
                  <p:nvPr/>
                </p:nvSpPr>
                <p:spPr bwMode="auto">
                  <a:xfrm>
                    <a:off x="3019" y="3216"/>
                    <a:ext cx="74" cy="52"/>
                  </a:xfrm>
                  <a:prstGeom prst="rect">
                    <a:avLst/>
                  </a:prstGeom>
                  <a:solidFill>
                    <a:srgbClr val="3F7FFF"/>
                  </a:solidFill>
                  <a:ln w="9525">
                    <a:noFill/>
                    <a:miter lim="800000"/>
                    <a:headEnd/>
                    <a:tailEnd/>
                  </a:ln>
                  <a:effectLst/>
                </p:spPr>
                <p:txBody>
                  <a:bodyPr wrap="none" anchor="ctr"/>
                  <a:lstStyle/>
                  <a:p>
                    <a:endParaRPr lang="en-US"/>
                  </a:p>
                </p:txBody>
              </p:sp>
              <p:sp>
                <p:nvSpPr>
                  <p:cNvPr id="99" name="Rectangle 177"/>
                  <p:cNvSpPr>
                    <a:spLocks noChangeArrowheads="1"/>
                  </p:cNvSpPr>
                  <p:nvPr/>
                </p:nvSpPr>
                <p:spPr bwMode="auto">
                  <a:xfrm>
                    <a:off x="2910" y="3216"/>
                    <a:ext cx="74" cy="52"/>
                  </a:xfrm>
                  <a:prstGeom prst="rect">
                    <a:avLst/>
                  </a:prstGeom>
                  <a:solidFill>
                    <a:srgbClr val="3F7FFF"/>
                  </a:solidFill>
                  <a:ln w="9525">
                    <a:noFill/>
                    <a:miter lim="800000"/>
                    <a:headEnd/>
                    <a:tailEnd/>
                  </a:ln>
                  <a:effectLst/>
                </p:spPr>
                <p:txBody>
                  <a:bodyPr wrap="none" anchor="ctr"/>
                  <a:lstStyle/>
                  <a:p>
                    <a:endParaRPr lang="en-US"/>
                  </a:p>
                </p:txBody>
              </p:sp>
              <p:sp>
                <p:nvSpPr>
                  <p:cNvPr id="100" name="Rectangle 178"/>
                  <p:cNvSpPr>
                    <a:spLocks noChangeArrowheads="1"/>
                  </p:cNvSpPr>
                  <p:nvPr/>
                </p:nvSpPr>
                <p:spPr bwMode="auto">
                  <a:xfrm>
                    <a:off x="2800" y="3216"/>
                    <a:ext cx="74" cy="52"/>
                  </a:xfrm>
                  <a:prstGeom prst="rect">
                    <a:avLst/>
                  </a:prstGeom>
                  <a:solidFill>
                    <a:srgbClr val="5F5F5F"/>
                  </a:solidFill>
                  <a:ln w="9525">
                    <a:noFill/>
                    <a:miter lim="800000"/>
                    <a:headEnd/>
                    <a:tailEnd/>
                  </a:ln>
                  <a:effectLst/>
                </p:spPr>
                <p:txBody>
                  <a:bodyPr wrap="none" anchor="ctr"/>
                  <a:lstStyle/>
                  <a:p>
                    <a:endParaRPr lang="en-US"/>
                  </a:p>
                </p:txBody>
              </p:sp>
              <p:grpSp>
                <p:nvGrpSpPr>
                  <p:cNvPr id="101" name="Group 179"/>
                  <p:cNvGrpSpPr>
                    <a:grpSpLocks/>
                  </p:cNvGrpSpPr>
                  <p:nvPr/>
                </p:nvGrpSpPr>
                <p:grpSpPr bwMode="auto">
                  <a:xfrm>
                    <a:off x="2800" y="3305"/>
                    <a:ext cx="512" cy="52"/>
                    <a:chOff x="2800" y="3305"/>
                    <a:chExt cx="512" cy="52"/>
                  </a:xfrm>
                </p:grpSpPr>
                <p:sp>
                  <p:nvSpPr>
                    <p:cNvPr id="117" name="Rectangle 180"/>
                    <p:cNvSpPr>
                      <a:spLocks noChangeArrowheads="1"/>
                    </p:cNvSpPr>
                    <p:nvPr/>
                  </p:nvSpPr>
                  <p:spPr bwMode="auto">
                    <a:xfrm>
                      <a:off x="3238" y="3305"/>
                      <a:ext cx="74" cy="52"/>
                    </a:xfrm>
                    <a:prstGeom prst="rect">
                      <a:avLst/>
                    </a:prstGeom>
                    <a:solidFill>
                      <a:srgbClr val="5F5F5F"/>
                    </a:solidFill>
                    <a:ln w="9525">
                      <a:noFill/>
                      <a:miter lim="800000"/>
                      <a:headEnd/>
                      <a:tailEnd/>
                    </a:ln>
                    <a:effectLst/>
                  </p:spPr>
                  <p:txBody>
                    <a:bodyPr wrap="none" anchor="ctr"/>
                    <a:lstStyle/>
                    <a:p>
                      <a:endParaRPr lang="en-US"/>
                    </a:p>
                  </p:txBody>
                </p:sp>
                <p:sp>
                  <p:nvSpPr>
                    <p:cNvPr id="118" name="Rectangle 181"/>
                    <p:cNvSpPr>
                      <a:spLocks noChangeArrowheads="1"/>
                    </p:cNvSpPr>
                    <p:nvPr/>
                  </p:nvSpPr>
                  <p:spPr bwMode="auto">
                    <a:xfrm>
                      <a:off x="3128" y="3305"/>
                      <a:ext cx="74" cy="52"/>
                    </a:xfrm>
                    <a:prstGeom prst="rect">
                      <a:avLst/>
                    </a:prstGeom>
                    <a:solidFill>
                      <a:srgbClr val="5F5F5F"/>
                    </a:solidFill>
                    <a:ln w="9525">
                      <a:noFill/>
                      <a:miter lim="800000"/>
                      <a:headEnd/>
                      <a:tailEnd/>
                    </a:ln>
                    <a:effectLst/>
                  </p:spPr>
                  <p:txBody>
                    <a:bodyPr wrap="none" anchor="ctr"/>
                    <a:lstStyle/>
                    <a:p>
                      <a:endParaRPr lang="en-US"/>
                    </a:p>
                  </p:txBody>
                </p:sp>
                <p:sp>
                  <p:nvSpPr>
                    <p:cNvPr id="119" name="Rectangle 182"/>
                    <p:cNvSpPr>
                      <a:spLocks noChangeArrowheads="1"/>
                    </p:cNvSpPr>
                    <p:nvPr/>
                  </p:nvSpPr>
                  <p:spPr bwMode="auto">
                    <a:xfrm>
                      <a:off x="3019" y="3305"/>
                      <a:ext cx="74" cy="52"/>
                    </a:xfrm>
                    <a:prstGeom prst="rect">
                      <a:avLst/>
                    </a:prstGeom>
                    <a:solidFill>
                      <a:srgbClr val="5F5F5F"/>
                    </a:solidFill>
                    <a:ln w="9525">
                      <a:noFill/>
                      <a:miter lim="800000"/>
                      <a:headEnd/>
                      <a:tailEnd/>
                    </a:ln>
                    <a:effectLst/>
                  </p:spPr>
                  <p:txBody>
                    <a:bodyPr wrap="none" anchor="ctr"/>
                    <a:lstStyle/>
                    <a:p>
                      <a:endParaRPr lang="en-US"/>
                    </a:p>
                  </p:txBody>
                </p:sp>
                <p:sp>
                  <p:nvSpPr>
                    <p:cNvPr id="120" name="Rectangle 183"/>
                    <p:cNvSpPr>
                      <a:spLocks noChangeArrowheads="1"/>
                    </p:cNvSpPr>
                    <p:nvPr/>
                  </p:nvSpPr>
                  <p:spPr bwMode="auto">
                    <a:xfrm>
                      <a:off x="2910" y="3305"/>
                      <a:ext cx="74" cy="52"/>
                    </a:xfrm>
                    <a:prstGeom prst="rect">
                      <a:avLst/>
                    </a:prstGeom>
                    <a:solidFill>
                      <a:srgbClr val="5F5F5F"/>
                    </a:solidFill>
                    <a:ln w="9525">
                      <a:noFill/>
                      <a:miter lim="800000"/>
                      <a:headEnd/>
                      <a:tailEnd/>
                    </a:ln>
                    <a:effectLst/>
                  </p:spPr>
                  <p:txBody>
                    <a:bodyPr wrap="none" anchor="ctr"/>
                    <a:lstStyle/>
                    <a:p>
                      <a:endParaRPr lang="en-US"/>
                    </a:p>
                  </p:txBody>
                </p:sp>
                <p:sp>
                  <p:nvSpPr>
                    <p:cNvPr id="121" name="Rectangle 184"/>
                    <p:cNvSpPr>
                      <a:spLocks noChangeArrowheads="1"/>
                    </p:cNvSpPr>
                    <p:nvPr/>
                  </p:nvSpPr>
                  <p:spPr bwMode="auto">
                    <a:xfrm>
                      <a:off x="2800" y="3305"/>
                      <a:ext cx="74" cy="52"/>
                    </a:xfrm>
                    <a:prstGeom prst="rect">
                      <a:avLst/>
                    </a:prstGeom>
                    <a:solidFill>
                      <a:srgbClr val="5F5F5F"/>
                    </a:solidFill>
                    <a:ln w="9525">
                      <a:noFill/>
                      <a:miter lim="800000"/>
                      <a:headEnd/>
                      <a:tailEnd/>
                    </a:ln>
                    <a:effectLst/>
                  </p:spPr>
                  <p:txBody>
                    <a:bodyPr wrap="none" anchor="ctr"/>
                    <a:lstStyle/>
                    <a:p>
                      <a:endParaRPr lang="en-US"/>
                    </a:p>
                  </p:txBody>
                </p:sp>
              </p:grpSp>
              <p:grpSp>
                <p:nvGrpSpPr>
                  <p:cNvPr id="102" name="Group 185"/>
                  <p:cNvGrpSpPr>
                    <a:grpSpLocks/>
                  </p:cNvGrpSpPr>
                  <p:nvPr/>
                </p:nvGrpSpPr>
                <p:grpSpPr bwMode="auto">
                  <a:xfrm>
                    <a:off x="2800" y="3395"/>
                    <a:ext cx="512" cy="52"/>
                    <a:chOff x="2800" y="3395"/>
                    <a:chExt cx="512" cy="52"/>
                  </a:xfrm>
                </p:grpSpPr>
                <p:sp>
                  <p:nvSpPr>
                    <p:cNvPr id="112" name="Rectangle 186"/>
                    <p:cNvSpPr>
                      <a:spLocks noChangeArrowheads="1"/>
                    </p:cNvSpPr>
                    <p:nvPr/>
                  </p:nvSpPr>
                  <p:spPr bwMode="auto">
                    <a:xfrm>
                      <a:off x="3238" y="3395"/>
                      <a:ext cx="74" cy="52"/>
                    </a:xfrm>
                    <a:prstGeom prst="rect">
                      <a:avLst/>
                    </a:prstGeom>
                    <a:solidFill>
                      <a:srgbClr val="5F5F5F"/>
                    </a:solidFill>
                    <a:ln w="9525">
                      <a:noFill/>
                      <a:miter lim="800000"/>
                      <a:headEnd/>
                      <a:tailEnd/>
                    </a:ln>
                    <a:effectLst/>
                  </p:spPr>
                  <p:txBody>
                    <a:bodyPr wrap="none" anchor="ctr"/>
                    <a:lstStyle/>
                    <a:p>
                      <a:endParaRPr lang="en-US"/>
                    </a:p>
                  </p:txBody>
                </p:sp>
                <p:sp>
                  <p:nvSpPr>
                    <p:cNvPr id="113" name="Rectangle 187"/>
                    <p:cNvSpPr>
                      <a:spLocks noChangeArrowheads="1"/>
                    </p:cNvSpPr>
                    <p:nvPr/>
                  </p:nvSpPr>
                  <p:spPr bwMode="auto">
                    <a:xfrm>
                      <a:off x="3128" y="3395"/>
                      <a:ext cx="74" cy="52"/>
                    </a:xfrm>
                    <a:prstGeom prst="rect">
                      <a:avLst/>
                    </a:prstGeom>
                    <a:solidFill>
                      <a:srgbClr val="5F5F5F"/>
                    </a:solidFill>
                    <a:ln w="9525">
                      <a:noFill/>
                      <a:miter lim="800000"/>
                      <a:headEnd/>
                      <a:tailEnd/>
                    </a:ln>
                    <a:effectLst/>
                  </p:spPr>
                  <p:txBody>
                    <a:bodyPr wrap="none" anchor="ctr"/>
                    <a:lstStyle/>
                    <a:p>
                      <a:endParaRPr lang="en-US"/>
                    </a:p>
                  </p:txBody>
                </p:sp>
                <p:sp>
                  <p:nvSpPr>
                    <p:cNvPr id="114" name="Rectangle 188"/>
                    <p:cNvSpPr>
                      <a:spLocks noChangeArrowheads="1"/>
                    </p:cNvSpPr>
                    <p:nvPr/>
                  </p:nvSpPr>
                  <p:spPr bwMode="auto">
                    <a:xfrm>
                      <a:off x="3019" y="3395"/>
                      <a:ext cx="74" cy="52"/>
                    </a:xfrm>
                    <a:prstGeom prst="rect">
                      <a:avLst/>
                    </a:prstGeom>
                    <a:solidFill>
                      <a:srgbClr val="5F5F5F"/>
                    </a:solidFill>
                    <a:ln w="9525">
                      <a:noFill/>
                      <a:miter lim="800000"/>
                      <a:headEnd/>
                      <a:tailEnd/>
                    </a:ln>
                    <a:effectLst/>
                  </p:spPr>
                  <p:txBody>
                    <a:bodyPr wrap="none" anchor="ctr"/>
                    <a:lstStyle/>
                    <a:p>
                      <a:endParaRPr lang="en-US"/>
                    </a:p>
                  </p:txBody>
                </p:sp>
                <p:sp>
                  <p:nvSpPr>
                    <p:cNvPr id="115" name="Rectangle 189"/>
                    <p:cNvSpPr>
                      <a:spLocks noChangeArrowheads="1"/>
                    </p:cNvSpPr>
                    <p:nvPr/>
                  </p:nvSpPr>
                  <p:spPr bwMode="auto">
                    <a:xfrm>
                      <a:off x="2910" y="3395"/>
                      <a:ext cx="74" cy="52"/>
                    </a:xfrm>
                    <a:prstGeom prst="rect">
                      <a:avLst/>
                    </a:prstGeom>
                    <a:solidFill>
                      <a:srgbClr val="5F5F5F"/>
                    </a:solidFill>
                    <a:ln w="9525">
                      <a:noFill/>
                      <a:miter lim="800000"/>
                      <a:headEnd/>
                      <a:tailEnd/>
                    </a:ln>
                    <a:effectLst/>
                  </p:spPr>
                  <p:txBody>
                    <a:bodyPr wrap="none" anchor="ctr"/>
                    <a:lstStyle/>
                    <a:p>
                      <a:endParaRPr lang="en-US"/>
                    </a:p>
                  </p:txBody>
                </p:sp>
                <p:sp>
                  <p:nvSpPr>
                    <p:cNvPr id="116" name="Rectangle 190"/>
                    <p:cNvSpPr>
                      <a:spLocks noChangeArrowheads="1"/>
                    </p:cNvSpPr>
                    <p:nvPr/>
                  </p:nvSpPr>
                  <p:spPr bwMode="auto">
                    <a:xfrm>
                      <a:off x="2800" y="3395"/>
                      <a:ext cx="74" cy="52"/>
                    </a:xfrm>
                    <a:prstGeom prst="rect">
                      <a:avLst/>
                    </a:prstGeom>
                    <a:solidFill>
                      <a:srgbClr val="5F5F5F"/>
                    </a:solidFill>
                    <a:ln w="9525">
                      <a:noFill/>
                      <a:miter lim="800000"/>
                      <a:headEnd/>
                      <a:tailEnd/>
                    </a:ln>
                    <a:effectLst/>
                  </p:spPr>
                  <p:txBody>
                    <a:bodyPr wrap="none" anchor="ctr"/>
                    <a:lstStyle/>
                    <a:p>
                      <a:endParaRPr lang="en-US"/>
                    </a:p>
                  </p:txBody>
                </p:sp>
              </p:grpSp>
              <p:sp>
                <p:nvSpPr>
                  <p:cNvPr id="103" name="Rectangle 191"/>
                  <p:cNvSpPr>
                    <a:spLocks noChangeArrowheads="1"/>
                  </p:cNvSpPr>
                  <p:nvPr/>
                </p:nvSpPr>
                <p:spPr bwMode="auto">
                  <a:xfrm>
                    <a:off x="3238" y="3485"/>
                    <a:ext cx="74" cy="141"/>
                  </a:xfrm>
                  <a:prstGeom prst="rect">
                    <a:avLst/>
                  </a:prstGeom>
                  <a:solidFill>
                    <a:srgbClr val="5F5F5F"/>
                  </a:solidFill>
                  <a:ln w="9525">
                    <a:noFill/>
                    <a:miter lim="800000"/>
                    <a:headEnd/>
                    <a:tailEnd/>
                  </a:ln>
                  <a:effectLst/>
                </p:spPr>
                <p:txBody>
                  <a:bodyPr wrap="none" anchor="ctr"/>
                  <a:lstStyle/>
                  <a:p>
                    <a:endParaRPr lang="en-US"/>
                  </a:p>
                </p:txBody>
              </p:sp>
              <p:sp>
                <p:nvSpPr>
                  <p:cNvPr id="104" name="Rectangle 192"/>
                  <p:cNvSpPr>
                    <a:spLocks noChangeArrowheads="1"/>
                  </p:cNvSpPr>
                  <p:nvPr/>
                </p:nvSpPr>
                <p:spPr bwMode="auto">
                  <a:xfrm>
                    <a:off x="3128" y="3485"/>
                    <a:ext cx="74" cy="51"/>
                  </a:xfrm>
                  <a:prstGeom prst="rect">
                    <a:avLst/>
                  </a:prstGeom>
                  <a:solidFill>
                    <a:srgbClr val="5F5F5F"/>
                  </a:solidFill>
                  <a:ln w="9525">
                    <a:noFill/>
                    <a:miter lim="800000"/>
                    <a:headEnd/>
                    <a:tailEnd/>
                  </a:ln>
                  <a:effectLst/>
                </p:spPr>
                <p:txBody>
                  <a:bodyPr wrap="none" anchor="ctr"/>
                  <a:lstStyle/>
                  <a:p>
                    <a:endParaRPr lang="en-US"/>
                  </a:p>
                </p:txBody>
              </p:sp>
              <p:sp>
                <p:nvSpPr>
                  <p:cNvPr id="105" name="Rectangle 193"/>
                  <p:cNvSpPr>
                    <a:spLocks noChangeArrowheads="1"/>
                  </p:cNvSpPr>
                  <p:nvPr/>
                </p:nvSpPr>
                <p:spPr bwMode="auto">
                  <a:xfrm>
                    <a:off x="3019" y="3485"/>
                    <a:ext cx="74" cy="51"/>
                  </a:xfrm>
                  <a:prstGeom prst="rect">
                    <a:avLst/>
                  </a:prstGeom>
                  <a:solidFill>
                    <a:srgbClr val="5F5F5F"/>
                  </a:solidFill>
                  <a:ln w="9525">
                    <a:noFill/>
                    <a:miter lim="800000"/>
                    <a:headEnd/>
                    <a:tailEnd/>
                  </a:ln>
                  <a:effectLst/>
                </p:spPr>
                <p:txBody>
                  <a:bodyPr wrap="none" anchor="ctr"/>
                  <a:lstStyle/>
                  <a:p>
                    <a:endParaRPr lang="en-US"/>
                  </a:p>
                </p:txBody>
              </p:sp>
              <p:sp>
                <p:nvSpPr>
                  <p:cNvPr id="106" name="Rectangle 194"/>
                  <p:cNvSpPr>
                    <a:spLocks noChangeArrowheads="1"/>
                  </p:cNvSpPr>
                  <p:nvPr/>
                </p:nvSpPr>
                <p:spPr bwMode="auto">
                  <a:xfrm>
                    <a:off x="2910" y="3485"/>
                    <a:ext cx="74" cy="51"/>
                  </a:xfrm>
                  <a:prstGeom prst="rect">
                    <a:avLst/>
                  </a:prstGeom>
                  <a:solidFill>
                    <a:srgbClr val="5F5F5F"/>
                  </a:solidFill>
                  <a:ln w="9525">
                    <a:noFill/>
                    <a:miter lim="800000"/>
                    <a:headEnd/>
                    <a:tailEnd/>
                  </a:ln>
                  <a:effectLst/>
                </p:spPr>
                <p:txBody>
                  <a:bodyPr wrap="none" anchor="ctr"/>
                  <a:lstStyle/>
                  <a:p>
                    <a:endParaRPr lang="en-US"/>
                  </a:p>
                </p:txBody>
              </p:sp>
              <p:sp>
                <p:nvSpPr>
                  <p:cNvPr id="107" name="Rectangle 195"/>
                  <p:cNvSpPr>
                    <a:spLocks noChangeArrowheads="1"/>
                  </p:cNvSpPr>
                  <p:nvPr/>
                </p:nvSpPr>
                <p:spPr bwMode="auto">
                  <a:xfrm>
                    <a:off x="2800" y="3485"/>
                    <a:ext cx="74" cy="51"/>
                  </a:xfrm>
                  <a:prstGeom prst="rect">
                    <a:avLst/>
                  </a:prstGeom>
                  <a:solidFill>
                    <a:srgbClr val="FF0000"/>
                  </a:solidFill>
                  <a:ln w="9525">
                    <a:noFill/>
                    <a:miter lim="800000"/>
                    <a:headEnd/>
                    <a:tailEnd/>
                  </a:ln>
                  <a:effectLst/>
                </p:spPr>
                <p:txBody>
                  <a:bodyPr wrap="none" anchor="ctr"/>
                  <a:lstStyle/>
                  <a:p>
                    <a:endParaRPr lang="en-US"/>
                  </a:p>
                </p:txBody>
              </p:sp>
              <p:sp>
                <p:nvSpPr>
                  <p:cNvPr id="108" name="Rectangle 196"/>
                  <p:cNvSpPr>
                    <a:spLocks noChangeArrowheads="1"/>
                  </p:cNvSpPr>
                  <p:nvPr/>
                </p:nvSpPr>
                <p:spPr bwMode="auto">
                  <a:xfrm>
                    <a:off x="3128" y="3575"/>
                    <a:ext cx="74" cy="51"/>
                  </a:xfrm>
                  <a:prstGeom prst="rect">
                    <a:avLst/>
                  </a:prstGeom>
                  <a:solidFill>
                    <a:srgbClr val="5F5F5F"/>
                  </a:solidFill>
                  <a:ln w="9525">
                    <a:noFill/>
                    <a:miter lim="800000"/>
                    <a:headEnd/>
                    <a:tailEnd/>
                  </a:ln>
                  <a:effectLst/>
                </p:spPr>
                <p:txBody>
                  <a:bodyPr wrap="none" anchor="ctr"/>
                  <a:lstStyle/>
                  <a:p>
                    <a:endParaRPr lang="en-US"/>
                  </a:p>
                </p:txBody>
              </p:sp>
              <p:sp>
                <p:nvSpPr>
                  <p:cNvPr id="109" name="Rectangle 197"/>
                  <p:cNvSpPr>
                    <a:spLocks noChangeArrowheads="1"/>
                  </p:cNvSpPr>
                  <p:nvPr/>
                </p:nvSpPr>
                <p:spPr bwMode="auto">
                  <a:xfrm>
                    <a:off x="3019" y="3575"/>
                    <a:ext cx="74" cy="51"/>
                  </a:xfrm>
                  <a:prstGeom prst="rect">
                    <a:avLst/>
                  </a:prstGeom>
                  <a:solidFill>
                    <a:srgbClr val="5F5F5F"/>
                  </a:solidFill>
                  <a:ln w="9525">
                    <a:noFill/>
                    <a:miter lim="800000"/>
                    <a:headEnd/>
                    <a:tailEnd/>
                  </a:ln>
                  <a:effectLst/>
                </p:spPr>
                <p:txBody>
                  <a:bodyPr wrap="none" anchor="ctr"/>
                  <a:lstStyle/>
                  <a:p>
                    <a:endParaRPr lang="en-US"/>
                  </a:p>
                </p:txBody>
              </p:sp>
              <p:sp>
                <p:nvSpPr>
                  <p:cNvPr id="110" name="Rectangle 198"/>
                  <p:cNvSpPr>
                    <a:spLocks noChangeArrowheads="1"/>
                  </p:cNvSpPr>
                  <p:nvPr/>
                </p:nvSpPr>
                <p:spPr bwMode="auto">
                  <a:xfrm>
                    <a:off x="2910" y="3575"/>
                    <a:ext cx="74" cy="51"/>
                  </a:xfrm>
                  <a:prstGeom prst="rect">
                    <a:avLst/>
                  </a:prstGeom>
                  <a:solidFill>
                    <a:srgbClr val="5F5F5F"/>
                  </a:solidFill>
                  <a:ln w="9525">
                    <a:noFill/>
                    <a:miter lim="800000"/>
                    <a:headEnd/>
                    <a:tailEnd/>
                  </a:ln>
                  <a:effectLst/>
                </p:spPr>
                <p:txBody>
                  <a:bodyPr wrap="none" anchor="ctr"/>
                  <a:lstStyle/>
                  <a:p>
                    <a:endParaRPr lang="en-US"/>
                  </a:p>
                </p:txBody>
              </p:sp>
              <p:sp>
                <p:nvSpPr>
                  <p:cNvPr id="111" name="Rectangle 199"/>
                  <p:cNvSpPr>
                    <a:spLocks noChangeArrowheads="1"/>
                  </p:cNvSpPr>
                  <p:nvPr/>
                </p:nvSpPr>
                <p:spPr bwMode="auto">
                  <a:xfrm>
                    <a:off x="2800" y="3575"/>
                    <a:ext cx="74" cy="51"/>
                  </a:xfrm>
                  <a:prstGeom prst="rect">
                    <a:avLst/>
                  </a:prstGeom>
                  <a:solidFill>
                    <a:srgbClr val="FF0000"/>
                  </a:solidFill>
                  <a:ln w="9525">
                    <a:noFill/>
                    <a:miter lim="800000"/>
                    <a:headEnd/>
                    <a:tailEnd/>
                  </a:ln>
                  <a:effectLst/>
                </p:spPr>
                <p:txBody>
                  <a:bodyPr wrap="none" anchor="ctr"/>
                  <a:lstStyle/>
                  <a:p>
                    <a:endParaRPr lang="en-US"/>
                  </a:p>
                </p:txBody>
              </p:sp>
            </p:grpSp>
          </p:grpSp>
        </p:grpSp>
        <p:grpSp>
          <p:nvGrpSpPr>
            <p:cNvPr id="22" name="Group 200"/>
            <p:cNvGrpSpPr>
              <a:grpSpLocks/>
            </p:cNvGrpSpPr>
            <p:nvPr/>
          </p:nvGrpSpPr>
          <p:grpSpPr bwMode="auto">
            <a:xfrm>
              <a:off x="2954" y="2936"/>
              <a:ext cx="306" cy="47"/>
              <a:chOff x="2954" y="2936"/>
              <a:chExt cx="306" cy="47"/>
            </a:xfrm>
          </p:grpSpPr>
          <p:grpSp>
            <p:nvGrpSpPr>
              <p:cNvPr id="23" name="Group 201"/>
              <p:cNvGrpSpPr>
                <a:grpSpLocks/>
              </p:cNvGrpSpPr>
              <p:nvPr/>
            </p:nvGrpSpPr>
            <p:grpSpPr bwMode="auto">
              <a:xfrm>
                <a:off x="3225" y="2936"/>
                <a:ext cx="35" cy="46"/>
                <a:chOff x="3225" y="2936"/>
                <a:chExt cx="35" cy="46"/>
              </a:xfrm>
            </p:grpSpPr>
            <p:sp>
              <p:nvSpPr>
                <p:cNvPr id="81" name="Freeform 202"/>
                <p:cNvSpPr>
                  <a:spLocks/>
                </p:cNvSpPr>
                <p:nvPr/>
              </p:nvSpPr>
              <p:spPr bwMode="auto">
                <a:xfrm>
                  <a:off x="3239" y="2936"/>
                  <a:ext cx="20" cy="4"/>
                </a:xfrm>
                <a:custGeom>
                  <a:avLst/>
                  <a:gdLst/>
                  <a:ahLst/>
                  <a:cxnLst>
                    <a:cxn ang="0">
                      <a:pos x="0" y="3"/>
                    </a:cxn>
                    <a:cxn ang="0">
                      <a:pos x="2" y="0"/>
                    </a:cxn>
                    <a:cxn ang="0">
                      <a:pos x="15" y="0"/>
                    </a:cxn>
                    <a:cxn ang="0">
                      <a:pos x="19" y="3"/>
                    </a:cxn>
                    <a:cxn ang="0">
                      <a:pos x="0" y="3"/>
                    </a:cxn>
                  </a:cxnLst>
                  <a:rect l="0" t="0" r="r" b="b"/>
                  <a:pathLst>
                    <a:path w="20" h="4">
                      <a:moveTo>
                        <a:pt x="0" y="3"/>
                      </a:moveTo>
                      <a:lnTo>
                        <a:pt x="2" y="0"/>
                      </a:lnTo>
                      <a:lnTo>
                        <a:pt x="15" y="0"/>
                      </a:lnTo>
                      <a:lnTo>
                        <a:pt x="19" y="3"/>
                      </a:lnTo>
                      <a:lnTo>
                        <a:pt x="0" y="3"/>
                      </a:lnTo>
                    </a:path>
                  </a:pathLst>
                </a:custGeom>
                <a:solidFill>
                  <a:srgbClr val="00FF00"/>
                </a:solidFill>
                <a:ln w="9525" cap="rnd">
                  <a:noFill/>
                  <a:round/>
                  <a:headEnd type="none" w="sm" len="sm"/>
                  <a:tailEnd type="none" w="sm" len="sm"/>
                </a:ln>
                <a:effectLst/>
              </p:spPr>
              <p:txBody>
                <a:bodyPr/>
                <a:lstStyle/>
                <a:p>
                  <a:endParaRPr lang="en-US"/>
                </a:p>
              </p:txBody>
            </p:sp>
            <p:sp>
              <p:nvSpPr>
                <p:cNvPr id="82" name="Freeform 203"/>
                <p:cNvSpPr>
                  <a:spLocks/>
                </p:cNvSpPr>
                <p:nvPr/>
              </p:nvSpPr>
              <p:spPr bwMode="auto">
                <a:xfrm>
                  <a:off x="3226" y="2979"/>
                  <a:ext cx="21" cy="3"/>
                </a:xfrm>
                <a:custGeom>
                  <a:avLst/>
                  <a:gdLst/>
                  <a:ahLst/>
                  <a:cxnLst>
                    <a:cxn ang="0">
                      <a:pos x="0" y="0"/>
                    </a:cxn>
                    <a:cxn ang="0">
                      <a:pos x="5" y="2"/>
                    </a:cxn>
                    <a:cxn ang="0">
                      <a:pos x="18" y="2"/>
                    </a:cxn>
                    <a:cxn ang="0">
                      <a:pos x="20" y="0"/>
                    </a:cxn>
                    <a:cxn ang="0">
                      <a:pos x="0" y="0"/>
                    </a:cxn>
                  </a:cxnLst>
                  <a:rect l="0" t="0" r="r" b="b"/>
                  <a:pathLst>
                    <a:path w="21" h="3">
                      <a:moveTo>
                        <a:pt x="0" y="0"/>
                      </a:moveTo>
                      <a:lnTo>
                        <a:pt x="5" y="2"/>
                      </a:lnTo>
                      <a:lnTo>
                        <a:pt x="18" y="2"/>
                      </a:lnTo>
                      <a:lnTo>
                        <a:pt x="20" y="0"/>
                      </a:lnTo>
                      <a:lnTo>
                        <a:pt x="0" y="0"/>
                      </a:lnTo>
                    </a:path>
                  </a:pathLst>
                </a:custGeom>
                <a:solidFill>
                  <a:srgbClr val="00FF00"/>
                </a:solidFill>
                <a:ln w="9525" cap="rnd">
                  <a:noFill/>
                  <a:round/>
                  <a:headEnd type="none" w="sm" len="sm"/>
                  <a:tailEnd type="none" w="sm" len="sm"/>
                </a:ln>
                <a:effectLst/>
              </p:spPr>
              <p:txBody>
                <a:bodyPr/>
                <a:lstStyle/>
                <a:p>
                  <a:endParaRPr lang="en-US"/>
                </a:p>
              </p:txBody>
            </p:sp>
            <p:sp>
              <p:nvSpPr>
                <p:cNvPr id="83" name="Freeform 204"/>
                <p:cNvSpPr>
                  <a:spLocks/>
                </p:cNvSpPr>
                <p:nvPr/>
              </p:nvSpPr>
              <p:spPr bwMode="auto">
                <a:xfrm>
                  <a:off x="3232" y="2939"/>
                  <a:ext cx="2" cy="15"/>
                </a:xfrm>
                <a:custGeom>
                  <a:avLst/>
                  <a:gdLst/>
                  <a:ahLst/>
                  <a:cxnLst>
                    <a:cxn ang="0">
                      <a:pos x="1" y="0"/>
                    </a:cxn>
                    <a:cxn ang="0">
                      <a:pos x="1" y="4"/>
                    </a:cxn>
                    <a:cxn ang="0">
                      <a:pos x="1" y="13"/>
                    </a:cxn>
                    <a:cxn ang="0">
                      <a:pos x="0" y="14"/>
                    </a:cxn>
                    <a:cxn ang="0">
                      <a:pos x="1" y="0"/>
                    </a:cxn>
                  </a:cxnLst>
                  <a:rect l="0" t="0" r="r" b="b"/>
                  <a:pathLst>
                    <a:path w="2" h="15">
                      <a:moveTo>
                        <a:pt x="1" y="0"/>
                      </a:moveTo>
                      <a:lnTo>
                        <a:pt x="1" y="4"/>
                      </a:lnTo>
                      <a:lnTo>
                        <a:pt x="1" y="13"/>
                      </a:lnTo>
                      <a:lnTo>
                        <a:pt x="0" y="14"/>
                      </a:lnTo>
                      <a:lnTo>
                        <a:pt x="1" y="0"/>
                      </a:lnTo>
                    </a:path>
                  </a:pathLst>
                </a:custGeom>
                <a:solidFill>
                  <a:srgbClr val="00FF00"/>
                </a:solidFill>
                <a:ln w="9525" cap="rnd">
                  <a:noFill/>
                  <a:round/>
                  <a:headEnd type="none" w="sm" len="sm"/>
                  <a:tailEnd type="none" w="sm" len="sm"/>
                </a:ln>
                <a:effectLst/>
              </p:spPr>
              <p:txBody>
                <a:bodyPr/>
                <a:lstStyle/>
                <a:p>
                  <a:endParaRPr lang="en-US"/>
                </a:p>
              </p:txBody>
            </p:sp>
            <p:sp>
              <p:nvSpPr>
                <p:cNvPr id="84" name="Freeform 205"/>
                <p:cNvSpPr>
                  <a:spLocks/>
                </p:cNvSpPr>
                <p:nvPr/>
              </p:nvSpPr>
              <p:spPr bwMode="auto">
                <a:xfrm>
                  <a:off x="3225" y="2964"/>
                  <a:ext cx="3" cy="15"/>
                </a:xfrm>
                <a:custGeom>
                  <a:avLst/>
                  <a:gdLst/>
                  <a:ahLst/>
                  <a:cxnLst>
                    <a:cxn ang="0">
                      <a:pos x="0" y="14"/>
                    </a:cxn>
                    <a:cxn ang="0">
                      <a:pos x="1" y="10"/>
                    </a:cxn>
                    <a:cxn ang="0">
                      <a:pos x="2" y="1"/>
                    </a:cxn>
                    <a:cxn ang="0">
                      <a:pos x="1" y="0"/>
                    </a:cxn>
                    <a:cxn ang="0">
                      <a:pos x="0" y="14"/>
                    </a:cxn>
                  </a:cxnLst>
                  <a:rect l="0" t="0" r="r" b="b"/>
                  <a:pathLst>
                    <a:path w="3" h="15">
                      <a:moveTo>
                        <a:pt x="0" y="14"/>
                      </a:moveTo>
                      <a:lnTo>
                        <a:pt x="1" y="10"/>
                      </a:lnTo>
                      <a:lnTo>
                        <a:pt x="2" y="1"/>
                      </a:lnTo>
                      <a:lnTo>
                        <a:pt x="1" y="0"/>
                      </a:lnTo>
                      <a:lnTo>
                        <a:pt x="0" y="14"/>
                      </a:lnTo>
                    </a:path>
                  </a:pathLst>
                </a:custGeom>
                <a:solidFill>
                  <a:srgbClr val="00FF00"/>
                </a:solidFill>
                <a:ln w="9525" cap="rnd">
                  <a:noFill/>
                  <a:round/>
                  <a:headEnd type="none" w="sm" len="sm"/>
                  <a:tailEnd type="none" w="sm" len="sm"/>
                </a:ln>
                <a:effectLst/>
              </p:spPr>
              <p:txBody>
                <a:bodyPr/>
                <a:lstStyle/>
                <a:p>
                  <a:endParaRPr lang="en-US"/>
                </a:p>
              </p:txBody>
            </p:sp>
            <p:sp>
              <p:nvSpPr>
                <p:cNvPr id="85" name="Freeform 206"/>
                <p:cNvSpPr>
                  <a:spLocks/>
                </p:cNvSpPr>
                <p:nvPr/>
              </p:nvSpPr>
              <p:spPr bwMode="auto">
                <a:xfrm>
                  <a:off x="3252" y="2964"/>
                  <a:ext cx="2" cy="14"/>
                </a:xfrm>
                <a:custGeom>
                  <a:avLst/>
                  <a:gdLst/>
                  <a:ahLst/>
                  <a:cxnLst>
                    <a:cxn ang="0">
                      <a:pos x="0" y="10"/>
                    </a:cxn>
                    <a:cxn ang="0">
                      <a:pos x="0" y="13"/>
                    </a:cxn>
                    <a:cxn ang="0">
                      <a:pos x="1" y="0"/>
                    </a:cxn>
                    <a:cxn ang="0">
                      <a:pos x="0" y="2"/>
                    </a:cxn>
                    <a:cxn ang="0">
                      <a:pos x="0" y="10"/>
                    </a:cxn>
                  </a:cxnLst>
                  <a:rect l="0" t="0" r="r" b="b"/>
                  <a:pathLst>
                    <a:path w="2" h="14">
                      <a:moveTo>
                        <a:pt x="0" y="10"/>
                      </a:moveTo>
                      <a:lnTo>
                        <a:pt x="0" y="13"/>
                      </a:lnTo>
                      <a:lnTo>
                        <a:pt x="1" y="0"/>
                      </a:lnTo>
                      <a:lnTo>
                        <a:pt x="0" y="2"/>
                      </a:lnTo>
                      <a:lnTo>
                        <a:pt x="0" y="10"/>
                      </a:lnTo>
                    </a:path>
                  </a:pathLst>
                </a:custGeom>
                <a:solidFill>
                  <a:srgbClr val="00FF00"/>
                </a:solidFill>
                <a:ln w="9525" cap="rnd">
                  <a:noFill/>
                  <a:round/>
                  <a:headEnd type="none" w="sm" len="sm"/>
                  <a:tailEnd type="none" w="sm" len="sm"/>
                </a:ln>
                <a:effectLst/>
              </p:spPr>
              <p:txBody>
                <a:bodyPr/>
                <a:lstStyle/>
                <a:p>
                  <a:endParaRPr lang="en-US"/>
                </a:p>
              </p:txBody>
            </p:sp>
            <p:sp>
              <p:nvSpPr>
                <p:cNvPr id="86" name="Freeform 207"/>
                <p:cNvSpPr>
                  <a:spLocks/>
                </p:cNvSpPr>
                <p:nvPr/>
              </p:nvSpPr>
              <p:spPr bwMode="auto">
                <a:xfrm>
                  <a:off x="3258" y="2939"/>
                  <a:ext cx="2" cy="16"/>
                </a:xfrm>
                <a:custGeom>
                  <a:avLst/>
                  <a:gdLst/>
                  <a:ahLst/>
                  <a:cxnLst>
                    <a:cxn ang="0">
                      <a:pos x="0" y="4"/>
                    </a:cxn>
                    <a:cxn ang="0">
                      <a:pos x="1" y="0"/>
                    </a:cxn>
                    <a:cxn ang="0">
                      <a:pos x="0" y="15"/>
                    </a:cxn>
                    <a:cxn ang="0">
                      <a:pos x="0" y="13"/>
                    </a:cxn>
                    <a:cxn ang="0">
                      <a:pos x="0" y="4"/>
                    </a:cxn>
                  </a:cxnLst>
                  <a:rect l="0" t="0" r="r" b="b"/>
                  <a:pathLst>
                    <a:path w="2" h="16">
                      <a:moveTo>
                        <a:pt x="0" y="4"/>
                      </a:moveTo>
                      <a:lnTo>
                        <a:pt x="1" y="0"/>
                      </a:lnTo>
                      <a:lnTo>
                        <a:pt x="0" y="15"/>
                      </a:lnTo>
                      <a:lnTo>
                        <a:pt x="0" y="13"/>
                      </a:lnTo>
                      <a:lnTo>
                        <a:pt x="0" y="4"/>
                      </a:lnTo>
                    </a:path>
                  </a:pathLst>
                </a:custGeom>
                <a:solidFill>
                  <a:srgbClr val="00FF00"/>
                </a:solidFill>
                <a:ln w="9525" cap="rnd">
                  <a:noFill/>
                  <a:round/>
                  <a:headEnd type="none" w="sm" len="sm"/>
                  <a:tailEnd type="none" w="sm" len="sm"/>
                </a:ln>
                <a:effectLst/>
              </p:spPr>
              <p:txBody>
                <a:bodyPr/>
                <a:lstStyle/>
                <a:p>
                  <a:endParaRPr lang="en-US"/>
                </a:p>
              </p:txBody>
            </p:sp>
            <p:sp>
              <p:nvSpPr>
                <p:cNvPr id="87" name="Freeform 208"/>
                <p:cNvSpPr>
                  <a:spLocks/>
                </p:cNvSpPr>
                <p:nvPr/>
              </p:nvSpPr>
              <p:spPr bwMode="auto">
                <a:xfrm>
                  <a:off x="3232" y="2958"/>
                  <a:ext cx="21" cy="3"/>
                </a:xfrm>
                <a:custGeom>
                  <a:avLst/>
                  <a:gdLst/>
                  <a:ahLst/>
                  <a:cxnLst>
                    <a:cxn ang="0">
                      <a:pos x="0" y="1"/>
                    </a:cxn>
                    <a:cxn ang="0">
                      <a:pos x="4" y="2"/>
                    </a:cxn>
                    <a:cxn ang="0">
                      <a:pos x="17" y="2"/>
                    </a:cxn>
                    <a:cxn ang="0">
                      <a:pos x="20" y="1"/>
                    </a:cxn>
                    <a:cxn ang="0">
                      <a:pos x="17" y="0"/>
                    </a:cxn>
                    <a:cxn ang="0">
                      <a:pos x="3" y="0"/>
                    </a:cxn>
                    <a:cxn ang="0">
                      <a:pos x="0" y="1"/>
                    </a:cxn>
                  </a:cxnLst>
                  <a:rect l="0" t="0" r="r" b="b"/>
                  <a:pathLst>
                    <a:path w="21" h="3">
                      <a:moveTo>
                        <a:pt x="0" y="1"/>
                      </a:moveTo>
                      <a:lnTo>
                        <a:pt x="4" y="2"/>
                      </a:lnTo>
                      <a:lnTo>
                        <a:pt x="17" y="2"/>
                      </a:lnTo>
                      <a:lnTo>
                        <a:pt x="20" y="1"/>
                      </a:lnTo>
                      <a:lnTo>
                        <a:pt x="17" y="0"/>
                      </a:lnTo>
                      <a:lnTo>
                        <a:pt x="3" y="0"/>
                      </a:lnTo>
                      <a:lnTo>
                        <a:pt x="0" y="1"/>
                      </a:lnTo>
                    </a:path>
                  </a:pathLst>
                </a:custGeom>
                <a:solidFill>
                  <a:srgbClr val="00FF00"/>
                </a:solidFill>
                <a:ln w="9525" cap="rnd">
                  <a:noFill/>
                  <a:round/>
                  <a:headEnd type="none" w="sm" len="sm"/>
                  <a:tailEnd type="none" w="sm" len="sm"/>
                </a:ln>
                <a:effectLst/>
              </p:spPr>
              <p:txBody>
                <a:bodyPr/>
                <a:lstStyle/>
                <a:p>
                  <a:endParaRPr lang="en-US"/>
                </a:p>
              </p:txBody>
            </p:sp>
          </p:grpSp>
          <p:sp>
            <p:nvSpPr>
              <p:cNvPr id="24" name="Freeform 209"/>
              <p:cNvSpPr>
                <a:spLocks/>
              </p:cNvSpPr>
              <p:nvPr/>
            </p:nvSpPr>
            <p:spPr bwMode="auto">
              <a:xfrm>
                <a:off x="3176" y="2979"/>
                <a:ext cx="3" cy="4"/>
              </a:xfrm>
              <a:custGeom>
                <a:avLst/>
                <a:gdLst/>
                <a:ahLst/>
                <a:cxnLst>
                  <a:cxn ang="0">
                    <a:pos x="1" y="3"/>
                  </a:cxn>
                  <a:cxn ang="0">
                    <a:pos x="2" y="0"/>
                  </a:cxn>
                  <a:cxn ang="0">
                    <a:pos x="1" y="0"/>
                  </a:cxn>
                  <a:cxn ang="0">
                    <a:pos x="0" y="3"/>
                  </a:cxn>
                  <a:cxn ang="0">
                    <a:pos x="1" y="3"/>
                  </a:cxn>
                </a:cxnLst>
                <a:rect l="0" t="0" r="r" b="b"/>
                <a:pathLst>
                  <a:path w="3" h="4">
                    <a:moveTo>
                      <a:pt x="1" y="3"/>
                    </a:moveTo>
                    <a:lnTo>
                      <a:pt x="2" y="0"/>
                    </a:lnTo>
                    <a:lnTo>
                      <a:pt x="1" y="0"/>
                    </a:lnTo>
                    <a:lnTo>
                      <a:pt x="0" y="3"/>
                    </a:lnTo>
                    <a:lnTo>
                      <a:pt x="1" y="3"/>
                    </a:lnTo>
                  </a:path>
                </a:pathLst>
              </a:custGeom>
              <a:solidFill>
                <a:srgbClr val="00FF00"/>
              </a:solidFill>
              <a:ln w="9525" cap="rnd">
                <a:noFill/>
                <a:round/>
                <a:headEnd type="none" w="sm" len="sm"/>
                <a:tailEnd type="none" w="sm" len="sm"/>
              </a:ln>
              <a:effectLst/>
            </p:spPr>
            <p:txBody>
              <a:bodyPr/>
              <a:lstStyle/>
              <a:p>
                <a:endParaRPr lang="en-US"/>
              </a:p>
            </p:txBody>
          </p:sp>
          <p:grpSp>
            <p:nvGrpSpPr>
              <p:cNvPr id="25" name="Group 210"/>
              <p:cNvGrpSpPr>
                <a:grpSpLocks/>
              </p:cNvGrpSpPr>
              <p:nvPr/>
            </p:nvGrpSpPr>
            <p:grpSpPr bwMode="auto">
              <a:xfrm>
                <a:off x="3187" y="2936"/>
                <a:ext cx="36" cy="46"/>
                <a:chOff x="3187" y="2936"/>
                <a:chExt cx="36" cy="46"/>
              </a:xfrm>
            </p:grpSpPr>
            <p:sp>
              <p:nvSpPr>
                <p:cNvPr id="74" name="Freeform 211"/>
                <p:cNvSpPr>
                  <a:spLocks/>
                </p:cNvSpPr>
                <p:nvPr/>
              </p:nvSpPr>
              <p:spPr bwMode="auto">
                <a:xfrm>
                  <a:off x="3200" y="2936"/>
                  <a:ext cx="21" cy="4"/>
                </a:xfrm>
                <a:custGeom>
                  <a:avLst/>
                  <a:gdLst/>
                  <a:ahLst/>
                  <a:cxnLst>
                    <a:cxn ang="0">
                      <a:pos x="0" y="3"/>
                    </a:cxn>
                    <a:cxn ang="0">
                      <a:pos x="3" y="0"/>
                    </a:cxn>
                    <a:cxn ang="0">
                      <a:pos x="16" y="0"/>
                    </a:cxn>
                    <a:cxn ang="0">
                      <a:pos x="20" y="3"/>
                    </a:cxn>
                    <a:cxn ang="0">
                      <a:pos x="0" y="3"/>
                    </a:cxn>
                  </a:cxnLst>
                  <a:rect l="0" t="0" r="r" b="b"/>
                  <a:pathLst>
                    <a:path w="21" h="4">
                      <a:moveTo>
                        <a:pt x="0" y="3"/>
                      </a:moveTo>
                      <a:lnTo>
                        <a:pt x="3" y="0"/>
                      </a:lnTo>
                      <a:lnTo>
                        <a:pt x="16" y="0"/>
                      </a:lnTo>
                      <a:lnTo>
                        <a:pt x="20" y="3"/>
                      </a:lnTo>
                      <a:lnTo>
                        <a:pt x="0" y="3"/>
                      </a:lnTo>
                    </a:path>
                  </a:pathLst>
                </a:custGeom>
                <a:solidFill>
                  <a:srgbClr val="00FF00"/>
                </a:solidFill>
                <a:ln w="9525" cap="rnd">
                  <a:noFill/>
                  <a:round/>
                  <a:headEnd type="none" w="sm" len="sm"/>
                  <a:tailEnd type="none" w="sm" len="sm"/>
                </a:ln>
                <a:effectLst/>
              </p:spPr>
              <p:txBody>
                <a:bodyPr/>
                <a:lstStyle/>
                <a:p>
                  <a:endParaRPr lang="en-US"/>
                </a:p>
              </p:txBody>
            </p:sp>
            <p:sp>
              <p:nvSpPr>
                <p:cNvPr id="75" name="Freeform 212"/>
                <p:cNvSpPr>
                  <a:spLocks/>
                </p:cNvSpPr>
                <p:nvPr/>
              </p:nvSpPr>
              <p:spPr bwMode="auto">
                <a:xfrm>
                  <a:off x="3188" y="2979"/>
                  <a:ext cx="21" cy="3"/>
                </a:xfrm>
                <a:custGeom>
                  <a:avLst/>
                  <a:gdLst/>
                  <a:ahLst/>
                  <a:cxnLst>
                    <a:cxn ang="0">
                      <a:pos x="0" y="0"/>
                    </a:cxn>
                    <a:cxn ang="0">
                      <a:pos x="5" y="2"/>
                    </a:cxn>
                    <a:cxn ang="0">
                      <a:pos x="17" y="2"/>
                    </a:cxn>
                    <a:cxn ang="0">
                      <a:pos x="20" y="0"/>
                    </a:cxn>
                    <a:cxn ang="0">
                      <a:pos x="0" y="0"/>
                    </a:cxn>
                  </a:cxnLst>
                  <a:rect l="0" t="0" r="r" b="b"/>
                  <a:pathLst>
                    <a:path w="21" h="3">
                      <a:moveTo>
                        <a:pt x="0" y="0"/>
                      </a:moveTo>
                      <a:lnTo>
                        <a:pt x="5" y="2"/>
                      </a:lnTo>
                      <a:lnTo>
                        <a:pt x="17" y="2"/>
                      </a:lnTo>
                      <a:lnTo>
                        <a:pt x="20" y="0"/>
                      </a:lnTo>
                      <a:lnTo>
                        <a:pt x="0" y="0"/>
                      </a:lnTo>
                    </a:path>
                  </a:pathLst>
                </a:custGeom>
                <a:solidFill>
                  <a:srgbClr val="00FF00"/>
                </a:solidFill>
                <a:ln w="9525" cap="rnd">
                  <a:noFill/>
                  <a:round/>
                  <a:headEnd type="none" w="sm" len="sm"/>
                  <a:tailEnd type="none" w="sm" len="sm"/>
                </a:ln>
                <a:effectLst/>
              </p:spPr>
              <p:txBody>
                <a:bodyPr/>
                <a:lstStyle/>
                <a:p>
                  <a:endParaRPr lang="en-US"/>
                </a:p>
              </p:txBody>
            </p:sp>
            <p:sp>
              <p:nvSpPr>
                <p:cNvPr id="76" name="Freeform 213"/>
                <p:cNvSpPr>
                  <a:spLocks/>
                </p:cNvSpPr>
                <p:nvPr/>
              </p:nvSpPr>
              <p:spPr bwMode="auto">
                <a:xfrm>
                  <a:off x="3193" y="2939"/>
                  <a:ext cx="3" cy="15"/>
                </a:xfrm>
                <a:custGeom>
                  <a:avLst/>
                  <a:gdLst/>
                  <a:ahLst/>
                  <a:cxnLst>
                    <a:cxn ang="0">
                      <a:pos x="1" y="0"/>
                    </a:cxn>
                    <a:cxn ang="0">
                      <a:pos x="2" y="4"/>
                    </a:cxn>
                    <a:cxn ang="0">
                      <a:pos x="1" y="13"/>
                    </a:cxn>
                    <a:cxn ang="0">
                      <a:pos x="0" y="14"/>
                    </a:cxn>
                    <a:cxn ang="0">
                      <a:pos x="1" y="0"/>
                    </a:cxn>
                  </a:cxnLst>
                  <a:rect l="0" t="0" r="r" b="b"/>
                  <a:pathLst>
                    <a:path w="3" h="15">
                      <a:moveTo>
                        <a:pt x="1" y="0"/>
                      </a:moveTo>
                      <a:lnTo>
                        <a:pt x="2" y="4"/>
                      </a:lnTo>
                      <a:lnTo>
                        <a:pt x="1" y="13"/>
                      </a:lnTo>
                      <a:lnTo>
                        <a:pt x="0" y="14"/>
                      </a:lnTo>
                      <a:lnTo>
                        <a:pt x="1" y="0"/>
                      </a:lnTo>
                    </a:path>
                  </a:pathLst>
                </a:custGeom>
                <a:solidFill>
                  <a:srgbClr val="00FF00"/>
                </a:solidFill>
                <a:ln w="9525" cap="rnd">
                  <a:noFill/>
                  <a:round/>
                  <a:headEnd type="none" w="sm" len="sm"/>
                  <a:tailEnd type="none" w="sm" len="sm"/>
                </a:ln>
                <a:effectLst/>
              </p:spPr>
              <p:txBody>
                <a:bodyPr/>
                <a:lstStyle/>
                <a:p>
                  <a:endParaRPr lang="en-US"/>
                </a:p>
              </p:txBody>
            </p:sp>
            <p:sp>
              <p:nvSpPr>
                <p:cNvPr id="77" name="Freeform 214"/>
                <p:cNvSpPr>
                  <a:spLocks/>
                </p:cNvSpPr>
                <p:nvPr/>
              </p:nvSpPr>
              <p:spPr bwMode="auto">
                <a:xfrm>
                  <a:off x="3187" y="2964"/>
                  <a:ext cx="3" cy="15"/>
                </a:xfrm>
                <a:custGeom>
                  <a:avLst/>
                  <a:gdLst/>
                  <a:ahLst/>
                  <a:cxnLst>
                    <a:cxn ang="0">
                      <a:pos x="0" y="14"/>
                    </a:cxn>
                    <a:cxn ang="0">
                      <a:pos x="1" y="10"/>
                    </a:cxn>
                    <a:cxn ang="0">
                      <a:pos x="2" y="1"/>
                    </a:cxn>
                    <a:cxn ang="0">
                      <a:pos x="1" y="0"/>
                    </a:cxn>
                    <a:cxn ang="0">
                      <a:pos x="0" y="14"/>
                    </a:cxn>
                  </a:cxnLst>
                  <a:rect l="0" t="0" r="r" b="b"/>
                  <a:pathLst>
                    <a:path w="3" h="15">
                      <a:moveTo>
                        <a:pt x="0" y="14"/>
                      </a:moveTo>
                      <a:lnTo>
                        <a:pt x="1" y="10"/>
                      </a:lnTo>
                      <a:lnTo>
                        <a:pt x="2" y="1"/>
                      </a:lnTo>
                      <a:lnTo>
                        <a:pt x="1" y="0"/>
                      </a:lnTo>
                      <a:lnTo>
                        <a:pt x="0" y="14"/>
                      </a:lnTo>
                    </a:path>
                  </a:pathLst>
                </a:custGeom>
                <a:solidFill>
                  <a:srgbClr val="00FF00"/>
                </a:solidFill>
                <a:ln w="9525" cap="rnd">
                  <a:noFill/>
                  <a:round/>
                  <a:headEnd type="none" w="sm" len="sm"/>
                  <a:tailEnd type="none" w="sm" len="sm"/>
                </a:ln>
                <a:effectLst/>
              </p:spPr>
              <p:txBody>
                <a:bodyPr/>
                <a:lstStyle/>
                <a:p>
                  <a:endParaRPr lang="en-US"/>
                </a:p>
              </p:txBody>
            </p:sp>
            <p:sp>
              <p:nvSpPr>
                <p:cNvPr id="78" name="Freeform 215"/>
                <p:cNvSpPr>
                  <a:spLocks/>
                </p:cNvSpPr>
                <p:nvPr/>
              </p:nvSpPr>
              <p:spPr bwMode="auto">
                <a:xfrm>
                  <a:off x="3214" y="2964"/>
                  <a:ext cx="2" cy="14"/>
                </a:xfrm>
                <a:custGeom>
                  <a:avLst/>
                  <a:gdLst/>
                  <a:ahLst/>
                  <a:cxnLst>
                    <a:cxn ang="0">
                      <a:pos x="0" y="10"/>
                    </a:cxn>
                    <a:cxn ang="0">
                      <a:pos x="0" y="13"/>
                    </a:cxn>
                    <a:cxn ang="0">
                      <a:pos x="1" y="0"/>
                    </a:cxn>
                    <a:cxn ang="0">
                      <a:pos x="0" y="2"/>
                    </a:cxn>
                    <a:cxn ang="0">
                      <a:pos x="0" y="10"/>
                    </a:cxn>
                  </a:cxnLst>
                  <a:rect l="0" t="0" r="r" b="b"/>
                  <a:pathLst>
                    <a:path w="2" h="14">
                      <a:moveTo>
                        <a:pt x="0" y="10"/>
                      </a:moveTo>
                      <a:lnTo>
                        <a:pt x="0" y="13"/>
                      </a:lnTo>
                      <a:lnTo>
                        <a:pt x="1" y="0"/>
                      </a:lnTo>
                      <a:lnTo>
                        <a:pt x="0" y="2"/>
                      </a:lnTo>
                      <a:lnTo>
                        <a:pt x="0" y="10"/>
                      </a:lnTo>
                    </a:path>
                  </a:pathLst>
                </a:custGeom>
                <a:solidFill>
                  <a:srgbClr val="00FF00"/>
                </a:solidFill>
                <a:ln w="9525" cap="rnd">
                  <a:noFill/>
                  <a:round/>
                  <a:headEnd type="none" w="sm" len="sm"/>
                  <a:tailEnd type="none" w="sm" len="sm"/>
                </a:ln>
                <a:effectLst/>
              </p:spPr>
              <p:txBody>
                <a:bodyPr/>
                <a:lstStyle/>
                <a:p>
                  <a:endParaRPr lang="en-US"/>
                </a:p>
              </p:txBody>
            </p:sp>
            <p:sp>
              <p:nvSpPr>
                <p:cNvPr id="79" name="Freeform 216"/>
                <p:cNvSpPr>
                  <a:spLocks/>
                </p:cNvSpPr>
                <p:nvPr/>
              </p:nvSpPr>
              <p:spPr bwMode="auto">
                <a:xfrm>
                  <a:off x="3219" y="2939"/>
                  <a:ext cx="4" cy="16"/>
                </a:xfrm>
                <a:custGeom>
                  <a:avLst/>
                  <a:gdLst/>
                  <a:ahLst/>
                  <a:cxnLst>
                    <a:cxn ang="0">
                      <a:pos x="1" y="4"/>
                    </a:cxn>
                    <a:cxn ang="0">
                      <a:pos x="3" y="0"/>
                    </a:cxn>
                    <a:cxn ang="0">
                      <a:pos x="1" y="15"/>
                    </a:cxn>
                    <a:cxn ang="0">
                      <a:pos x="0" y="13"/>
                    </a:cxn>
                    <a:cxn ang="0">
                      <a:pos x="1" y="4"/>
                    </a:cxn>
                  </a:cxnLst>
                  <a:rect l="0" t="0" r="r" b="b"/>
                  <a:pathLst>
                    <a:path w="4" h="16">
                      <a:moveTo>
                        <a:pt x="1" y="4"/>
                      </a:moveTo>
                      <a:lnTo>
                        <a:pt x="3" y="0"/>
                      </a:lnTo>
                      <a:lnTo>
                        <a:pt x="1" y="15"/>
                      </a:lnTo>
                      <a:lnTo>
                        <a:pt x="0" y="13"/>
                      </a:lnTo>
                      <a:lnTo>
                        <a:pt x="1" y="4"/>
                      </a:lnTo>
                    </a:path>
                  </a:pathLst>
                </a:custGeom>
                <a:solidFill>
                  <a:srgbClr val="00FF00"/>
                </a:solidFill>
                <a:ln w="9525" cap="rnd">
                  <a:noFill/>
                  <a:round/>
                  <a:headEnd type="none" w="sm" len="sm"/>
                  <a:tailEnd type="none" w="sm" len="sm"/>
                </a:ln>
                <a:effectLst/>
              </p:spPr>
              <p:txBody>
                <a:bodyPr/>
                <a:lstStyle/>
                <a:p>
                  <a:endParaRPr lang="en-US"/>
                </a:p>
              </p:txBody>
            </p:sp>
            <p:sp>
              <p:nvSpPr>
                <p:cNvPr id="80" name="Freeform 217"/>
                <p:cNvSpPr>
                  <a:spLocks/>
                </p:cNvSpPr>
                <p:nvPr/>
              </p:nvSpPr>
              <p:spPr bwMode="auto">
                <a:xfrm>
                  <a:off x="3194" y="2958"/>
                  <a:ext cx="21" cy="3"/>
                </a:xfrm>
                <a:custGeom>
                  <a:avLst/>
                  <a:gdLst/>
                  <a:ahLst/>
                  <a:cxnLst>
                    <a:cxn ang="0">
                      <a:pos x="0" y="1"/>
                    </a:cxn>
                    <a:cxn ang="0">
                      <a:pos x="4" y="2"/>
                    </a:cxn>
                    <a:cxn ang="0">
                      <a:pos x="17" y="2"/>
                    </a:cxn>
                    <a:cxn ang="0">
                      <a:pos x="20" y="1"/>
                    </a:cxn>
                    <a:cxn ang="0">
                      <a:pos x="17" y="0"/>
                    </a:cxn>
                    <a:cxn ang="0">
                      <a:pos x="3" y="0"/>
                    </a:cxn>
                    <a:cxn ang="0">
                      <a:pos x="0" y="1"/>
                    </a:cxn>
                  </a:cxnLst>
                  <a:rect l="0" t="0" r="r" b="b"/>
                  <a:pathLst>
                    <a:path w="21" h="3">
                      <a:moveTo>
                        <a:pt x="0" y="1"/>
                      </a:moveTo>
                      <a:lnTo>
                        <a:pt x="4" y="2"/>
                      </a:lnTo>
                      <a:lnTo>
                        <a:pt x="17" y="2"/>
                      </a:lnTo>
                      <a:lnTo>
                        <a:pt x="20" y="1"/>
                      </a:lnTo>
                      <a:lnTo>
                        <a:pt x="17" y="0"/>
                      </a:lnTo>
                      <a:lnTo>
                        <a:pt x="3" y="0"/>
                      </a:lnTo>
                      <a:lnTo>
                        <a:pt x="0" y="1"/>
                      </a:lnTo>
                    </a:path>
                  </a:pathLst>
                </a:custGeom>
                <a:solidFill>
                  <a:srgbClr val="00FF00"/>
                </a:solidFill>
                <a:ln w="9525" cap="rnd">
                  <a:noFill/>
                  <a:round/>
                  <a:headEnd type="none" w="sm" len="sm"/>
                  <a:tailEnd type="none" w="sm" len="sm"/>
                </a:ln>
                <a:effectLst/>
              </p:spPr>
              <p:txBody>
                <a:bodyPr/>
                <a:lstStyle/>
                <a:p>
                  <a:endParaRPr lang="en-US"/>
                </a:p>
              </p:txBody>
            </p:sp>
          </p:grpSp>
          <p:grpSp>
            <p:nvGrpSpPr>
              <p:cNvPr id="26" name="Group 218"/>
              <p:cNvGrpSpPr>
                <a:grpSpLocks/>
              </p:cNvGrpSpPr>
              <p:nvPr/>
            </p:nvGrpSpPr>
            <p:grpSpPr bwMode="auto">
              <a:xfrm>
                <a:off x="3068" y="2936"/>
                <a:ext cx="35" cy="46"/>
                <a:chOff x="3068" y="2936"/>
                <a:chExt cx="35" cy="46"/>
              </a:xfrm>
            </p:grpSpPr>
            <p:sp>
              <p:nvSpPr>
                <p:cNvPr id="67" name="Freeform 219"/>
                <p:cNvSpPr>
                  <a:spLocks/>
                </p:cNvSpPr>
                <p:nvPr/>
              </p:nvSpPr>
              <p:spPr bwMode="auto">
                <a:xfrm>
                  <a:off x="3081" y="2936"/>
                  <a:ext cx="21" cy="4"/>
                </a:xfrm>
                <a:custGeom>
                  <a:avLst/>
                  <a:gdLst/>
                  <a:ahLst/>
                  <a:cxnLst>
                    <a:cxn ang="0">
                      <a:pos x="0" y="3"/>
                    </a:cxn>
                    <a:cxn ang="0">
                      <a:pos x="3" y="0"/>
                    </a:cxn>
                    <a:cxn ang="0">
                      <a:pos x="16" y="0"/>
                    </a:cxn>
                    <a:cxn ang="0">
                      <a:pos x="20" y="3"/>
                    </a:cxn>
                    <a:cxn ang="0">
                      <a:pos x="0" y="3"/>
                    </a:cxn>
                  </a:cxnLst>
                  <a:rect l="0" t="0" r="r" b="b"/>
                  <a:pathLst>
                    <a:path w="21" h="4">
                      <a:moveTo>
                        <a:pt x="0" y="3"/>
                      </a:moveTo>
                      <a:lnTo>
                        <a:pt x="3" y="0"/>
                      </a:lnTo>
                      <a:lnTo>
                        <a:pt x="16" y="0"/>
                      </a:lnTo>
                      <a:lnTo>
                        <a:pt x="20" y="3"/>
                      </a:lnTo>
                      <a:lnTo>
                        <a:pt x="0" y="3"/>
                      </a:lnTo>
                    </a:path>
                  </a:pathLst>
                </a:custGeom>
                <a:solidFill>
                  <a:srgbClr val="00FF00"/>
                </a:solidFill>
                <a:ln w="9525" cap="rnd">
                  <a:noFill/>
                  <a:round/>
                  <a:headEnd type="none" w="sm" len="sm"/>
                  <a:tailEnd type="none" w="sm" len="sm"/>
                </a:ln>
                <a:effectLst/>
              </p:spPr>
              <p:txBody>
                <a:bodyPr/>
                <a:lstStyle/>
                <a:p>
                  <a:endParaRPr lang="en-US"/>
                </a:p>
              </p:txBody>
            </p:sp>
            <p:sp>
              <p:nvSpPr>
                <p:cNvPr id="68" name="Freeform 220"/>
                <p:cNvSpPr>
                  <a:spLocks/>
                </p:cNvSpPr>
                <p:nvPr/>
              </p:nvSpPr>
              <p:spPr bwMode="auto">
                <a:xfrm>
                  <a:off x="3069" y="2979"/>
                  <a:ext cx="21" cy="3"/>
                </a:xfrm>
                <a:custGeom>
                  <a:avLst/>
                  <a:gdLst/>
                  <a:ahLst/>
                  <a:cxnLst>
                    <a:cxn ang="0">
                      <a:pos x="0" y="0"/>
                    </a:cxn>
                    <a:cxn ang="0">
                      <a:pos x="5" y="2"/>
                    </a:cxn>
                    <a:cxn ang="0">
                      <a:pos x="17" y="2"/>
                    </a:cxn>
                    <a:cxn ang="0">
                      <a:pos x="20" y="0"/>
                    </a:cxn>
                    <a:cxn ang="0">
                      <a:pos x="0" y="0"/>
                    </a:cxn>
                  </a:cxnLst>
                  <a:rect l="0" t="0" r="r" b="b"/>
                  <a:pathLst>
                    <a:path w="21" h="3">
                      <a:moveTo>
                        <a:pt x="0" y="0"/>
                      </a:moveTo>
                      <a:lnTo>
                        <a:pt x="5" y="2"/>
                      </a:lnTo>
                      <a:lnTo>
                        <a:pt x="17" y="2"/>
                      </a:lnTo>
                      <a:lnTo>
                        <a:pt x="20" y="0"/>
                      </a:lnTo>
                      <a:lnTo>
                        <a:pt x="0" y="0"/>
                      </a:lnTo>
                    </a:path>
                  </a:pathLst>
                </a:custGeom>
                <a:solidFill>
                  <a:srgbClr val="00FF00"/>
                </a:solidFill>
                <a:ln w="9525" cap="rnd">
                  <a:noFill/>
                  <a:round/>
                  <a:headEnd type="none" w="sm" len="sm"/>
                  <a:tailEnd type="none" w="sm" len="sm"/>
                </a:ln>
                <a:effectLst/>
              </p:spPr>
              <p:txBody>
                <a:bodyPr/>
                <a:lstStyle/>
                <a:p>
                  <a:endParaRPr lang="en-US"/>
                </a:p>
              </p:txBody>
            </p:sp>
            <p:sp>
              <p:nvSpPr>
                <p:cNvPr id="69" name="Freeform 221"/>
                <p:cNvSpPr>
                  <a:spLocks/>
                </p:cNvSpPr>
                <p:nvPr/>
              </p:nvSpPr>
              <p:spPr bwMode="auto">
                <a:xfrm>
                  <a:off x="3074" y="2939"/>
                  <a:ext cx="2" cy="15"/>
                </a:xfrm>
                <a:custGeom>
                  <a:avLst/>
                  <a:gdLst/>
                  <a:ahLst/>
                  <a:cxnLst>
                    <a:cxn ang="0">
                      <a:pos x="1" y="0"/>
                    </a:cxn>
                    <a:cxn ang="0">
                      <a:pos x="1" y="4"/>
                    </a:cxn>
                    <a:cxn ang="0">
                      <a:pos x="1" y="13"/>
                    </a:cxn>
                    <a:cxn ang="0">
                      <a:pos x="0" y="14"/>
                    </a:cxn>
                    <a:cxn ang="0">
                      <a:pos x="1" y="0"/>
                    </a:cxn>
                  </a:cxnLst>
                  <a:rect l="0" t="0" r="r" b="b"/>
                  <a:pathLst>
                    <a:path w="2" h="15">
                      <a:moveTo>
                        <a:pt x="1" y="0"/>
                      </a:moveTo>
                      <a:lnTo>
                        <a:pt x="1" y="4"/>
                      </a:lnTo>
                      <a:lnTo>
                        <a:pt x="1" y="13"/>
                      </a:lnTo>
                      <a:lnTo>
                        <a:pt x="0" y="14"/>
                      </a:lnTo>
                      <a:lnTo>
                        <a:pt x="1" y="0"/>
                      </a:lnTo>
                    </a:path>
                  </a:pathLst>
                </a:custGeom>
                <a:solidFill>
                  <a:srgbClr val="00FF00"/>
                </a:solidFill>
                <a:ln w="9525" cap="rnd">
                  <a:noFill/>
                  <a:round/>
                  <a:headEnd type="none" w="sm" len="sm"/>
                  <a:tailEnd type="none" w="sm" len="sm"/>
                </a:ln>
                <a:effectLst/>
              </p:spPr>
              <p:txBody>
                <a:bodyPr/>
                <a:lstStyle/>
                <a:p>
                  <a:endParaRPr lang="en-US"/>
                </a:p>
              </p:txBody>
            </p:sp>
            <p:sp>
              <p:nvSpPr>
                <p:cNvPr id="70" name="Freeform 222"/>
                <p:cNvSpPr>
                  <a:spLocks/>
                </p:cNvSpPr>
                <p:nvPr/>
              </p:nvSpPr>
              <p:spPr bwMode="auto">
                <a:xfrm>
                  <a:off x="3068" y="2964"/>
                  <a:ext cx="3" cy="15"/>
                </a:xfrm>
                <a:custGeom>
                  <a:avLst/>
                  <a:gdLst/>
                  <a:ahLst/>
                  <a:cxnLst>
                    <a:cxn ang="0">
                      <a:pos x="0" y="14"/>
                    </a:cxn>
                    <a:cxn ang="0">
                      <a:pos x="1" y="10"/>
                    </a:cxn>
                    <a:cxn ang="0">
                      <a:pos x="2" y="1"/>
                    </a:cxn>
                    <a:cxn ang="0">
                      <a:pos x="1" y="0"/>
                    </a:cxn>
                    <a:cxn ang="0">
                      <a:pos x="0" y="14"/>
                    </a:cxn>
                  </a:cxnLst>
                  <a:rect l="0" t="0" r="r" b="b"/>
                  <a:pathLst>
                    <a:path w="3" h="15">
                      <a:moveTo>
                        <a:pt x="0" y="14"/>
                      </a:moveTo>
                      <a:lnTo>
                        <a:pt x="1" y="10"/>
                      </a:lnTo>
                      <a:lnTo>
                        <a:pt x="2" y="1"/>
                      </a:lnTo>
                      <a:lnTo>
                        <a:pt x="1" y="0"/>
                      </a:lnTo>
                      <a:lnTo>
                        <a:pt x="0" y="14"/>
                      </a:lnTo>
                    </a:path>
                  </a:pathLst>
                </a:custGeom>
                <a:solidFill>
                  <a:srgbClr val="00FF00"/>
                </a:solidFill>
                <a:ln w="9525" cap="rnd">
                  <a:noFill/>
                  <a:round/>
                  <a:headEnd type="none" w="sm" len="sm"/>
                  <a:tailEnd type="none" w="sm" len="sm"/>
                </a:ln>
                <a:effectLst/>
              </p:spPr>
              <p:txBody>
                <a:bodyPr/>
                <a:lstStyle/>
                <a:p>
                  <a:endParaRPr lang="en-US"/>
                </a:p>
              </p:txBody>
            </p:sp>
            <p:sp>
              <p:nvSpPr>
                <p:cNvPr id="71" name="Freeform 223"/>
                <p:cNvSpPr>
                  <a:spLocks/>
                </p:cNvSpPr>
                <p:nvPr/>
              </p:nvSpPr>
              <p:spPr bwMode="auto">
                <a:xfrm>
                  <a:off x="3094" y="2964"/>
                  <a:ext cx="3" cy="14"/>
                </a:xfrm>
                <a:custGeom>
                  <a:avLst/>
                  <a:gdLst/>
                  <a:ahLst/>
                  <a:cxnLst>
                    <a:cxn ang="0">
                      <a:pos x="0" y="10"/>
                    </a:cxn>
                    <a:cxn ang="0">
                      <a:pos x="1" y="13"/>
                    </a:cxn>
                    <a:cxn ang="0">
                      <a:pos x="2" y="0"/>
                    </a:cxn>
                    <a:cxn ang="0">
                      <a:pos x="1" y="2"/>
                    </a:cxn>
                    <a:cxn ang="0">
                      <a:pos x="0" y="10"/>
                    </a:cxn>
                  </a:cxnLst>
                  <a:rect l="0" t="0" r="r" b="b"/>
                  <a:pathLst>
                    <a:path w="3" h="14">
                      <a:moveTo>
                        <a:pt x="0" y="10"/>
                      </a:moveTo>
                      <a:lnTo>
                        <a:pt x="1" y="13"/>
                      </a:lnTo>
                      <a:lnTo>
                        <a:pt x="2" y="0"/>
                      </a:lnTo>
                      <a:lnTo>
                        <a:pt x="1" y="2"/>
                      </a:lnTo>
                      <a:lnTo>
                        <a:pt x="0" y="10"/>
                      </a:lnTo>
                    </a:path>
                  </a:pathLst>
                </a:custGeom>
                <a:solidFill>
                  <a:srgbClr val="00FF00"/>
                </a:solidFill>
                <a:ln w="9525" cap="rnd">
                  <a:noFill/>
                  <a:round/>
                  <a:headEnd type="none" w="sm" len="sm"/>
                  <a:tailEnd type="none" w="sm" len="sm"/>
                </a:ln>
                <a:effectLst/>
              </p:spPr>
              <p:txBody>
                <a:bodyPr/>
                <a:lstStyle/>
                <a:p>
                  <a:endParaRPr lang="en-US"/>
                </a:p>
              </p:txBody>
            </p:sp>
            <p:sp>
              <p:nvSpPr>
                <p:cNvPr id="72" name="Freeform 224"/>
                <p:cNvSpPr>
                  <a:spLocks/>
                </p:cNvSpPr>
                <p:nvPr/>
              </p:nvSpPr>
              <p:spPr bwMode="auto">
                <a:xfrm>
                  <a:off x="3100" y="2939"/>
                  <a:ext cx="3" cy="16"/>
                </a:xfrm>
                <a:custGeom>
                  <a:avLst/>
                  <a:gdLst/>
                  <a:ahLst/>
                  <a:cxnLst>
                    <a:cxn ang="0">
                      <a:pos x="1" y="4"/>
                    </a:cxn>
                    <a:cxn ang="0">
                      <a:pos x="2" y="0"/>
                    </a:cxn>
                    <a:cxn ang="0">
                      <a:pos x="1" y="15"/>
                    </a:cxn>
                    <a:cxn ang="0">
                      <a:pos x="0" y="13"/>
                    </a:cxn>
                    <a:cxn ang="0">
                      <a:pos x="1" y="4"/>
                    </a:cxn>
                  </a:cxnLst>
                  <a:rect l="0" t="0" r="r" b="b"/>
                  <a:pathLst>
                    <a:path w="3" h="16">
                      <a:moveTo>
                        <a:pt x="1" y="4"/>
                      </a:moveTo>
                      <a:lnTo>
                        <a:pt x="2" y="0"/>
                      </a:lnTo>
                      <a:lnTo>
                        <a:pt x="1" y="15"/>
                      </a:lnTo>
                      <a:lnTo>
                        <a:pt x="0" y="13"/>
                      </a:lnTo>
                      <a:lnTo>
                        <a:pt x="1" y="4"/>
                      </a:lnTo>
                    </a:path>
                  </a:pathLst>
                </a:custGeom>
                <a:solidFill>
                  <a:srgbClr val="00FF00"/>
                </a:solidFill>
                <a:ln w="9525" cap="rnd">
                  <a:noFill/>
                  <a:round/>
                  <a:headEnd type="none" w="sm" len="sm"/>
                  <a:tailEnd type="none" w="sm" len="sm"/>
                </a:ln>
                <a:effectLst/>
              </p:spPr>
              <p:txBody>
                <a:bodyPr/>
                <a:lstStyle/>
                <a:p>
                  <a:endParaRPr lang="en-US"/>
                </a:p>
              </p:txBody>
            </p:sp>
            <p:sp>
              <p:nvSpPr>
                <p:cNvPr id="73" name="Freeform 225"/>
                <p:cNvSpPr>
                  <a:spLocks/>
                </p:cNvSpPr>
                <p:nvPr/>
              </p:nvSpPr>
              <p:spPr bwMode="auto">
                <a:xfrm>
                  <a:off x="3075" y="2958"/>
                  <a:ext cx="21" cy="3"/>
                </a:xfrm>
                <a:custGeom>
                  <a:avLst/>
                  <a:gdLst/>
                  <a:ahLst/>
                  <a:cxnLst>
                    <a:cxn ang="0">
                      <a:pos x="0" y="1"/>
                    </a:cxn>
                    <a:cxn ang="0">
                      <a:pos x="4" y="2"/>
                    </a:cxn>
                    <a:cxn ang="0">
                      <a:pos x="17" y="2"/>
                    </a:cxn>
                    <a:cxn ang="0">
                      <a:pos x="20" y="1"/>
                    </a:cxn>
                    <a:cxn ang="0">
                      <a:pos x="17" y="0"/>
                    </a:cxn>
                    <a:cxn ang="0">
                      <a:pos x="3" y="0"/>
                    </a:cxn>
                    <a:cxn ang="0">
                      <a:pos x="0" y="1"/>
                    </a:cxn>
                  </a:cxnLst>
                  <a:rect l="0" t="0" r="r" b="b"/>
                  <a:pathLst>
                    <a:path w="21" h="3">
                      <a:moveTo>
                        <a:pt x="0" y="1"/>
                      </a:moveTo>
                      <a:lnTo>
                        <a:pt x="4" y="2"/>
                      </a:lnTo>
                      <a:lnTo>
                        <a:pt x="17" y="2"/>
                      </a:lnTo>
                      <a:lnTo>
                        <a:pt x="20" y="1"/>
                      </a:lnTo>
                      <a:lnTo>
                        <a:pt x="17" y="0"/>
                      </a:lnTo>
                      <a:lnTo>
                        <a:pt x="3" y="0"/>
                      </a:lnTo>
                      <a:lnTo>
                        <a:pt x="0" y="1"/>
                      </a:lnTo>
                    </a:path>
                  </a:pathLst>
                </a:custGeom>
                <a:solidFill>
                  <a:srgbClr val="00FF00"/>
                </a:solidFill>
                <a:ln w="9525" cap="rnd">
                  <a:noFill/>
                  <a:round/>
                  <a:headEnd type="none" w="sm" len="sm"/>
                  <a:tailEnd type="none" w="sm" len="sm"/>
                </a:ln>
                <a:effectLst/>
              </p:spPr>
              <p:txBody>
                <a:bodyPr/>
                <a:lstStyle/>
                <a:p>
                  <a:endParaRPr lang="en-US"/>
                </a:p>
              </p:txBody>
            </p:sp>
          </p:grpSp>
          <p:grpSp>
            <p:nvGrpSpPr>
              <p:cNvPr id="27" name="Group 226"/>
              <p:cNvGrpSpPr>
                <a:grpSpLocks/>
              </p:cNvGrpSpPr>
              <p:nvPr/>
            </p:nvGrpSpPr>
            <p:grpSpPr bwMode="auto">
              <a:xfrm>
                <a:off x="3106" y="2936"/>
                <a:ext cx="35" cy="46"/>
                <a:chOff x="3106" y="2936"/>
                <a:chExt cx="35" cy="46"/>
              </a:xfrm>
            </p:grpSpPr>
            <p:sp>
              <p:nvSpPr>
                <p:cNvPr id="60" name="Freeform 227"/>
                <p:cNvSpPr>
                  <a:spLocks/>
                </p:cNvSpPr>
                <p:nvPr/>
              </p:nvSpPr>
              <p:spPr bwMode="auto">
                <a:xfrm>
                  <a:off x="3119" y="2936"/>
                  <a:ext cx="21" cy="4"/>
                </a:xfrm>
                <a:custGeom>
                  <a:avLst/>
                  <a:gdLst/>
                  <a:ahLst/>
                  <a:cxnLst>
                    <a:cxn ang="0">
                      <a:pos x="0" y="3"/>
                    </a:cxn>
                    <a:cxn ang="0">
                      <a:pos x="3" y="0"/>
                    </a:cxn>
                    <a:cxn ang="0">
                      <a:pos x="15" y="0"/>
                    </a:cxn>
                    <a:cxn ang="0">
                      <a:pos x="20" y="3"/>
                    </a:cxn>
                    <a:cxn ang="0">
                      <a:pos x="0" y="3"/>
                    </a:cxn>
                  </a:cxnLst>
                  <a:rect l="0" t="0" r="r" b="b"/>
                  <a:pathLst>
                    <a:path w="21" h="4">
                      <a:moveTo>
                        <a:pt x="0" y="3"/>
                      </a:moveTo>
                      <a:lnTo>
                        <a:pt x="3" y="0"/>
                      </a:lnTo>
                      <a:lnTo>
                        <a:pt x="15" y="0"/>
                      </a:lnTo>
                      <a:lnTo>
                        <a:pt x="20" y="3"/>
                      </a:lnTo>
                      <a:lnTo>
                        <a:pt x="0" y="3"/>
                      </a:lnTo>
                    </a:path>
                  </a:pathLst>
                </a:custGeom>
                <a:solidFill>
                  <a:srgbClr val="00FF00"/>
                </a:solidFill>
                <a:ln w="9525" cap="rnd">
                  <a:noFill/>
                  <a:round/>
                  <a:headEnd type="none" w="sm" len="sm"/>
                  <a:tailEnd type="none" w="sm" len="sm"/>
                </a:ln>
                <a:effectLst/>
              </p:spPr>
              <p:txBody>
                <a:bodyPr/>
                <a:lstStyle/>
                <a:p>
                  <a:endParaRPr lang="en-US"/>
                </a:p>
              </p:txBody>
            </p:sp>
            <p:sp>
              <p:nvSpPr>
                <p:cNvPr id="61" name="Freeform 228"/>
                <p:cNvSpPr>
                  <a:spLocks/>
                </p:cNvSpPr>
                <p:nvPr/>
              </p:nvSpPr>
              <p:spPr bwMode="auto">
                <a:xfrm>
                  <a:off x="3107" y="2979"/>
                  <a:ext cx="21" cy="3"/>
                </a:xfrm>
                <a:custGeom>
                  <a:avLst/>
                  <a:gdLst/>
                  <a:ahLst/>
                  <a:cxnLst>
                    <a:cxn ang="0">
                      <a:pos x="0" y="0"/>
                    </a:cxn>
                    <a:cxn ang="0">
                      <a:pos x="5" y="2"/>
                    </a:cxn>
                    <a:cxn ang="0">
                      <a:pos x="17" y="2"/>
                    </a:cxn>
                    <a:cxn ang="0">
                      <a:pos x="20" y="0"/>
                    </a:cxn>
                    <a:cxn ang="0">
                      <a:pos x="0" y="0"/>
                    </a:cxn>
                  </a:cxnLst>
                  <a:rect l="0" t="0" r="r" b="b"/>
                  <a:pathLst>
                    <a:path w="21" h="3">
                      <a:moveTo>
                        <a:pt x="0" y="0"/>
                      </a:moveTo>
                      <a:lnTo>
                        <a:pt x="5" y="2"/>
                      </a:lnTo>
                      <a:lnTo>
                        <a:pt x="17" y="2"/>
                      </a:lnTo>
                      <a:lnTo>
                        <a:pt x="20" y="0"/>
                      </a:lnTo>
                      <a:lnTo>
                        <a:pt x="0" y="0"/>
                      </a:lnTo>
                    </a:path>
                  </a:pathLst>
                </a:custGeom>
                <a:solidFill>
                  <a:srgbClr val="00FF00"/>
                </a:solidFill>
                <a:ln w="9525" cap="rnd">
                  <a:noFill/>
                  <a:round/>
                  <a:headEnd type="none" w="sm" len="sm"/>
                  <a:tailEnd type="none" w="sm" len="sm"/>
                </a:ln>
                <a:effectLst/>
              </p:spPr>
              <p:txBody>
                <a:bodyPr/>
                <a:lstStyle/>
                <a:p>
                  <a:endParaRPr lang="en-US"/>
                </a:p>
              </p:txBody>
            </p:sp>
            <p:sp>
              <p:nvSpPr>
                <p:cNvPr id="62" name="Freeform 229"/>
                <p:cNvSpPr>
                  <a:spLocks/>
                </p:cNvSpPr>
                <p:nvPr/>
              </p:nvSpPr>
              <p:spPr bwMode="auto">
                <a:xfrm>
                  <a:off x="3112" y="2939"/>
                  <a:ext cx="2" cy="15"/>
                </a:xfrm>
                <a:custGeom>
                  <a:avLst/>
                  <a:gdLst/>
                  <a:ahLst/>
                  <a:cxnLst>
                    <a:cxn ang="0">
                      <a:pos x="1" y="0"/>
                    </a:cxn>
                    <a:cxn ang="0">
                      <a:pos x="1" y="4"/>
                    </a:cxn>
                    <a:cxn ang="0">
                      <a:pos x="1" y="13"/>
                    </a:cxn>
                    <a:cxn ang="0">
                      <a:pos x="0" y="14"/>
                    </a:cxn>
                    <a:cxn ang="0">
                      <a:pos x="1" y="0"/>
                    </a:cxn>
                  </a:cxnLst>
                  <a:rect l="0" t="0" r="r" b="b"/>
                  <a:pathLst>
                    <a:path w="2" h="15">
                      <a:moveTo>
                        <a:pt x="1" y="0"/>
                      </a:moveTo>
                      <a:lnTo>
                        <a:pt x="1" y="4"/>
                      </a:lnTo>
                      <a:lnTo>
                        <a:pt x="1" y="13"/>
                      </a:lnTo>
                      <a:lnTo>
                        <a:pt x="0" y="14"/>
                      </a:lnTo>
                      <a:lnTo>
                        <a:pt x="1" y="0"/>
                      </a:lnTo>
                    </a:path>
                  </a:pathLst>
                </a:custGeom>
                <a:solidFill>
                  <a:srgbClr val="00FF00"/>
                </a:solidFill>
                <a:ln w="9525" cap="rnd">
                  <a:noFill/>
                  <a:round/>
                  <a:headEnd type="none" w="sm" len="sm"/>
                  <a:tailEnd type="none" w="sm" len="sm"/>
                </a:ln>
                <a:effectLst/>
              </p:spPr>
              <p:txBody>
                <a:bodyPr/>
                <a:lstStyle/>
                <a:p>
                  <a:endParaRPr lang="en-US"/>
                </a:p>
              </p:txBody>
            </p:sp>
            <p:sp>
              <p:nvSpPr>
                <p:cNvPr id="63" name="Freeform 230"/>
                <p:cNvSpPr>
                  <a:spLocks/>
                </p:cNvSpPr>
                <p:nvPr/>
              </p:nvSpPr>
              <p:spPr bwMode="auto">
                <a:xfrm>
                  <a:off x="3106" y="2964"/>
                  <a:ext cx="3" cy="15"/>
                </a:xfrm>
                <a:custGeom>
                  <a:avLst/>
                  <a:gdLst/>
                  <a:ahLst/>
                  <a:cxnLst>
                    <a:cxn ang="0">
                      <a:pos x="0" y="14"/>
                    </a:cxn>
                    <a:cxn ang="0">
                      <a:pos x="1" y="10"/>
                    </a:cxn>
                    <a:cxn ang="0">
                      <a:pos x="2" y="1"/>
                    </a:cxn>
                    <a:cxn ang="0">
                      <a:pos x="1" y="0"/>
                    </a:cxn>
                    <a:cxn ang="0">
                      <a:pos x="0" y="14"/>
                    </a:cxn>
                  </a:cxnLst>
                  <a:rect l="0" t="0" r="r" b="b"/>
                  <a:pathLst>
                    <a:path w="3" h="15">
                      <a:moveTo>
                        <a:pt x="0" y="14"/>
                      </a:moveTo>
                      <a:lnTo>
                        <a:pt x="1" y="10"/>
                      </a:lnTo>
                      <a:lnTo>
                        <a:pt x="2" y="1"/>
                      </a:lnTo>
                      <a:lnTo>
                        <a:pt x="1" y="0"/>
                      </a:lnTo>
                      <a:lnTo>
                        <a:pt x="0" y="14"/>
                      </a:lnTo>
                    </a:path>
                  </a:pathLst>
                </a:custGeom>
                <a:solidFill>
                  <a:srgbClr val="00FF00"/>
                </a:solidFill>
                <a:ln w="9525" cap="rnd">
                  <a:noFill/>
                  <a:round/>
                  <a:headEnd type="none" w="sm" len="sm"/>
                  <a:tailEnd type="none" w="sm" len="sm"/>
                </a:ln>
                <a:effectLst/>
              </p:spPr>
              <p:txBody>
                <a:bodyPr/>
                <a:lstStyle/>
                <a:p>
                  <a:endParaRPr lang="en-US"/>
                </a:p>
              </p:txBody>
            </p:sp>
            <p:sp>
              <p:nvSpPr>
                <p:cNvPr id="64" name="Freeform 231"/>
                <p:cNvSpPr>
                  <a:spLocks/>
                </p:cNvSpPr>
                <p:nvPr/>
              </p:nvSpPr>
              <p:spPr bwMode="auto">
                <a:xfrm>
                  <a:off x="3132" y="2964"/>
                  <a:ext cx="3" cy="14"/>
                </a:xfrm>
                <a:custGeom>
                  <a:avLst/>
                  <a:gdLst/>
                  <a:ahLst/>
                  <a:cxnLst>
                    <a:cxn ang="0">
                      <a:pos x="0" y="10"/>
                    </a:cxn>
                    <a:cxn ang="0">
                      <a:pos x="1" y="13"/>
                    </a:cxn>
                    <a:cxn ang="0">
                      <a:pos x="2" y="0"/>
                    </a:cxn>
                    <a:cxn ang="0">
                      <a:pos x="1" y="2"/>
                    </a:cxn>
                    <a:cxn ang="0">
                      <a:pos x="0" y="10"/>
                    </a:cxn>
                  </a:cxnLst>
                  <a:rect l="0" t="0" r="r" b="b"/>
                  <a:pathLst>
                    <a:path w="3" h="14">
                      <a:moveTo>
                        <a:pt x="0" y="10"/>
                      </a:moveTo>
                      <a:lnTo>
                        <a:pt x="1" y="13"/>
                      </a:lnTo>
                      <a:lnTo>
                        <a:pt x="2" y="0"/>
                      </a:lnTo>
                      <a:lnTo>
                        <a:pt x="1" y="2"/>
                      </a:lnTo>
                      <a:lnTo>
                        <a:pt x="0" y="10"/>
                      </a:lnTo>
                    </a:path>
                  </a:pathLst>
                </a:custGeom>
                <a:solidFill>
                  <a:srgbClr val="00FF00"/>
                </a:solidFill>
                <a:ln w="9525" cap="rnd">
                  <a:noFill/>
                  <a:round/>
                  <a:headEnd type="none" w="sm" len="sm"/>
                  <a:tailEnd type="none" w="sm" len="sm"/>
                </a:ln>
                <a:effectLst/>
              </p:spPr>
              <p:txBody>
                <a:bodyPr/>
                <a:lstStyle/>
                <a:p>
                  <a:endParaRPr lang="en-US"/>
                </a:p>
              </p:txBody>
            </p:sp>
            <p:sp>
              <p:nvSpPr>
                <p:cNvPr id="65" name="Freeform 232"/>
                <p:cNvSpPr>
                  <a:spLocks/>
                </p:cNvSpPr>
                <p:nvPr/>
              </p:nvSpPr>
              <p:spPr bwMode="auto">
                <a:xfrm>
                  <a:off x="3138" y="2939"/>
                  <a:ext cx="3" cy="16"/>
                </a:xfrm>
                <a:custGeom>
                  <a:avLst/>
                  <a:gdLst/>
                  <a:ahLst/>
                  <a:cxnLst>
                    <a:cxn ang="0">
                      <a:pos x="1" y="4"/>
                    </a:cxn>
                    <a:cxn ang="0">
                      <a:pos x="2" y="0"/>
                    </a:cxn>
                    <a:cxn ang="0">
                      <a:pos x="1" y="15"/>
                    </a:cxn>
                    <a:cxn ang="0">
                      <a:pos x="0" y="13"/>
                    </a:cxn>
                    <a:cxn ang="0">
                      <a:pos x="1" y="4"/>
                    </a:cxn>
                  </a:cxnLst>
                  <a:rect l="0" t="0" r="r" b="b"/>
                  <a:pathLst>
                    <a:path w="3" h="16">
                      <a:moveTo>
                        <a:pt x="1" y="4"/>
                      </a:moveTo>
                      <a:lnTo>
                        <a:pt x="2" y="0"/>
                      </a:lnTo>
                      <a:lnTo>
                        <a:pt x="1" y="15"/>
                      </a:lnTo>
                      <a:lnTo>
                        <a:pt x="0" y="13"/>
                      </a:lnTo>
                      <a:lnTo>
                        <a:pt x="1" y="4"/>
                      </a:lnTo>
                    </a:path>
                  </a:pathLst>
                </a:custGeom>
                <a:solidFill>
                  <a:srgbClr val="00FF00"/>
                </a:solidFill>
                <a:ln w="9525" cap="rnd">
                  <a:noFill/>
                  <a:round/>
                  <a:headEnd type="none" w="sm" len="sm"/>
                  <a:tailEnd type="none" w="sm" len="sm"/>
                </a:ln>
                <a:effectLst/>
              </p:spPr>
              <p:txBody>
                <a:bodyPr/>
                <a:lstStyle/>
                <a:p>
                  <a:endParaRPr lang="en-US"/>
                </a:p>
              </p:txBody>
            </p:sp>
            <p:sp>
              <p:nvSpPr>
                <p:cNvPr id="66" name="Freeform 233"/>
                <p:cNvSpPr>
                  <a:spLocks/>
                </p:cNvSpPr>
                <p:nvPr/>
              </p:nvSpPr>
              <p:spPr bwMode="auto">
                <a:xfrm>
                  <a:off x="3113" y="2958"/>
                  <a:ext cx="20" cy="3"/>
                </a:xfrm>
                <a:custGeom>
                  <a:avLst/>
                  <a:gdLst/>
                  <a:ahLst/>
                  <a:cxnLst>
                    <a:cxn ang="0">
                      <a:pos x="0" y="1"/>
                    </a:cxn>
                    <a:cxn ang="0">
                      <a:pos x="4" y="2"/>
                    </a:cxn>
                    <a:cxn ang="0">
                      <a:pos x="17" y="2"/>
                    </a:cxn>
                    <a:cxn ang="0">
                      <a:pos x="19" y="1"/>
                    </a:cxn>
                    <a:cxn ang="0">
                      <a:pos x="16" y="0"/>
                    </a:cxn>
                    <a:cxn ang="0">
                      <a:pos x="3" y="0"/>
                    </a:cxn>
                    <a:cxn ang="0">
                      <a:pos x="0" y="1"/>
                    </a:cxn>
                  </a:cxnLst>
                  <a:rect l="0" t="0" r="r" b="b"/>
                  <a:pathLst>
                    <a:path w="20" h="3">
                      <a:moveTo>
                        <a:pt x="0" y="1"/>
                      </a:moveTo>
                      <a:lnTo>
                        <a:pt x="4" y="2"/>
                      </a:lnTo>
                      <a:lnTo>
                        <a:pt x="17" y="2"/>
                      </a:lnTo>
                      <a:lnTo>
                        <a:pt x="19" y="1"/>
                      </a:lnTo>
                      <a:lnTo>
                        <a:pt x="16" y="0"/>
                      </a:lnTo>
                      <a:lnTo>
                        <a:pt x="3" y="0"/>
                      </a:lnTo>
                      <a:lnTo>
                        <a:pt x="0" y="1"/>
                      </a:lnTo>
                    </a:path>
                  </a:pathLst>
                </a:custGeom>
                <a:solidFill>
                  <a:srgbClr val="00FF00"/>
                </a:solidFill>
                <a:ln w="9525" cap="rnd">
                  <a:noFill/>
                  <a:round/>
                  <a:headEnd type="none" w="sm" len="sm"/>
                  <a:tailEnd type="none" w="sm" len="sm"/>
                </a:ln>
                <a:effectLst/>
              </p:spPr>
              <p:txBody>
                <a:bodyPr/>
                <a:lstStyle/>
                <a:p>
                  <a:endParaRPr lang="en-US"/>
                </a:p>
              </p:txBody>
            </p:sp>
          </p:grpSp>
          <p:grpSp>
            <p:nvGrpSpPr>
              <p:cNvPr id="28" name="Group 234"/>
              <p:cNvGrpSpPr>
                <a:grpSpLocks/>
              </p:cNvGrpSpPr>
              <p:nvPr/>
            </p:nvGrpSpPr>
            <p:grpSpPr bwMode="auto">
              <a:xfrm>
                <a:off x="3144" y="2936"/>
                <a:ext cx="35" cy="46"/>
                <a:chOff x="3144" y="2936"/>
                <a:chExt cx="35" cy="46"/>
              </a:xfrm>
            </p:grpSpPr>
            <p:sp>
              <p:nvSpPr>
                <p:cNvPr id="53" name="Freeform 235"/>
                <p:cNvSpPr>
                  <a:spLocks/>
                </p:cNvSpPr>
                <p:nvPr/>
              </p:nvSpPr>
              <p:spPr bwMode="auto">
                <a:xfrm>
                  <a:off x="3157" y="2936"/>
                  <a:ext cx="20" cy="4"/>
                </a:xfrm>
                <a:custGeom>
                  <a:avLst/>
                  <a:gdLst/>
                  <a:ahLst/>
                  <a:cxnLst>
                    <a:cxn ang="0">
                      <a:pos x="0" y="3"/>
                    </a:cxn>
                    <a:cxn ang="0">
                      <a:pos x="3" y="0"/>
                    </a:cxn>
                    <a:cxn ang="0">
                      <a:pos x="15" y="0"/>
                    </a:cxn>
                    <a:cxn ang="0">
                      <a:pos x="19" y="3"/>
                    </a:cxn>
                    <a:cxn ang="0">
                      <a:pos x="0" y="3"/>
                    </a:cxn>
                  </a:cxnLst>
                  <a:rect l="0" t="0" r="r" b="b"/>
                  <a:pathLst>
                    <a:path w="20" h="4">
                      <a:moveTo>
                        <a:pt x="0" y="3"/>
                      </a:moveTo>
                      <a:lnTo>
                        <a:pt x="3" y="0"/>
                      </a:lnTo>
                      <a:lnTo>
                        <a:pt x="15" y="0"/>
                      </a:lnTo>
                      <a:lnTo>
                        <a:pt x="19" y="3"/>
                      </a:lnTo>
                      <a:lnTo>
                        <a:pt x="0" y="3"/>
                      </a:lnTo>
                    </a:path>
                  </a:pathLst>
                </a:custGeom>
                <a:solidFill>
                  <a:srgbClr val="00FF00"/>
                </a:solidFill>
                <a:ln w="9525" cap="rnd">
                  <a:noFill/>
                  <a:round/>
                  <a:headEnd type="none" w="sm" len="sm"/>
                  <a:tailEnd type="none" w="sm" len="sm"/>
                </a:ln>
                <a:effectLst/>
              </p:spPr>
              <p:txBody>
                <a:bodyPr/>
                <a:lstStyle/>
                <a:p>
                  <a:endParaRPr lang="en-US"/>
                </a:p>
              </p:txBody>
            </p:sp>
            <p:sp>
              <p:nvSpPr>
                <p:cNvPr id="54" name="Freeform 236"/>
                <p:cNvSpPr>
                  <a:spLocks/>
                </p:cNvSpPr>
                <p:nvPr/>
              </p:nvSpPr>
              <p:spPr bwMode="auto">
                <a:xfrm>
                  <a:off x="3145" y="2979"/>
                  <a:ext cx="21" cy="3"/>
                </a:xfrm>
                <a:custGeom>
                  <a:avLst/>
                  <a:gdLst/>
                  <a:ahLst/>
                  <a:cxnLst>
                    <a:cxn ang="0">
                      <a:pos x="0" y="0"/>
                    </a:cxn>
                    <a:cxn ang="0">
                      <a:pos x="5" y="2"/>
                    </a:cxn>
                    <a:cxn ang="0">
                      <a:pos x="17" y="2"/>
                    </a:cxn>
                    <a:cxn ang="0">
                      <a:pos x="20" y="0"/>
                    </a:cxn>
                    <a:cxn ang="0">
                      <a:pos x="0" y="0"/>
                    </a:cxn>
                  </a:cxnLst>
                  <a:rect l="0" t="0" r="r" b="b"/>
                  <a:pathLst>
                    <a:path w="21" h="3">
                      <a:moveTo>
                        <a:pt x="0" y="0"/>
                      </a:moveTo>
                      <a:lnTo>
                        <a:pt x="5" y="2"/>
                      </a:lnTo>
                      <a:lnTo>
                        <a:pt x="17" y="2"/>
                      </a:lnTo>
                      <a:lnTo>
                        <a:pt x="20" y="0"/>
                      </a:lnTo>
                      <a:lnTo>
                        <a:pt x="0" y="0"/>
                      </a:lnTo>
                    </a:path>
                  </a:pathLst>
                </a:custGeom>
                <a:solidFill>
                  <a:srgbClr val="00FF00"/>
                </a:solidFill>
                <a:ln w="9525" cap="rnd">
                  <a:noFill/>
                  <a:round/>
                  <a:headEnd type="none" w="sm" len="sm"/>
                  <a:tailEnd type="none" w="sm" len="sm"/>
                </a:ln>
                <a:effectLst/>
              </p:spPr>
              <p:txBody>
                <a:bodyPr/>
                <a:lstStyle/>
                <a:p>
                  <a:endParaRPr lang="en-US"/>
                </a:p>
              </p:txBody>
            </p:sp>
            <p:sp>
              <p:nvSpPr>
                <p:cNvPr id="55" name="Freeform 237"/>
                <p:cNvSpPr>
                  <a:spLocks/>
                </p:cNvSpPr>
                <p:nvPr/>
              </p:nvSpPr>
              <p:spPr bwMode="auto">
                <a:xfrm>
                  <a:off x="3150" y="2939"/>
                  <a:ext cx="2" cy="15"/>
                </a:xfrm>
                <a:custGeom>
                  <a:avLst/>
                  <a:gdLst/>
                  <a:ahLst/>
                  <a:cxnLst>
                    <a:cxn ang="0">
                      <a:pos x="1" y="0"/>
                    </a:cxn>
                    <a:cxn ang="0">
                      <a:pos x="1" y="4"/>
                    </a:cxn>
                    <a:cxn ang="0">
                      <a:pos x="1" y="13"/>
                    </a:cxn>
                    <a:cxn ang="0">
                      <a:pos x="0" y="14"/>
                    </a:cxn>
                    <a:cxn ang="0">
                      <a:pos x="1" y="0"/>
                    </a:cxn>
                  </a:cxnLst>
                  <a:rect l="0" t="0" r="r" b="b"/>
                  <a:pathLst>
                    <a:path w="2" h="15">
                      <a:moveTo>
                        <a:pt x="1" y="0"/>
                      </a:moveTo>
                      <a:lnTo>
                        <a:pt x="1" y="4"/>
                      </a:lnTo>
                      <a:lnTo>
                        <a:pt x="1" y="13"/>
                      </a:lnTo>
                      <a:lnTo>
                        <a:pt x="0" y="14"/>
                      </a:lnTo>
                      <a:lnTo>
                        <a:pt x="1" y="0"/>
                      </a:lnTo>
                    </a:path>
                  </a:pathLst>
                </a:custGeom>
                <a:solidFill>
                  <a:srgbClr val="00FF00"/>
                </a:solidFill>
                <a:ln w="9525" cap="rnd">
                  <a:noFill/>
                  <a:round/>
                  <a:headEnd type="none" w="sm" len="sm"/>
                  <a:tailEnd type="none" w="sm" len="sm"/>
                </a:ln>
                <a:effectLst/>
              </p:spPr>
              <p:txBody>
                <a:bodyPr/>
                <a:lstStyle/>
                <a:p>
                  <a:endParaRPr lang="en-US"/>
                </a:p>
              </p:txBody>
            </p:sp>
            <p:sp>
              <p:nvSpPr>
                <p:cNvPr id="56" name="Freeform 238"/>
                <p:cNvSpPr>
                  <a:spLocks/>
                </p:cNvSpPr>
                <p:nvPr/>
              </p:nvSpPr>
              <p:spPr bwMode="auto">
                <a:xfrm>
                  <a:off x="3144" y="2964"/>
                  <a:ext cx="3" cy="15"/>
                </a:xfrm>
                <a:custGeom>
                  <a:avLst/>
                  <a:gdLst/>
                  <a:ahLst/>
                  <a:cxnLst>
                    <a:cxn ang="0">
                      <a:pos x="0" y="14"/>
                    </a:cxn>
                    <a:cxn ang="0">
                      <a:pos x="1" y="10"/>
                    </a:cxn>
                    <a:cxn ang="0">
                      <a:pos x="2" y="1"/>
                    </a:cxn>
                    <a:cxn ang="0">
                      <a:pos x="1" y="0"/>
                    </a:cxn>
                    <a:cxn ang="0">
                      <a:pos x="0" y="14"/>
                    </a:cxn>
                  </a:cxnLst>
                  <a:rect l="0" t="0" r="r" b="b"/>
                  <a:pathLst>
                    <a:path w="3" h="15">
                      <a:moveTo>
                        <a:pt x="0" y="14"/>
                      </a:moveTo>
                      <a:lnTo>
                        <a:pt x="1" y="10"/>
                      </a:lnTo>
                      <a:lnTo>
                        <a:pt x="2" y="1"/>
                      </a:lnTo>
                      <a:lnTo>
                        <a:pt x="1" y="0"/>
                      </a:lnTo>
                      <a:lnTo>
                        <a:pt x="0" y="14"/>
                      </a:lnTo>
                    </a:path>
                  </a:pathLst>
                </a:custGeom>
                <a:solidFill>
                  <a:srgbClr val="00FF00"/>
                </a:solidFill>
                <a:ln w="9525" cap="rnd">
                  <a:noFill/>
                  <a:round/>
                  <a:headEnd type="none" w="sm" len="sm"/>
                  <a:tailEnd type="none" w="sm" len="sm"/>
                </a:ln>
                <a:effectLst/>
              </p:spPr>
              <p:txBody>
                <a:bodyPr/>
                <a:lstStyle/>
                <a:p>
                  <a:endParaRPr lang="en-US"/>
                </a:p>
              </p:txBody>
            </p:sp>
            <p:sp>
              <p:nvSpPr>
                <p:cNvPr id="57" name="Freeform 239"/>
                <p:cNvSpPr>
                  <a:spLocks/>
                </p:cNvSpPr>
                <p:nvPr/>
              </p:nvSpPr>
              <p:spPr bwMode="auto">
                <a:xfrm>
                  <a:off x="3170" y="2964"/>
                  <a:ext cx="3" cy="14"/>
                </a:xfrm>
                <a:custGeom>
                  <a:avLst/>
                  <a:gdLst/>
                  <a:ahLst/>
                  <a:cxnLst>
                    <a:cxn ang="0">
                      <a:pos x="0" y="10"/>
                    </a:cxn>
                    <a:cxn ang="0">
                      <a:pos x="1" y="13"/>
                    </a:cxn>
                    <a:cxn ang="0">
                      <a:pos x="2" y="0"/>
                    </a:cxn>
                    <a:cxn ang="0">
                      <a:pos x="1" y="2"/>
                    </a:cxn>
                    <a:cxn ang="0">
                      <a:pos x="0" y="10"/>
                    </a:cxn>
                  </a:cxnLst>
                  <a:rect l="0" t="0" r="r" b="b"/>
                  <a:pathLst>
                    <a:path w="3" h="14">
                      <a:moveTo>
                        <a:pt x="0" y="10"/>
                      </a:moveTo>
                      <a:lnTo>
                        <a:pt x="1" y="13"/>
                      </a:lnTo>
                      <a:lnTo>
                        <a:pt x="2" y="0"/>
                      </a:lnTo>
                      <a:lnTo>
                        <a:pt x="1" y="2"/>
                      </a:lnTo>
                      <a:lnTo>
                        <a:pt x="0" y="10"/>
                      </a:lnTo>
                    </a:path>
                  </a:pathLst>
                </a:custGeom>
                <a:solidFill>
                  <a:srgbClr val="00FF00"/>
                </a:solidFill>
                <a:ln w="9525" cap="rnd">
                  <a:noFill/>
                  <a:round/>
                  <a:headEnd type="none" w="sm" len="sm"/>
                  <a:tailEnd type="none" w="sm" len="sm"/>
                </a:ln>
                <a:effectLst/>
              </p:spPr>
              <p:txBody>
                <a:bodyPr/>
                <a:lstStyle/>
                <a:p>
                  <a:endParaRPr lang="en-US"/>
                </a:p>
              </p:txBody>
            </p:sp>
            <p:sp>
              <p:nvSpPr>
                <p:cNvPr id="58" name="Freeform 240"/>
                <p:cNvSpPr>
                  <a:spLocks/>
                </p:cNvSpPr>
                <p:nvPr/>
              </p:nvSpPr>
              <p:spPr bwMode="auto">
                <a:xfrm>
                  <a:off x="3176" y="2939"/>
                  <a:ext cx="3" cy="16"/>
                </a:xfrm>
                <a:custGeom>
                  <a:avLst/>
                  <a:gdLst/>
                  <a:ahLst/>
                  <a:cxnLst>
                    <a:cxn ang="0">
                      <a:pos x="1" y="4"/>
                    </a:cxn>
                    <a:cxn ang="0">
                      <a:pos x="2" y="0"/>
                    </a:cxn>
                    <a:cxn ang="0">
                      <a:pos x="1" y="15"/>
                    </a:cxn>
                    <a:cxn ang="0">
                      <a:pos x="0" y="13"/>
                    </a:cxn>
                    <a:cxn ang="0">
                      <a:pos x="1" y="4"/>
                    </a:cxn>
                  </a:cxnLst>
                  <a:rect l="0" t="0" r="r" b="b"/>
                  <a:pathLst>
                    <a:path w="3" h="16">
                      <a:moveTo>
                        <a:pt x="1" y="4"/>
                      </a:moveTo>
                      <a:lnTo>
                        <a:pt x="2" y="0"/>
                      </a:lnTo>
                      <a:lnTo>
                        <a:pt x="1" y="15"/>
                      </a:lnTo>
                      <a:lnTo>
                        <a:pt x="0" y="13"/>
                      </a:lnTo>
                      <a:lnTo>
                        <a:pt x="1" y="4"/>
                      </a:lnTo>
                    </a:path>
                  </a:pathLst>
                </a:custGeom>
                <a:solidFill>
                  <a:srgbClr val="00FF00"/>
                </a:solidFill>
                <a:ln w="9525" cap="rnd">
                  <a:noFill/>
                  <a:round/>
                  <a:headEnd type="none" w="sm" len="sm"/>
                  <a:tailEnd type="none" w="sm" len="sm"/>
                </a:ln>
                <a:effectLst/>
              </p:spPr>
              <p:txBody>
                <a:bodyPr/>
                <a:lstStyle/>
                <a:p>
                  <a:endParaRPr lang="en-US"/>
                </a:p>
              </p:txBody>
            </p:sp>
            <p:sp>
              <p:nvSpPr>
                <p:cNvPr id="59" name="Freeform 241"/>
                <p:cNvSpPr>
                  <a:spLocks/>
                </p:cNvSpPr>
                <p:nvPr/>
              </p:nvSpPr>
              <p:spPr bwMode="auto">
                <a:xfrm>
                  <a:off x="3150" y="2958"/>
                  <a:ext cx="21" cy="3"/>
                </a:xfrm>
                <a:custGeom>
                  <a:avLst/>
                  <a:gdLst/>
                  <a:ahLst/>
                  <a:cxnLst>
                    <a:cxn ang="0">
                      <a:pos x="0" y="1"/>
                    </a:cxn>
                    <a:cxn ang="0">
                      <a:pos x="4" y="2"/>
                    </a:cxn>
                    <a:cxn ang="0">
                      <a:pos x="18" y="2"/>
                    </a:cxn>
                    <a:cxn ang="0">
                      <a:pos x="20" y="1"/>
                    </a:cxn>
                    <a:cxn ang="0">
                      <a:pos x="17" y="0"/>
                    </a:cxn>
                    <a:cxn ang="0">
                      <a:pos x="3" y="0"/>
                    </a:cxn>
                    <a:cxn ang="0">
                      <a:pos x="0" y="1"/>
                    </a:cxn>
                  </a:cxnLst>
                  <a:rect l="0" t="0" r="r" b="b"/>
                  <a:pathLst>
                    <a:path w="21" h="3">
                      <a:moveTo>
                        <a:pt x="0" y="1"/>
                      </a:moveTo>
                      <a:lnTo>
                        <a:pt x="4" y="2"/>
                      </a:lnTo>
                      <a:lnTo>
                        <a:pt x="18" y="2"/>
                      </a:lnTo>
                      <a:lnTo>
                        <a:pt x="20" y="1"/>
                      </a:lnTo>
                      <a:lnTo>
                        <a:pt x="17" y="0"/>
                      </a:lnTo>
                      <a:lnTo>
                        <a:pt x="3" y="0"/>
                      </a:lnTo>
                      <a:lnTo>
                        <a:pt x="0" y="1"/>
                      </a:lnTo>
                    </a:path>
                  </a:pathLst>
                </a:custGeom>
                <a:solidFill>
                  <a:srgbClr val="00FF00"/>
                </a:solidFill>
                <a:ln w="9525" cap="rnd">
                  <a:noFill/>
                  <a:round/>
                  <a:headEnd type="none" w="sm" len="sm"/>
                  <a:tailEnd type="none" w="sm" len="sm"/>
                </a:ln>
                <a:effectLst/>
              </p:spPr>
              <p:txBody>
                <a:bodyPr/>
                <a:lstStyle/>
                <a:p>
                  <a:endParaRPr lang="en-US"/>
                </a:p>
              </p:txBody>
            </p:sp>
          </p:grpSp>
          <p:grpSp>
            <p:nvGrpSpPr>
              <p:cNvPr id="29" name="Group 242"/>
              <p:cNvGrpSpPr>
                <a:grpSpLocks/>
              </p:cNvGrpSpPr>
              <p:nvPr/>
            </p:nvGrpSpPr>
            <p:grpSpPr bwMode="auto">
              <a:xfrm>
                <a:off x="2954" y="2936"/>
                <a:ext cx="35" cy="46"/>
                <a:chOff x="2954" y="2936"/>
                <a:chExt cx="35" cy="46"/>
              </a:xfrm>
            </p:grpSpPr>
            <p:sp>
              <p:nvSpPr>
                <p:cNvPr id="46" name="Freeform 243"/>
                <p:cNvSpPr>
                  <a:spLocks/>
                </p:cNvSpPr>
                <p:nvPr/>
              </p:nvSpPr>
              <p:spPr bwMode="auto">
                <a:xfrm>
                  <a:off x="2968" y="2936"/>
                  <a:ext cx="20" cy="4"/>
                </a:xfrm>
                <a:custGeom>
                  <a:avLst/>
                  <a:gdLst/>
                  <a:ahLst/>
                  <a:cxnLst>
                    <a:cxn ang="0">
                      <a:pos x="0" y="3"/>
                    </a:cxn>
                    <a:cxn ang="0">
                      <a:pos x="2" y="0"/>
                    </a:cxn>
                    <a:cxn ang="0">
                      <a:pos x="15" y="0"/>
                    </a:cxn>
                    <a:cxn ang="0">
                      <a:pos x="19" y="3"/>
                    </a:cxn>
                    <a:cxn ang="0">
                      <a:pos x="0" y="3"/>
                    </a:cxn>
                  </a:cxnLst>
                  <a:rect l="0" t="0" r="r" b="b"/>
                  <a:pathLst>
                    <a:path w="20" h="4">
                      <a:moveTo>
                        <a:pt x="0" y="3"/>
                      </a:moveTo>
                      <a:lnTo>
                        <a:pt x="2" y="0"/>
                      </a:lnTo>
                      <a:lnTo>
                        <a:pt x="15" y="0"/>
                      </a:lnTo>
                      <a:lnTo>
                        <a:pt x="19" y="3"/>
                      </a:lnTo>
                      <a:lnTo>
                        <a:pt x="0" y="3"/>
                      </a:lnTo>
                    </a:path>
                  </a:pathLst>
                </a:custGeom>
                <a:solidFill>
                  <a:srgbClr val="00FF00"/>
                </a:solidFill>
                <a:ln w="9525" cap="rnd">
                  <a:noFill/>
                  <a:round/>
                  <a:headEnd type="none" w="sm" len="sm"/>
                  <a:tailEnd type="none" w="sm" len="sm"/>
                </a:ln>
                <a:effectLst/>
              </p:spPr>
              <p:txBody>
                <a:bodyPr/>
                <a:lstStyle/>
                <a:p>
                  <a:endParaRPr lang="en-US"/>
                </a:p>
              </p:txBody>
            </p:sp>
            <p:sp>
              <p:nvSpPr>
                <p:cNvPr id="47" name="Freeform 244"/>
                <p:cNvSpPr>
                  <a:spLocks/>
                </p:cNvSpPr>
                <p:nvPr/>
              </p:nvSpPr>
              <p:spPr bwMode="auto">
                <a:xfrm>
                  <a:off x="2955" y="2979"/>
                  <a:ext cx="21" cy="3"/>
                </a:xfrm>
                <a:custGeom>
                  <a:avLst/>
                  <a:gdLst/>
                  <a:ahLst/>
                  <a:cxnLst>
                    <a:cxn ang="0">
                      <a:pos x="0" y="0"/>
                    </a:cxn>
                    <a:cxn ang="0">
                      <a:pos x="5" y="2"/>
                    </a:cxn>
                    <a:cxn ang="0">
                      <a:pos x="17" y="2"/>
                    </a:cxn>
                    <a:cxn ang="0">
                      <a:pos x="20" y="0"/>
                    </a:cxn>
                    <a:cxn ang="0">
                      <a:pos x="0" y="0"/>
                    </a:cxn>
                  </a:cxnLst>
                  <a:rect l="0" t="0" r="r" b="b"/>
                  <a:pathLst>
                    <a:path w="21" h="3">
                      <a:moveTo>
                        <a:pt x="0" y="0"/>
                      </a:moveTo>
                      <a:lnTo>
                        <a:pt x="5" y="2"/>
                      </a:lnTo>
                      <a:lnTo>
                        <a:pt x="17" y="2"/>
                      </a:lnTo>
                      <a:lnTo>
                        <a:pt x="20" y="0"/>
                      </a:lnTo>
                      <a:lnTo>
                        <a:pt x="0" y="0"/>
                      </a:lnTo>
                    </a:path>
                  </a:pathLst>
                </a:custGeom>
                <a:solidFill>
                  <a:srgbClr val="00FF00"/>
                </a:solidFill>
                <a:ln w="9525" cap="rnd">
                  <a:noFill/>
                  <a:round/>
                  <a:headEnd type="none" w="sm" len="sm"/>
                  <a:tailEnd type="none" w="sm" len="sm"/>
                </a:ln>
                <a:effectLst/>
              </p:spPr>
              <p:txBody>
                <a:bodyPr/>
                <a:lstStyle/>
                <a:p>
                  <a:endParaRPr lang="en-US"/>
                </a:p>
              </p:txBody>
            </p:sp>
            <p:sp>
              <p:nvSpPr>
                <p:cNvPr id="48" name="Freeform 245"/>
                <p:cNvSpPr>
                  <a:spLocks/>
                </p:cNvSpPr>
                <p:nvPr/>
              </p:nvSpPr>
              <p:spPr bwMode="auto">
                <a:xfrm>
                  <a:off x="2961" y="2939"/>
                  <a:ext cx="2" cy="15"/>
                </a:xfrm>
                <a:custGeom>
                  <a:avLst/>
                  <a:gdLst/>
                  <a:ahLst/>
                  <a:cxnLst>
                    <a:cxn ang="0">
                      <a:pos x="1" y="0"/>
                    </a:cxn>
                    <a:cxn ang="0">
                      <a:pos x="1" y="4"/>
                    </a:cxn>
                    <a:cxn ang="0">
                      <a:pos x="1" y="13"/>
                    </a:cxn>
                    <a:cxn ang="0">
                      <a:pos x="0" y="14"/>
                    </a:cxn>
                    <a:cxn ang="0">
                      <a:pos x="1" y="0"/>
                    </a:cxn>
                  </a:cxnLst>
                  <a:rect l="0" t="0" r="r" b="b"/>
                  <a:pathLst>
                    <a:path w="2" h="15">
                      <a:moveTo>
                        <a:pt x="1" y="0"/>
                      </a:moveTo>
                      <a:lnTo>
                        <a:pt x="1" y="4"/>
                      </a:lnTo>
                      <a:lnTo>
                        <a:pt x="1" y="13"/>
                      </a:lnTo>
                      <a:lnTo>
                        <a:pt x="0" y="14"/>
                      </a:lnTo>
                      <a:lnTo>
                        <a:pt x="1" y="0"/>
                      </a:lnTo>
                    </a:path>
                  </a:pathLst>
                </a:custGeom>
                <a:solidFill>
                  <a:srgbClr val="00FF00"/>
                </a:solidFill>
                <a:ln w="9525" cap="rnd">
                  <a:noFill/>
                  <a:round/>
                  <a:headEnd type="none" w="sm" len="sm"/>
                  <a:tailEnd type="none" w="sm" len="sm"/>
                </a:ln>
                <a:effectLst/>
              </p:spPr>
              <p:txBody>
                <a:bodyPr/>
                <a:lstStyle/>
                <a:p>
                  <a:endParaRPr lang="en-US"/>
                </a:p>
              </p:txBody>
            </p:sp>
            <p:sp>
              <p:nvSpPr>
                <p:cNvPr id="49" name="Freeform 246"/>
                <p:cNvSpPr>
                  <a:spLocks/>
                </p:cNvSpPr>
                <p:nvPr/>
              </p:nvSpPr>
              <p:spPr bwMode="auto">
                <a:xfrm>
                  <a:off x="2954" y="2964"/>
                  <a:ext cx="3" cy="15"/>
                </a:xfrm>
                <a:custGeom>
                  <a:avLst/>
                  <a:gdLst/>
                  <a:ahLst/>
                  <a:cxnLst>
                    <a:cxn ang="0">
                      <a:pos x="0" y="14"/>
                    </a:cxn>
                    <a:cxn ang="0">
                      <a:pos x="1" y="10"/>
                    </a:cxn>
                    <a:cxn ang="0">
                      <a:pos x="2" y="1"/>
                    </a:cxn>
                    <a:cxn ang="0">
                      <a:pos x="1" y="0"/>
                    </a:cxn>
                    <a:cxn ang="0">
                      <a:pos x="0" y="14"/>
                    </a:cxn>
                  </a:cxnLst>
                  <a:rect l="0" t="0" r="r" b="b"/>
                  <a:pathLst>
                    <a:path w="3" h="15">
                      <a:moveTo>
                        <a:pt x="0" y="14"/>
                      </a:moveTo>
                      <a:lnTo>
                        <a:pt x="1" y="10"/>
                      </a:lnTo>
                      <a:lnTo>
                        <a:pt x="2" y="1"/>
                      </a:lnTo>
                      <a:lnTo>
                        <a:pt x="1" y="0"/>
                      </a:lnTo>
                      <a:lnTo>
                        <a:pt x="0" y="14"/>
                      </a:lnTo>
                    </a:path>
                  </a:pathLst>
                </a:custGeom>
                <a:solidFill>
                  <a:srgbClr val="00FF00"/>
                </a:solidFill>
                <a:ln w="9525" cap="rnd">
                  <a:noFill/>
                  <a:round/>
                  <a:headEnd type="none" w="sm" len="sm"/>
                  <a:tailEnd type="none" w="sm" len="sm"/>
                </a:ln>
                <a:effectLst/>
              </p:spPr>
              <p:txBody>
                <a:bodyPr/>
                <a:lstStyle/>
                <a:p>
                  <a:endParaRPr lang="en-US"/>
                </a:p>
              </p:txBody>
            </p:sp>
            <p:sp>
              <p:nvSpPr>
                <p:cNvPr id="50" name="Freeform 247"/>
                <p:cNvSpPr>
                  <a:spLocks/>
                </p:cNvSpPr>
                <p:nvPr/>
              </p:nvSpPr>
              <p:spPr bwMode="auto">
                <a:xfrm>
                  <a:off x="2981" y="2964"/>
                  <a:ext cx="2" cy="14"/>
                </a:xfrm>
                <a:custGeom>
                  <a:avLst/>
                  <a:gdLst/>
                  <a:ahLst/>
                  <a:cxnLst>
                    <a:cxn ang="0">
                      <a:pos x="0" y="10"/>
                    </a:cxn>
                    <a:cxn ang="0">
                      <a:pos x="0" y="13"/>
                    </a:cxn>
                    <a:cxn ang="0">
                      <a:pos x="1" y="0"/>
                    </a:cxn>
                    <a:cxn ang="0">
                      <a:pos x="0" y="2"/>
                    </a:cxn>
                    <a:cxn ang="0">
                      <a:pos x="0" y="10"/>
                    </a:cxn>
                  </a:cxnLst>
                  <a:rect l="0" t="0" r="r" b="b"/>
                  <a:pathLst>
                    <a:path w="2" h="14">
                      <a:moveTo>
                        <a:pt x="0" y="10"/>
                      </a:moveTo>
                      <a:lnTo>
                        <a:pt x="0" y="13"/>
                      </a:lnTo>
                      <a:lnTo>
                        <a:pt x="1" y="0"/>
                      </a:lnTo>
                      <a:lnTo>
                        <a:pt x="0" y="2"/>
                      </a:lnTo>
                      <a:lnTo>
                        <a:pt x="0" y="10"/>
                      </a:lnTo>
                    </a:path>
                  </a:pathLst>
                </a:custGeom>
                <a:solidFill>
                  <a:srgbClr val="00FF00"/>
                </a:solidFill>
                <a:ln w="9525" cap="rnd">
                  <a:noFill/>
                  <a:round/>
                  <a:headEnd type="none" w="sm" len="sm"/>
                  <a:tailEnd type="none" w="sm" len="sm"/>
                </a:ln>
                <a:effectLst/>
              </p:spPr>
              <p:txBody>
                <a:bodyPr/>
                <a:lstStyle/>
                <a:p>
                  <a:endParaRPr lang="en-US"/>
                </a:p>
              </p:txBody>
            </p:sp>
            <p:sp>
              <p:nvSpPr>
                <p:cNvPr id="51" name="Freeform 248"/>
                <p:cNvSpPr>
                  <a:spLocks/>
                </p:cNvSpPr>
                <p:nvPr/>
              </p:nvSpPr>
              <p:spPr bwMode="auto">
                <a:xfrm>
                  <a:off x="2986" y="2939"/>
                  <a:ext cx="3" cy="16"/>
                </a:xfrm>
                <a:custGeom>
                  <a:avLst/>
                  <a:gdLst/>
                  <a:ahLst/>
                  <a:cxnLst>
                    <a:cxn ang="0">
                      <a:pos x="1" y="4"/>
                    </a:cxn>
                    <a:cxn ang="0">
                      <a:pos x="2" y="0"/>
                    </a:cxn>
                    <a:cxn ang="0">
                      <a:pos x="1" y="15"/>
                    </a:cxn>
                    <a:cxn ang="0">
                      <a:pos x="0" y="13"/>
                    </a:cxn>
                    <a:cxn ang="0">
                      <a:pos x="1" y="4"/>
                    </a:cxn>
                  </a:cxnLst>
                  <a:rect l="0" t="0" r="r" b="b"/>
                  <a:pathLst>
                    <a:path w="3" h="16">
                      <a:moveTo>
                        <a:pt x="1" y="4"/>
                      </a:moveTo>
                      <a:lnTo>
                        <a:pt x="2" y="0"/>
                      </a:lnTo>
                      <a:lnTo>
                        <a:pt x="1" y="15"/>
                      </a:lnTo>
                      <a:lnTo>
                        <a:pt x="0" y="13"/>
                      </a:lnTo>
                      <a:lnTo>
                        <a:pt x="1" y="4"/>
                      </a:lnTo>
                    </a:path>
                  </a:pathLst>
                </a:custGeom>
                <a:solidFill>
                  <a:srgbClr val="00FF00"/>
                </a:solidFill>
                <a:ln w="9525" cap="rnd">
                  <a:noFill/>
                  <a:round/>
                  <a:headEnd type="none" w="sm" len="sm"/>
                  <a:tailEnd type="none" w="sm" len="sm"/>
                </a:ln>
                <a:effectLst/>
              </p:spPr>
              <p:txBody>
                <a:bodyPr/>
                <a:lstStyle/>
                <a:p>
                  <a:endParaRPr lang="en-US"/>
                </a:p>
              </p:txBody>
            </p:sp>
            <p:sp>
              <p:nvSpPr>
                <p:cNvPr id="52" name="Freeform 249"/>
                <p:cNvSpPr>
                  <a:spLocks/>
                </p:cNvSpPr>
                <p:nvPr/>
              </p:nvSpPr>
              <p:spPr bwMode="auto">
                <a:xfrm>
                  <a:off x="2961" y="2958"/>
                  <a:ext cx="21" cy="3"/>
                </a:xfrm>
                <a:custGeom>
                  <a:avLst/>
                  <a:gdLst/>
                  <a:ahLst/>
                  <a:cxnLst>
                    <a:cxn ang="0">
                      <a:pos x="0" y="1"/>
                    </a:cxn>
                    <a:cxn ang="0">
                      <a:pos x="4" y="2"/>
                    </a:cxn>
                    <a:cxn ang="0">
                      <a:pos x="17" y="2"/>
                    </a:cxn>
                    <a:cxn ang="0">
                      <a:pos x="20" y="1"/>
                    </a:cxn>
                    <a:cxn ang="0">
                      <a:pos x="17" y="0"/>
                    </a:cxn>
                    <a:cxn ang="0">
                      <a:pos x="3" y="0"/>
                    </a:cxn>
                    <a:cxn ang="0">
                      <a:pos x="0" y="1"/>
                    </a:cxn>
                  </a:cxnLst>
                  <a:rect l="0" t="0" r="r" b="b"/>
                  <a:pathLst>
                    <a:path w="21" h="3">
                      <a:moveTo>
                        <a:pt x="0" y="1"/>
                      </a:moveTo>
                      <a:lnTo>
                        <a:pt x="4" y="2"/>
                      </a:lnTo>
                      <a:lnTo>
                        <a:pt x="17" y="2"/>
                      </a:lnTo>
                      <a:lnTo>
                        <a:pt x="20" y="1"/>
                      </a:lnTo>
                      <a:lnTo>
                        <a:pt x="17" y="0"/>
                      </a:lnTo>
                      <a:lnTo>
                        <a:pt x="3" y="0"/>
                      </a:lnTo>
                      <a:lnTo>
                        <a:pt x="0" y="1"/>
                      </a:lnTo>
                    </a:path>
                  </a:pathLst>
                </a:custGeom>
                <a:solidFill>
                  <a:srgbClr val="00FF00"/>
                </a:solidFill>
                <a:ln w="9525" cap="rnd">
                  <a:noFill/>
                  <a:round/>
                  <a:headEnd type="none" w="sm" len="sm"/>
                  <a:tailEnd type="none" w="sm" len="sm"/>
                </a:ln>
                <a:effectLst/>
              </p:spPr>
              <p:txBody>
                <a:bodyPr/>
                <a:lstStyle/>
                <a:p>
                  <a:endParaRPr lang="en-US"/>
                </a:p>
              </p:txBody>
            </p:sp>
          </p:grpSp>
          <p:grpSp>
            <p:nvGrpSpPr>
              <p:cNvPr id="30" name="Group 250"/>
              <p:cNvGrpSpPr>
                <a:grpSpLocks/>
              </p:cNvGrpSpPr>
              <p:nvPr/>
            </p:nvGrpSpPr>
            <p:grpSpPr bwMode="auto">
              <a:xfrm>
                <a:off x="2992" y="2936"/>
                <a:ext cx="35" cy="46"/>
                <a:chOff x="2992" y="2936"/>
                <a:chExt cx="35" cy="46"/>
              </a:xfrm>
            </p:grpSpPr>
            <p:sp>
              <p:nvSpPr>
                <p:cNvPr id="39" name="Freeform 251"/>
                <p:cNvSpPr>
                  <a:spLocks/>
                </p:cNvSpPr>
                <p:nvPr/>
              </p:nvSpPr>
              <p:spPr bwMode="auto">
                <a:xfrm>
                  <a:off x="3005" y="2936"/>
                  <a:ext cx="21" cy="4"/>
                </a:xfrm>
                <a:custGeom>
                  <a:avLst/>
                  <a:gdLst/>
                  <a:ahLst/>
                  <a:cxnLst>
                    <a:cxn ang="0">
                      <a:pos x="0" y="3"/>
                    </a:cxn>
                    <a:cxn ang="0">
                      <a:pos x="3" y="0"/>
                    </a:cxn>
                    <a:cxn ang="0">
                      <a:pos x="16" y="0"/>
                    </a:cxn>
                    <a:cxn ang="0">
                      <a:pos x="20" y="3"/>
                    </a:cxn>
                    <a:cxn ang="0">
                      <a:pos x="0" y="3"/>
                    </a:cxn>
                  </a:cxnLst>
                  <a:rect l="0" t="0" r="r" b="b"/>
                  <a:pathLst>
                    <a:path w="21" h="4">
                      <a:moveTo>
                        <a:pt x="0" y="3"/>
                      </a:moveTo>
                      <a:lnTo>
                        <a:pt x="3" y="0"/>
                      </a:lnTo>
                      <a:lnTo>
                        <a:pt x="16" y="0"/>
                      </a:lnTo>
                      <a:lnTo>
                        <a:pt x="20" y="3"/>
                      </a:lnTo>
                      <a:lnTo>
                        <a:pt x="0" y="3"/>
                      </a:lnTo>
                    </a:path>
                  </a:pathLst>
                </a:custGeom>
                <a:solidFill>
                  <a:srgbClr val="00FF00"/>
                </a:solidFill>
                <a:ln w="9525" cap="rnd">
                  <a:noFill/>
                  <a:round/>
                  <a:headEnd type="none" w="sm" len="sm"/>
                  <a:tailEnd type="none" w="sm" len="sm"/>
                </a:ln>
                <a:effectLst/>
              </p:spPr>
              <p:txBody>
                <a:bodyPr/>
                <a:lstStyle/>
                <a:p>
                  <a:endParaRPr lang="en-US"/>
                </a:p>
              </p:txBody>
            </p:sp>
            <p:sp>
              <p:nvSpPr>
                <p:cNvPr id="40" name="Freeform 252"/>
                <p:cNvSpPr>
                  <a:spLocks/>
                </p:cNvSpPr>
                <p:nvPr/>
              </p:nvSpPr>
              <p:spPr bwMode="auto">
                <a:xfrm>
                  <a:off x="2993" y="2979"/>
                  <a:ext cx="21" cy="3"/>
                </a:xfrm>
                <a:custGeom>
                  <a:avLst/>
                  <a:gdLst/>
                  <a:ahLst/>
                  <a:cxnLst>
                    <a:cxn ang="0">
                      <a:pos x="0" y="0"/>
                    </a:cxn>
                    <a:cxn ang="0">
                      <a:pos x="5" y="2"/>
                    </a:cxn>
                    <a:cxn ang="0">
                      <a:pos x="17" y="2"/>
                    </a:cxn>
                    <a:cxn ang="0">
                      <a:pos x="20" y="0"/>
                    </a:cxn>
                    <a:cxn ang="0">
                      <a:pos x="0" y="0"/>
                    </a:cxn>
                  </a:cxnLst>
                  <a:rect l="0" t="0" r="r" b="b"/>
                  <a:pathLst>
                    <a:path w="21" h="3">
                      <a:moveTo>
                        <a:pt x="0" y="0"/>
                      </a:moveTo>
                      <a:lnTo>
                        <a:pt x="5" y="2"/>
                      </a:lnTo>
                      <a:lnTo>
                        <a:pt x="17" y="2"/>
                      </a:lnTo>
                      <a:lnTo>
                        <a:pt x="20" y="0"/>
                      </a:lnTo>
                      <a:lnTo>
                        <a:pt x="0" y="0"/>
                      </a:lnTo>
                    </a:path>
                  </a:pathLst>
                </a:custGeom>
                <a:solidFill>
                  <a:srgbClr val="00FF00"/>
                </a:solidFill>
                <a:ln w="9525" cap="rnd">
                  <a:noFill/>
                  <a:round/>
                  <a:headEnd type="none" w="sm" len="sm"/>
                  <a:tailEnd type="none" w="sm" len="sm"/>
                </a:ln>
                <a:effectLst/>
              </p:spPr>
              <p:txBody>
                <a:bodyPr/>
                <a:lstStyle/>
                <a:p>
                  <a:endParaRPr lang="en-US"/>
                </a:p>
              </p:txBody>
            </p:sp>
            <p:sp>
              <p:nvSpPr>
                <p:cNvPr id="41" name="Freeform 253"/>
                <p:cNvSpPr>
                  <a:spLocks/>
                </p:cNvSpPr>
                <p:nvPr/>
              </p:nvSpPr>
              <p:spPr bwMode="auto">
                <a:xfrm>
                  <a:off x="2998" y="2939"/>
                  <a:ext cx="2" cy="15"/>
                </a:xfrm>
                <a:custGeom>
                  <a:avLst/>
                  <a:gdLst/>
                  <a:ahLst/>
                  <a:cxnLst>
                    <a:cxn ang="0">
                      <a:pos x="1" y="0"/>
                    </a:cxn>
                    <a:cxn ang="0">
                      <a:pos x="1" y="4"/>
                    </a:cxn>
                    <a:cxn ang="0">
                      <a:pos x="1" y="13"/>
                    </a:cxn>
                    <a:cxn ang="0">
                      <a:pos x="0" y="14"/>
                    </a:cxn>
                    <a:cxn ang="0">
                      <a:pos x="1" y="0"/>
                    </a:cxn>
                  </a:cxnLst>
                  <a:rect l="0" t="0" r="r" b="b"/>
                  <a:pathLst>
                    <a:path w="2" h="15">
                      <a:moveTo>
                        <a:pt x="1" y="0"/>
                      </a:moveTo>
                      <a:lnTo>
                        <a:pt x="1" y="4"/>
                      </a:lnTo>
                      <a:lnTo>
                        <a:pt x="1" y="13"/>
                      </a:lnTo>
                      <a:lnTo>
                        <a:pt x="0" y="14"/>
                      </a:lnTo>
                      <a:lnTo>
                        <a:pt x="1" y="0"/>
                      </a:lnTo>
                    </a:path>
                  </a:pathLst>
                </a:custGeom>
                <a:solidFill>
                  <a:srgbClr val="00FF00"/>
                </a:solidFill>
                <a:ln w="9525" cap="rnd">
                  <a:noFill/>
                  <a:round/>
                  <a:headEnd type="none" w="sm" len="sm"/>
                  <a:tailEnd type="none" w="sm" len="sm"/>
                </a:ln>
                <a:effectLst/>
              </p:spPr>
              <p:txBody>
                <a:bodyPr/>
                <a:lstStyle/>
                <a:p>
                  <a:endParaRPr lang="en-US"/>
                </a:p>
              </p:txBody>
            </p:sp>
            <p:sp>
              <p:nvSpPr>
                <p:cNvPr id="42" name="Freeform 254"/>
                <p:cNvSpPr>
                  <a:spLocks/>
                </p:cNvSpPr>
                <p:nvPr/>
              </p:nvSpPr>
              <p:spPr bwMode="auto">
                <a:xfrm>
                  <a:off x="2992" y="2964"/>
                  <a:ext cx="3" cy="15"/>
                </a:xfrm>
                <a:custGeom>
                  <a:avLst/>
                  <a:gdLst/>
                  <a:ahLst/>
                  <a:cxnLst>
                    <a:cxn ang="0">
                      <a:pos x="0" y="14"/>
                    </a:cxn>
                    <a:cxn ang="0">
                      <a:pos x="1" y="10"/>
                    </a:cxn>
                    <a:cxn ang="0">
                      <a:pos x="2" y="1"/>
                    </a:cxn>
                    <a:cxn ang="0">
                      <a:pos x="1" y="0"/>
                    </a:cxn>
                    <a:cxn ang="0">
                      <a:pos x="0" y="14"/>
                    </a:cxn>
                  </a:cxnLst>
                  <a:rect l="0" t="0" r="r" b="b"/>
                  <a:pathLst>
                    <a:path w="3" h="15">
                      <a:moveTo>
                        <a:pt x="0" y="14"/>
                      </a:moveTo>
                      <a:lnTo>
                        <a:pt x="1" y="10"/>
                      </a:lnTo>
                      <a:lnTo>
                        <a:pt x="2" y="1"/>
                      </a:lnTo>
                      <a:lnTo>
                        <a:pt x="1" y="0"/>
                      </a:lnTo>
                      <a:lnTo>
                        <a:pt x="0" y="14"/>
                      </a:lnTo>
                    </a:path>
                  </a:pathLst>
                </a:custGeom>
                <a:solidFill>
                  <a:srgbClr val="00FF00"/>
                </a:solidFill>
                <a:ln w="9525" cap="rnd">
                  <a:noFill/>
                  <a:round/>
                  <a:headEnd type="none" w="sm" len="sm"/>
                  <a:tailEnd type="none" w="sm" len="sm"/>
                </a:ln>
                <a:effectLst/>
              </p:spPr>
              <p:txBody>
                <a:bodyPr/>
                <a:lstStyle/>
                <a:p>
                  <a:endParaRPr lang="en-US"/>
                </a:p>
              </p:txBody>
            </p:sp>
            <p:sp>
              <p:nvSpPr>
                <p:cNvPr id="43" name="Freeform 255"/>
                <p:cNvSpPr>
                  <a:spLocks/>
                </p:cNvSpPr>
                <p:nvPr/>
              </p:nvSpPr>
              <p:spPr bwMode="auto">
                <a:xfrm>
                  <a:off x="3018" y="2964"/>
                  <a:ext cx="3" cy="14"/>
                </a:xfrm>
                <a:custGeom>
                  <a:avLst/>
                  <a:gdLst/>
                  <a:ahLst/>
                  <a:cxnLst>
                    <a:cxn ang="0">
                      <a:pos x="0" y="10"/>
                    </a:cxn>
                    <a:cxn ang="0">
                      <a:pos x="1" y="13"/>
                    </a:cxn>
                    <a:cxn ang="0">
                      <a:pos x="2" y="0"/>
                    </a:cxn>
                    <a:cxn ang="0">
                      <a:pos x="1" y="2"/>
                    </a:cxn>
                    <a:cxn ang="0">
                      <a:pos x="0" y="10"/>
                    </a:cxn>
                  </a:cxnLst>
                  <a:rect l="0" t="0" r="r" b="b"/>
                  <a:pathLst>
                    <a:path w="3" h="14">
                      <a:moveTo>
                        <a:pt x="0" y="10"/>
                      </a:moveTo>
                      <a:lnTo>
                        <a:pt x="1" y="13"/>
                      </a:lnTo>
                      <a:lnTo>
                        <a:pt x="2" y="0"/>
                      </a:lnTo>
                      <a:lnTo>
                        <a:pt x="1" y="2"/>
                      </a:lnTo>
                      <a:lnTo>
                        <a:pt x="0" y="10"/>
                      </a:lnTo>
                    </a:path>
                  </a:pathLst>
                </a:custGeom>
                <a:solidFill>
                  <a:srgbClr val="00FF00"/>
                </a:solidFill>
                <a:ln w="9525" cap="rnd">
                  <a:noFill/>
                  <a:round/>
                  <a:headEnd type="none" w="sm" len="sm"/>
                  <a:tailEnd type="none" w="sm" len="sm"/>
                </a:ln>
                <a:effectLst/>
              </p:spPr>
              <p:txBody>
                <a:bodyPr/>
                <a:lstStyle/>
                <a:p>
                  <a:endParaRPr lang="en-US"/>
                </a:p>
              </p:txBody>
            </p:sp>
            <p:sp>
              <p:nvSpPr>
                <p:cNvPr id="44" name="Freeform 256"/>
                <p:cNvSpPr>
                  <a:spLocks/>
                </p:cNvSpPr>
                <p:nvPr/>
              </p:nvSpPr>
              <p:spPr bwMode="auto">
                <a:xfrm>
                  <a:off x="3024" y="2939"/>
                  <a:ext cx="3" cy="16"/>
                </a:xfrm>
                <a:custGeom>
                  <a:avLst/>
                  <a:gdLst/>
                  <a:ahLst/>
                  <a:cxnLst>
                    <a:cxn ang="0">
                      <a:pos x="1" y="4"/>
                    </a:cxn>
                    <a:cxn ang="0">
                      <a:pos x="2" y="0"/>
                    </a:cxn>
                    <a:cxn ang="0">
                      <a:pos x="1" y="15"/>
                    </a:cxn>
                    <a:cxn ang="0">
                      <a:pos x="0" y="13"/>
                    </a:cxn>
                    <a:cxn ang="0">
                      <a:pos x="1" y="4"/>
                    </a:cxn>
                  </a:cxnLst>
                  <a:rect l="0" t="0" r="r" b="b"/>
                  <a:pathLst>
                    <a:path w="3" h="16">
                      <a:moveTo>
                        <a:pt x="1" y="4"/>
                      </a:moveTo>
                      <a:lnTo>
                        <a:pt x="2" y="0"/>
                      </a:lnTo>
                      <a:lnTo>
                        <a:pt x="1" y="15"/>
                      </a:lnTo>
                      <a:lnTo>
                        <a:pt x="0" y="13"/>
                      </a:lnTo>
                      <a:lnTo>
                        <a:pt x="1" y="4"/>
                      </a:lnTo>
                    </a:path>
                  </a:pathLst>
                </a:custGeom>
                <a:solidFill>
                  <a:srgbClr val="00FF00"/>
                </a:solidFill>
                <a:ln w="9525" cap="rnd">
                  <a:noFill/>
                  <a:round/>
                  <a:headEnd type="none" w="sm" len="sm"/>
                  <a:tailEnd type="none" w="sm" len="sm"/>
                </a:ln>
                <a:effectLst/>
              </p:spPr>
              <p:txBody>
                <a:bodyPr/>
                <a:lstStyle/>
                <a:p>
                  <a:endParaRPr lang="en-US"/>
                </a:p>
              </p:txBody>
            </p:sp>
            <p:sp>
              <p:nvSpPr>
                <p:cNvPr id="45" name="Freeform 257"/>
                <p:cNvSpPr>
                  <a:spLocks/>
                </p:cNvSpPr>
                <p:nvPr/>
              </p:nvSpPr>
              <p:spPr bwMode="auto">
                <a:xfrm>
                  <a:off x="2999" y="2958"/>
                  <a:ext cx="21" cy="3"/>
                </a:xfrm>
                <a:custGeom>
                  <a:avLst/>
                  <a:gdLst/>
                  <a:ahLst/>
                  <a:cxnLst>
                    <a:cxn ang="0">
                      <a:pos x="0" y="1"/>
                    </a:cxn>
                    <a:cxn ang="0">
                      <a:pos x="4" y="2"/>
                    </a:cxn>
                    <a:cxn ang="0">
                      <a:pos x="17" y="2"/>
                    </a:cxn>
                    <a:cxn ang="0">
                      <a:pos x="20" y="1"/>
                    </a:cxn>
                    <a:cxn ang="0">
                      <a:pos x="17" y="0"/>
                    </a:cxn>
                    <a:cxn ang="0">
                      <a:pos x="3" y="0"/>
                    </a:cxn>
                    <a:cxn ang="0">
                      <a:pos x="0" y="1"/>
                    </a:cxn>
                  </a:cxnLst>
                  <a:rect l="0" t="0" r="r" b="b"/>
                  <a:pathLst>
                    <a:path w="21" h="3">
                      <a:moveTo>
                        <a:pt x="0" y="1"/>
                      </a:moveTo>
                      <a:lnTo>
                        <a:pt x="4" y="2"/>
                      </a:lnTo>
                      <a:lnTo>
                        <a:pt x="17" y="2"/>
                      </a:lnTo>
                      <a:lnTo>
                        <a:pt x="20" y="1"/>
                      </a:lnTo>
                      <a:lnTo>
                        <a:pt x="17" y="0"/>
                      </a:lnTo>
                      <a:lnTo>
                        <a:pt x="3" y="0"/>
                      </a:lnTo>
                      <a:lnTo>
                        <a:pt x="0" y="1"/>
                      </a:lnTo>
                    </a:path>
                  </a:pathLst>
                </a:custGeom>
                <a:solidFill>
                  <a:srgbClr val="00FF00"/>
                </a:solidFill>
                <a:ln w="9525" cap="rnd">
                  <a:noFill/>
                  <a:round/>
                  <a:headEnd type="none" w="sm" len="sm"/>
                  <a:tailEnd type="none" w="sm" len="sm"/>
                </a:ln>
                <a:effectLst/>
              </p:spPr>
              <p:txBody>
                <a:bodyPr/>
                <a:lstStyle/>
                <a:p>
                  <a:endParaRPr lang="en-US"/>
                </a:p>
              </p:txBody>
            </p:sp>
          </p:grpSp>
          <p:grpSp>
            <p:nvGrpSpPr>
              <p:cNvPr id="31" name="Group 258"/>
              <p:cNvGrpSpPr>
                <a:grpSpLocks/>
              </p:cNvGrpSpPr>
              <p:nvPr/>
            </p:nvGrpSpPr>
            <p:grpSpPr bwMode="auto">
              <a:xfrm>
                <a:off x="3030" y="2936"/>
                <a:ext cx="35" cy="46"/>
                <a:chOff x="3030" y="2936"/>
                <a:chExt cx="35" cy="46"/>
              </a:xfrm>
            </p:grpSpPr>
            <p:sp>
              <p:nvSpPr>
                <p:cNvPr id="32" name="Freeform 259"/>
                <p:cNvSpPr>
                  <a:spLocks/>
                </p:cNvSpPr>
                <p:nvPr/>
              </p:nvSpPr>
              <p:spPr bwMode="auto">
                <a:xfrm>
                  <a:off x="3043" y="2936"/>
                  <a:ext cx="21" cy="4"/>
                </a:xfrm>
                <a:custGeom>
                  <a:avLst/>
                  <a:gdLst/>
                  <a:ahLst/>
                  <a:cxnLst>
                    <a:cxn ang="0">
                      <a:pos x="0" y="3"/>
                    </a:cxn>
                    <a:cxn ang="0">
                      <a:pos x="3" y="0"/>
                    </a:cxn>
                    <a:cxn ang="0">
                      <a:pos x="15" y="0"/>
                    </a:cxn>
                    <a:cxn ang="0">
                      <a:pos x="20" y="3"/>
                    </a:cxn>
                    <a:cxn ang="0">
                      <a:pos x="0" y="3"/>
                    </a:cxn>
                  </a:cxnLst>
                  <a:rect l="0" t="0" r="r" b="b"/>
                  <a:pathLst>
                    <a:path w="21" h="4">
                      <a:moveTo>
                        <a:pt x="0" y="3"/>
                      </a:moveTo>
                      <a:lnTo>
                        <a:pt x="3" y="0"/>
                      </a:lnTo>
                      <a:lnTo>
                        <a:pt x="15" y="0"/>
                      </a:lnTo>
                      <a:lnTo>
                        <a:pt x="20" y="3"/>
                      </a:lnTo>
                      <a:lnTo>
                        <a:pt x="0" y="3"/>
                      </a:lnTo>
                    </a:path>
                  </a:pathLst>
                </a:custGeom>
                <a:solidFill>
                  <a:srgbClr val="00FF00"/>
                </a:solidFill>
                <a:ln w="9525" cap="rnd">
                  <a:noFill/>
                  <a:round/>
                  <a:headEnd type="none" w="sm" len="sm"/>
                  <a:tailEnd type="none" w="sm" len="sm"/>
                </a:ln>
                <a:effectLst/>
              </p:spPr>
              <p:txBody>
                <a:bodyPr/>
                <a:lstStyle/>
                <a:p>
                  <a:endParaRPr lang="en-US"/>
                </a:p>
              </p:txBody>
            </p:sp>
            <p:sp>
              <p:nvSpPr>
                <p:cNvPr id="33" name="Freeform 260"/>
                <p:cNvSpPr>
                  <a:spLocks/>
                </p:cNvSpPr>
                <p:nvPr/>
              </p:nvSpPr>
              <p:spPr bwMode="auto">
                <a:xfrm>
                  <a:off x="3031" y="2979"/>
                  <a:ext cx="21" cy="3"/>
                </a:xfrm>
                <a:custGeom>
                  <a:avLst/>
                  <a:gdLst/>
                  <a:ahLst/>
                  <a:cxnLst>
                    <a:cxn ang="0">
                      <a:pos x="0" y="0"/>
                    </a:cxn>
                    <a:cxn ang="0">
                      <a:pos x="5" y="2"/>
                    </a:cxn>
                    <a:cxn ang="0">
                      <a:pos x="17" y="2"/>
                    </a:cxn>
                    <a:cxn ang="0">
                      <a:pos x="20" y="0"/>
                    </a:cxn>
                    <a:cxn ang="0">
                      <a:pos x="0" y="0"/>
                    </a:cxn>
                  </a:cxnLst>
                  <a:rect l="0" t="0" r="r" b="b"/>
                  <a:pathLst>
                    <a:path w="21" h="3">
                      <a:moveTo>
                        <a:pt x="0" y="0"/>
                      </a:moveTo>
                      <a:lnTo>
                        <a:pt x="5" y="2"/>
                      </a:lnTo>
                      <a:lnTo>
                        <a:pt x="17" y="2"/>
                      </a:lnTo>
                      <a:lnTo>
                        <a:pt x="20" y="0"/>
                      </a:lnTo>
                      <a:lnTo>
                        <a:pt x="0" y="0"/>
                      </a:lnTo>
                    </a:path>
                  </a:pathLst>
                </a:custGeom>
                <a:solidFill>
                  <a:srgbClr val="00FF00"/>
                </a:solidFill>
                <a:ln w="9525" cap="rnd">
                  <a:noFill/>
                  <a:round/>
                  <a:headEnd type="none" w="sm" len="sm"/>
                  <a:tailEnd type="none" w="sm" len="sm"/>
                </a:ln>
                <a:effectLst/>
              </p:spPr>
              <p:txBody>
                <a:bodyPr/>
                <a:lstStyle/>
                <a:p>
                  <a:endParaRPr lang="en-US"/>
                </a:p>
              </p:txBody>
            </p:sp>
            <p:sp>
              <p:nvSpPr>
                <p:cNvPr id="34" name="Freeform 261"/>
                <p:cNvSpPr>
                  <a:spLocks/>
                </p:cNvSpPr>
                <p:nvPr/>
              </p:nvSpPr>
              <p:spPr bwMode="auto">
                <a:xfrm>
                  <a:off x="3036" y="2939"/>
                  <a:ext cx="2" cy="15"/>
                </a:xfrm>
                <a:custGeom>
                  <a:avLst/>
                  <a:gdLst/>
                  <a:ahLst/>
                  <a:cxnLst>
                    <a:cxn ang="0">
                      <a:pos x="1" y="0"/>
                    </a:cxn>
                    <a:cxn ang="0">
                      <a:pos x="1" y="4"/>
                    </a:cxn>
                    <a:cxn ang="0">
                      <a:pos x="1" y="13"/>
                    </a:cxn>
                    <a:cxn ang="0">
                      <a:pos x="0" y="14"/>
                    </a:cxn>
                    <a:cxn ang="0">
                      <a:pos x="1" y="0"/>
                    </a:cxn>
                  </a:cxnLst>
                  <a:rect l="0" t="0" r="r" b="b"/>
                  <a:pathLst>
                    <a:path w="2" h="15">
                      <a:moveTo>
                        <a:pt x="1" y="0"/>
                      </a:moveTo>
                      <a:lnTo>
                        <a:pt x="1" y="4"/>
                      </a:lnTo>
                      <a:lnTo>
                        <a:pt x="1" y="13"/>
                      </a:lnTo>
                      <a:lnTo>
                        <a:pt x="0" y="14"/>
                      </a:lnTo>
                      <a:lnTo>
                        <a:pt x="1" y="0"/>
                      </a:lnTo>
                    </a:path>
                  </a:pathLst>
                </a:custGeom>
                <a:solidFill>
                  <a:srgbClr val="00FF00"/>
                </a:solidFill>
                <a:ln w="9525" cap="rnd">
                  <a:noFill/>
                  <a:round/>
                  <a:headEnd type="none" w="sm" len="sm"/>
                  <a:tailEnd type="none" w="sm" len="sm"/>
                </a:ln>
                <a:effectLst/>
              </p:spPr>
              <p:txBody>
                <a:bodyPr/>
                <a:lstStyle/>
                <a:p>
                  <a:endParaRPr lang="en-US"/>
                </a:p>
              </p:txBody>
            </p:sp>
            <p:sp>
              <p:nvSpPr>
                <p:cNvPr id="35" name="Freeform 262"/>
                <p:cNvSpPr>
                  <a:spLocks/>
                </p:cNvSpPr>
                <p:nvPr/>
              </p:nvSpPr>
              <p:spPr bwMode="auto">
                <a:xfrm>
                  <a:off x="3030" y="2964"/>
                  <a:ext cx="3" cy="15"/>
                </a:xfrm>
                <a:custGeom>
                  <a:avLst/>
                  <a:gdLst/>
                  <a:ahLst/>
                  <a:cxnLst>
                    <a:cxn ang="0">
                      <a:pos x="0" y="14"/>
                    </a:cxn>
                    <a:cxn ang="0">
                      <a:pos x="1" y="10"/>
                    </a:cxn>
                    <a:cxn ang="0">
                      <a:pos x="2" y="1"/>
                    </a:cxn>
                    <a:cxn ang="0">
                      <a:pos x="1" y="0"/>
                    </a:cxn>
                    <a:cxn ang="0">
                      <a:pos x="0" y="14"/>
                    </a:cxn>
                  </a:cxnLst>
                  <a:rect l="0" t="0" r="r" b="b"/>
                  <a:pathLst>
                    <a:path w="3" h="15">
                      <a:moveTo>
                        <a:pt x="0" y="14"/>
                      </a:moveTo>
                      <a:lnTo>
                        <a:pt x="1" y="10"/>
                      </a:lnTo>
                      <a:lnTo>
                        <a:pt x="2" y="1"/>
                      </a:lnTo>
                      <a:lnTo>
                        <a:pt x="1" y="0"/>
                      </a:lnTo>
                      <a:lnTo>
                        <a:pt x="0" y="14"/>
                      </a:lnTo>
                    </a:path>
                  </a:pathLst>
                </a:custGeom>
                <a:solidFill>
                  <a:srgbClr val="00FF00"/>
                </a:solidFill>
                <a:ln w="9525" cap="rnd">
                  <a:noFill/>
                  <a:round/>
                  <a:headEnd type="none" w="sm" len="sm"/>
                  <a:tailEnd type="none" w="sm" len="sm"/>
                </a:ln>
                <a:effectLst/>
              </p:spPr>
              <p:txBody>
                <a:bodyPr/>
                <a:lstStyle/>
                <a:p>
                  <a:endParaRPr lang="en-US"/>
                </a:p>
              </p:txBody>
            </p:sp>
            <p:sp>
              <p:nvSpPr>
                <p:cNvPr id="36" name="Freeform 263"/>
                <p:cNvSpPr>
                  <a:spLocks/>
                </p:cNvSpPr>
                <p:nvPr/>
              </p:nvSpPr>
              <p:spPr bwMode="auto">
                <a:xfrm>
                  <a:off x="3056" y="2964"/>
                  <a:ext cx="3" cy="14"/>
                </a:xfrm>
                <a:custGeom>
                  <a:avLst/>
                  <a:gdLst/>
                  <a:ahLst/>
                  <a:cxnLst>
                    <a:cxn ang="0">
                      <a:pos x="0" y="10"/>
                    </a:cxn>
                    <a:cxn ang="0">
                      <a:pos x="1" y="13"/>
                    </a:cxn>
                    <a:cxn ang="0">
                      <a:pos x="2" y="0"/>
                    </a:cxn>
                    <a:cxn ang="0">
                      <a:pos x="1" y="2"/>
                    </a:cxn>
                    <a:cxn ang="0">
                      <a:pos x="0" y="10"/>
                    </a:cxn>
                  </a:cxnLst>
                  <a:rect l="0" t="0" r="r" b="b"/>
                  <a:pathLst>
                    <a:path w="3" h="14">
                      <a:moveTo>
                        <a:pt x="0" y="10"/>
                      </a:moveTo>
                      <a:lnTo>
                        <a:pt x="1" y="13"/>
                      </a:lnTo>
                      <a:lnTo>
                        <a:pt x="2" y="0"/>
                      </a:lnTo>
                      <a:lnTo>
                        <a:pt x="1" y="2"/>
                      </a:lnTo>
                      <a:lnTo>
                        <a:pt x="0" y="10"/>
                      </a:lnTo>
                    </a:path>
                  </a:pathLst>
                </a:custGeom>
                <a:solidFill>
                  <a:srgbClr val="00FF00"/>
                </a:solidFill>
                <a:ln w="9525" cap="rnd">
                  <a:noFill/>
                  <a:round/>
                  <a:headEnd type="none" w="sm" len="sm"/>
                  <a:tailEnd type="none" w="sm" len="sm"/>
                </a:ln>
                <a:effectLst/>
              </p:spPr>
              <p:txBody>
                <a:bodyPr/>
                <a:lstStyle/>
                <a:p>
                  <a:endParaRPr lang="en-US"/>
                </a:p>
              </p:txBody>
            </p:sp>
            <p:sp>
              <p:nvSpPr>
                <p:cNvPr id="37" name="Freeform 264"/>
                <p:cNvSpPr>
                  <a:spLocks/>
                </p:cNvSpPr>
                <p:nvPr/>
              </p:nvSpPr>
              <p:spPr bwMode="auto">
                <a:xfrm>
                  <a:off x="3062" y="2939"/>
                  <a:ext cx="3" cy="16"/>
                </a:xfrm>
                <a:custGeom>
                  <a:avLst/>
                  <a:gdLst/>
                  <a:ahLst/>
                  <a:cxnLst>
                    <a:cxn ang="0">
                      <a:pos x="1" y="4"/>
                    </a:cxn>
                    <a:cxn ang="0">
                      <a:pos x="2" y="0"/>
                    </a:cxn>
                    <a:cxn ang="0">
                      <a:pos x="1" y="15"/>
                    </a:cxn>
                    <a:cxn ang="0">
                      <a:pos x="0" y="13"/>
                    </a:cxn>
                    <a:cxn ang="0">
                      <a:pos x="1" y="4"/>
                    </a:cxn>
                  </a:cxnLst>
                  <a:rect l="0" t="0" r="r" b="b"/>
                  <a:pathLst>
                    <a:path w="3" h="16">
                      <a:moveTo>
                        <a:pt x="1" y="4"/>
                      </a:moveTo>
                      <a:lnTo>
                        <a:pt x="2" y="0"/>
                      </a:lnTo>
                      <a:lnTo>
                        <a:pt x="1" y="15"/>
                      </a:lnTo>
                      <a:lnTo>
                        <a:pt x="0" y="13"/>
                      </a:lnTo>
                      <a:lnTo>
                        <a:pt x="1" y="4"/>
                      </a:lnTo>
                    </a:path>
                  </a:pathLst>
                </a:custGeom>
                <a:solidFill>
                  <a:srgbClr val="00FF00"/>
                </a:solidFill>
                <a:ln w="9525" cap="rnd">
                  <a:noFill/>
                  <a:round/>
                  <a:headEnd type="none" w="sm" len="sm"/>
                  <a:tailEnd type="none" w="sm" len="sm"/>
                </a:ln>
                <a:effectLst/>
              </p:spPr>
              <p:txBody>
                <a:bodyPr/>
                <a:lstStyle/>
                <a:p>
                  <a:endParaRPr lang="en-US"/>
                </a:p>
              </p:txBody>
            </p:sp>
            <p:sp>
              <p:nvSpPr>
                <p:cNvPr id="38" name="Freeform 265"/>
                <p:cNvSpPr>
                  <a:spLocks/>
                </p:cNvSpPr>
                <p:nvPr/>
              </p:nvSpPr>
              <p:spPr bwMode="auto">
                <a:xfrm>
                  <a:off x="3037" y="2958"/>
                  <a:ext cx="20" cy="3"/>
                </a:xfrm>
                <a:custGeom>
                  <a:avLst/>
                  <a:gdLst/>
                  <a:ahLst/>
                  <a:cxnLst>
                    <a:cxn ang="0">
                      <a:pos x="0" y="1"/>
                    </a:cxn>
                    <a:cxn ang="0">
                      <a:pos x="4" y="2"/>
                    </a:cxn>
                    <a:cxn ang="0">
                      <a:pos x="17" y="2"/>
                    </a:cxn>
                    <a:cxn ang="0">
                      <a:pos x="19" y="1"/>
                    </a:cxn>
                    <a:cxn ang="0">
                      <a:pos x="16" y="0"/>
                    </a:cxn>
                    <a:cxn ang="0">
                      <a:pos x="3" y="0"/>
                    </a:cxn>
                    <a:cxn ang="0">
                      <a:pos x="0" y="1"/>
                    </a:cxn>
                  </a:cxnLst>
                  <a:rect l="0" t="0" r="r" b="b"/>
                  <a:pathLst>
                    <a:path w="20" h="3">
                      <a:moveTo>
                        <a:pt x="0" y="1"/>
                      </a:moveTo>
                      <a:lnTo>
                        <a:pt x="4" y="2"/>
                      </a:lnTo>
                      <a:lnTo>
                        <a:pt x="17" y="2"/>
                      </a:lnTo>
                      <a:lnTo>
                        <a:pt x="19" y="1"/>
                      </a:lnTo>
                      <a:lnTo>
                        <a:pt x="16" y="0"/>
                      </a:lnTo>
                      <a:lnTo>
                        <a:pt x="3" y="0"/>
                      </a:lnTo>
                      <a:lnTo>
                        <a:pt x="0" y="1"/>
                      </a:lnTo>
                    </a:path>
                  </a:pathLst>
                </a:custGeom>
                <a:solidFill>
                  <a:srgbClr val="00FF00"/>
                </a:solidFill>
                <a:ln w="9525" cap="rnd">
                  <a:noFill/>
                  <a:round/>
                  <a:headEnd type="none" w="sm" len="sm"/>
                  <a:tailEnd type="none" w="sm" len="sm"/>
                </a:ln>
                <a:effectLst/>
              </p:spPr>
              <p:txBody>
                <a:bodyPr/>
                <a:lstStyle/>
                <a:p>
                  <a:endParaRPr lang="en-US"/>
                </a:p>
              </p:txBody>
            </p:sp>
          </p:grpSp>
        </p:grpSp>
      </p:grpSp>
      <p:sp>
        <p:nvSpPr>
          <p:cNvPr id="269" name="Freeform 266"/>
          <p:cNvSpPr>
            <a:spLocks/>
          </p:cNvSpPr>
          <p:nvPr/>
        </p:nvSpPr>
        <p:spPr bwMode="auto">
          <a:xfrm>
            <a:off x="6265863" y="1687513"/>
            <a:ext cx="365125" cy="903287"/>
          </a:xfrm>
          <a:custGeom>
            <a:avLst/>
            <a:gdLst/>
            <a:ahLst/>
            <a:cxnLst>
              <a:cxn ang="0">
                <a:pos x="130" y="552"/>
              </a:cxn>
              <a:cxn ang="0">
                <a:pos x="153" y="568"/>
              </a:cxn>
              <a:cxn ang="0">
                <a:pos x="171" y="564"/>
              </a:cxn>
              <a:cxn ang="0">
                <a:pos x="184" y="539"/>
              </a:cxn>
              <a:cxn ang="0">
                <a:pos x="184" y="168"/>
              </a:cxn>
              <a:cxn ang="0">
                <a:pos x="189" y="161"/>
              </a:cxn>
              <a:cxn ang="0">
                <a:pos x="195" y="168"/>
              </a:cxn>
              <a:cxn ang="0">
                <a:pos x="197" y="327"/>
              </a:cxn>
              <a:cxn ang="0">
                <a:pos x="212" y="336"/>
              </a:cxn>
              <a:cxn ang="0">
                <a:pos x="227" y="327"/>
              </a:cxn>
              <a:cxn ang="0">
                <a:pos x="229" y="140"/>
              </a:cxn>
              <a:cxn ang="0">
                <a:pos x="221" y="122"/>
              </a:cxn>
              <a:cxn ang="0">
                <a:pos x="17" y="120"/>
              </a:cxn>
              <a:cxn ang="0">
                <a:pos x="2" y="130"/>
              </a:cxn>
              <a:cxn ang="0">
                <a:pos x="0" y="320"/>
              </a:cxn>
              <a:cxn ang="0">
                <a:pos x="8" y="334"/>
              </a:cxn>
              <a:cxn ang="0">
                <a:pos x="26" y="334"/>
              </a:cxn>
              <a:cxn ang="0">
                <a:pos x="34" y="320"/>
              </a:cxn>
              <a:cxn ang="0">
                <a:pos x="36" y="163"/>
              </a:cxn>
              <a:cxn ang="0">
                <a:pos x="44" y="163"/>
              </a:cxn>
              <a:cxn ang="0">
                <a:pos x="46" y="331"/>
              </a:cxn>
              <a:cxn ang="0">
                <a:pos x="48" y="552"/>
              </a:cxn>
              <a:cxn ang="0">
                <a:pos x="71" y="568"/>
              </a:cxn>
              <a:cxn ang="0">
                <a:pos x="91" y="564"/>
              </a:cxn>
              <a:cxn ang="0">
                <a:pos x="104" y="539"/>
              </a:cxn>
              <a:cxn ang="0">
                <a:pos x="106" y="334"/>
              </a:cxn>
              <a:cxn ang="0">
                <a:pos x="123" y="334"/>
              </a:cxn>
              <a:cxn ang="0">
                <a:pos x="127" y="539"/>
              </a:cxn>
              <a:cxn ang="0">
                <a:pos x="67" y="34"/>
              </a:cxn>
              <a:cxn ang="0">
                <a:pos x="90" y="7"/>
              </a:cxn>
              <a:cxn ang="0">
                <a:pos x="123" y="0"/>
              </a:cxn>
              <a:cxn ang="0">
                <a:pos x="155" y="19"/>
              </a:cxn>
              <a:cxn ang="0">
                <a:pos x="165" y="52"/>
              </a:cxn>
              <a:cxn ang="0">
                <a:pos x="155" y="89"/>
              </a:cxn>
              <a:cxn ang="0">
                <a:pos x="123" y="106"/>
              </a:cxn>
              <a:cxn ang="0">
                <a:pos x="90" y="100"/>
              </a:cxn>
              <a:cxn ang="0">
                <a:pos x="67" y="72"/>
              </a:cxn>
              <a:cxn ang="0">
                <a:pos x="127" y="539"/>
              </a:cxn>
            </a:cxnLst>
            <a:rect l="0" t="0" r="r" b="b"/>
            <a:pathLst>
              <a:path w="230"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6" y="163"/>
                </a:lnTo>
                <a:lnTo>
                  <a:pt x="189" y="161"/>
                </a:lnTo>
                <a:lnTo>
                  <a:pt x="193" y="163"/>
                </a:lnTo>
                <a:lnTo>
                  <a:pt x="195" y="168"/>
                </a:lnTo>
                <a:lnTo>
                  <a:pt x="195" y="320"/>
                </a:lnTo>
                <a:lnTo>
                  <a:pt x="197" y="327"/>
                </a:lnTo>
                <a:lnTo>
                  <a:pt x="203" y="334"/>
                </a:lnTo>
                <a:lnTo>
                  <a:pt x="212" y="336"/>
                </a:lnTo>
                <a:lnTo>
                  <a:pt x="221" y="334"/>
                </a:lnTo>
                <a:lnTo>
                  <a:pt x="227" y="327"/>
                </a:lnTo>
                <a:lnTo>
                  <a:pt x="229" y="320"/>
                </a:lnTo>
                <a:lnTo>
                  <a:pt x="229"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7" y="72"/>
                </a:lnTo>
                <a:lnTo>
                  <a:pt x="64" y="52"/>
                </a:lnTo>
                <a:lnTo>
                  <a:pt x="127" y="539"/>
                </a:lnTo>
              </a:path>
            </a:pathLst>
          </a:custGeom>
          <a:solidFill>
            <a:srgbClr val="00FFFF"/>
          </a:solidFill>
          <a:ln w="9525" cap="rnd">
            <a:noFill/>
            <a:round/>
            <a:headEnd type="none" w="sm" len="sm"/>
            <a:tailEnd type="none" w="sm" len="sm"/>
          </a:ln>
          <a:effectLst/>
        </p:spPr>
        <p:txBody>
          <a:bodyPr/>
          <a:lstStyle/>
          <a:p>
            <a:endParaRPr lang="en-US"/>
          </a:p>
        </p:txBody>
      </p:sp>
      <p:sp>
        <p:nvSpPr>
          <p:cNvPr id="270" name="Freeform 267"/>
          <p:cNvSpPr>
            <a:spLocks/>
          </p:cNvSpPr>
          <p:nvPr/>
        </p:nvSpPr>
        <p:spPr bwMode="auto">
          <a:xfrm>
            <a:off x="6265863" y="1881188"/>
            <a:ext cx="365125" cy="709612"/>
          </a:xfrm>
          <a:custGeom>
            <a:avLst/>
            <a:gdLst/>
            <a:ahLst/>
            <a:cxnLst>
              <a:cxn ang="0">
                <a:pos x="127" y="418"/>
              </a:cxn>
              <a:cxn ang="0">
                <a:pos x="130" y="430"/>
              </a:cxn>
              <a:cxn ang="0">
                <a:pos x="139" y="442"/>
              </a:cxn>
              <a:cxn ang="0">
                <a:pos x="153" y="446"/>
              </a:cxn>
              <a:cxn ang="0">
                <a:pos x="158" y="446"/>
              </a:cxn>
              <a:cxn ang="0">
                <a:pos x="171" y="442"/>
              </a:cxn>
              <a:cxn ang="0">
                <a:pos x="181" y="430"/>
              </a:cxn>
              <a:cxn ang="0">
                <a:pos x="184" y="418"/>
              </a:cxn>
              <a:cxn ang="0">
                <a:pos x="184" y="210"/>
              </a:cxn>
              <a:cxn ang="0">
                <a:pos x="184" y="47"/>
              </a:cxn>
              <a:cxn ang="0">
                <a:pos x="186"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9" y="198"/>
              </a:cxn>
              <a:cxn ang="0">
                <a:pos x="229" y="20"/>
              </a:cxn>
              <a:cxn ang="0">
                <a:pos x="227" y="10"/>
              </a:cxn>
              <a:cxn ang="0">
                <a:pos x="221" y="2"/>
              </a:cxn>
              <a:cxn ang="0">
                <a:pos x="212" y="0"/>
              </a:cxn>
              <a:cxn ang="0">
                <a:pos x="17" y="0"/>
              </a:cxn>
              <a:cxn ang="0">
                <a:pos x="8" y="2"/>
              </a:cxn>
              <a:cxn ang="0">
                <a:pos x="2" y="10"/>
              </a:cxn>
              <a:cxn ang="0">
                <a:pos x="0" y="20"/>
              </a:cxn>
              <a:cxn ang="0">
                <a:pos x="0" y="198"/>
              </a:cxn>
              <a:cxn ang="0">
                <a:pos x="2" y="206"/>
              </a:cxn>
              <a:cxn ang="0">
                <a:pos x="8" y="213"/>
              </a:cxn>
              <a:cxn ang="0">
                <a:pos x="17" y="215"/>
              </a:cxn>
              <a:cxn ang="0">
                <a:pos x="26" y="213"/>
              </a:cxn>
              <a:cxn ang="0">
                <a:pos x="32" y="206"/>
              </a:cxn>
              <a:cxn ang="0">
                <a:pos x="34" y="198"/>
              </a:cxn>
              <a:cxn ang="0">
                <a:pos x="34" y="47"/>
              </a:cxn>
              <a:cxn ang="0">
                <a:pos x="36" y="42"/>
              </a:cxn>
              <a:cxn ang="0">
                <a:pos x="42" y="40"/>
              </a:cxn>
              <a:cxn ang="0">
                <a:pos x="44" y="42"/>
              </a:cxn>
              <a:cxn ang="0">
                <a:pos x="46" y="47"/>
              </a:cxn>
              <a:cxn ang="0">
                <a:pos x="46" y="210"/>
              </a:cxn>
              <a:cxn ang="0">
                <a:pos x="46" y="418"/>
              </a:cxn>
              <a:cxn ang="0">
                <a:pos x="48" y="430"/>
              </a:cxn>
              <a:cxn ang="0">
                <a:pos x="58" y="442"/>
              </a:cxn>
              <a:cxn ang="0">
                <a:pos x="71" y="446"/>
              </a:cxn>
              <a:cxn ang="0">
                <a:pos x="78" y="446"/>
              </a:cxn>
              <a:cxn ang="0">
                <a:pos x="91" y="442"/>
              </a:cxn>
              <a:cxn ang="0">
                <a:pos x="100" y="430"/>
              </a:cxn>
              <a:cxn ang="0">
                <a:pos x="104" y="418"/>
              </a:cxn>
              <a:cxn ang="0">
                <a:pos x="104" y="221"/>
              </a:cxn>
              <a:cxn ang="0">
                <a:pos x="106" y="213"/>
              </a:cxn>
              <a:cxn ang="0">
                <a:pos x="115" y="210"/>
              </a:cxn>
              <a:cxn ang="0">
                <a:pos x="123" y="213"/>
              </a:cxn>
              <a:cxn ang="0">
                <a:pos x="127" y="221"/>
              </a:cxn>
              <a:cxn ang="0">
                <a:pos x="127" y="418"/>
              </a:cxn>
            </a:cxnLst>
            <a:rect l="0" t="0" r="r" b="b"/>
            <a:pathLst>
              <a:path w="230"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6"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noFill/>
          <a:ln w="9525" cap="rnd">
            <a:noFill/>
            <a:round/>
            <a:headEnd type="none" w="sm" len="sm"/>
            <a:tailEnd type="none" w="sm" len="sm"/>
          </a:ln>
          <a:effectLst/>
        </p:spPr>
        <p:txBody>
          <a:bodyPr/>
          <a:lstStyle/>
          <a:p>
            <a:endParaRPr lang="en-US"/>
          </a:p>
        </p:txBody>
      </p:sp>
      <p:sp>
        <p:nvSpPr>
          <p:cNvPr id="271" name="Freeform 268"/>
          <p:cNvSpPr>
            <a:spLocks/>
          </p:cNvSpPr>
          <p:nvPr/>
        </p:nvSpPr>
        <p:spPr bwMode="auto">
          <a:xfrm>
            <a:off x="6370638" y="1687513"/>
            <a:ext cx="155575" cy="158750"/>
          </a:xfrm>
          <a:custGeom>
            <a:avLst/>
            <a:gdLst/>
            <a:ahLst/>
            <a:cxnLst>
              <a:cxn ang="0">
                <a:pos x="0" y="49"/>
              </a:cxn>
              <a:cxn ang="0">
                <a:pos x="3" y="31"/>
              </a:cxn>
              <a:cxn ang="0">
                <a:pos x="12" y="18"/>
              </a:cxn>
              <a:cxn ang="0">
                <a:pos x="25" y="6"/>
              </a:cxn>
              <a:cxn ang="0">
                <a:pos x="41" y="0"/>
              </a:cxn>
              <a:cxn ang="0">
                <a:pos x="56" y="0"/>
              </a:cxn>
              <a:cxn ang="0">
                <a:pos x="72" y="6"/>
              </a:cxn>
              <a:cxn ang="0">
                <a:pos x="87" y="18"/>
              </a:cxn>
              <a:cxn ang="0">
                <a:pos x="93" y="31"/>
              </a:cxn>
              <a:cxn ang="0">
                <a:pos x="97" y="49"/>
              </a:cxn>
              <a:cxn ang="0">
                <a:pos x="93" y="68"/>
              </a:cxn>
              <a:cxn ang="0">
                <a:pos x="87" y="83"/>
              </a:cxn>
              <a:cxn ang="0">
                <a:pos x="72" y="93"/>
              </a:cxn>
              <a:cxn ang="0">
                <a:pos x="56" y="99"/>
              </a:cxn>
              <a:cxn ang="0">
                <a:pos x="41" y="99"/>
              </a:cxn>
              <a:cxn ang="0">
                <a:pos x="25" y="93"/>
              </a:cxn>
              <a:cxn ang="0">
                <a:pos x="12" y="83"/>
              </a:cxn>
              <a:cxn ang="0">
                <a:pos x="3" y="68"/>
              </a:cxn>
              <a:cxn ang="0">
                <a:pos x="0" y="49"/>
              </a:cxn>
            </a:cxnLst>
            <a:rect l="0" t="0" r="r" b="b"/>
            <a:pathLst>
              <a:path w="98" h="100">
                <a:moveTo>
                  <a:pt x="0" y="49"/>
                </a:moveTo>
                <a:lnTo>
                  <a:pt x="3"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3" y="68"/>
                </a:lnTo>
                <a:lnTo>
                  <a:pt x="0" y="49"/>
                </a:lnTo>
              </a:path>
            </a:pathLst>
          </a:custGeom>
          <a:noFill/>
          <a:ln w="9525" cap="rnd">
            <a:noFill/>
            <a:round/>
            <a:headEnd type="none" w="sm" len="sm"/>
            <a:tailEnd type="none" w="sm" len="sm"/>
          </a:ln>
          <a:effectLst/>
        </p:spPr>
        <p:txBody>
          <a:bodyPr/>
          <a:lstStyle/>
          <a:p>
            <a:endParaRPr lang="en-US"/>
          </a:p>
        </p:txBody>
      </p:sp>
      <p:sp>
        <p:nvSpPr>
          <p:cNvPr id="272" name="Freeform 269"/>
          <p:cNvSpPr>
            <a:spLocks/>
          </p:cNvSpPr>
          <p:nvPr/>
        </p:nvSpPr>
        <p:spPr bwMode="auto">
          <a:xfrm>
            <a:off x="5351463" y="1687513"/>
            <a:ext cx="365125" cy="903287"/>
          </a:xfrm>
          <a:custGeom>
            <a:avLst/>
            <a:gdLst/>
            <a:ahLst/>
            <a:cxnLst>
              <a:cxn ang="0">
                <a:pos x="130" y="552"/>
              </a:cxn>
              <a:cxn ang="0">
                <a:pos x="153" y="568"/>
              </a:cxn>
              <a:cxn ang="0">
                <a:pos x="171" y="564"/>
              </a:cxn>
              <a:cxn ang="0">
                <a:pos x="184" y="539"/>
              </a:cxn>
              <a:cxn ang="0">
                <a:pos x="184" y="168"/>
              </a:cxn>
              <a:cxn ang="0">
                <a:pos x="189" y="161"/>
              </a:cxn>
              <a:cxn ang="0">
                <a:pos x="195" y="168"/>
              </a:cxn>
              <a:cxn ang="0">
                <a:pos x="197" y="327"/>
              </a:cxn>
              <a:cxn ang="0">
                <a:pos x="212" y="336"/>
              </a:cxn>
              <a:cxn ang="0">
                <a:pos x="227" y="327"/>
              </a:cxn>
              <a:cxn ang="0">
                <a:pos x="229" y="140"/>
              </a:cxn>
              <a:cxn ang="0">
                <a:pos x="221" y="122"/>
              </a:cxn>
              <a:cxn ang="0">
                <a:pos x="17" y="120"/>
              </a:cxn>
              <a:cxn ang="0">
                <a:pos x="2" y="130"/>
              </a:cxn>
              <a:cxn ang="0">
                <a:pos x="0" y="320"/>
              </a:cxn>
              <a:cxn ang="0">
                <a:pos x="8" y="334"/>
              </a:cxn>
              <a:cxn ang="0">
                <a:pos x="26" y="334"/>
              </a:cxn>
              <a:cxn ang="0">
                <a:pos x="34" y="320"/>
              </a:cxn>
              <a:cxn ang="0">
                <a:pos x="36" y="163"/>
              </a:cxn>
              <a:cxn ang="0">
                <a:pos x="44" y="163"/>
              </a:cxn>
              <a:cxn ang="0">
                <a:pos x="46" y="331"/>
              </a:cxn>
              <a:cxn ang="0">
                <a:pos x="48" y="552"/>
              </a:cxn>
              <a:cxn ang="0">
                <a:pos x="71" y="568"/>
              </a:cxn>
              <a:cxn ang="0">
                <a:pos x="91" y="564"/>
              </a:cxn>
              <a:cxn ang="0">
                <a:pos x="104" y="539"/>
              </a:cxn>
              <a:cxn ang="0">
                <a:pos x="106" y="334"/>
              </a:cxn>
              <a:cxn ang="0">
                <a:pos x="123" y="334"/>
              </a:cxn>
              <a:cxn ang="0">
                <a:pos x="127" y="539"/>
              </a:cxn>
              <a:cxn ang="0">
                <a:pos x="68" y="34"/>
              </a:cxn>
              <a:cxn ang="0">
                <a:pos x="90" y="7"/>
              </a:cxn>
              <a:cxn ang="0">
                <a:pos x="123" y="0"/>
              </a:cxn>
              <a:cxn ang="0">
                <a:pos x="155" y="19"/>
              </a:cxn>
              <a:cxn ang="0">
                <a:pos x="165" y="52"/>
              </a:cxn>
              <a:cxn ang="0">
                <a:pos x="155" y="89"/>
              </a:cxn>
              <a:cxn ang="0">
                <a:pos x="123" y="106"/>
              </a:cxn>
              <a:cxn ang="0">
                <a:pos x="90" y="100"/>
              </a:cxn>
              <a:cxn ang="0">
                <a:pos x="68" y="72"/>
              </a:cxn>
              <a:cxn ang="0">
                <a:pos x="127" y="539"/>
              </a:cxn>
            </a:cxnLst>
            <a:rect l="0" t="0" r="r" b="b"/>
            <a:pathLst>
              <a:path w="230"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6" y="163"/>
                </a:lnTo>
                <a:lnTo>
                  <a:pt x="189" y="161"/>
                </a:lnTo>
                <a:lnTo>
                  <a:pt x="193" y="163"/>
                </a:lnTo>
                <a:lnTo>
                  <a:pt x="195" y="168"/>
                </a:lnTo>
                <a:lnTo>
                  <a:pt x="195" y="320"/>
                </a:lnTo>
                <a:lnTo>
                  <a:pt x="197" y="327"/>
                </a:lnTo>
                <a:lnTo>
                  <a:pt x="203" y="334"/>
                </a:lnTo>
                <a:lnTo>
                  <a:pt x="212" y="336"/>
                </a:lnTo>
                <a:lnTo>
                  <a:pt x="221" y="334"/>
                </a:lnTo>
                <a:lnTo>
                  <a:pt x="227" y="327"/>
                </a:lnTo>
                <a:lnTo>
                  <a:pt x="229" y="320"/>
                </a:lnTo>
                <a:lnTo>
                  <a:pt x="229"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8"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8" y="72"/>
                </a:lnTo>
                <a:lnTo>
                  <a:pt x="64" y="52"/>
                </a:lnTo>
                <a:lnTo>
                  <a:pt x="127" y="539"/>
                </a:lnTo>
              </a:path>
            </a:pathLst>
          </a:custGeom>
          <a:solidFill>
            <a:srgbClr val="00B7A5"/>
          </a:solidFill>
          <a:ln w="9525" cap="rnd">
            <a:noFill/>
            <a:round/>
            <a:headEnd type="none" w="sm" len="sm"/>
            <a:tailEnd type="none" w="sm" len="sm"/>
          </a:ln>
          <a:effectLst/>
        </p:spPr>
        <p:txBody>
          <a:bodyPr/>
          <a:lstStyle/>
          <a:p>
            <a:endParaRPr lang="en-US"/>
          </a:p>
        </p:txBody>
      </p:sp>
      <p:sp>
        <p:nvSpPr>
          <p:cNvPr id="273" name="Freeform 270"/>
          <p:cNvSpPr>
            <a:spLocks/>
          </p:cNvSpPr>
          <p:nvPr/>
        </p:nvSpPr>
        <p:spPr bwMode="auto">
          <a:xfrm>
            <a:off x="5351463" y="1881188"/>
            <a:ext cx="365125" cy="709612"/>
          </a:xfrm>
          <a:custGeom>
            <a:avLst/>
            <a:gdLst/>
            <a:ahLst/>
            <a:cxnLst>
              <a:cxn ang="0">
                <a:pos x="127" y="418"/>
              </a:cxn>
              <a:cxn ang="0">
                <a:pos x="130" y="430"/>
              </a:cxn>
              <a:cxn ang="0">
                <a:pos x="139" y="442"/>
              </a:cxn>
              <a:cxn ang="0">
                <a:pos x="153" y="446"/>
              </a:cxn>
              <a:cxn ang="0">
                <a:pos x="158" y="446"/>
              </a:cxn>
              <a:cxn ang="0">
                <a:pos x="171" y="442"/>
              </a:cxn>
              <a:cxn ang="0">
                <a:pos x="181" y="430"/>
              </a:cxn>
              <a:cxn ang="0">
                <a:pos x="184" y="418"/>
              </a:cxn>
              <a:cxn ang="0">
                <a:pos x="184" y="210"/>
              </a:cxn>
              <a:cxn ang="0">
                <a:pos x="184" y="47"/>
              </a:cxn>
              <a:cxn ang="0">
                <a:pos x="186"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9" y="198"/>
              </a:cxn>
              <a:cxn ang="0">
                <a:pos x="229" y="20"/>
              </a:cxn>
              <a:cxn ang="0">
                <a:pos x="227" y="10"/>
              </a:cxn>
              <a:cxn ang="0">
                <a:pos x="221" y="2"/>
              </a:cxn>
              <a:cxn ang="0">
                <a:pos x="212" y="0"/>
              </a:cxn>
              <a:cxn ang="0">
                <a:pos x="17" y="0"/>
              </a:cxn>
              <a:cxn ang="0">
                <a:pos x="8" y="2"/>
              </a:cxn>
              <a:cxn ang="0">
                <a:pos x="2" y="10"/>
              </a:cxn>
              <a:cxn ang="0">
                <a:pos x="0" y="20"/>
              </a:cxn>
              <a:cxn ang="0">
                <a:pos x="0" y="198"/>
              </a:cxn>
              <a:cxn ang="0">
                <a:pos x="2" y="206"/>
              </a:cxn>
              <a:cxn ang="0">
                <a:pos x="8" y="213"/>
              </a:cxn>
              <a:cxn ang="0">
                <a:pos x="17" y="215"/>
              </a:cxn>
              <a:cxn ang="0">
                <a:pos x="26" y="213"/>
              </a:cxn>
              <a:cxn ang="0">
                <a:pos x="32" y="206"/>
              </a:cxn>
              <a:cxn ang="0">
                <a:pos x="34" y="198"/>
              </a:cxn>
              <a:cxn ang="0">
                <a:pos x="34" y="47"/>
              </a:cxn>
              <a:cxn ang="0">
                <a:pos x="36" y="42"/>
              </a:cxn>
              <a:cxn ang="0">
                <a:pos x="42" y="40"/>
              </a:cxn>
              <a:cxn ang="0">
                <a:pos x="44" y="42"/>
              </a:cxn>
              <a:cxn ang="0">
                <a:pos x="46" y="47"/>
              </a:cxn>
              <a:cxn ang="0">
                <a:pos x="46" y="210"/>
              </a:cxn>
              <a:cxn ang="0">
                <a:pos x="46" y="418"/>
              </a:cxn>
              <a:cxn ang="0">
                <a:pos x="48" y="430"/>
              </a:cxn>
              <a:cxn ang="0">
                <a:pos x="58" y="442"/>
              </a:cxn>
              <a:cxn ang="0">
                <a:pos x="71" y="446"/>
              </a:cxn>
              <a:cxn ang="0">
                <a:pos x="78" y="446"/>
              </a:cxn>
              <a:cxn ang="0">
                <a:pos x="91" y="442"/>
              </a:cxn>
              <a:cxn ang="0">
                <a:pos x="100" y="430"/>
              </a:cxn>
              <a:cxn ang="0">
                <a:pos x="104" y="418"/>
              </a:cxn>
              <a:cxn ang="0">
                <a:pos x="104" y="221"/>
              </a:cxn>
              <a:cxn ang="0">
                <a:pos x="106" y="213"/>
              </a:cxn>
              <a:cxn ang="0">
                <a:pos x="115" y="210"/>
              </a:cxn>
              <a:cxn ang="0">
                <a:pos x="123" y="213"/>
              </a:cxn>
              <a:cxn ang="0">
                <a:pos x="127" y="221"/>
              </a:cxn>
              <a:cxn ang="0">
                <a:pos x="127" y="418"/>
              </a:cxn>
            </a:cxnLst>
            <a:rect l="0" t="0" r="r" b="b"/>
            <a:pathLst>
              <a:path w="230"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6"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rgbClr val="00A898"/>
          </a:solidFill>
          <a:ln w="9525" cap="rnd">
            <a:noFill/>
            <a:round/>
            <a:headEnd type="none" w="sm" len="sm"/>
            <a:tailEnd type="none" w="sm" len="sm"/>
          </a:ln>
          <a:effectLst/>
        </p:spPr>
        <p:txBody>
          <a:bodyPr/>
          <a:lstStyle/>
          <a:p>
            <a:endParaRPr lang="en-US"/>
          </a:p>
        </p:txBody>
      </p:sp>
      <p:sp>
        <p:nvSpPr>
          <p:cNvPr id="274" name="Freeform 271"/>
          <p:cNvSpPr>
            <a:spLocks/>
          </p:cNvSpPr>
          <p:nvPr/>
        </p:nvSpPr>
        <p:spPr bwMode="auto">
          <a:xfrm>
            <a:off x="5456238" y="1687513"/>
            <a:ext cx="155575" cy="158750"/>
          </a:xfrm>
          <a:custGeom>
            <a:avLst/>
            <a:gdLst/>
            <a:ahLst/>
            <a:cxnLst>
              <a:cxn ang="0">
                <a:pos x="0" y="49"/>
              </a:cxn>
              <a:cxn ang="0">
                <a:pos x="4" y="31"/>
              </a:cxn>
              <a:cxn ang="0">
                <a:pos x="12" y="18"/>
              </a:cxn>
              <a:cxn ang="0">
                <a:pos x="25" y="6"/>
              </a:cxn>
              <a:cxn ang="0">
                <a:pos x="41" y="0"/>
              </a:cxn>
              <a:cxn ang="0">
                <a:pos x="56" y="0"/>
              </a:cxn>
              <a:cxn ang="0">
                <a:pos x="72" y="6"/>
              </a:cxn>
              <a:cxn ang="0">
                <a:pos x="87" y="18"/>
              </a:cxn>
              <a:cxn ang="0">
                <a:pos x="93" y="31"/>
              </a:cxn>
              <a:cxn ang="0">
                <a:pos x="97" y="49"/>
              </a:cxn>
              <a:cxn ang="0">
                <a:pos x="93" y="68"/>
              </a:cxn>
              <a:cxn ang="0">
                <a:pos x="87" y="83"/>
              </a:cxn>
              <a:cxn ang="0">
                <a:pos x="72" y="93"/>
              </a:cxn>
              <a:cxn ang="0">
                <a:pos x="56" y="99"/>
              </a:cxn>
              <a:cxn ang="0">
                <a:pos x="41" y="99"/>
              </a:cxn>
              <a:cxn ang="0">
                <a:pos x="25" y="93"/>
              </a:cxn>
              <a:cxn ang="0">
                <a:pos x="12" y="83"/>
              </a:cxn>
              <a:cxn ang="0">
                <a:pos x="4" y="68"/>
              </a:cxn>
              <a:cxn ang="0">
                <a:pos x="0" y="49"/>
              </a:cxn>
            </a:cxnLst>
            <a:rect l="0" t="0" r="r" b="b"/>
            <a:pathLst>
              <a:path w="98" h="100">
                <a:moveTo>
                  <a:pt x="0" y="49"/>
                </a:moveTo>
                <a:lnTo>
                  <a:pt x="4"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4" y="68"/>
                </a:lnTo>
                <a:lnTo>
                  <a:pt x="0" y="49"/>
                </a:lnTo>
              </a:path>
            </a:pathLst>
          </a:custGeom>
          <a:solidFill>
            <a:srgbClr val="00A898"/>
          </a:solidFill>
          <a:ln w="9525" cap="rnd">
            <a:noFill/>
            <a:round/>
            <a:headEnd type="none" w="sm" len="sm"/>
            <a:tailEnd type="none" w="sm" len="sm"/>
          </a:ln>
          <a:effectLst/>
        </p:spPr>
        <p:txBody>
          <a:bodyPr/>
          <a:lstStyle/>
          <a:p>
            <a:endParaRPr lang="en-US"/>
          </a:p>
        </p:txBody>
      </p:sp>
      <p:sp>
        <p:nvSpPr>
          <p:cNvPr id="275" name="Freeform 272"/>
          <p:cNvSpPr>
            <a:spLocks/>
          </p:cNvSpPr>
          <p:nvPr/>
        </p:nvSpPr>
        <p:spPr bwMode="auto">
          <a:xfrm>
            <a:off x="7180263" y="1687513"/>
            <a:ext cx="363537" cy="903287"/>
          </a:xfrm>
          <a:custGeom>
            <a:avLst/>
            <a:gdLst/>
            <a:ahLst/>
            <a:cxnLst>
              <a:cxn ang="0">
                <a:pos x="130" y="552"/>
              </a:cxn>
              <a:cxn ang="0">
                <a:pos x="153" y="568"/>
              </a:cxn>
              <a:cxn ang="0">
                <a:pos x="171" y="564"/>
              </a:cxn>
              <a:cxn ang="0">
                <a:pos x="184" y="539"/>
              </a:cxn>
              <a:cxn ang="0">
                <a:pos x="184" y="168"/>
              </a:cxn>
              <a:cxn ang="0">
                <a:pos x="189" y="161"/>
              </a:cxn>
              <a:cxn ang="0">
                <a:pos x="195" y="168"/>
              </a:cxn>
              <a:cxn ang="0">
                <a:pos x="197" y="327"/>
              </a:cxn>
              <a:cxn ang="0">
                <a:pos x="212" y="336"/>
              </a:cxn>
              <a:cxn ang="0">
                <a:pos x="227" y="327"/>
              </a:cxn>
              <a:cxn ang="0">
                <a:pos x="228" y="140"/>
              </a:cxn>
              <a:cxn ang="0">
                <a:pos x="221" y="122"/>
              </a:cxn>
              <a:cxn ang="0">
                <a:pos x="17" y="120"/>
              </a:cxn>
              <a:cxn ang="0">
                <a:pos x="2" y="130"/>
              </a:cxn>
              <a:cxn ang="0">
                <a:pos x="0" y="320"/>
              </a:cxn>
              <a:cxn ang="0">
                <a:pos x="8" y="334"/>
              </a:cxn>
              <a:cxn ang="0">
                <a:pos x="26" y="334"/>
              </a:cxn>
              <a:cxn ang="0">
                <a:pos x="34" y="320"/>
              </a:cxn>
              <a:cxn ang="0">
                <a:pos x="36" y="163"/>
              </a:cxn>
              <a:cxn ang="0">
                <a:pos x="44" y="163"/>
              </a:cxn>
              <a:cxn ang="0">
                <a:pos x="46" y="331"/>
              </a:cxn>
              <a:cxn ang="0">
                <a:pos x="48" y="552"/>
              </a:cxn>
              <a:cxn ang="0">
                <a:pos x="71" y="568"/>
              </a:cxn>
              <a:cxn ang="0">
                <a:pos x="91" y="564"/>
              </a:cxn>
              <a:cxn ang="0">
                <a:pos x="104" y="539"/>
              </a:cxn>
              <a:cxn ang="0">
                <a:pos x="106" y="334"/>
              </a:cxn>
              <a:cxn ang="0">
                <a:pos x="123" y="334"/>
              </a:cxn>
              <a:cxn ang="0">
                <a:pos x="127" y="539"/>
              </a:cxn>
              <a:cxn ang="0">
                <a:pos x="67" y="34"/>
              </a:cxn>
              <a:cxn ang="0">
                <a:pos x="89" y="7"/>
              </a:cxn>
              <a:cxn ang="0">
                <a:pos x="123" y="0"/>
              </a:cxn>
              <a:cxn ang="0">
                <a:pos x="155" y="19"/>
              </a:cxn>
              <a:cxn ang="0">
                <a:pos x="165" y="52"/>
              </a:cxn>
              <a:cxn ang="0">
                <a:pos x="155" y="89"/>
              </a:cxn>
              <a:cxn ang="0">
                <a:pos x="123" y="106"/>
              </a:cxn>
              <a:cxn ang="0">
                <a:pos x="89" y="100"/>
              </a:cxn>
              <a:cxn ang="0">
                <a:pos x="67" y="72"/>
              </a:cxn>
              <a:cxn ang="0">
                <a:pos x="127" y="539"/>
              </a:cxn>
            </a:cxnLst>
            <a:rect l="0" t="0" r="r" b="b"/>
            <a:pathLst>
              <a:path w="229"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5" y="163"/>
                </a:lnTo>
                <a:lnTo>
                  <a:pt x="189" y="161"/>
                </a:lnTo>
                <a:lnTo>
                  <a:pt x="193" y="163"/>
                </a:lnTo>
                <a:lnTo>
                  <a:pt x="195" y="168"/>
                </a:lnTo>
                <a:lnTo>
                  <a:pt x="195" y="320"/>
                </a:lnTo>
                <a:lnTo>
                  <a:pt x="197" y="327"/>
                </a:lnTo>
                <a:lnTo>
                  <a:pt x="203" y="334"/>
                </a:lnTo>
                <a:lnTo>
                  <a:pt x="212" y="336"/>
                </a:lnTo>
                <a:lnTo>
                  <a:pt x="221" y="334"/>
                </a:lnTo>
                <a:lnTo>
                  <a:pt x="227" y="327"/>
                </a:lnTo>
                <a:lnTo>
                  <a:pt x="228" y="320"/>
                </a:lnTo>
                <a:lnTo>
                  <a:pt x="228"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89"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89" y="100"/>
                </a:lnTo>
                <a:lnTo>
                  <a:pt x="76" y="89"/>
                </a:lnTo>
                <a:lnTo>
                  <a:pt x="67" y="72"/>
                </a:lnTo>
                <a:lnTo>
                  <a:pt x="64" y="52"/>
                </a:lnTo>
                <a:lnTo>
                  <a:pt x="127" y="539"/>
                </a:lnTo>
              </a:path>
            </a:pathLst>
          </a:custGeom>
          <a:solidFill>
            <a:srgbClr val="00B7A5"/>
          </a:solidFill>
          <a:ln w="9525" cap="rnd">
            <a:noFill/>
            <a:round/>
            <a:headEnd type="none" w="sm" len="sm"/>
            <a:tailEnd type="none" w="sm" len="sm"/>
          </a:ln>
          <a:effectLst/>
        </p:spPr>
        <p:txBody>
          <a:bodyPr/>
          <a:lstStyle/>
          <a:p>
            <a:endParaRPr lang="en-US"/>
          </a:p>
        </p:txBody>
      </p:sp>
      <p:sp>
        <p:nvSpPr>
          <p:cNvPr id="276" name="Freeform 273"/>
          <p:cNvSpPr>
            <a:spLocks/>
          </p:cNvSpPr>
          <p:nvPr/>
        </p:nvSpPr>
        <p:spPr bwMode="auto">
          <a:xfrm>
            <a:off x="7180263" y="1881188"/>
            <a:ext cx="363537" cy="709612"/>
          </a:xfrm>
          <a:custGeom>
            <a:avLst/>
            <a:gdLst/>
            <a:ahLst/>
            <a:cxnLst>
              <a:cxn ang="0">
                <a:pos x="127" y="418"/>
              </a:cxn>
              <a:cxn ang="0">
                <a:pos x="130" y="430"/>
              </a:cxn>
              <a:cxn ang="0">
                <a:pos x="139" y="442"/>
              </a:cxn>
              <a:cxn ang="0">
                <a:pos x="153" y="446"/>
              </a:cxn>
              <a:cxn ang="0">
                <a:pos x="158" y="446"/>
              </a:cxn>
              <a:cxn ang="0">
                <a:pos x="171" y="442"/>
              </a:cxn>
              <a:cxn ang="0">
                <a:pos x="181" y="430"/>
              </a:cxn>
              <a:cxn ang="0">
                <a:pos x="184" y="418"/>
              </a:cxn>
              <a:cxn ang="0">
                <a:pos x="184" y="210"/>
              </a:cxn>
              <a:cxn ang="0">
                <a:pos x="184" y="47"/>
              </a:cxn>
              <a:cxn ang="0">
                <a:pos x="185"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8" y="198"/>
              </a:cxn>
              <a:cxn ang="0">
                <a:pos x="228" y="20"/>
              </a:cxn>
              <a:cxn ang="0">
                <a:pos x="227" y="10"/>
              </a:cxn>
              <a:cxn ang="0">
                <a:pos x="221" y="2"/>
              </a:cxn>
              <a:cxn ang="0">
                <a:pos x="212" y="0"/>
              </a:cxn>
              <a:cxn ang="0">
                <a:pos x="17" y="0"/>
              </a:cxn>
              <a:cxn ang="0">
                <a:pos x="8" y="2"/>
              </a:cxn>
              <a:cxn ang="0">
                <a:pos x="2" y="10"/>
              </a:cxn>
              <a:cxn ang="0">
                <a:pos x="0" y="20"/>
              </a:cxn>
              <a:cxn ang="0">
                <a:pos x="0" y="198"/>
              </a:cxn>
              <a:cxn ang="0">
                <a:pos x="2" y="206"/>
              </a:cxn>
              <a:cxn ang="0">
                <a:pos x="8" y="213"/>
              </a:cxn>
              <a:cxn ang="0">
                <a:pos x="17" y="215"/>
              </a:cxn>
              <a:cxn ang="0">
                <a:pos x="26" y="213"/>
              </a:cxn>
              <a:cxn ang="0">
                <a:pos x="32" y="206"/>
              </a:cxn>
              <a:cxn ang="0">
                <a:pos x="34" y="198"/>
              </a:cxn>
              <a:cxn ang="0">
                <a:pos x="34" y="47"/>
              </a:cxn>
              <a:cxn ang="0">
                <a:pos x="36" y="42"/>
              </a:cxn>
              <a:cxn ang="0">
                <a:pos x="42" y="40"/>
              </a:cxn>
              <a:cxn ang="0">
                <a:pos x="44" y="42"/>
              </a:cxn>
              <a:cxn ang="0">
                <a:pos x="46" y="47"/>
              </a:cxn>
              <a:cxn ang="0">
                <a:pos x="46" y="210"/>
              </a:cxn>
              <a:cxn ang="0">
                <a:pos x="46" y="418"/>
              </a:cxn>
              <a:cxn ang="0">
                <a:pos x="48" y="430"/>
              </a:cxn>
              <a:cxn ang="0">
                <a:pos x="58" y="442"/>
              </a:cxn>
              <a:cxn ang="0">
                <a:pos x="71" y="446"/>
              </a:cxn>
              <a:cxn ang="0">
                <a:pos x="78" y="446"/>
              </a:cxn>
              <a:cxn ang="0">
                <a:pos x="91" y="442"/>
              </a:cxn>
              <a:cxn ang="0">
                <a:pos x="100" y="430"/>
              </a:cxn>
              <a:cxn ang="0">
                <a:pos x="104" y="418"/>
              </a:cxn>
              <a:cxn ang="0">
                <a:pos x="104" y="221"/>
              </a:cxn>
              <a:cxn ang="0">
                <a:pos x="106" y="213"/>
              </a:cxn>
              <a:cxn ang="0">
                <a:pos x="115" y="210"/>
              </a:cxn>
              <a:cxn ang="0">
                <a:pos x="123" y="213"/>
              </a:cxn>
              <a:cxn ang="0">
                <a:pos x="127" y="221"/>
              </a:cxn>
              <a:cxn ang="0">
                <a:pos x="127" y="418"/>
              </a:cxn>
            </a:cxnLst>
            <a:rect l="0" t="0" r="r" b="b"/>
            <a:pathLst>
              <a:path w="229"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rgbClr val="00A898"/>
          </a:solidFill>
          <a:ln w="9525" cap="rnd">
            <a:noFill/>
            <a:round/>
            <a:headEnd type="none" w="sm" len="sm"/>
            <a:tailEnd type="none" w="sm" len="sm"/>
          </a:ln>
          <a:effectLst/>
        </p:spPr>
        <p:txBody>
          <a:bodyPr/>
          <a:lstStyle/>
          <a:p>
            <a:endParaRPr lang="en-US"/>
          </a:p>
        </p:txBody>
      </p:sp>
      <p:sp>
        <p:nvSpPr>
          <p:cNvPr id="277" name="Freeform 274"/>
          <p:cNvSpPr>
            <a:spLocks/>
          </p:cNvSpPr>
          <p:nvPr/>
        </p:nvSpPr>
        <p:spPr bwMode="auto">
          <a:xfrm>
            <a:off x="7285038" y="1687513"/>
            <a:ext cx="155575" cy="158750"/>
          </a:xfrm>
          <a:custGeom>
            <a:avLst/>
            <a:gdLst/>
            <a:ahLst/>
            <a:cxnLst>
              <a:cxn ang="0">
                <a:pos x="0" y="49"/>
              </a:cxn>
              <a:cxn ang="0">
                <a:pos x="3" y="31"/>
              </a:cxn>
              <a:cxn ang="0">
                <a:pos x="12" y="18"/>
              </a:cxn>
              <a:cxn ang="0">
                <a:pos x="24" y="6"/>
              </a:cxn>
              <a:cxn ang="0">
                <a:pos x="41" y="0"/>
              </a:cxn>
              <a:cxn ang="0">
                <a:pos x="56" y="0"/>
              </a:cxn>
              <a:cxn ang="0">
                <a:pos x="72" y="6"/>
              </a:cxn>
              <a:cxn ang="0">
                <a:pos x="87" y="18"/>
              </a:cxn>
              <a:cxn ang="0">
                <a:pos x="93" y="31"/>
              </a:cxn>
              <a:cxn ang="0">
                <a:pos x="97" y="49"/>
              </a:cxn>
              <a:cxn ang="0">
                <a:pos x="93" y="68"/>
              </a:cxn>
              <a:cxn ang="0">
                <a:pos x="87" y="83"/>
              </a:cxn>
              <a:cxn ang="0">
                <a:pos x="72" y="93"/>
              </a:cxn>
              <a:cxn ang="0">
                <a:pos x="56" y="99"/>
              </a:cxn>
              <a:cxn ang="0">
                <a:pos x="41" y="99"/>
              </a:cxn>
              <a:cxn ang="0">
                <a:pos x="24" y="93"/>
              </a:cxn>
              <a:cxn ang="0">
                <a:pos x="12" y="83"/>
              </a:cxn>
              <a:cxn ang="0">
                <a:pos x="3" y="68"/>
              </a:cxn>
              <a:cxn ang="0">
                <a:pos x="0" y="49"/>
              </a:cxn>
            </a:cxnLst>
            <a:rect l="0" t="0" r="r" b="b"/>
            <a:pathLst>
              <a:path w="98" h="100">
                <a:moveTo>
                  <a:pt x="0" y="49"/>
                </a:moveTo>
                <a:lnTo>
                  <a:pt x="3" y="31"/>
                </a:lnTo>
                <a:lnTo>
                  <a:pt x="12" y="18"/>
                </a:lnTo>
                <a:lnTo>
                  <a:pt x="24"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4" y="93"/>
                </a:lnTo>
                <a:lnTo>
                  <a:pt x="12" y="83"/>
                </a:lnTo>
                <a:lnTo>
                  <a:pt x="3" y="68"/>
                </a:lnTo>
                <a:lnTo>
                  <a:pt x="0" y="49"/>
                </a:lnTo>
              </a:path>
            </a:pathLst>
          </a:custGeom>
          <a:solidFill>
            <a:srgbClr val="00A898"/>
          </a:solidFill>
          <a:ln w="9525" cap="rnd">
            <a:noFill/>
            <a:round/>
            <a:headEnd type="none" w="sm" len="sm"/>
            <a:tailEnd type="none" w="sm" len="sm"/>
          </a:ln>
          <a:effectLst/>
        </p:spPr>
        <p:txBody>
          <a:bodyPr/>
          <a:lstStyle/>
          <a:p>
            <a:endParaRPr lang="en-US"/>
          </a:p>
        </p:txBody>
      </p:sp>
      <p:sp>
        <p:nvSpPr>
          <p:cNvPr id="278" name="Freeform 275"/>
          <p:cNvSpPr>
            <a:spLocks/>
          </p:cNvSpPr>
          <p:nvPr/>
        </p:nvSpPr>
        <p:spPr bwMode="auto">
          <a:xfrm>
            <a:off x="4894263" y="1687513"/>
            <a:ext cx="365125" cy="903287"/>
          </a:xfrm>
          <a:custGeom>
            <a:avLst/>
            <a:gdLst/>
            <a:ahLst/>
            <a:cxnLst>
              <a:cxn ang="0">
                <a:pos x="130" y="552"/>
              </a:cxn>
              <a:cxn ang="0">
                <a:pos x="153" y="568"/>
              </a:cxn>
              <a:cxn ang="0">
                <a:pos x="171" y="564"/>
              </a:cxn>
              <a:cxn ang="0">
                <a:pos x="184" y="539"/>
              </a:cxn>
              <a:cxn ang="0">
                <a:pos x="184" y="168"/>
              </a:cxn>
              <a:cxn ang="0">
                <a:pos x="189" y="161"/>
              </a:cxn>
              <a:cxn ang="0">
                <a:pos x="195" y="168"/>
              </a:cxn>
              <a:cxn ang="0">
                <a:pos x="197" y="327"/>
              </a:cxn>
              <a:cxn ang="0">
                <a:pos x="212" y="336"/>
              </a:cxn>
              <a:cxn ang="0">
                <a:pos x="227" y="327"/>
              </a:cxn>
              <a:cxn ang="0">
                <a:pos x="229" y="140"/>
              </a:cxn>
              <a:cxn ang="0">
                <a:pos x="221" y="122"/>
              </a:cxn>
              <a:cxn ang="0">
                <a:pos x="17" y="120"/>
              </a:cxn>
              <a:cxn ang="0">
                <a:pos x="2" y="130"/>
              </a:cxn>
              <a:cxn ang="0">
                <a:pos x="0" y="320"/>
              </a:cxn>
              <a:cxn ang="0">
                <a:pos x="8" y="334"/>
              </a:cxn>
              <a:cxn ang="0">
                <a:pos x="26" y="334"/>
              </a:cxn>
              <a:cxn ang="0">
                <a:pos x="34" y="320"/>
              </a:cxn>
              <a:cxn ang="0">
                <a:pos x="36" y="163"/>
              </a:cxn>
              <a:cxn ang="0">
                <a:pos x="44" y="163"/>
              </a:cxn>
              <a:cxn ang="0">
                <a:pos x="46" y="331"/>
              </a:cxn>
              <a:cxn ang="0">
                <a:pos x="48" y="552"/>
              </a:cxn>
              <a:cxn ang="0">
                <a:pos x="71" y="568"/>
              </a:cxn>
              <a:cxn ang="0">
                <a:pos x="91" y="564"/>
              </a:cxn>
              <a:cxn ang="0">
                <a:pos x="104" y="539"/>
              </a:cxn>
              <a:cxn ang="0">
                <a:pos x="106" y="334"/>
              </a:cxn>
              <a:cxn ang="0">
                <a:pos x="123" y="334"/>
              </a:cxn>
              <a:cxn ang="0">
                <a:pos x="127" y="539"/>
              </a:cxn>
              <a:cxn ang="0">
                <a:pos x="68" y="34"/>
              </a:cxn>
              <a:cxn ang="0">
                <a:pos x="90" y="7"/>
              </a:cxn>
              <a:cxn ang="0">
                <a:pos x="123" y="0"/>
              </a:cxn>
              <a:cxn ang="0">
                <a:pos x="155" y="19"/>
              </a:cxn>
              <a:cxn ang="0">
                <a:pos x="165" y="52"/>
              </a:cxn>
              <a:cxn ang="0">
                <a:pos x="155" y="89"/>
              </a:cxn>
              <a:cxn ang="0">
                <a:pos x="123" y="106"/>
              </a:cxn>
              <a:cxn ang="0">
                <a:pos x="90" y="100"/>
              </a:cxn>
              <a:cxn ang="0">
                <a:pos x="68" y="72"/>
              </a:cxn>
              <a:cxn ang="0">
                <a:pos x="127" y="539"/>
              </a:cxn>
            </a:cxnLst>
            <a:rect l="0" t="0" r="r" b="b"/>
            <a:pathLst>
              <a:path w="230"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6" y="163"/>
                </a:lnTo>
                <a:lnTo>
                  <a:pt x="189" y="161"/>
                </a:lnTo>
                <a:lnTo>
                  <a:pt x="193" y="163"/>
                </a:lnTo>
                <a:lnTo>
                  <a:pt x="195" y="168"/>
                </a:lnTo>
                <a:lnTo>
                  <a:pt x="195" y="320"/>
                </a:lnTo>
                <a:lnTo>
                  <a:pt x="197" y="327"/>
                </a:lnTo>
                <a:lnTo>
                  <a:pt x="203" y="334"/>
                </a:lnTo>
                <a:lnTo>
                  <a:pt x="212" y="336"/>
                </a:lnTo>
                <a:lnTo>
                  <a:pt x="221" y="334"/>
                </a:lnTo>
                <a:lnTo>
                  <a:pt x="227" y="327"/>
                </a:lnTo>
                <a:lnTo>
                  <a:pt x="229" y="320"/>
                </a:lnTo>
                <a:lnTo>
                  <a:pt x="229"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8"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8" y="72"/>
                </a:lnTo>
                <a:lnTo>
                  <a:pt x="64" y="52"/>
                </a:lnTo>
                <a:lnTo>
                  <a:pt x="127" y="539"/>
                </a:lnTo>
              </a:path>
            </a:pathLst>
          </a:custGeom>
          <a:solidFill>
            <a:srgbClr val="00FFFF"/>
          </a:solidFill>
          <a:ln w="9525" cap="rnd">
            <a:noFill/>
            <a:round/>
            <a:headEnd type="none" w="sm" len="sm"/>
            <a:tailEnd type="none" w="sm" len="sm"/>
          </a:ln>
          <a:effectLst/>
        </p:spPr>
        <p:txBody>
          <a:bodyPr/>
          <a:lstStyle/>
          <a:p>
            <a:endParaRPr lang="en-US"/>
          </a:p>
        </p:txBody>
      </p:sp>
      <p:sp>
        <p:nvSpPr>
          <p:cNvPr id="279" name="Freeform 276"/>
          <p:cNvSpPr>
            <a:spLocks/>
          </p:cNvSpPr>
          <p:nvPr/>
        </p:nvSpPr>
        <p:spPr bwMode="auto">
          <a:xfrm>
            <a:off x="4894263" y="1881188"/>
            <a:ext cx="365125" cy="709612"/>
          </a:xfrm>
          <a:custGeom>
            <a:avLst/>
            <a:gdLst/>
            <a:ahLst/>
            <a:cxnLst>
              <a:cxn ang="0">
                <a:pos x="127" y="418"/>
              </a:cxn>
              <a:cxn ang="0">
                <a:pos x="130" y="430"/>
              </a:cxn>
              <a:cxn ang="0">
                <a:pos x="139" y="442"/>
              </a:cxn>
              <a:cxn ang="0">
                <a:pos x="153" y="446"/>
              </a:cxn>
              <a:cxn ang="0">
                <a:pos x="158" y="446"/>
              </a:cxn>
              <a:cxn ang="0">
                <a:pos x="171" y="442"/>
              </a:cxn>
              <a:cxn ang="0">
                <a:pos x="181" y="430"/>
              </a:cxn>
              <a:cxn ang="0">
                <a:pos x="184" y="418"/>
              </a:cxn>
              <a:cxn ang="0">
                <a:pos x="184" y="210"/>
              </a:cxn>
              <a:cxn ang="0">
                <a:pos x="184" y="47"/>
              </a:cxn>
              <a:cxn ang="0">
                <a:pos x="186"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9" y="198"/>
              </a:cxn>
              <a:cxn ang="0">
                <a:pos x="229" y="20"/>
              </a:cxn>
              <a:cxn ang="0">
                <a:pos x="227" y="10"/>
              </a:cxn>
              <a:cxn ang="0">
                <a:pos x="221" y="2"/>
              </a:cxn>
              <a:cxn ang="0">
                <a:pos x="212" y="0"/>
              </a:cxn>
              <a:cxn ang="0">
                <a:pos x="17" y="0"/>
              </a:cxn>
              <a:cxn ang="0">
                <a:pos x="8" y="2"/>
              </a:cxn>
              <a:cxn ang="0">
                <a:pos x="2" y="10"/>
              </a:cxn>
              <a:cxn ang="0">
                <a:pos x="0" y="20"/>
              </a:cxn>
              <a:cxn ang="0">
                <a:pos x="0" y="198"/>
              </a:cxn>
              <a:cxn ang="0">
                <a:pos x="2" y="206"/>
              </a:cxn>
              <a:cxn ang="0">
                <a:pos x="8" y="213"/>
              </a:cxn>
              <a:cxn ang="0">
                <a:pos x="17" y="215"/>
              </a:cxn>
              <a:cxn ang="0">
                <a:pos x="26" y="213"/>
              </a:cxn>
              <a:cxn ang="0">
                <a:pos x="32" y="206"/>
              </a:cxn>
              <a:cxn ang="0">
                <a:pos x="34" y="198"/>
              </a:cxn>
              <a:cxn ang="0">
                <a:pos x="34" y="47"/>
              </a:cxn>
              <a:cxn ang="0">
                <a:pos x="36" y="42"/>
              </a:cxn>
              <a:cxn ang="0">
                <a:pos x="42" y="40"/>
              </a:cxn>
              <a:cxn ang="0">
                <a:pos x="44" y="42"/>
              </a:cxn>
              <a:cxn ang="0">
                <a:pos x="46" y="47"/>
              </a:cxn>
              <a:cxn ang="0">
                <a:pos x="46" y="210"/>
              </a:cxn>
              <a:cxn ang="0">
                <a:pos x="46" y="418"/>
              </a:cxn>
              <a:cxn ang="0">
                <a:pos x="48" y="430"/>
              </a:cxn>
              <a:cxn ang="0">
                <a:pos x="58" y="442"/>
              </a:cxn>
              <a:cxn ang="0">
                <a:pos x="71" y="446"/>
              </a:cxn>
              <a:cxn ang="0">
                <a:pos x="78" y="446"/>
              </a:cxn>
              <a:cxn ang="0">
                <a:pos x="91" y="442"/>
              </a:cxn>
              <a:cxn ang="0">
                <a:pos x="100" y="430"/>
              </a:cxn>
              <a:cxn ang="0">
                <a:pos x="104" y="418"/>
              </a:cxn>
              <a:cxn ang="0">
                <a:pos x="104" y="221"/>
              </a:cxn>
              <a:cxn ang="0">
                <a:pos x="106" y="213"/>
              </a:cxn>
              <a:cxn ang="0">
                <a:pos x="115" y="210"/>
              </a:cxn>
              <a:cxn ang="0">
                <a:pos x="123" y="213"/>
              </a:cxn>
              <a:cxn ang="0">
                <a:pos x="127" y="221"/>
              </a:cxn>
              <a:cxn ang="0">
                <a:pos x="127" y="418"/>
              </a:cxn>
            </a:cxnLst>
            <a:rect l="0" t="0" r="r" b="b"/>
            <a:pathLst>
              <a:path w="230"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6"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noFill/>
          <a:ln w="9525" cap="rnd">
            <a:noFill/>
            <a:round/>
            <a:headEnd type="none" w="sm" len="sm"/>
            <a:tailEnd type="none" w="sm" len="sm"/>
          </a:ln>
          <a:effectLst/>
        </p:spPr>
        <p:txBody>
          <a:bodyPr/>
          <a:lstStyle/>
          <a:p>
            <a:endParaRPr lang="en-US"/>
          </a:p>
        </p:txBody>
      </p:sp>
      <p:sp>
        <p:nvSpPr>
          <p:cNvPr id="280" name="Freeform 277"/>
          <p:cNvSpPr>
            <a:spLocks/>
          </p:cNvSpPr>
          <p:nvPr/>
        </p:nvSpPr>
        <p:spPr bwMode="auto">
          <a:xfrm>
            <a:off x="4999038" y="1687513"/>
            <a:ext cx="155575" cy="158750"/>
          </a:xfrm>
          <a:custGeom>
            <a:avLst/>
            <a:gdLst/>
            <a:ahLst/>
            <a:cxnLst>
              <a:cxn ang="0">
                <a:pos x="0" y="49"/>
              </a:cxn>
              <a:cxn ang="0">
                <a:pos x="4" y="31"/>
              </a:cxn>
              <a:cxn ang="0">
                <a:pos x="12" y="18"/>
              </a:cxn>
              <a:cxn ang="0">
                <a:pos x="25" y="6"/>
              </a:cxn>
              <a:cxn ang="0">
                <a:pos x="41" y="0"/>
              </a:cxn>
              <a:cxn ang="0">
                <a:pos x="56" y="0"/>
              </a:cxn>
              <a:cxn ang="0">
                <a:pos x="72" y="6"/>
              </a:cxn>
              <a:cxn ang="0">
                <a:pos x="87" y="18"/>
              </a:cxn>
              <a:cxn ang="0">
                <a:pos x="93" y="31"/>
              </a:cxn>
              <a:cxn ang="0">
                <a:pos x="97" y="49"/>
              </a:cxn>
              <a:cxn ang="0">
                <a:pos x="93" y="68"/>
              </a:cxn>
              <a:cxn ang="0">
                <a:pos x="87" y="83"/>
              </a:cxn>
              <a:cxn ang="0">
                <a:pos x="72" y="93"/>
              </a:cxn>
              <a:cxn ang="0">
                <a:pos x="56" y="99"/>
              </a:cxn>
              <a:cxn ang="0">
                <a:pos x="41" y="99"/>
              </a:cxn>
              <a:cxn ang="0">
                <a:pos x="25" y="93"/>
              </a:cxn>
              <a:cxn ang="0">
                <a:pos x="12" y="83"/>
              </a:cxn>
              <a:cxn ang="0">
                <a:pos x="4" y="68"/>
              </a:cxn>
              <a:cxn ang="0">
                <a:pos x="0" y="49"/>
              </a:cxn>
            </a:cxnLst>
            <a:rect l="0" t="0" r="r" b="b"/>
            <a:pathLst>
              <a:path w="98" h="100">
                <a:moveTo>
                  <a:pt x="0" y="49"/>
                </a:moveTo>
                <a:lnTo>
                  <a:pt x="4"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4" y="68"/>
                </a:lnTo>
                <a:lnTo>
                  <a:pt x="0" y="49"/>
                </a:lnTo>
              </a:path>
            </a:pathLst>
          </a:custGeom>
          <a:noFill/>
          <a:ln w="9525" cap="rnd">
            <a:noFill/>
            <a:round/>
            <a:headEnd type="none" w="sm" len="sm"/>
            <a:tailEnd type="none" w="sm" len="sm"/>
          </a:ln>
          <a:effectLst/>
        </p:spPr>
        <p:txBody>
          <a:bodyPr/>
          <a:lstStyle/>
          <a:p>
            <a:endParaRPr lang="en-US"/>
          </a:p>
        </p:txBody>
      </p:sp>
      <p:sp>
        <p:nvSpPr>
          <p:cNvPr id="281" name="Freeform 278"/>
          <p:cNvSpPr>
            <a:spLocks/>
          </p:cNvSpPr>
          <p:nvPr/>
        </p:nvSpPr>
        <p:spPr bwMode="auto">
          <a:xfrm>
            <a:off x="5808663" y="1687513"/>
            <a:ext cx="365125" cy="903287"/>
          </a:xfrm>
          <a:custGeom>
            <a:avLst/>
            <a:gdLst/>
            <a:ahLst/>
            <a:cxnLst>
              <a:cxn ang="0">
                <a:pos x="130" y="552"/>
              </a:cxn>
              <a:cxn ang="0">
                <a:pos x="153" y="568"/>
              </a:cxn>
              <a:cxn ang="0">
                <a:pos x="171" y="564"/>
              </a:cxn>
              <a:cxn ang="0">
                <a:pos x="184" y="539"/>
              </a:cxn>
              <a:cxn ang="0">
                <a:pos x="184" y="168"/>
              </a:cxn>
              <a:cxn ang="0">
                <a:pos x="189" y="161"/>
              </a:cxn>
              <a:cxn ang="0">
                <a:pos x="195" y="168"/>
              </a:cxn>
              <a:cxn ang="0">
                <a:pos x="197" y="327"/>
              </a:cxn>
              <a:cxn ang="0">
                <a:pos x="212" y="336"/>
              </a:cxn>
              <a:cxn ang="0">
                <a:pos x="227" y="327"/>
              </a:cxn>
              <a:cxn ang="0">
                <a:pos x="229" y="140"/>
              </a:cxn>
              <a:cxn ang="0">
                <a:pos x="221" y="122"/>
              </a:cxn>
              <a:cxn ang="0">
                <a:pos x="17" y="120"/>
              </a:cxn>
              <a:cxn ang="0">
                <a:pos x="2" y="130"/>
              </a:cxn>
              <a:cxn ang="0">
                <a:pos x="0" y="320"/>
              </a:cxn>
              <a:cxn ang="0">
                <a:pos x="8" y="334"/>
              </a:cxn>
              <a:cxn ang="0">
                <a:pos x="26" y="334"/>
              </a:cxn>
              <a:cxn ang="0">
                <a:pos x="34" y="320"/>
              </a:cxn>
              <a:cxn ang="0">
                <a:pos x="36" y="163"/>
              </a:cxn>
              <a:cxn ang="0">
                <a:pos x="44" y="163"/>
              </a:cxn>
              <a:cxn ang="0">
                <a:pos x="46" y="331"/>
              </a:cxn>
              <a:cxn ang="0">
                <a:pos x="48" y="552"/>
              </a:cxn>
              <a:cxn ang="0">
                <a:pos x="71" y="568"/>
              </a:cxn>
              <a:cxn ang="0">
                <a:pos x="91" y="564"/>
              </a:cxn>
              <a:cxn ang="0">
                <a:pos x="104" y="539"/>
              </a:cxn>
              <a:cxn ang="0">
                <a:pos x="106" y="334"/>
              </a:cxn>
              <a:cxn ang="0">
                <a:pos x="123" y="334"/>
              </a:cxn>
              <a:cxn ang="0">
                <a:pos x="127" y="539"/>
              </a:cxn>
              <a:cxn ang="0">
                <a:pos x="68" y="34"/>
              </a:cxn>
              <a:cxn ang="0">
                <a:pos x="90" y="7"/>
              </a:cxn>
              <a:cxn ang="0">
                <a:pos x="123" y="0"/>
              </a:cxn>
              <a:cxn ang="0">
                <a:pos x="155" y="19"/>
              </a:cxn>
              <a:cxn ang="0">
                <a:pos x="165" y="52"/>
              </a:cxn>
              <a:cxn ang="0">
                <a:pos x="155" y="89"/>
              </a:cxn>
              <a:cxn ang="0">
                <a:pos x="123" y="106"/>
              </a:cxn>
              <a:cxn ang="0">
                <a:pos x="90" y="100"/>
              </a:cxn>
              <a:cxn ang="0">
                <a:pos x="68" y="72"/>
              </a:cxn>
              <a:cxn ang="0">
                <a:pos x="127" y="539"/>
              </a:cxn>
            </a:cxnLst>
            <a:rect l="0" t="0" r="r" b="b"/>
            <a:pathLst>
              <a:path w="230"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6" y="163"/>
                </a:lnTo>
                <a:lnTo>
                  <a:pt x="189" y="161"/>
                </a:lnTo>
                <a:lnTo>
                  <a:pt x="193" y="163"/>
                </a:lnTo>
                <a:lnTo>
                  <a:pt x="195" y="168"/>
                </a:lnTo>
                <a:lnTo>
                  <a:pt x="195" y="320"/>
                </a:lnTo>
                <a:lnTo>
                  <a:pt x="197" y="327"/>
                </a:lnTo>
                <a:lnTo>
                  <a:pt x="203" y="334"/>
                </a:lnTo>
                <a:lnTo>
                  <a:pt x="212" y="336"/>
                </a:lnTo>
                <a:lnTo>
                  <a:pt x="221" y="334"/>
                </a:lnTo>
                <a:lnTo>
                  <a:pt x="227" y="327"/>
                </a:lnTo>
                <a:lnTo>
                  <a:pt x="229" y="320"/>
                </a:lnTo>
                <a:lnTo>
                  <a:pt x="229"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8"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8" y="72"/>
                </a:lnTo>
                <a:lnTo>
                  <a:pt x="64" y="52"/>
                </a:lnTo>
                <a:lnTo>
                  <a:pt x="127" y="539"/>
                </a:lnTo>
              </a:path>
            </a:pathLst>
          </a:custGeom>
          <a:solidFill>
            <a:srgbClr val="00B7A5"/>
          </a:solidFill>
          <a:ln w="9525" cap="rnd">
            <a:noFill/>
            <a:round/>
            <a:headEnd type="none" w="sm" len="sm"/>
            <a:tailEnd type="none" w="sm" len="sm"/>
          </a:ln>
          <a:effectLst/>
        </p:spPr>
        <p:txBody>
          <a:bodyPr/>
          <a:lstStyle/>
          <a:p>
            <a:endParaRPr lang="en-US"/>
          </a:p>
        </p:txBody>
      </p:sp>
      <p:sp>
        <p:nvSpPr>
          <p:cNvPr id="282" name="Freeform 279"/>
          <p:cNvSpPr>
            <a:spLocks/>
          </p:cNvSpPr>
          <p:nvPr/>
        </p:nvSpPr>
        <p:spPr bwMode="auto">
          <a:xfrm>
            <a:off x="5808663" y="1881188"/>
            <a:ext cx="365125" cy="709612"/>
          </a:xfrm>
          <a:custGeom>
            <a:avLst/>
            <a:gdLst/>
            <a:ahLst/>
            <a:cxnLst>
              <a:cxn ang="0">
                <a:pos x="127" y="418"/>
              </a:cxn>
              <a:cxn ang="0">
                <a:pos x="130" y="430"/>
              </a:cxn>
              <a:cxn ang="0">
                <a:pos x="139" y="442"/>
              </a:cxn>
              <a:cxn ang="0">
                <a:pos x="153" y="446"/>
              </a:cxn>
              <a:cxn ang="0">
                <a:pos x="158" y="446"/>
              </a:cxn>
              <a:cxn ang="0">
                <a:pos x="171" y="442"/>
              </a:cxn>
              <a:cxn ang="0">
                <a:pos x="181" y="430"/>
              </a:cxn>
              <a:cxn ang="0">
                <a:pos x="184" y="418"/>
              </a:cxn>
              <a:cxn ang="0">
                <a:pos x="184" y="210"/>
              </a:cxn>
              <a:cxn ang="0">
                <a:pos x="184" y="47"/>
              </a:cxn>
              <a:cxn ang="0">
                <a:pos x="186"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9" y="198"/>
              </a:cxn>
              <a:cxn ang="0">
                <a:pos x="229" y="20"/>
              </a:cxn>
              <a:cxn ang="0">
                <a:pos x="227" y="10"/>
              </a:cxn>
              <a:cxn ang="0">
                <a:pos x="221" y="2"/>
              </a:cxn>
              <a:cxn ang="0">
                <a:pos x="212" y="0"/>
              </a:cxn>
              <a:cxn ang="0">
                <a:pos x="17" y="0"/>
              </a:cxn>
              <a:cxn ang="0">
                <a:pos x="8" y="2"/>
              </a:cxn>
              <a:cxn ang="0">
                <a:pos x="2" y="10"/>
              </a:cxn>
              <a:cxn ang="0">
                <a:pos x="0" y="20"/>
              </a:cxn>
              <a:cxn ang="0">
                <a:pos x="0" y="198"/>
              </a:cxn>
              <a:cxn ang="0">
                <a:pos x="2" y="206"/>
              </a:cxn>
              <a:cxn ang="0">
                <a:pos x="8" y="213"/>
              </a:cxn>
              <a:cxn ang="0">
                <a:pos x="17" y="215"/>
              </a:cxn>
              <a:cxn ang="0">
                <a:pos x="26" y="213"/>
              </a:cxn>
              <a:cxn ang="0">
                <a:pos x="32" y="206"/>
              </a:cxn>
              <a:cxn ang="0">
                <a:pos x="34" y="198"/>
              </a:cxn>
              <a:cxn ang="0">
                <a:pos x="34" y="47"/>
              </a:cxn>
              <a:cxn ang="0">
                <a:pos x="36" y="42"/>
              </a:cxn>
              <a:cxn ang="0">
                <a:pos x="42" y="40"/>
              </a:cxn>
              <a:cxn ang="0">
                <a:pos x="44" y="42"/>
              </a:cxn>
              <a:cxn ang="0">
                <a:pos x="46" y="47"/>
              </a:cxn>
              <a:cxn ang="0">
                <a:pos x="46" y="210"/>
              </a:cxn>
              <a:cxn ang="0">
                <a:pos x="46" y="418"/>
              </a:cxn>
              <a:cxn ang="0">
                <a:pos x="48" y="430"/>
              </a:cxn>
              <a:cxn ang="0">
                <a:pos x="58" y="442"/>
              </a:cxn>
              <a:cxn ang="0">
                <a:pos x="71" y="446"/>
              </a:cxn>
              <a:cxn ang="0">
                <a:pos x="78" y="446"/>
              </a:cxn>
              <a:cxn ang="0">
                <a:pos x="91" y="442"/>
              </a:cxn>
              <a:cxn ang="0">
                <a:pos x="100" y="430"/>
              </a:cxn>
              <a:cxn ang="0">
                <a:pos x="104" y="418"/>
              </a:cxn>
              <a:cxn ang="0">
                <a:pos x="104" y="221"/>
              </a:cxn>
              <a:cxn ang="0">
                <a:pos x="106" y="213"/>
              </a:cxn>
              <a:cxn ang="0">
                <a:pos x="115" y="210"/>
              </a:cxn>
              <a:cxn ang="0">
                <a:pos x="123" y="213"/>
              </a:cxn>
              <a:cxn ang="0">
                <a:pos x="127" y="221"/>
              </a:cxn>
              <a:cxn ang="0">
                <a:pos x="127" y="418"/>
              </a:cxn>
            </a:cxnLst>
            <a:rect l="0" t="0" r="r" b="b"/>
            <a:pathLst>
              <a:path w="230"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6"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rgbClr val="00A898"/>
          </a:solidFill>
          <a:ln w="9525" cap="rnd">
            <a:noFill/>
            <a:round/>
            <a:headEnd type="none" w="sm" len="sm"/>
            <a:tailEnd type="none" w="sm" len="sm"/>
          </a:ln>
          <a:effectLst/>
        </p:spPr>
        <p:txBody>
          <a:bodyPr/>
          <a:lstStyle/>
          <a:p>
            <a:endParaRPr lang="en-US"/>
          </a:p>
        </p:txBody>
      </p:sp>
      <p:sp>
        <p:nvSpPr>
          <p:cNvPr id="283" name="Freeform 280"/>
          <p:cNvSpPr>
            <a:spLocks/>
          </p:cNvSpPr>
          <p:nvPr/>
        </p:nvSpPr>
        <p:spPr bwMode="auto">
          <a:xfrm>
            <a:off x="5913438" y="1687513"/>
            <a:ext cx="155575" cy="158750"/>
          </a:xfrm>
          <a:custGeom>
            <a:avLst/>
            <a:gdLst/>
            <a:ahLst/>
            <a:cxnLst>
              <a:cxn ang="0">
                <a:pos x="0" y="49"/>
              </a:cxn>
              <a:cxn ang="0">
                <a:pos x="4" y="31"/>
              </a:cxn>
              <a:cxn ang="0">
                <a:pos x="12" y="18"/>
              </a:cxn>
              <a:cxn ang="0">
                <a:pos x="25" y="6"/>
              </a:cxn>
              <a:cxn ang="0">
                <a:pos x="41" y="0"/>
              </a:cxn>
              <a:cxn ang="0">
                <a:pos x="56" y="0"/>
              </a:cxn>
              <a:cxn ang="0">
                <a:pos x="72" y="6"/>
              </a:cxn>
              <a:cxn ang="0">
                <a:pos x="87" y="18"/>
              </a:cxn>
              <a:cxn ang="0">
                <a:pos x="93" y="31"/>
              </a:cxn>
              <a:cxn ang="0">
                <a:pos x="97" y="49"/>
              </a:cxn>
              <a:cxn ang="0">
                <a:pos x="93" y="68"/>
              </a:cxn>
              <a:cxn ang="0">
                <a:pos x="87" y="83"/>
              </a:cxn>
              <a:cxn ang="0">
                <a:pos x="72" y="93"/>
              </a:cxn>
              <a:cxn ang="0">
                <a:pos x="56" y="99"/>
              </a:cxn>
              <a:cxn ang="0">
                <a:pos x="41" y="99"/>
              </a:cxn>
              <a:cxn ang="0">
                <a:pos x="25" y="93"/>
              </a:cxn>
              <a:cxn ang="0">
                <a:pos x="12" y="83"/>
              </a:cxn>
              <a:cxn ang="0">
                <a:pos x="4" y="68"/>
              </a:cxn>
              <a:cxn ang="0">
                <a:pos x="0" y="49"/>
              </a:cxn>
            </a:cxnLst>
            <a:rect l="0" t="0" r="r" b="b"/>
            <a:pathLst>
              <a:path w="98" h="100">
                <a:moveTo>
                  <a:pt x="0" y="49"/>
                </a:moveTo>
                <a:lnTo>
                  <a:pt x="4"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4" y="68"/>
                </a:lnTo>
                <a:lnTo>
                  <a:pt x="0" y="49"/>
                </a:lnTo>
              </a:path>
            </a:pathLst>
          </a:custGeom>
          <a:solidFill>
            <a:srgbClr val="00A898"/>
          </a:solidFill>
          <a:ln w="9525" cap="rnd">
            <a:noFill/>
            <a:round/>
            <a:headEnd type="none" w="sm" len="sm"/>
            <a:tailEnd type="none" w="sm" len="sm"/>
          </a:ln>
          <a:effectLst/>
        </p:spPr>
        <p:txBody>
          <a:bodyPr/>
          <a:lstStyle/>
          <a:p>
            <a:endParaRPr lang="en-US"/>
          </a:p>
        </p:txBody>
      </p:sp>
      <p:sp>
        <p:nvSpPr>
          <p:cNvPr id="284" name="Freeform 281"/>
          <p:cNvSpPr>
            <a:spLocks/>
          </p:cNvSpPr>
          <p:nvPr/>
        </p:nvSpPr>
        <p:spPr bwMode="auto">
          <a:xfrm>
            <a:off x="6723063" y="1687513"/>
            <a:ext cx="363537" cy="903287"/>
          </a:xfrm>
          <a:custGeom>
            <a:avLst/>
            <a:gdLst/>
            <a:ahLst/>
            <a:cxnLst>
              <a:cxn ang="0">
                <a:pos x="130" y="552"/>
              </a:cxn>
              <a:cxn ang="0">
                <a:pos x="153" y="568"/>
              </a:cxn>
              <a:cxn ang="0">
                <a:pos x="171" y="564"/>
              </a:cxn>
              <a:cxn ang="0">
                <a:pos x="184" y="539"/>
              </a:cxn>
              <a:cxn ang="0">
                <a:pos x="184" y="168"/>
              </a:cxn>
              <a:cxn ang="0">
                <a:pos x="189" y="161"/>
              </a:cxn>
              <a:cxn ang="0">
                <a:pos x="195" y="168"/>
              </a:cxn>
              <a:cxn ang="0">
                <a:pos x="197" y="327"/>
              </a:cxn>
              <a:cxn ang="0">
                <a:pos x="212" y="336"/>
              </a:cxn>
              <a:cxn ang="0">
                <a:pos x="227" y="327"/>
              </a:cxn>
              <a:cxn ang="0">
                <a:pos x="228" y="140"/>
              </a:cxn>
              <a:cxn ang="0">
                <a:pos x="221" y="122"/>
              </a:cxn>
              <a:cxn ang="0">
                <a:pos x="17" y="120"/>
              </a:cxn>
              <a:cxn ang="0">
                <a:pos x="2" y="130"/>
              </a:cxn>
              <a:cxn ang="0">
                <a:pos x="0" y="320"/>
              </a:cxn>
              <a:cxn ang="0">
                <a:pos x="8" y="334"/>
              </a:cxn>
              <a:cxn ang="0">
                <a:pos x="26" y="334"/>
              </a:cxn>
              <a:cxn ang="0">
                <a:pos x="34" y="320"/>
              </a:cxn>
              <a:cxn ang="0">
                <a:pos x="36" y="163"/>
              </a:cxn>
              <a:cxn ang="0">
                <a:pos x="44" y="163"/>
              </a:cxn>
              <a:cxn ang="0">
                <a:pos x="46" y="331"/>
              </a:cxn>
              <a:cxn ang="0">
                <a:pos x="48" y="552"/>
              </a:cxn>
              <a:cxn ang="0">
                <a:pos x="71" y="568"/>
              </a:cxn>
              <a:cxn ang="0">
                <a:pos x="91" y="564"/>
              </a:cxn>
              <a:cxn ang="0">
                <a:pos x="104" y="539"/>
              </a:cxn>
              <a:cxn ang="0">
                <a:pos x="106" y="334"/>
              </a:cxn>
              <a:cxn ang="0">
                <a:pos x="123" y="334"/>
              </a:cxn>
              <a:cxn ang="0">
                <a:pos x="127" y="539"/>
              </a:cxn>
              <a:cxn ang="0">
                <a:pos x="67" y="34"/>
              </a:cxn>
              <a:cxn ang="0">
                <a:pos x="90" y="7"/>
              </a:cxn>
              <a:cxn ang="0">
                <a:pos x="123" y="0"/>
              </a:cxn>
              <a:cxn ang="0">
                <a:pos x="155" y="19"/>
              </a:cxn>
              <a:cxn ang="0">
                <a:pos x="165" y="52"/>
              </a:cxn>
              <a:cxn ang="0">
                <a:pos x="155" y="89"/>
              </a:cxn>
              <a:cxn ang="0">
                <a:pos x="123" y="106"/>
              </a:cxn>
              <a:cxn ang="0">
                <a:pos x="90" y="100"/>
              </a:cxn>
              <a:cxn ang="0">
                <a:pos x="67" y="72"/>
              </a:cxn>
              <a:cxn ang="0">
                <a:pos x="127" y="539"/>
              </a:cxn>
            </a:cxnLst>
            <a:rect l="0" t="0" r="r" b="b"/>
            <a:pathLst>
              <a:path w="229"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5" y="163"/>
                </a:lnTo>
                <a:lnTo>
                  <a:pt x="189" y="161"/>
                </a:lnTo>
                <a:lnTo>
                  <a:pt x="193" y="163"/>
                </a:lnTo>
                <a:lnTo>
                  <a:pt x="195" y="168"/>
                </a:lnTo>
                <a:lnTo>
                  <a:pt x="195" y="320"/>
                </a:lnTo>
                <a:lnTo>
                  <a:pt x="197" y="327"/>
                </a:lnTo>
                <a:lnTo>
                  <a:pt x="203" y="334"/>
                </a:lnTo>
                <a:lnTo>
                  <a:pt x="212" y="336"/>
                </a:lnTo>
                <a:lnTo>
                  <a:pt x="221" y="334"/>
                </a:lnTo>
                <a:lnTo>
                  <a:pt x="227" y="327"/>
                </a:lnTo>
                <a:lnTo>
                  <a:pt x="228" y="320"/>
                </a:lnTo>
                <a:lnTo>
                  <a:pt x="228"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7" y="72"/>
                </a:lnTo>
                <a:lnTo>
                  <a:pt x="64" y="52"/>
                </a:lnTo>
                <a:lnTo>
                  <a:pt x="127" y="539"/>
                </a:lnTo>
              </a:path>
            </a:pathLst>
          </a:custGeom>
          <a:solidFill>
            <a:srgbClr val="00FFFF"/>
          </a:solidFill>
          <a:ln w="9525" cap="rnd">
            <a:noFill/>
            <a:round/>
            <a:headEnd type="none" w="sm" len="sm"/>
            <a:tailEnd type="none" w="sm" len="sm"/>
          </a:ln>
          <a:effectLst/>
        </p:spPr>
        <p:txBody>
          <a:bodyPr/>
          <a:lstStyle/>
          <a:p>
            <a:endParaRPr lang="en-US"/>
          </a:p>
        </p:txBody>
      </p:sp>
      <p:sp>
        <p:nvSpPr>
          <p:cNvPr id="285" name="Freeform 282"/>
          <p:cNvSpPr>
            <a:spLocks/>
          </p:cNvSpPr>
          <p:nvPr/>
        </p:nvSpPr>
        <p:spPr bwMode="auto">
          <a:xfrm>
            <a:off x="6723063" y="1881188"/>
            <a:ext cx="363537" cy="709612"/>
          </a:xfrm>
          <a:custGeom>
            <a:avLst/>
            <a:gdLst/>
            <a:ahLst/>
            <a:cxnLst>
              <a:cxn ang="0">
                <a:pos x="127" y="418"/>
              </a:cxn>
              <a:cxn ang="0">
                <a:pos x="130" y="430"/>
              </a:cxn>
              <a:cxn ang="0">
                <a:pos x="139" y="442"/>
              </a:cxn>
              <a:cxn ang="0">
                <a:pos x="153" y="446"/>
              </a:cxn>
              <a:cxn ang="0">
                <a:pos x="158" y="446"/>
              </a:cxn>
              <a:cxn ang="0">
                <a:pos x="171" y="442"/>
              </a:cxn>
              <a:cxn ang="0">
                <a:pos x="181" y="430"/>
              </a:cxn>
              <a:cxn ang="0">
                <a:pos x="184" y="418"/>
              </a:cxn>
              <a:cxn ang="0">
                <a:pos x="184" y="210"/>
              </a:cxn>
              <a:cxn ang="0">
                <a:pos x="184" y="47"/>
              </a:cxn>
              <a:cxn ang="0">
                <a:pos x="185"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8" y="198"/>
              </a:cxn>
              <a:cxn ang="0">
                <a:pos x="228" y="20"/>
              </a:cxn>
              <a:cxn ang="0">
                <a:pos x="227" y="10"/>
              </a:cxn>
              <a:cxn ang="0">
                <a:pos x="221" y="2"/>
              </a:cxn>
              <a:cxn ang="0">
                <a:pos x="212" y="0"/>
              </a:cxn>
              <a:cxn ang="0">
                <a:pos x="17" y="0"/>
              </a:cxn>
              <a:cxn ang="0">
                <a:pos x="8" y="2"/>
              </a:cxn>
              <a:cxn ang="0">
                <a:pos x="2" y="10"/>
              </a:cxn>
              <a:cxn ang="0">
                <a:pos x="0" y="20"/>
              </a:cxn>
              <a:cxn ang="0">
                <a:pos x="0" y="198"/>
              </a:cxn>
              <a:cxn ang="0">
                <a:pos x="2" y="206"/>
              </a:cxn>
              <a:cxn ang="0">
                <a:pos x="8" y="213"/>
              </a:cxn>
              <a:cxn ang="0">
                <a:pos x="17" y="215"/>
              </a:cxn>
              <a:cxn ang="0">
                <a:pos x="26" y="213"/>
              </a:cxn>
              <a:cxn ang="0">
                <a:pos x="32" y="206"/>
              </a:cxn>
              <a:cxn ang="0">
                <a:pos x="34" y="198"/>
              </a:cxn>
              <a:cxn ang="0">
                <a:pos x="34" y="47"/>
              </a:cxn>
              <a:cxn ang="0">
                <a:pos x="36" y="42"/>
              </a:cxn>
              <a:cxn ang="0">
                <a:pos x="42" y="40"/>
              </a:cxn>
              <a:cxn ang="0">
                <a:pos x="44" y="42"/>
              </a:cxn>
              <a:cxn ang="0">
                <a:pos x="46" y="47"/>
              </a:cxn>
              <a:cxn ang="0">
                <a:pos x="46" y="210"/>
              </a:cxn>
              <a:cxn ang="0">
                <a:pos x="46" y="418"/>
              </a:cxn>
              <a:cxn ang="0">
                <a:pos x="48" y="430"/>
              </a:cxn>
              <a:cxn ang="0">
                <a:pos x="58" y="442"/>
              </a:cxn>
              <a:cxn ang="0">
                <a:pos x="71" y="446"/>
              </a:cxn>
              <a:cxn ang="0">
                <a:pos x="78" y="446"/>
              </a:cxn>
              <a:cxn ang="0">
                <a:pos x="91" y="442"/>
              </a:cxn>
              <a:cxn ang="0">
                <a:pos x="100" y="430"/>
              </a:cxn>
              <a:cxn ang="0">
                <a:pos x="104" y="418"/>
              </a:cxn>
              <a:cxn ang="0">
                <a:pos x="104" y="221"/>
              </a:cxn>
              <a:cxn ang="0">
                <a:pos x="106" y="213"/>
              </a:cxn>
              <a:cxn ang="0">
                <a:pos x="115" y="210"/>
              </a:cxn>
              <a:cxn ang="0">
                <a:pos x="123" y="213"/>
              </a:cxn>
              <a:cxn ang="0">
                <a:pos x="127" y="221"/>
              </a:cxn>
              <a:cxn ang="0">
                <a:pos x="127" y="418"/>
              </a:cxn>
            </a:cxnLst>
            <a:rect l="0" t="0" r="r" b="b"/>
            <a:pathLst>
              <a:path w="229"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noFill/>
          <a:ln w="9525" cap="rnd">
            <a:noFill/>
            <a:round/>
            <a:headEnd type="none" w="sm" len="sm"/>
            <a:tailEnd type="none" w="sm" len="sm"/>
          </a:ln>
          <a:effectLst/>
        </p:spPr>
        <p:txBody>
          <a:bodyPr/>
          <a:lstStyle/>
          <a:p>
            <a:endParaRPr lang="en-US"/>
          </a:p>
        </p:txBody>
      </p:sp>
      <p:sp>
        <p:nvSpPr>
          <p:cNvPr id="286" name="Freeform 283"/>
          <p:cNvSpPr>
            <a:spLocks/>
          </p:cNvSpPr>
          <p:nvPr/>
        </p:nvSpPr>
        <p:spPr bwMode="auto">
          <a:xfrm>
            <a:off x="6827838" y="1687513"/>
            <a:ext cx="155575" cy="158750"/>
          </a:xfrm>
          <a:custGeom>
            <a:avLst/>
            <a:gdLst/>
            <a:ahLst/>
            <a:cxnLst>
              <a:cxn ang="0">
                <a:pos x="0" y="49"/>
              </a:cxn>
              <a:cxn ang="0">
                <a:pos x="3" y="31"/>
              </a:cxn>
              <a:cxn ang="0">
                <a:pos x="12" y="18"/>
              </a:cxn>
              <a:cxn ang="0">
                <a:pos x="25" y="6"/>
              </a:cxn>
              <a:cxn ang="0">
                <a:pos x="41" y="0"/>
              </a:cxn>
              <a:cxn ang="0">
                <a:pos x="56" y="0"/>
              </a:cxn>
              <a:cxn ang="0">
                <a:pos x="72" y="6"/>
              </a:cxn>
              <a:cxn ang="0">
                <a:pos x="87" y="18"/>
              </a:cxn>
              <a:cxn ang="0">
                <a:pos x="93" y="31"/>
              </a:cxn>
              <a:cxn ang="0">
                <a:pos x="97" y="49"/>
              </a:cxn>
              <a:cxn ang="0">
                <a:pos x="93" y="68"/>
              </a:cxn>
              <a:cxn ang="0">
                <a:pos x="87" y="83"/>
              </a:cxn>
              <a:cxn ang="0">
                <a:pos x="72" y="93"/>
              </a:cxn>
              <a:cxn ang="0">
                <a:pos x="56" y="99"/>
              </a:cxn>
              <a:cxn ang="0">
                <a:pos x="41" y="99"/>
              </a:cxn>
              <a:cxn ang="0">
                <a:pos x="25" y="93"/>
              </a:cxn>
              <a:cxn ang="0">
                <a:pos x="12" y="83"/>
              </a:cxn>
              <a:cxn ang="0">
                <a:pos x="3" y="68"/>
              </a:cxn>
              <a:cxn ang="0">
                <a:pos x="0" y="49"/>
              </a:cxn>
            </a:cxnLst>
            <a:rect l="0" t="0" r="r" b="b"/>
            <a:pathLst>
              <a:path w="98" h="100">
                <a:moveTo>
                  <a:pt x="0" y="49"/>
                </a:moveTo>
                <a:lnTo>
                  <a:pt x="3"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3" y="68"/>
                </a:lnTo>
                <a:lnTo>
                  <a:pt x="0" y="49"/>
                </a:lnTo>
              </a:path>
            </a:pathLst>
          </a:custGeom>
          <a:noFill/>
          <a:ln w="9525" cap="rnd">
            <a:noFill/>
            <a:round/>
            <a:headEnd type="none" w="sm" len="sm"/>
            <a:tailEnd type="none" w="sm" len="sm"/>
          </a:ln>
          <a:effectLst/>
        </p:spPr>
        <p:txBody>
          <a:bodyPr/>
          <a:lstStyle/>
          <a:p>
            <a:endParaRPr lang="en-US"/>
          </a:p>
        </p:txBody>
      </p:sp>
      <p:sp>
        <p:nvSpPr>
          <p:cNvPr id="287" name="Freeform 284"/>
          <p:cNvSpPr>
            <a:spLocks/>
          </p:cNvSpPr>
          <p:nvPr/>
        </p:nvSpPr>
        <p:spPr bwMode="auto">
          <a:xfrm>
            <a:off x="7637463" y="1687513"/>
            <a:ext cx="363537" cy="903287"/>
          </a:xfrm>
          <a:custGeom>
            <a:avLst/>
            <a:gdLst/>
            <a:ahLst/>
            <a:cxnLst>
              <a:cxn ang="0">
                <a:pos x="130" y="552"/>
              </a:cxn>
              <a:cxn ang="0">
                <a:pos x="153" y="568"/>
              </a:cxn>
              <a:cxn ang="0">
                <a:pos x="171" y="564"/>
              </a:cxn>
              <a:cxn ang="0">
                <a:pos x="184" y="539"/>
              </a:cxn>
              <a:cxn ang="0">
                <a:pos x="184" y="168"/>
              </a:cxn>
              <a:cxn ang="0">
                <a:pos x="189" y="161"/>
              </a:cxn>
              <a:cxn ang="0">
                <a:pos x="195" y="168"/>
              </a:cxn>
              <a:cxn ang="0">
                <a:pos x="197" y="327"/>
              </a:cxn>
              <a:cxn ang="0">
                <a:pos x="212" y="336"/>
              </a:cxn>
              <a:cxn ang="0">
                <a:pos x="227" y="327"/>
              </a:cxn>
              <a:cxn ang="0">
                <a:pos x="228" y="140"/>
              </a:cxn>
              <a:cxn ang="0">
                <a:pos x="221" y="122"/>
              </a:cxn>
              <a:cxn ang="0">
                <a:pos x="17" y="120"/>
              </a:cxn>
              <a:cxn ang="0">
                <a:pos x="2" y="130"/>
              </a:cxn>
              <a:cxn ang="0">
                <a:pos x="0" y="320"/>
              </a:cxn>
              <a:cxn ang="0">
                <a:pos x="8" y="334"/>
              </a:cxn>
              <a:cxn ang="0">
                <a:pos x="26" y="334"/>
              </a:cxn>
              <a:cxn ang="0">
                <a:pos x="34" y="320"/>
              </a:cxn>
              <a:cxn ang="0">
                <a:pos x="36" y="163"/>
              </a:cxn>
              <a:cxn ang="0">
                <a:pos x="44" y="163"/>
              </a:cxn>
              <a:cxn ang="0">
                <a:pos x="46" y="331"/>
              </a:cxn>
              <a:cxn ang="0">
                <a:pos x="48" y="552"/>
              </a:cxn>
              <a:cxn ang="0">
                <a:pos x="71" y="568"/>
              </a:cxn>
              <a:cxn ang="0">
                <a:pos x="91" y="564"/>
              </a:cxn>
              <a:cxn ang="0">
                <a:pos x="104" y="539"/>
              </a:cxn>
              <a:cxn ang="0">
                <a:pos x="106" y="334"/>
              </a:cxn>
              <a:cxn ang="0">
                <a:pos x="123" y="334"/>
              </a:cxn>
              <a:cxn ang="0">
                <a:pos x="127" y="539"/>
              </a:cxn>
              <a:cxn ang="0">
                <a:pos x="67" y="34"/>
              </a:cxn>
              <a:cxn ang="0">
                <a:pos x="89" y="7"/>
              </a:cxn>
              <a:cxn ang="0">
                <a:pos x="123" y="0"/>
              </a:cxn>
              <a:cxn ang="0">
                <a:pos x="155" y="19"/>
              </a:cxn>
              <a:cxn ang="0">
                <a:pos x="165" y="52"/>
              </a:cxn>
              <a:cxn ang="0">
                <a:pos x="155" y="89"/>
              </a:cxn>
              <a:cxn ang="0">
                <a:pos x="123" y="106"/>
              </a:cxn>
              <a:cxn ang="0">
                <a:pos x="89" y="100"/>
              </a:cxn>
              <a:cxn ang="0">
                <a:pos x="67" y="72"/>
              </a:cxn>
              <a:cxn ang="0">
                <a:pos x="127" y="539"/>
              </a:cxn>
            </a:cxnLst>
            <a:rect l="0" t="0" r="r" b="b"/>
            <a:pathLst>
              <a:path w="229"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5" y="163"/>
                </a:lnTo>
                <a:lnTo>
                  <a:pt x="189" y="161"/>
                </a:lnTo>
                <a:lnTo>
                  <a:pt x="193" y="163"/>
                </a:lnTo>
                <a:lnTo>
                  <a:pt x="195" y="168"/>
                </a:lnTo>
                <a:lnTo>
                  <a:pt x="195" y="320"/>
                </a:lnTo>
                <a:lnTo>
                  <a:pt x="197" y="327"/>
                </a:lnTo>
                <a:lnTo>
                  <a:pt x="203" y="334"/>
                </a:lnTo>
                <a:lnTo>
                  <a:pt x="212" y="336"/>
                </a:lnTo>
                <a:lnTo>
                  <a:pt x="221" y="334"/>
                </a:lnTo>
                <a:lnTo>
                  <a:pt x="227" y="327"/>
                </a:lnTo>
                <a:lnTo>
                  <a:pt x="228" y="320"/>
                </a:lnTo>
                <a:lnTo>
                  <a:pt x="228"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89"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89" y="100"/>
                </a:lnTo>
                <a:lnTo>
                  <a:pt x="76" y="89"/>
                </a:lnTo>
                <a:lnTo>
                  <a:pt x="67" y="72"/>
                </a:lnTo>
                <a:lnTo>
                  <a:pt x="64" y="52"/>
                </a:lnTo>
                <a:lnTo>
                  <a:pt x="127" y="539"/>
                </a:lnTo>
              </a:path>
            </a:pathLst>
          </a:custGeom>
          <a:solidFill>
            <a:srgbClr val="00FFFF"/>
          </a:solidFill>
          <a:ln w="9525" cap="rnd">
            <a:noFill/>
            <a:round/>
            <a:headEnd type="none" w="sm" len="sm"/>
            <a:tailEnd type="none" w="sm" len="sm"/>
          </a:ln>
          <a:effectLst/>
        </p:spPr>
        <p:txBody>
          <a:bodyPr/>
          <a:lstStyle/>
          <a:p>
            <a:endParaRPr lang="en-US"/>
          </a:p>
        </p:txBody>
      </p:sp>
      <p:sp>
        <p:nvSpPr>
          <p:cNvPr id="288" name="Freeform 285"/>
          <p:cNvSpPr>
            <a:spLocks/>
          </p:cNvSpPr>
          <p:nvPr/>
        </p:nvSpPr>
        <p:spPr bwMode="auto">
          <a:xfrm>
            <a:off x="7637463" y="1881188"/>
            <a:ext cx="363537" cy="709612"/>
          </a:xfrm>
          <a:custGeom>
            <a:avLst/>
            <a:gdLst/>
            <a:ahLst/>
            <a:cxnLst>
              <a:cxn ang="0">
                <a:pos x="127" y="418"/>
              </a:cxn>
              <a:cxn ang="0">
                <a:pos x="130" y="430"/>
              </a:cxn>
              <a:cxn ang="0">
                <a:pos x="139" y="442"/>
              </a:cxn>
              <a:cxn ang="0">
                <a:pos x="153" y="446"/>
              </a:cxn>
              <a:cxn ang="0">
                <a:pos x="158" y="446"/>
              </a:cxn>
              <a:cxn ang="0">
                <a:pos x="171" y="442"/>
              </a:cxn>
              <a:cxn ang="0">
                <a:pos x="181" y="430"/>
              </a:cxn>
              <a:cxn ang="0">
                <a:pos x="184" y="418"/>
              </a:cxn>
              <a:cxn ang="0">
                <a:pos x="184" y="210"/>
              </a:cxn>
              <a:cxn ang="0">
                <a:pos x="184" y="47"/>
              </a:cxn>
              <a:cxn ang="0">
                <a:pos x="185"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8" y="198"/>
              </a:cxn>
              <a:cxn ang="0">
                <a:pos x="228" y="20"/>
              </a:cxn>
              <a:cxn ang="0">
                <a:pos x="227" y="10"/>
              </a:cxn>
              <a:cxn ang="0">
                <a:pos x="221" y="2"/>
              </a:cxn>
              <a:cxn ang="0">
                <a:pos x="212" y="0"/>
              </a:cxn>
              <a:cxn ang="0">
                <a:pos x="17" y="0"/>
              </a:cxn>
              <a:cxn ang="0">
                <a:pos x="8" y="2"/>
              </a:cxn>
              <a:cxn ang="0">
                <a:pos x="2" y="10"/>
              </a:cxn>
              <a:cxn ang="0">
                <a:pos x="0" y="20"/>
              </a:cxn>
              <a:cxn ang="0">
                <a:pos x="0" y="198"/>
              </a:cxn>
              <a:cxn ang="0">
                <a:pos x="2" y="206"/>
              </a:cxn>
              <a:cxn ang="0">
                <a:pos x="8" y="213"/>
              </a:cxn>
              <a:cxn ang="0">
                <a:pos x="17" y="215"/>
              </a:cxn>
              <a:cxn ang="0">
                <a:pos x="26" y="213"/>
              </a:cxn>
              <a:cxn ang="0">
                <a:pos x="32" y="206"/>
              </a:cxn>
              <a:cxn ang="0">
                <a:pos x="34" y="198"/>
              </a:cxn>
              <a:cxn ang="0">
                <a:pos x="34" y="47"/>
              </a:cxn>
              <a:cxn ang="0">
                <a:pos x="36" y="42"/>
              </a:cxn>
              <a:cxn ang="0">
                <a:pos x="42" y="40"/>
              </a:cxn>
              <a:cxn ang="0">
                <a:pos x="44" y="42"/>
              </a:cxn>
              <a:cxn ang="0">
                <a:pos x="46" y="47"/>
              </a:cxn>
              <a:cxn ang="0">
                <a:pos x="46" y="210"/>
              </a:cxn>
              <a:cxn ang="0">
                <a:pos x="46" y="418"/>
              </a:cxn>
              <a:cxn ang="0">
                <a:pos x="48" y="430"/>
              </a:cxn>
              <a:cxn ang="0">
                <a:pos x="58" y="442"/>
              </a:cxn>
              <a:cxn ang="0">
                <a:pos x="71" y="446"/>
              </a:cxn>
              <a:cxn ang="0">
                <a:pos x="78" y="446"/>
              </a:cxn>
              <a:cxn ang="0">
                <a:pos x="91" y="442"/>
              </a:cxn>
              <a:cxn ang="0">
                <a:pos x="100" y="430"/>
              </a:cxn>
              <a:cxn ang="0">
                <a:pos x="104" y="418"/>
              </a:cxn>
              <a:cxn ang="0">
                <a:pos x="104" y="221"/>
              </a:cxn>
              <a:cxn ang="0">
                <a:pos x="106" y="213"/>
              </a:cxn>
              <a:cxn ang="0">
                <a:pos x="115" y="210"/>
              </a:cxn>
              <a:cxn ang="0">
                <a:pos x="123" y="213"/>
              </a:cxn>
              <a:cxn ang="0">
                <a:pos x="127" y="221"/>
              </a:cxn>
              <a:cxn ang="0">
                <a:pos x="127" y="418"/>
              </a:cxn>
            </a:cxnLst>
            <a:rect l="0" t="0" r="r" b="b"/>
            <a:pathLst>
              <a:path w="229"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noFill/>
          <a:ln w="9525" cap="rnd">
            <a:noFill/>
            <a:round/>
            <a:headEnd type="none" w="sm" len="sm"/>
            <a:tailEnd type="none" w="sm" len="sm"/>
          </a:ln>
          <a:effectLst/>
        </p:spPr>
        <p:txBody>
          <a:bodyPr/>
          <a:lstStyle/>
          <a:p>
            <a:endParaRPr lang="en-US"/>
          </a:p>
        </p:txBody>
      </p:sp>
      <p:sp>
        <p:nvSpPr>
          <p:cNvPr id="289" name="Freeform 286"/>
          <p:cNvSpPr>
            <a:spLocks/>
          </p:cNvSpPr>
          <p:nvPr/>
        </p:nvSpPr>
        <p:spPr bwMode="auto">
          <a:xfrm>
            <a:off x="7742238" y="1687513"/>
            <a:ext cx="155575" cy="158750"/>
          </a:xfrm>
          <a:custGeom>
            <a:avLst/>
            <a:gdLst/>
            <a:ahLst/>
            <a:cxnLst>
              <a:cxn ang="0">
                <a:pos x="0" y="49"/>
              </a:cxn>
              <a:cxn ang="0">
                <a:pos x="3" y="31"/>
              </a:cxn>
              <a:cxn ang="0">
                <a:pos x="12" y="18"/>
              </a:cxn>
              <a:cxn ang="0">
                <a:pos x="24" y="6"/>
              </a:cxn>
              <a:cxn ang="0">
                <a:pos x="41" y="0"/>
              </a:cxn>
              <a:cxn ang="0">
                <a:pos x="56" y="0"/>
              </a:cxn>
              <a:cxn ang="0">
                <a:pos x="72" y="6"/>
              </a:cxn>
              <a:cxn ang="0">
                <a:pos x="87" y="18"/>
              </a:cxn>
              <a:cxn ang="0">
                <a:pos x="93" y="31"/>
              </a:cxn>
              <a:cxn ang="0">
                <a:pos x="97" y="49"/>
              </a:cxn>
              <a:cxn ang="0">
                <a:pos x="93" y="68"/>
              </a:cxn>
              <a:cxn ang="0">
                <a:pos x="87" y="83"/>
              </a:cxn>
              <a:cxn ang="0">
                <a:pos x="72" y="93"/>
              </a:cxn>
              <a:cxn ang="0">
                <a:pos x="56" y="99"/>
              </a:cxn>
              <a:cxn ang="0">
                <a:pos x="41" y="99"/>
              </a:cxn>
              <a:cxn ang="0">
                <a:pos x="24" y="93"/>
              </a:cxn>
              <a:cxn ang="0">
                <a:pos x="12" y="83"/>
              </a:cxn>
              <a:cxn ang="0">
                <a:pos x="3" y="68"/>
              </a:cxn>
              <a:cxn ang="0">
                <a:pos x="0" y="49"/>
              </a:cxn>
            </a:cxnLst>
            <a:rect l="0" t="0" r="r" b="b"/>
            <a:pathLst>
              <a:path w="98" h="100">
                <a:moveTo>
                  <a:pt x="0" y="49"/>
                </a:moveTo>
                <a:lnTo>
                  <a:pt x="3" y="31"/>
                </a:lnTo>
                <a:lnTo>
                  <a:pt x="12" y="18"/>
                </a:lnTo>
                <a:lnTo>
                  <a:pt x="24"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4" y="93"/>
                </a:lnTo>
                <a:lnTo>
                  <a:pt x="12" y="83"/>
                </a:lnTo>
                <a:lnTo>
                  <a:pt x="3" y="68"/>
                </a:lnTo>
                <a:lnTo>
                  <a:pt x="0" y="49"/>
                </a:lnTo>
              </a:path>
            </a:pathLst>
          </a:custGeom>
          <a:noFill/>
          <a:ln w="9525" cap="rnd">
            <a:noFill/>
            <a:round/>
            <a:headEnd type="none" w="sm" len="sm"/>
            <a:tailEnd type="none" w="sm" len="sm"/>
          </a:ln>
          <a:effectLst/>
        </p:spPr>
        <p:txBody>
          <a:bodyPr/>
          <a:lstStyle/>
          <a:p>
            <a:endParaRPr lang="en-US"/>
          </a:p>
        </p:txBody>
      </p:sp>
      <p:sp>
        <p:nvSpPr>
          <p:cNvPr id="290" name="Freeform 287"/>
          <p:cNvSpPr>
            <a:spLocks/>
          </p:cNvSpPr>
          <p:nvPr/>
        </p:nvSpPr>
        <p:spPr bwMode="auto">
          <a:xfrm>
            <a:off x="8094663" y="1687513"/>
            <a:ext cx="363537" cy="903287"/>
          </a:xfrm>
          <a:custGeom>
            <a:avLst/>
            <a:gdLst/>
            <a:ahLst/>
            <a:cxnLst>
              <a:cxn ang="0">
                <a:pos x="130" y="552"/>
              </a:cxn>
              <a:cxn ang="0">
                <a:pos x="153" y="568"/>
              </a:cxn>
              <a:cxn ang="0">
                <a:pos x="171" y="564"/>
              </a:cxn>
              <a:cxn ang="0">
                <a:pos x="184" y="539"/>
              </a:cxn>
              <a:cxn ang="0">
                <a:pos x="184" y="168"/>
              </a:cxn>
              <a:cxn ang="0">
                <a:pos x="189" y="161"/>
              </a:cxn>
              <a:cxn ang="0">
                <a:pos x="195" y="168"/>
              </a:cxn>
              <a:cxn ang="0">
                <a:pos x="197" y="327"/>
              </a:cxn>
              <a:cxn ang="0">
                <a:pos x="212" y="336"/>
              </a:cxn>
              <a:cxn ang="0">
                <a:pos x="227" y="327"/>
              </a:cxn>
              <a:cxn ang="0">
                <a:pos x="228" y="140"/>
              </a:cxn>
              <a:cxn ang="0">
                <a:pos x="221" y="122"/>
              </a:cxn>
              <a:cxn ang="0">
                <a:pos x="17" y="120"/>
              </a:cxn>
              <a:cxn ang="0">
                <a:pos x="2" y="130"/>
              </a:cxn>
              <a:cxn ang="0">
                <a:pos x="0" y="320"/>
              </a:cxn>
              <a:cxn ang="0">
                <a:pos x="8" y="334"/>
              </a:cxn>
              <a:cxn ang="0">
                <a:pos x="26" y="334"/>
              </a:cxn>
              <a:cxn ang="0">
                <a:pos x="34" y="320"/>
              </a:cxn>
              <a:cxn ang="0">
                <a:pos x="36" y="163"/>
              </a:cxn>
              <a:cxn ang="0">
                <a:pos x="44" y="163"/>
              </a:cxn>
              <a:cxn ang="0">
                <a:pos x="46" y="331"/>
              </a:cxn>
              <a:cxn ang="0">
                <a:pos x="48" y="552"/>
              </a:cxn>
              <a:cxn ang="0">
                <a:pos x="71" y="568"/>
              </a:cxn>
              <a:cxn ang="0">
                <a:pos x="91" y="564"/>
              </a:cxn>
              <a:cxn ang="0">
                <a:pos x="104" y="539"/>
              </a:cxn>
              <a:cxn ang="0">
                <a:pos x="106" y="334"/>
              </a:cxn>
              <a:cxn ang="0">
                <a:pos x="123" y="334"/>
              </a:cxn>
              <a:cxn ang="0">
                <a:pos x="127" y="539"/>
              </a:cxn>
              <a:cxn ang="0">
                <a:pos x="67" y="34"/>
              </a:cxn>
              <a:cxn ang="0">
                <a:pos x="89" y="7"/>
              </a:cxn>
              <a:cxn ang="0">
                <a:pos x="123" y="0"/>
              </a:cxn>
              <a:cxn ang="0">
                <a:pos x="155" y="19"/>
              </a:cxn>
              <a:cxn ang="0">
                <a:pos x="165" y="52"/>
              </a:cxn>
              <a:cxn ang="0">
                <a:pos x="155" y="89"/>
              </a:cxn>
              <a:cxn ang="0">
                <a:pos x="123" y="106"/>
              </a:cxn>
              <a:cxn ang="0">
                <a:pos x="89" y="100"/>
              </a:cxn>
              <a:cxn ang="0">
                <a:pos x="67" y="72"/>
              </a:cxn>
              <a:cxn ang="0">
                <a:pos x="127" y="539"/>
              </a:cxn>
            </a:cxnLst>
            <a:rect l="0" t="0" r="r" b="b"/>
            <a:pathLst>
              <a:path w="229" h="569">
                <a:moveTo>
                  <a:pt x="127" y="539"/>
                </a:moveTo>
                <a:lnTo>
                  <a:pt x="130" y="552"/>
                </a:lnTo>
                <a:lnTo>
                  <a:pt x="139" y="564"/>
                </a:lnTo>
                <a:lnTo>
                  <a:pt x="153" y="568"/>
                </a:lnTo>
                <a:lnTo>
                  <a:pt x="157" y="568"/>
                </a:lnTo>
                <a:lnTo>
                  <a:pt x="171" y="564"/>
                </a:lnTo>
                <a:lnTo>
                  <a:pt x="181" y="552"/>
                </a:lnTo>
                <a:lnTo>
                  <a:pt x="184" y="539"/>
                </a:lnTo>
                <a:lnTo>
                  <a:pt x="184" y="331"/>
                </a:lnTo>
                <a:lnTo>
                  <a:pt x="184" y="168"/>
                </a:lnTo>
                <a:lnTo>
                  <a:pt x="185" y="163"/>
                </a:lnTo>
                <a:lnTo>
                  <a:pt x="189" y="161"/>
                </a:lnTo>
                <a:lnTo>
                  <a:pt x="193" y="163"/>
                </a:lnTo>
                <a:lnTo>
                  <a:pt x="195" y="168"/>
                </a:lnTo>
                <a:lnTo>
                  <a:pt x="195" y="320"/>
                </a:lnTo>
                <a:lnTo>
                  <a:pt x="197" y="327"/>
                </a:lnTo>
                <a:lnTo>
                  <a:pt x="203" y="334"/>
                </a:lnTo>
                <a:lnTo>
                  <a:pt x="212" y="336"/>
                </a:lnTo>
                <a:lnTo>
                  <a:pt x="221" y="334"/>
                </a:lnTo>
                <a:lnTo>
                  <a:pt x="227" y="327"/>
                </a:lnTo>
                <a:lnTo>
                  <a:pt x="228" y="320"/>
                </a:lnTo>
                <a:lnTo>
                  <a:pt x="228"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89"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89" y="100"/>
                </a:lnTo>
                <a:lnTo>
                  <a:pt x="76" y="89"/>
                </a:lnTo>
                <a:lnTo>
                  <a:pt x="67" y="72"/>
                </a:lnTo>
                <a:lnTo>
                  <a:pt x="64" y="52"/>
                </a:lnTo>
                <a:lnTo>
                  <a:pt x="127" y="539"/>
                </a:lnTo>
              </a:path>
            </a:pathLst>
          </a:custGeom>
          <a:solidFill>
            <a:srgbClr val="00FFFF"/>
          </a:solidFill>
          <a:ln w="9525" cap="rnd">
            <a:noFill/>
            <a:round/>
            <a:headEnd type="none" w="sm" len="sm"/>
            <a:tailEnd type="none" w="sm" len="sm"/>
          </a:ln>
          <a:effectLst/>
        </p:spPr>
        <p:txBody>
          <a:bodyPr/>
          <a:lstStyle/>
          <a:p>
            <a:endParaRPr lang="en-US"/>
          </a:p>
        </p:txBody>
      </p:sp>
      <p:sp>
        <p:nvSpPr>
          <p:cNvPr id="291" name="Freeform 288"/>
          <p:cNvSpPr>
            <a:spLocks/>
          </p:cNvSpPr>
          <p:nvPr/>
        </p:nvSpPr>
        <p:spPr bwMode="auto">
          <a:xfrm>
            <a:off x="8094663" y="1881188"/>
            <a:ext cx="363537" cy="709612"/>
          </a:xfrm>
          <a:custGeom>
            <a:avLst/>
            <a:gdLst/>
            <a:ahLst/>
            <a:cxnLst>
              <a:cxn ang="0">
                <a:pos x="127" y="418"/>
              </a:cxn>
              <a:cxn ang="0">
                <a:pos x="130" y="430"/>
              </a:cxn>
              <a:cxn ang="0">
                <a:pos x="139" y="442"/>
              </a:cxn>
              <a:cxn ang="0">
                <a:pos x="153" y="446"/>
              </a:cxn>
              <a:cxn ang="0">
                <a:pos x="157" y="446"/>
              </a:cxn>
              <a:cxn ang="0">
                <a:pos x="171" y="442"/>
              </a:cxn>
              <a:cxn ang="0">
                <a:pos x="181" y="430"/>
              </a:cxn>
              <a:cxn ang="0">
                <a:pos x="184" y="418"/>
              </a:cxn>
              <a:cxn ang="0">
                <a:pos x="184" y="210"/>
              </a:cxn>
              <a:cxn ang="0">
                <a:pos x="184" y="47"/>
              </a:cxn>
              <a:cxn ang="0">
                <a:pos x="185"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8" y="198"/>
              </a:cxn>
              <a:cxn ang="0">
                <a:pos x="228" y="20"/>
              </a:cxn>
              <a:cxn ang="0">
                <a:pos x="227" y="10"/>
              </a:cxn>
              <a:cxn ang="0">
                <a:pos x="221" y="2"/>
              </a:cxn>
              <a:cxn ang="0">
                <a:pos x="212" y="0"/>
              </a:cxn>
              <a:cxn ang="0">
                <a:pos x="17" y="0"/>
              </a:cxn>
              <a:cxn ang="0">
                <a:pos x="8" y="2"/>
              </a:cxn>
              <a:cxn ang="0">
                <a:pos x="2" y="10"/>
              </a:cxn>
              <a:cxn ang="0">
                <a:pos x="0" y="20"/>
              </a:cxn>
              <a:cxn ang="0">
                <a:pos x="0" y="198"/>
              </a:cxn>
              <a:cxn ang="0">
                <a:pos x="2" y="206"/>
              </a:cxn>
              <a:cxn ang="0">
                <a:pos x="8" y="213"/>
              </a:cxn>
              <a:cxn ang="0">
                <a:pos x="17" y="215"/>
              </a:cxn>
              <a:cxn ang="0">
                <a:pos x="26" y="213"/>
              </a:cxn>
              <a:cxn ang="0">
                <a:pos x="32" y="206"/>
              </a:cxn>
              <a:cxn ang="0">
                <a:pos x="34" y="198"/>
              </a:cxn>
              <a:cxn ang="0">
                <a:pos x="34" y="47"/>
              </a:cxn>
              <a:cxn ang="0">
                <a:pos x="36" y="42"/>
              </a:cxn>
              <a:cxn ang="0">
                <a:pos x="42" y="40"/>
              </a:cxn>
              <a:cxn ang="0">
                <a:pos x="44" y="42"/>
              </a:cxn>
              <a:cxn ang="0">
                <a:pos x="46" y="47"/>
              </a:cxn>
              <a:cxn ang="0">
                <a:pos x="46" y="210"/>
              </a:cxn>
              <a:cxn ang="0">
                <a:pos x="46" y="418"/>
              </a:cxn>
              <a:cxn ang="0">
                <a:pos x="48" y="430"/>
              </a:cxn>
              <a:cxn ang="0">
                <a:pos x="58" y="442"/>
              </a:cxn>
              <a:cxn ang="0">
                <a:pos x="71" y="446"/>
              </a:cxn>
              <a:cxn ang="0">
                <a:pos x="78" y="446"/>
              </a:cxn>
              <a:cxn ang="0">
                <a:pos x="91" y="442"/>
              </a:cxn>
              <a:cxn ang="0">
                <a:pos x="100" y="430"/>
              </a:cxn>
              <a:cxn ang="0">
                <a:pos x="104" y="418"/>
              </a:cxn>
              <a:cxn ang="0">
                <a:pos x="104" y="221"/>
              </a:cxn>
              <a:cxn ang="0">
                <a:pos x="106" y="213"/>
              </a:cxn>
              <a:cxn ang="0">
                <a:pos x="115" y="210"/>
              </a:cxn>
              <a:cxn ang="0">
                <a:pos x="123" y="213"/>
              </a:cxn>
              <a:cxn ang="0">
                <a:pos x="127" y="221"/>
              </a:cxn>
              <a:cxn ang="0">
                <a:pos x="127" y="418"/>
              </a:cxn>
            </a:cxnLst>
            <a:rect l="0" t="0" r="r" b="b"/>
            <a:pathLst>
              <a:path w="229" h="447">
                <a:moveTo>
                  <a:pt x="127" y="418"/>
                </a:moveTo>
                <a:lnTo>
                  <a:pt x="130" y="430"/>
                </a:lnTo>
                <a:lnTo>
                  <a:pt x="139" y="442"/>
                </a:lnTo>
                <a:lnTo>
                  <a:pt x="153" y="446"/>
                </a:lnTo>
                <a:lnTo>
                  <a:pt x="157"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rgbClr val="00A898"/>
          </a:solidFill>
          <a:ln w="9525" cap="rnd">
            <a:noFill/>
            <a:round/>
            <a:headEnd type="none" w="sm" len="sm"/>
            <a:tailEnd type="none" w="sm" len="sm"/>
          </a:ln>
          <a:effectLst/>
        </p:spPr>
        <p:txBody>
          <a:bodyPr/>
          <a:lstStyle/>
          <a:p>
            <a:endParaRPr lang="en-US"/>
          </a:p>
        </p:txBody>
      </p:sp>
      <p:sp>
        <p:nvSpPr>
          <p:cNvPr id="292" name="Freeform 289"/>
          <p:cNvSpPr>
            <a:spLocks/>
          </p:cNvSpPr>
          <p:nvPr/>
        </p:nvSpPr>
        <p:spPr bwMode="auto">
          <a:xfrm>
            <a:off x="8199438" y="1687513"/>
            <a:ext cx="155575" cy="158750"/>
          </a:xfrm>
          <a:custGeom>
            <a:avLst/>
            <a:gdLst/>
            <a:ahLst/>
            <a:cxnLst>
              <a:cxn ang="0">
                <a:pos x="0" y="49"/>
              </a:cxn>
              <a:cxn ang="0">
                <a:pos x="3" y="31"/>
              </a:cxn>
              <a:cxn ang="0">
                <a:pos x="12" y="18"/>
              </a:cxn>
              <a:cxn ang="0">
                <a:pos x="24" y="6"/>
              </a:cxn>
              <a:cxn ang="0">
                <a:pos x="41" y="0"/>
              </a:cxn>
              <a:cxn ang="0">
                <a:pos x="56" y="0"/>
              </a:cxn>
              <a:cxn ang="0">
                <a:pos x="72" y="6"/>
              </a:cxn>
              <a:cxn ang="0">
                <a:pos x="87" y="18"/>
              </a:cxn>
              <a:cxn ang="0">
                <a:pos x="93" y="31"/>
              </a:cxn>
              <a:cxn ang="0">
                <a:pos x="97" y="49"/>
              </a:cxn>
              <a:cxn ang="0">
                <a:pos x="93" y="68"/>
              </a:cxn>
              <a:cxn ang="0">
                <a:pos x="87" y="83"/>
              </a:cxn>
              <a:cxn ang="0">
                <a:pos x="72" y="93"/>
              </a:cxn>
              <a:cxn ang="0">
                <a:pos x="56" y="99"/>
              </a:cxn>
              <a:cxn ang="0">
                <a:pos x="41" y="99"/>
              </a:cxn>
              <a:cxn ang="0">
                <a:pos x="24" y="93"/>
              </a:cxn>
              <a:cxn ang="0">
                <a:pos x="12" y="83"/>
              </a:cxn>
              <a:cxn ang="0">
                <a:pos x="3" y="68"/>
              </a:cxn>
              <a:cxn ang="0">
                <a:pos x="0" y="49"/>
              </a:cxn>
            </a:cxnLst>
            <a:rect l="0" t="0" r="r" b="b"/>
            <a:pathLst>
              <a:path w="98" h="100">
                <a:moveTo>
                  <a:pt x="0" y="49"/>
                </a:moveTo>
                <a:lnTo>
                  <a:pt x="3" y="31"/>
                </a:lnTo>
                <a:lnTo>
                  <a:pt x="12" y="18"/>
                </a:lnTo>
                <a:lnTo>
                  <a:pt x="24"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4" y="93"/>
                </a:lnTo>
                <a:lnTo>
                  <a:pt x="12" y="83"/>
                </a:lnTo>
                <a:lnTo>
                  <a:pt x="3" y="68"/>
                </a:lnTo>
                <a:lnTo>
                  <a:pt x="0" y="49"/>
                </a:lnTo>
              </a:path>
            </a:pathLst>
          </a:custGeom>
          <a:solidFill>
            <a:srgbClr val="00A898"/>
          </a:solidFill>
          <a:ln w="9525" cap="rnd">
            <a:noFill/>
            <a:round/>
            <a:headEnd type="none" w="sm" len="sm"/>
            <a:tailEnd type="none" w="sm" len="sm"/>
          </a:ln>
          <a:effectLst/>
        </p:spPr>
        <p:txBody>
          <a:bodyPr/>
          <a:lstStyle/>
          <a:p>
            <a:endParaRPr lang="en-US"/>
          </a:p>
        </p:txBody>
      </p:sp>
      <p:sp>
        <p:nvSpPr>
          <p:cNvPr id="293" name="Freeform 290"/>
          <p:cNvSpPr>
            <a:spLocks/>
          </p:cNvSpPr>
          <p:nvPr/>
        </p:nvSpPr>
        <p:spPr bwMode="auto">
          <a:xfrm>
            <a:off x="7256463" y="5040313"/>
            <a:ext cx="365125" cy="903287"/>
          </a:xfrm>
          <a:custGeom>
            <a:avLst/>
            <a:gdLst/>
            <a:ahLst/>
            <a:cxnLst>
              <a:cxn ang="0">
                <a:pos x="129" y="553"/>
              </a:cxn>
              <a:cxn ang="0">
                <a:pos x="151" y="568"/>
              </a:cxn>
              <a:cxn ang="0">
                <a:pos x="171" y="565"/>
              </a:cxn>
              <a:cxn ang="0">
                <a:pos x="184" y="540"/>
              </a:cxn>
              <a:cxn ang="0">
                <a:pos x="184" y="169"/>
              </a:cxn>
              <a:cxn ang="0">
                <a:pos x="189" y="162"/>
              </a:cxn>
              <a:cxn ang="0">
                <a:pos x="195" y="169"/>
              </a:cxn>
              <a:cxn ang="0">
                <a:pos x="197" y="328"/>
              </a:cxn>
              <a:cxn ang="0">
                <a:pos x="212" y="337"/>
              </a:cxn>
              <a:cxn ang="0">
                <a:pos x="227" y="328"/>
              </a:cxn>
              <a:cxn ang="0">
                <a:pos x="229" y="140"/>
              </a:cxn>
              <a:cxn ang="0">
                <a:pos x="221" y="123"/>
              </a:cxn>
              <a:cxn ang="0">
                <a:pos x="17" y="121"/>
              </a:cxn>
              <a:cxn ang="0">
                <a:pos x="2" y="131"/>
              </a:cxn>
              <a:cxn ang="0">
                <a:pos x="0" y="320"/>
              </a:cxn>
              <a:cxn ang="0">
                <a:pos x="8" y="335"/>
              </a:cxn>
              <a:cxn ang="0">
                <a:pos x="26" y="335"/>
              </a:cxn>
              <a:cxn ang="0">
                <a:pos x="34" y="320"/>
              </a:cxn>
              <a:cxn ang="0">
                <a:pos x="36" y="164"/>
              </a:cxn>
              <a:cxn ang="0">
                <a:pos x="44" y="164"/>
              </a:cxn>
              <a:cxn ang="0">
                <a:pos x="44" y="331"/>
              </a:cxn>
              <a:cxn ang="0">
                <a:pos x="48" y="553"/>
              </a:cxn>
              <a:cxn ang="0">
                <a:pos x="71" y="568"/>
              </a:cxn>
              <a:cxn ang="0">
                <a:pos x="91" y="565"/>
              </a:cxn>
              <a:cxn ang="0">
                <a:pos x="102" y="540"/>
              </a:cxn>
              <a:cxn ang="0">
                <a:pos x="106" y="335"/>
              </a:cxn>
              <a:cxn ang="0">
                <a:pos x="123" y="335"/>
              </a:cxn>
              <a:cxn ang="0">
                <a:pos x="127" y="540"/>
              </a:cxn>
              <a:cxn ang="0">
                <a:pos x="68" y="35"/>
              </a:cxn>
              <a:cxn ang="0">
                <a:pos x="90" y="8"/>
              </a:cxn>
              <a:cxn ang="0">
                <a:pos x="123" y="0"/>
              </a:cxn>
              <a:cxn ang="0">
                <a:pos x="153" y="20"/>
              </a:cxn>
              <a:cxn ang="0">
                <a:pos x="165" y="53"/>
              </a:cxn>
              <a:cxn ang="0">
                <a:pos x="153" y="90"/>
              </a:cxn>
              <a:cxn ang="0">
                <a:pos x="123" y="107"/>
              </a:cxn>
              <a:cxn ang="0">
                <a:pos x="90" y="101"/>
              </a:cxn>
              <a:cxn ang="0">
                <a:pos x="68" y="72"/>
              </a:cxn>
              <a:cxn ang="0">
                <a:pos x="127" y="540"/>
              </a:cxn>
            </a:cxnLst>
            <a:rect l="0" t="0" r="r" b="b"/>
            <a:pathLst>
              <a:path w="230" h="569">
                <a:moveTo>
                  <a:pt x="127" y="540"/>
                </a:moveTo>
                <a:lnTo>
                  <a:pt x="129" y="553"/>
                </a:lnTo>
                <a:lnTo>
                  <a:pt x="137" y="565"/>
                </a:lnTo>
                <a:lnTo>
                  <a:pt x="151" y="568"/>
                </a:lnTo>
                <a:lnTo>
                  <a:pt x="158" y="568"/>
                </a:lnTo>
                <a:lnTo>
                  <a:pt x="171" y="565"/>
                </a:lnTo>
                <a:lnTo>
                  <a:pt x="181" y="553"/>
                </a:lnTo>
                <a:lnTo>
                  <a:pt x="184" y="540"/>
                </a:lnTo>
                <a:lnTo>
                  <a:pt x="184" y="331"/>
                </a:lnTo>
                <a:lnTo>
                  <a:pt x="184" y="169"/>
                </a:lnTo>
                <a:lnTo>
                  <a:pt x="184" y="164"/>
                </a:lnTo>
                <a:lnTo>
                  <a:pt x="189" y="162"/>
                </a:lnTo>
                <a:lnTo>
                  <a:pt x="193" y="164"/>
                </a:lnTo>
                <a:lnTo>
                  <a:pt x="195" y="169"/>
                </a:lnTo>
                <a:lnTo>
                  <a:pt x="195" y="320"/>
                </a:lnTo>
                <a:lnTo>
                  <a:pt x="197" y="328"/>
                </a:lnTo>
                <a:lnTo>
                  <a:pt x="203" y="335"/>
                </a:lnTo>
                <a:lnTo>
                  <a:pt x="212" y="337"/>
                </a:lnTo>
                <a:lnTo>
                  <a:pt x="221" y="335"/>
                </a:lnTo>
                <a:lnTo>
                  <a:pt x="227" y="328"/>
                </a:lnTo>
                <a:lnTo>
                  <a:pt x="229" y="320"/>
                </a:lnTo>
                <a:lnTo>
                  <a:pt x="229" y="140"/>
                </a:lnTo>
                <a:lnTo>
                  <a:pt x="227" y="131"/>
                </a:lnTo>
                <a:lnTo>
                  <a:pt x="221" y="123"/>
                </a:lnTo>
                <a:lnTo>
                  <a:pt x="212" y="121"/>
                </a:lnTo>
                <a:lnTo>
                  <a:pt x="17" y="121"/>
                </a:lnTo>
                <a:lnTo>
                  <a:pt x="8" y="123"/>
                </a:lnTo>
                <a:lnTo>
                  <a:pt x="2" y="131"/>
                </a:lnTo>
                <a:lnTo>
                  <a:pt x="0" y="140"/>
                </a:lnTo>
                <a:lnTo>
                  <a:pt x="0" y="320"/>
                </a:lnTo>
                <a:lnTo>
                  <a:pt x="2" y="328"/>
                </a:lnTo>
                <a:lnTo>
                  <a:pt x="8" y="335"/>
                </a:lnTo>
                <a:lnTo>
                  <a:pt x="17" y="337"/>
                </a:lnTo>
                <a:lnTo>
                  <a:pt x="26" y="335"/>
                </a:lnTo>
                <a:lnTo>
                  <a:pt x="32" y="328"/>
                </a:lnTo>
                <a:lnTo>
                  <a:pt x="34" y="320"/>
                </a:lnTo>
                <a:lnTo>
                  <a:pt x="34" y="169"/>
                </a:lnTo>
                <a:lnTo>
                  <a:pt x="36" y="164"/>
                </a:lnTo>
                <a:lnTo>
                  <a:pt x="40" y="162"/>
                </a:lnTo>
                <a:lnTo>
                  <a:pt x="44" y="164"/>
                </a:lnTo>
                <a:lnTo>
                  <a:pt x="44" y="169"/>
                </a:lnTo>
                <a:lnTo>
                  <a:pt x="44" y="331"/>
                </a:lnTo>
                <a:lnTo>
                  <a:pt x="44" y="540"/>
                </a:lnTo>
                <a:lnTo>
                  <a:pt x="48" y="553"/>
                </a:lnTo>
                <a:lnTo>
                  <a:pt x="58" y="565"/>
                </a:lnTo>
                <a:lnTo>
                  <a:pt x="71" y="568"/>
                </a:lnTo>
                <a:lnTo>
                  <a:pt x="78" y="568"/>
                </a:lnTo>
                <a:lnTo>
                  <a:pt x="91" y="565"/>
                </a:lnTo>
                <a:lnTo>
                  <a:pt x="100" y="553"/>
                </a:lnTo>
                <a:lnTo>
                  <a:pt x="102" y="540"/>
                </a:lnTo>
                <a:lnTo>
                  <a:pt x="102" y="343"/>
                </a:lnTo>
                <a:lnTo>
                  <a:pt x="106" y="335"/>
                </a:lnTo>
                <a:lnTo>
                  <a:pt x="114" y="331"/>
                </a:lnTo>
                <a:lnTo>
                  <a:pt x="123" y="335"/>
                </a:lnTo>
                <a:lnTo>
                  <a:pt x="127" y="343"/>
                </a:lnTo>
                <a:lnTo>
                  <a:pt x="127" y="540"/>
                </a:lnTo>
                <a:lnTo>
                  <a:pt x="64" y="53"/>
                </a:lnTo>
                <a:lnTo>
                  <a:pt x="68" y="35"/>
                </a:lnTo>
                <a:lnTo>
                  <a:pt x="74" y="20"/>
                </a:lnTo>
                <a:lnTo>
                  <a:pt x="90" y="8"/>
                </a:lnTo>
                <a:lnTo>
                  <a:pt x="106" y="0"/>
                </a:lnTo>
                <a:lnTo>
                  <a:pt x="123" y="0"/>
                </a:lnTo>
                <a:lnTo>
                  <a:pt x="139" y="8"/>
                </a:lnTo>
                <a:lnTo>
                  <a:pt x="153" y="20"/>
                </a:lnTo>
                <a:lnTo>
                  <a:pt x="161" y="35"/>
                </a:lnTo>
                <a:lnTo>
                  <a:pt x="165" y="53"/>
                </a:lnTo>
                <a:lnTo>
                  <a:pt x="161" y="72"/>
                </a:lnTo>
                <a:lnTo>
                  <a:pt x="153" y="90"/>
                </a:lnTo>
                <a:lnTo>
                  <a:pt x="139" y="101"/>
                </a:lnTo>
                <a:lnTo>
                  <a:pt x="123" y="107"/>
                </a:lnTo>
                <a:lnTo>
                  <a:pt x="106" y="107"/>
                </a:lnTo>
                <a:lnTo>
                  <a:pt x="90" y="101"/>
                </a:lnTo>
                <a:lnTo>
                  <a:pt x="74" y="90"/>
                </a:lnTo>
                <a:lnTo>
                  <a:pt x="68" y="72"/>
                </a:lnTo>
                <a:lnTo>
                  <a:pt x="64" y="53"/>
                </a:lnTo>
                <a:lnTo>
                  <a:pt x="127" y="540"/>
                </a:lnTo>
              </a:path>
            </a:pathLst>
          </a:custGeom>
          <a:solidFill>
            <a:srgbClr val="00B7A5"/>
          </a:solidFill>
          <a:ln w="9525" cap="rnd">
            <a:noFill/>
            <a:round/>
            <a:headEnd type="none" w="sm" len="sm"/>
            <a:tailEnd type="none" w="sm" len="sm"/>
          </a:ln>
          <a:effectLst/>
        </p:spPr>
        <p:txBody>
          <a:bodyPr/>
          <a:lstStyle/>
          <a:p>
            <a:endParaRPr lang="en-US"/>
          </a:p>
        </p:txBody>
      </p:sp>
      <p:sp>
        <p:nvSpPr>
          <p:cNvPr id="294" name="Freeform 291"/>
          <p:cNvSpPr>
            <a:spLocks/>
          </p:cNvSpPr>
          <p:nvPr/>
        </p:nvSpPr>
        <p:spPr bwMode="auto">
          <a:xfrm>
            <a:off x="7256463" y="5235575"/>
            <a:ext cx="365125" cy="708025"/>
          </a:xfrm>
          <a:custGeom>
            <a:avLst/>
            <a:gdLst/>
            <a:ahLst/>
            <a:cxnLst>
              <a:cxn ang="0">
                <a:pos x="127" y="417"/>
              </a:cxn>
              <a:cxn ang="0">
                <a:pos x="129" y="430"/>
              </a:cxn>
              <a:cxn ang="0">
                <a:pos x="137" y="442"/>
              </a:cxn>
              <a:cxn ang="0">
                <a:pos x="151" y="445"/>
              </a:cxn>
              <a:cxn ang="0">
                <a:pos x="158" y="445"/>
              </a:cxn>
              <a:cxn ang="0">
                <a:pos x="171" y="442"/>
              </a:cxn>
              <a:cxn ang="0">
                <a:pos x="181" y="430"/>
              </a:cxn>
              <a:cxn ang="0">
                <a:pos x="184" y="417"/>
              </a:cxn>
              <a:cxn ang="0">
                <a:pos x="184" y="209"/>
              </a:cxn>
              <a:cxn ang="0">
                <a:pos x="184" y="47"/>
              </a:cxn>
              <a:cxn ang="0">
                <a:pos x="184"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9" y="198"/>
              </a:cxn>
              <a:cxn ang="0">
                <a:pos x="229" y="19"/>
              </a:cxn>
              <a:cxn ang="0">
                <a:pos x="227" y="10"/>
              </a:cxn>
              <a:cxn ang="0">
                <a:pos x="221" y="2"/>
              </a:cxn>
              <a:cxn ang="0">
                <a:pos x="212" y="0"/>
              </a:cxn>
              <a:cxn ang="0">
                <a:pos x="17" y="0"/>
              </a:cxn>
              <a:cxn ang="0">
                <a:pos x="8" y="2"/>
              </a:cxn>
              <a:cxn ang="0">
                <a:pos x="2" y="10"/>
              </a:cxn>
              <a:cxn ang="0">
                <a:pos x="0" y="19"/>
              </a:cxn>
              <a:cxn ang="0">
                <a:pos x="0" y="198"/>
              </a:cxn>
              <a:cxn ang="0">
                <a:pos x="2" y="206"/>
              </a:cxn>
              <a:cxn ang="0">
                <a:pos x="8" y="213"/>
              </a:cxn>
              <a:cxn ang="0">
                <a:pos x="17" y="215"/>
              </a:cxn>
              <a:cxn ang="0">
                <a:pos x="26" y="213"/>
              </a:cxn>
              <a:cxn ang="0">
                <a:pos x="32" y="206"/>
              </a:cxn>
              <a:cxn ang="0">
                <a:pos x="34" y="198"/>
              </a:cxn>
              <a:cxn ang="0">
                <a:pos x="34" y="47"/>
              </a:cxn>
              <a:cxn ang="0">
                <a:pos x="36" y="42"/>
              </a:cxn>
              <a:cxn ang="0">
                <a:pos x="40" y="40"/>
              </a:cxn>
              <a:cxn ang="0">
                <a:pos x="44" y="42"/>
              </a:cxn>
              <a:cxn ang="0">
                <a:pos x="44" y="47"/>
              </a:cxn>
              <a:cxn ang="0">
                <a:pos x="44" y="209"/>
              </a:cxn>
              <a:cxn ang="0">
                <a:pos x="44" y="417"/>
              </a:cxn>
              <a:cxn ang="0">
                <a:pos x="48" y="430"/>
              </a:cxn>
              <a:cxn ang="0">
                <a:pos x="58" y="442"/>
              </a:cxn>
              <a:cxn ang="0">
                <a:pos x="71" y="445"/>
              </a:cxn>
              <a:cxn ang="0">
                <a:pos x="78" y="445"/>
              </a:cxn>
              <a:cxn ang="0">
                <a:pos x="91" y="442"/>
              </a:cxn>
              <a:cxn ang="0">
                <a:pos x="100" y="430"/>
              </a:cxn>
              <a:cxn ang="0">
                <a:pos x="102" y="417"/>
              </a:cxn>
              <a:cxn ang="0">
                <a:pos x="102" y="221"/>
              </a:cxn>
              <a:cxn ang="0">
                <a:pos x="106" y="213"/>
              </a:cxn>
              <a:cxn ang="0">
                <a:pos x="114" y="209"/>
              </a:cxn>
              <a:cxn ang="0">
                <a:pos x="123" y="213"/>
              </a:cxn>
              <a:cxn ang="0">
                <a:pos x="127" y="221"/>
              </a:cxn>
              <a:cxn ang="0">
                <a:pos x="127" y="417"/>
              </a:cxn>
            </a:cxnLst>
            <a:rect l="0" t="0" r="r" b="b"/>
            <a:pathLst>
              <a:path w="230" h="446">
                <a:moveTo>
                  <a:pt x="127" y="417"/>
                </a:moveTo>
                <a:lnTo>
                  <a:pt x="129" y="430"/>
                </a:lnTo>
                <a:lnTo>
                  <a:pt x="137" y="442"/>
                </a:lnTo>
                <a:lnTo>
                  <a:pt x="151" y="445"/>
                </a:lnTo>
                <a:lnTo>
                  <a:pt x="158" y="445"/>
                </a:lnTo>
                <a:lnTo>
                  <a:pt x="171" y="442"/>
                </a:lnTo>
                <a:lnTo>
                  <a:pt x="181" y="430"/>
                </a:lnTo>
                <a:lnTo>
                  <a:pt x="184" y="417"/>
                </a:lnTo>
                <a:lnTo>
                  <a:pt x="184" y="209"/>
                </a:lnTo>
                <a:lnTo>
                  <a:pt x="184" y="47"/>
                </a:lnTo>
                <a:lnTo>
                  <a:pt x="184"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19"/>
                </a:lnTo>
                <a:lnTo>
                  <a:pt x="227" y="10"/>
                </a:lnTo>
                <a:lnTo>
                  <a:pt x="221" y="2"/>
                </a:lnTo>
                <a:lnTo>
                  <a:pt x="212" y="0"/>
                </a:lnTo>
                <a:lnTo>
                  <a:pt x="17" y="0"/>
                </a:lnTo>
                <a:lnTo>
                  <a:pt x="8" y="2"/>
                </a:lnTo>
                <a:lnTo>
                  <a:pt x="2" y="10"/>
                </a:lnTo>
                <a:lnTo>
                  <a:pt x="0" y="19"/>
                </a:lnTo>
                <a:lnTo>
                  <a:pt x="0" y="198"/>
                </a:lnTo>
                <a:lnTo>
                  <a:pt x="2" y="206"/>
                </a:lnTo>
                <a:lnTo>
                  <a:pt x="8" y="213"/>
                </a:lnTo>
                <a:lnTo>
                  <a:pt x="17" y="215"/>
                </a:lnTo>
                <a:lnTo>
                  <a:pt x="26" y="213"/>
                </a:lnTo>
                <a:lnTo>
                  <a:pt x="32" y="206"/>
                </a:lnTo>
                <a:lnTo>
                  <a:pt x="34" y="198"/>
                </a:lnTo>
                <a:lnTo>
                  <a:pt x="34" y="47"/>
                </a:lnTo>
                <a:lnTo>
                  <a:pt x="36" y="42"/>
                </a:lnTo>
                <a:lnTo>
                  <a:pt x="40" y="40"/>
                </a:lnTo>
                <a:lnTo>
                  <a:pt x="44" y="42"/>
                </a:lnTo>
                <a:lnTo>
                  <a:pt x="44" y="47"/>
                </a:lnTo>
                <a:lnTo>
                  <a:pt x="44" y="209"/>
                </a:lnTo>
                <a:lnTo>
                  <a:pt x="44" y="417"/>
                </a:lnTo>
                <a:lnTo>
                  <a:pt x="48" y="430"/>
                </a:lnTo>
                <a:lnTo>
                  <a:pt x="58" y="442"/>
                </a:lnTo>
                <a:lnTo>
                  <a:pt x="71" y="445"/>
                </a:lnTo>
                <a:lnTo>
                  <a:pt x="78" y="445"/>
                </a:lnTo>
                <a:lnTo>
                  <a:pt x="91" y="442"/>
                </a:lnTo>
                <a:lnTo>
                  <a:pt x="100" y="430"/>
                </a:lnTo>
                <a:lnTo>
                  <a:pt x="102" y="417"/>
                </a:lnTo>
                <a:lnTo>
                  <a:pt x="102" y="221"/>
                </a:lnTo>
                <a:lnTo>
                  <a:pt x="106" y="213"/>
                </a:lnTo>
                <a:lnTo>
                  <a:pt x="114" y="209"/>
                </a:lnTo>
                <a:lnTo>
                  <a:pt x="123" y="213"/>
                </a:lnTo>
                <a:lnTo>
                  <a:pt x="127" y="221"/>
                </a:lnTo>
                <a:lnTo>
                  <a:pt x="127" y="417"/>
                </a:lnTo>
              </a:path>
            </a:pathLst>
          </a:custGeom>
          <a:solidFill>
            <a:srgbClr val="00A898"/>
          </a:solidFill>
          <a:ln w="9525" cap="rnd">
            <a:noFill/>
            <a:round/>
            <a:headEnd type="none" w="sm" len="sm"/>
            <a:tailEnd type="none" w="sm" len="sm"/>
          </a:ln>
          <a:effectLst/>
        </p:spPr>
        <p:txBody>
          <a:bodyPr/>
          <a:lstStyle/>
          <a:p>
            <a:endParaRPr lang="en-US"/>
          </a:p>
        </p:txBody>
      </p:sp>
      <p:sp>
        <p:nvSpPr>
          <p:cNvPr id="295" name="Freeform 292"/>
          <p:cNvSpPr>
            <a:spLocks/>
          </p:cNvSpPr>
          <p:nvPr/>
        </p:nvSpPr>
        <p:spPr bwMode="auto">
          <a:xfrm>
            <a:off x="7361238" y="5040313"/>
            <a:ext cx="155575" cy="160337"/>
          </a:xfrm>
          <a:custGeom>
            <a:avLst/>
            <a:gdLst/>
            <a:ahLst/>
            <a:cxnLst>
              <a:cxn ang="0">
                <a:pos x="0" y="50"/>
              </a:cxn>
              <a:cxn ang="0">
                <a:pos x="4" y="32"/>
              </a:cxn>
              <a:cxn ang="0">
                <a:pos x="10" y="19"/>
              </a:cxn>
              <a:cxn ang="0">
                <a:pos x="25" y="7"/>
              </a:cxn>
              <a:cxn ang="0">
                <a:pos x="41" y="0"/>
              </a:cxn>
              <a:cxn ang="0">
                <a:pos x="56" y="0"/>
              </a:cxn>
              <a:cxn ang="0">
                <a:pos x="72" y="7"/>
              </a:cxn>
              <a:cxn ang="0">
                <a:pos x="85" y="19"/>
              </a:cxn>
              <a:cxn ang="0">
                <a:pos x="93" y="32"/>
              </a:cxn>
              <a:cxn ang="0">
                <a:pos x="97" y="50"/>
              </a:cxn>
              <a:cxn ang="0">
                <a:pos x="93" y="68"/>
              </a:cxn>
              <a:cxn ang="0">
                <a:pos x="85" y="84"/>
              </a:cxn>
              <a:cxn ang="0">
                <a:pos x="72" y="94"/>
              </a:cxn>
              <a:cxn ang="0">
                <a:pos x="56" y="100"/>
              </a:cxn>
              <a:cxn ang="0">
                <a:pos x="41" y="100"/>
              </a:cxn>
              <a:cxn ang="0">
                <a:pos x="25" y="94"/>
              </a:cxn>
              <a:cxn ang="0">
                <a:pos x="10" y="84"/>
              </a:cxn>
              <a:cxn ang="0">
                <a:pos x="4" y="68"/>
              </a:cxn>
              <a:cxn ang="0">
                <a:pos x="0" y="50"/>
              </a:cxn>
            </a:cxnLst>
            <a:rect l="0" t="0" r="r" b="b"/>
            <a:pathLst>
              <a:path w="98" h="101">
                <a:moveTo>
                  <a:pt x="0" y="50"/>
                </a:moveTo>
                <a:lnTo>
                  <a:pt x="4" y="32"/>
                </a:lnTo>
                <a:lnTo>
                  <a:pt x="10" y="19"/>
                </a:lnTo>
                <a:lnTo>
                  <a:pt x="25" y="7"/>
                </a:lnTo>
                <a:lnTo>
                  <a:pt x="41" y="0"/>
                </a:lnTo>
                <a:lnTo>
                  <a:pt x="56" y="0"/>
                </a:lnTo>
                <a:lnTo>
                  <a:pt x="72" y="7"/>
                </a:lnTo>
                <a:lnTo>
                  <a:pt x="85" y="19"/>
                </a:lnTo>
                <a:lnTo>
                  <a:pt x="93" y="32"/>
                </a:lnTo>
                <a:lnTo>
                  <a:pt x="97" y="50"/>
                </a:lnTo>
                <a:lnTo>
                  <a:pt x="93" y="68"/>
                </a:lnTo>
                <a:lnTo>
                  <a:pt x="85" y="84"/>
                </a:lnTo>
                <a:lnTo>
                  <a:pt x="72" y="94"/>
                </a:lnTo>
                <a:lnTo>
                  <a:pt x="56" y="100"/>
                </a:lnTo>
                <a:lnTo>
                  <a:pt x="41" y="100"/>
                </a:lnTo>
                <a:lnTo>
                  <a:pt x="25" y="94"/>
                </a:lnTo>
                <a:lnTo>
                  <a:pt x="10" y="84"/>
                </a:lnTo>
                <a:lnTo>
                  <a:pt x="4" y="68"/>
                </a:lnTo>
                <a:lnTo>
                  <a:pt x="0" y="50"/>
                </a:lnTo>
              </a:path>
            </a:pathLst>
          </a:custGeom>
          <a:solidFill>
            <a:srgbClr val="00A898"/>
          </a:solidFill>
          <a:ln w="9525" cap="rnd">
            <a:noFill/>
            <a:round/>
            <a:headEnd type="none" w="sm" len="sm"/>
            <a:tailEnd type="none" w="sm" len="sm"/>
          </a:ln>
          <a:effectLst/>
        </p:spPr>
        <p:txBody>
          <a:bodyPr/>
          <a:lstStyle/>
          <a:p>
            <a:endParaRPr lang="en-US"/>
          </a:p>
        </p:txBody>
      </p:sp>
      <p:sp>
        <p:nvSpPr>
          <p:cNvPr id="296" name="Freeform 293"/>
          <p:cNvSpPr>
            <a:spLocks/>
          </p:cNvSpPr>
          <p:nvPr/>
        </p:nvSpPr>
        <p:spPr bwMode="auto">
          <a:xfrm>
            <a:off x="7713663" y="5040313"/>
            <a:ext cx="365125" cy="903287"/>
          </a:xfrm>
          <a:custGeom>
            <a:avLst/>
            <a:gdLst/>
            <a:ahLst/>
            <a:cxnLst>
              <a:cxn ang="0">
                <a:pos x="129" y="553"/>
              </a:cxn>
              <a:cxn ang="0">
                <a:pos x="151" y="568"/>
              </a:cxn>
              <a:cxn ang="0">
                <a:pos x="171" y="565"/>
              </a:cxn>
              <a:cxn ang="0">
                <a:pos x="184" y="540"/>
              </a:cxn>
              <a:cxn ang="0">
                <a:pos x="184" y="169"/>
              </a:cxn>
              <a:cxn ang="0">
                <a:pos x="189" y="162"/>
              </a:cxn>
              <a:cxn ang="0">
                <a:pos x="195" y="169"/>
              </a:cxn>
              <a:cxn ang="0">
                <a:pos x="197" y="328"/>
              </a:cxn>
              <a:cxn ang="0">
                <a:pos x="212" y="337"/>
              </a:cxn>
              <a:cxn ang="0">
                <a:pos x="227" y="328"/>
              </a:cxn>
              <a:cxn ang="0">
                <a:pos x="229" y="140"/>
              </a:cxn>
              <a:cxn ang="0">
                <a:pos x="221" y="123"/>
              </a:cxn>
              <a:cxn ang="0">
                <a:pos x="17" y="121"/>
              </a:cxn>
              <a:cxn ang="0">
                <a:pos x="2" y="131"/>
              </a:cxn>
              <a:cxn ang="0">
                <a:pos x="0" y="320"/>
              </a:cxn>
              <a:cxn ang="0">
                <a:pos x="8" y="335"/>
              </a:cxn>
              <a:cxn ang="0">
                <a:pos x="26" y="335"/>
              </a:cxn>
              <a:cxn ang="0">
                <a:pos x="34" y="320"/>
              </a:cxn>
              <a:cxn ang="0">
                <a:pos x="36" y="164"/>
              </a:cxn>
              <a:cxn ang="0">
                <a:pos x="44" y="164"/>
              </a:cxn>
              <a:cxn ang="0">
                <a:pos x="44" y="331"/>
              </a:cxn>
              <a:cxn ang="0">
                <a:pos x="48" y="553"/>
              </a:cxn>
              <a:cxn ang="0">
                <a:pos x="71" y="568"/>
              </a:cxn>
              <a:cxn ang="0">
                <a:pos x="91" y="565"/>
              </a:cxn>
              <a:cxn ang="0">
                <a:pos x="102" y="540"/>
              </a:cxn>
              <a:cxn ang="0">
                <a:pos x="106" y="335"/>
              </a:cxn>
              <a:cxn ang="0">
                <a:pos x="123" y="335"/>
              </a:cxn>
              <a:cxn ang="0">
                <a:pos x="127" y="540"/>
              </a:cxn>
              <a:cxn ang="0">
                <a:pos x="67" y="35"/>
              </a:cxn>
              <a:cxn ang="0">
                <a:pos x="90" y="8"/>
              </a:cxn>
              <a:cxn ang="0">
                <a:pos x="123" y="0"/>
              </a:cxn>
              <a:cxn ang="0">
                <a:pos x="153" y="20"/>
              </a:cxn>
              <a:cxn ang="0">
                <a:pos x="165" y="53"/>
              </a:cxn>
              <a:cxn ang="0">
                <a:pos x="153" y="90"/>
              </a:cxn>
              <a:cxn ang="0">
                <a:pos x="123" y="107"/>
              </a:cxn>
              <a:cxn ang="0">
                <a:pos x="90" y="101"/>
              </a:cxn>
              <a:cxn ang="0">
                <a:pos x="67" y="72"/>
              </a:cxn>
              <a:cxn ang="0">
                <a:pos x="127" y="540"/>
              </a:cxn>
            </a:cxnLst>
            <a:rect l="0" t="0" r="r" b="b"/>
            <a:pathLst>
              <a:path w="230" h="569">
                <a:moveTo>
                  <a:pt x="127" y="540"/>
                </a:moveTo>
                <a:lnTo>
                  <a:pt x="129" y="553"/>
                </a:lnTo>
                <a:lnTo>
                  <a:pt x="137" y="565"/>
                </a:lnTo>
                <a:lnTo>
                  <a:pt x="151" y="568"/>
                </a:lnTo>
                <a:lnTo>
                  <a:pt x="158" y="568"/>
                </a:lnTo>
                <a:lnTo>
                  <a:pt x="171" y="565"/>
                </a:lnTo>
                <a:lnTo>
                  <a:pt x="181" y="553"/>
                </a:lnTo>
                <a:lnTo>
                  <a:pt x="184" y="540"/>
                </a:lnTo>
                <a:lnTo>
                  <a:pt x="184" y="331"/>
                </a:lnTo>
                <a:lnTo>
                  <a:pt x="184" y="169"/>
                </a:lnTo>
                <a:lnTo>
                  <a:pt x="184" y="164"/>
                </a:lnTo>
                <a:lnTo>
                  <a:pt x="189" y="162"/>
                </a:lnTo>
                <a:lnTo>
                  <a:pt x="193" y="164"/>
                </a:lnTo>
                <a:lnTo>
                  <a:pt x="195" y="169"/>
                </a:lnTo>
                <a:lnTo>
                  <a:pt x="195" y="320"/>
                </a:lnTo>
                <a:lnTo>
                  <a:pt x="197" y="328"/>
                </a:lnTo>
                <a:lnTo>
                  <a:pt x="203" y="335"/>
                </a:lnTo>
                <a:lnTo>
                  <a:pt x="212" y="337"/>
                </a:lnTo>
                <a:lnTo>
                  <a:pt x="221" y="335"/>
                </a:lnTo>
                <a:lnTo>
                  <a:pt x="227" y="328"/>
                </a:lnTo>
                <a:lnTo>
                  <a:pt x="229" y="320"/>
                </a:lnTo>
                <a:lnTo>
                  <a:pt x="229" y="140"/>
                </a:lnTo>
                <a:lnTo>
                  <a:pt x="227" y="131"/>
                </a:lnTo>
                <a:lnTo>
                  <a:pt x="221" y="123"/>
                </a:lnTo>
                <a:lnTo>
                  <a:pt x="212" y="121"/>
                </a:lnTo>
                <a:lnTo>
                  <a:pt x="17" y="121"/>
                </a:lnTo>
                <a:lnTo>
                  <a:pt x="8" y="123"/>
                </a:lnTo>
                <a:lnTo>
                  <a:pt x="2" y="131"/>
                </a:lnTo>
                <a:lnTo>
                  <a:pt x="0" y="140"/>
                </a:lnTo>
                <a:lnTo>
                  <a:pt x="0" y="320"/>
                </a:lnTo>
                <a:lnTo>
                  <a:pt x="2" y="328"/>
                </a:lnTo>
                <a:lnTo>
                  <a:pt x="8" y="335"/>
                </a:lnTo>
                <a:lnTo>
                  <a:pt x="17" y="337"/>
                </a:lnTo>
                <a:lnTo>
                  <a:pt x="26" y="335"/>
                </a:lnTo>
                <a:lnTo>
                  <a:pt x="32" y="328"/>
                </a:lnTo>
                <a:lnTo>
                  <a:pt x="34" y="320"/>
                </a:lnTo>
                <a:lnTo>
                  <a:pt x="34" y="169"/>
                </a:lnTo>
                <a:lnTo>
                  <a:pt x="36" y="164"/>
                </a:lnTo>
                <a:lnTo>
                  <a:pt x="40" y="162"/>
                </a:lnTo>
                <a:lnTo>
                  <a:pt x="44" y="164"/>
                </a:lnTo>
                <a:lnTo>
                  <a:pt x="44" y="169"/>
                </a:lnTo>
                <a:lnTo>
                  <a:pt x="44" y="331"/>
                </a:lnTo>
                <a:lnTo>
                  <a:pt x="44" y="540"/>
                </a:lnTo>
                <a:lnTo>
                  <a:pt x="48" y="553"/>
                </a:lnTo>
                <a:lnTo>
                  <a:pt x="58" y="565"/>
                </a:lnTo>
                <a:lnTo>
                  <a:pt x="71" y="568"/>
                </a:lnTo>
                <a:lnTo>
                  <a:pt x="78" y="568"/>
                </a:lnTo>
                <a:lnTo>
                  <a:pt x="91" y="565"/>
                </a:lnTo>
                <a:lnTo>
                  <a:pt x="100" y="553"/>
                </a:lnTo>
                <a:lnTo>
                  <a:pt x="102" y="540"/>
                </a:lnTo>
                <a:lnTo>
                  <a:pt x="102" y="343"/>
                </a:lnTo>
                <a:lnTo>
                  <a:pt x="106" y="335"/>
                </a:lnTo>
                <a:lnTo>
                  <a:pt x="113" y="331"/>
                </a:lnTo>
                <a:lnTo>
                  <a:pt x="123" y="335"/>
                </a:lnTo>
                <a:lnTo>
                  <a:pt x="127" y="343"/>
                </a:lnTo>
                <a:lnTo>
                  <a:pt x="127" y="540"/>
                </a:lnTo>
                <a:lnTo>
                  <a:pt x="64" y="53"/>
                </a:lnTo>
                <a:lnTo>
                  <a:pt x="67" y="35"/>
                </a:lnTo>
                <a:lnTo>
                  <a:pt x="74" y="20"/>
                </a:lnTo>
                <a:lnTo>
                  <a:pt x="90" y="8"/>
                </a:lnTo>
                <a:lnTo>
                  <a:pt x="106" y="0"/>
                </a:lnTo>
                <a:lnTo>
                  <a:pt x="123" y="0"/>
                </a:lnTo>
                <a:lnTo>
                  <a:pt x="139" y="8"/>
                </a:lnTo>
                <a:lnTo>
                  <a:pt x="153" y="20"/>
                </a:lnTo>
                <a:lnTo>
                  <a:pt x="161" y="35"/>
                </a:lnTo>
                <a:lnTo>
                  <a:pt x="165" y="53"/>
                </a:lnTo>
                <a:lnTo>
                  <a:pt x="161" y="72"/>
                </a:lnTo>
                <a:lnTo>
                  <a:pt x="153" y="90"/>
                </a:lnTo>
                <a:lnTo>
                  <a:pt x="139" y="101"/>
                </a:lnTo>
                <a:lnTo>
                  <a:pt x="123" y="107"/>
                </a:lnTo>
                <a:lnTo>
                  <a:pt x="106" y="107"/>
                </a:lnTo>
                <a:lnTo>
                  <a:pt x="90" y="101"/>
                </a:lnTo>
                <a:lnTo>
                  <a:pt x="74" y="90"/>
                </a:lnTo>
                <a:lnTo>
                  <a:pt x="67" y="72"/>
                </a:lnTo>
                <a:lnTo>
                  <a:pt x="64" y="53"/>
                </a:lnTo>
                <a:lnTo>
                  <a:pt x="127" y="540"/>
                </a:lnTo>
              </a:path>
            </a:pathLst>
          </a:custGeom>
          <a:solidFill>
            <a:srgbClr val="00B7A5"/>
          </a:solidFill>
          <a:ln w="9525" cap="rnd">
            <a:noFill/>
            <a:round/>
            <a:headEnd type="none" w="sm" len="sm"/>
            <a:tailEnd type="none" w="sm" len="sm"/>
          </a:ln>
          <a:effectLst/>
        </p:spPr>
        <p:txBody>
          <a:bodyPr/>
          <a:lstStyle/>
          <a:p>
            <a:endParaRPr lang="en-US"/>
          </a:p>
        </p:txBody>
      </p:sp>
      <p:sp>
        <p:nvSpPr>
          <p:cNvPr id="297" name="Freeform 294"/>
          <p:cNvSpPr>
            <a:spLocks/>
          </p:cNvSpPr>
          <p:nvPr/>
        </p:nvSpPr>
        <p:spPr bwMode="auto">
          <a:xfrm>
            <a:off x="7713663" y="5235575"/>
            <a:ext cx="365125" cy="708025"/>
          </a:xfrm>
          <a:custGeom>
            <a:avLst/>
            <a:gdLst/>
            <a:ahLst/>
            <a:cxnLst>
              <a:cxn ang="0">
                <a:pos x="127" y="417"/>
              </a:cxn>
              <a:cxn ang="0">
                <a:pos x="129" y="430"/>
              </a:cxn>
              <a:cxn ang="0">
                <a:pos x="137" y="442"/>
              </a:cxn>
              <a:cxn ang="0">
                <a:pos x="151" y="445"/>
              </a:cxn>
              <a:cxn ang="0">
                <a:pos x="158" y="445"/>
              </a:cxn>
              <a:cxn ang="0">
                <a:pos x="171" y="442"/>
              </a:cxn>
              <a:cxn ang="0">
                <a:pos x="181" y="430"/>
              </a:cxn>
              <a:cxn ang="0">
                <a:pos x="184" y="417"/>
              </a:cxn>
              <a:cxn ang="0">
                <a:pos x="184" y="209"/>
              </a:cxn>
              <a:cxn ang="0">
                <a:pos x="184" y="47"/>
              </a:cxn>
              <a:cxn ang="0">
                <a:pos x="184"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9" y="198"/>
              </a:cxn>
              <a:cxn ang="0">
                <a:pos x="229" y="19"/>
              </a:cxn>
              <a:cxn ang="0">
                <a:pos x="227" y="10"/>
              </a:cxn>
              <a:cxn ang="0">
                <a:pos x="221" y="2"/>
              </a:cxn>
              <a:cxn ang="0">
                <a:pos x="212" y="0"/>
              </a:cxn>
              <a:cxn ang="0">
                <a:pos x="17" y="0"/>
              </a:cxn>
              <a:cxn ang="0">
                <a:pos x="8" y="2"/>
              </a:cxn>
              <a:cxn ang="0">
                <a:pos x="2" y="10"/>
              </a:cxn>
              <a:cxn ang="0">
                <a:pos x="0" y="19"/>
              </a:cxn>
              <a:cxn ang="0">
                <a:pos x="0" y="198"/>
              </a:cxn>
              <a:cxn ang="0">
                <a:pos x="2" y="206"/>
              </a:cxn>
              <a:cxn ang="0">
                <a:pos x="8" y="213"/>
              </a:cxn>
              <a:cxn ang="0">
                <a:pos x="17" y="215"/>
              </a:cxn>
              <a:cxn ang="0">
                <a:pos x="26" y="213"/>
              </a:cxn>
              <a:cxn ang="0">
                <a:pos x="32" y="206"/>
              </a:cxn>
              <a:cxn ang="0">
                <a:pos x="34" y="198"/>
              </a:cxn>
              <a:cxn ang="0">
                <a:pos x="34" y="47"/>
              </a:cxn>
              <a:cxn ang="0">
                <a:pos x="36" y="42"/>
              </a:cxn>
              <a:cxn ang="0">
                <a:pos x="40" y="40"/>
              </a:cxn>
              <a:cxn ang="0">
                <a:pos x="44" y="42"/>
              </a:cxn>
              <a:cxn ang="0">
                <a:pos x="44" y="47"/>
              </a:cxn>
              <a:cxn ang="0">
                <a:pos x="44" y="209"/>
              </a:cxn>
              <a:cxn ang="0">
                <a:pos x="44" y="417"/>
              </a:cxn>
              <a:cxn ang="0">
                <a:pos x="48" y="430"/>
              </a:cxn>
              <a:cxn ang="0">
                <a:pos x="58" y="442"/>
              </a:cxn>
              <a:cxn ang="0">
                <a:pos x="71" y="445"/>
              </a:cxn>
              <a:cxn ang="0">
                <a:pos x="78" y="445"/>
              </a:cxn>
              <a:cxn ang="0">
                <a:pos x="91" y="442"/>
              </a:cxn>
              <a:cxn ang="0">
                <a:pos x="100" y="430"/>
              </a:cxn>
              <a:cxn ang="0">
                <a:pos x="102" y="417"/>
              </a:cxn>
              <a:cxn ang="0">
                <a:pos x="102" y="221"/>
              </a:cxn>
              <a:cxn ang="0">
                <a:pos x="106" y="213"/>
              </a:cxn>
              <a:cxn ang="0">
                <a:pos x="113" y="209"/>
              </a:cxn>
              <a:cxn ang="0">
                <a:pos x="123" y="213"/>
              </a:cxn>
              <a:cxn ang="0">
                <a:pos x="127" y="221"/>
              </a:cxn>
              <a:cxn ang="0">
                <a:pos x="127" y="417"/>
              </a:cxn>
            </a:cxnLst>
            <a:rect l="0" t="0" r="r" b="b"/>
            <a:pathLst>
              <a:path w="230" h="446">
                <a:moveTo>
                  <a:pt x="127" y="417"/>
                </a:moveTo>
                <a:lnTo>
                  <a:pt x="129" y="430"/>
                </a:lnTo>
                <a:lnTo>
                  <a:pt x="137" y="442"/>
                </a:lnTo>
                <a:lnTo>
                  <a:pt x="151" y="445"/>
                </a:lnTo>
                <a:lnTo>
                  <a:pt x="158" y="445"/>
                </a:lnTo>
                <a:lnTo>
                  <a:pt x="171" y="442"/>
                </a:lnTo>
                <a:lnTo>
                  <a:pt x="181" y="430"/>
                </a:lnTo>
                <a:lnTo>
                  <a:pt x="184" y="417"/>
                </a:lnTo>
                <a:lnTo>
                  <a:pt x="184" y="209"/>
                </a:lnTo>
                <a:lnTo>
                  <a:pt x="184" y="47"/>
                </a:lnTo>
                <a:lnTo>
                  <a:pt x="184"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19"/>
                </a:lnTo>
                <a:lnTo>
                  <a:pt x="227" y="10"/>
                </a:lnTo>
                <a:lnTo>
                  <a:pt x="221" y="2"/>
                </a:lnTo>
                <a:lnTo>
                  <a:pt x="212" y="0"/>
                </a:lnTo>
                <a:lnTo>
                  <a:pt x="17" y="0"/>
                </a:lnTo>
                <a:lnTo>
                  <a:pt x="8" y="2"/>
                </a:lnTo>
                <a:lnTo>
                  <a:pt x="2" y="10"/>
                </a:lnTo>
                <a:lnTo>
                  <a:pt x="0" y="19"/>
                </a:lnTo>
                <a:lnTo>
                  <a:pt x="0" y="198"/>
                </a:lnTo>
                <a:lnTo>
                  <a:pt x="2" y="206"/>
                </a:lnTo>
                <a:lnTo>
                  <a:pt x="8" y="213"/>
                </a:lnTo>
                <a:lnTo>
                  <a:pt x="17" y="215"/>
                </a:lnTo>
                <a:lnTo>
                  <a:pt x="26" y="213"/>
                </a:lnTo>
                <a:lnTo>
                  <a:pt x="32" y="206"/>
                </a:lnTo>
                <a:lnTo>
                  <a:pt x="34" y="198"/>
                </a:lnTo>
                <a:lnTo>
                  <a:pt x="34" y="47"/>
                </a:lnTo>
                <a:lnTo>
                  <a:pt x="36" y="42"/>
                </a:lnTo>
                <a:lnTo>
                  <a:pt x="40" y="40"/>
                </a:lnTo>
                <a:lnTo>
                  <a:pt x="44" y="42"/>
                </a:lnTo>
                <a:lnTo>
                  <a:pt x="44" y="47"/>
                </a:lnTo>
                <a:lnTo>
                  <a:pt x="44" y="209"/>
                </a:lnTo>
                <a:lnTo>
                  <a:pt x="44" y="417"/>
                </a:lnTo>
                <a:lnTo>
                  <a:pt x="48" y="430"/>
                </a:lnTo>
                <a:lnTo>
                  <a:pt x="58" y="442"/>
                </a:lnTo>
                <a:lnTo>
                  <a:pt x="71" y="445"/>
                </a:lnTo>
                <a:lnTo>
                  <a:pt x="78" y="445"/>
                </a:lnTo>
                <a:lnTo>
                  <a:pt x="91" y="442"/>
                </a:lnTo>
                <a:lnTo>
                  <a:pt x="100" y="430"/>
                </a:lnTo>
                <a:lnTo>
                  <a:pt x="102" y="417"/>
                </a:lnTo>
                <a:lnTo>
                  <a:pt x="102" y="221"/>
                </a:lnTo>
                <a:lnTo>
                  <a:pt x="106" y="213"/>
                </a:lnTo>
                <a:lnTo>
                  <a:pt x="113" y="209"/>
                </a:lnTo>
                <a:lnTo>
                  <a:pt x="123" y="213"/>
                </a:lnTo>
                <a:lnTo>
                  <a:pt x="127" y="221"/>
                </a:lnTo>
                <a:lnTo>
                  <a:pt x="127" y="417"/>
                </a:lnTo>
              </a:path>
            </a:pathLst>
          </a:custGeom>
          <a:solidFill>
            <a:srgbClr val="00A898"/>
          </a:solidFill>
          <a:ln w="9525" cap="rnd">
            <a:noFill/>
            <a:round/>
            <a:headEnd type="none" w="sm" len="sm"/>
            <a:tailEnd type="none" w="sm" len="sm"/>
          </a:ln>
          <a:effectLst/>
        </p:spPr>
        <p:txBody>
          <a:bodyPr/>
          <a:lstStyle/>
          <a:p>
            <a:endParaRPr lang="en-US"/>
          </a:p>
        </p:txBody>
      </p:sp>
      <p:sp>
        <p:nvSpPr>
          <p:cNvPr id="298" name="Freeform 295"/>
          <p:cNvSpPr>
            <a:spLocks/>
          </p:cNvSpPr>
          <p:nvPr/>
        </p:nvSpPr>
        <p:spPr bwMode="auto">
          <a:xfrm>
            <a:off x="7818438" y="5040313"/>
            <a:ext cx="155575" cy="160337"/>
          </a:xfrm>
          <a:custGeom>
            <a:avLst/>
            <a:gdLst/>
            <a:ahLst/>
            <a:cxnLst>
              <a:cxn ang="0">
                <a:pos x="0" y="50"/>
              </a:cxn>
              <a:cxn ang="0">
                <a:pos x="3" y="32"/>
              </a:cxn>
              <a:cxn ang="0">
                <a:pos x="10" y="19"/>
              </a:cxn>
              <a:cxn ang="0">
                <a:pos x="25" y="7"/>
              </a:cxn>
              <a:cxn ang="0">
                <a:pos x="41" y="0"/>
              </a:cxn>
              <a:cxn ang="0">
                <a:pos x="56" y="0"/>
              </a:cxn>
              <a:cxn ang="0">
                <a:pos x="72" y="7"/>
              </a:cxn>
              <a:cxn ang="0">
                <a:pos x="85" y="19"/>
              </a:cxn>
              <a:cxn ang="0">
                <a:pos x="93" y="32"/>
              </a:cxn>
              <a:cxn ang="0">
                <a:pos x="97" y="50"/>
              </a:cxn>
              <a:cxn ang="0">
                <a:pos x="93" y="68"/>
              </a:cxn>
              <a:cxn ang="0">
                <a:pos x="85" y="84"/>
              </a:cxn>
              <a:cxn ang="0">
                <a:pos x="72" y="94"/>
              </a:cxn>
              <a:cxn ang="0">
                <a:pos x="56" y="100"/>
              </a:cxn>
              <a:cxn ang="0">
                <a:pos x="41" y="100"/>
              </a:cxn>
              <a:cxn ang="0">
                <a:pos x="25" y="94"/>
              </a:cxn>
              <a:cxn ang="0">
                <a:pos x="10" y="84"/>
              </a:cxn>
              <a:cxn ang="0">
                <a:pos x="3" y="68"/>
              </a:cxn>
              <a:cxn ang="0">
                <a:pos x="0" y="50"/>
              </a:cxn>
            </a:cxnLst>
            <a:rect l="0" t="0" r="r" b="b"/>
            <a:pathLst>
              <a:path w="98" h="101">
                <a:moveTo>
                  <a:pt x="0" y="50"/>
                </a:moveTo>
                <a:lnTo>
                  <a:pt x="3" y="32"/>
                </a:lnTo>
                <a:lnTo>
                  <a:pt x="10" y="19"/>
                </a:lnTo>
                <a:lnTo>
                  <a:pt x="25" y="7"/>
                </a:lnTo>
                <a:lnTo>
                  <a:pt x="41" y="0"/>
                </a:lnTo>
                <a:lnTo>
                  <a:pt x="56" y="0"/>
                </a:lnTo>
                <a:lnTo>
                  <a:pt x="72" y="7"/>
                </a:lnTo>
                <a:lnTo>
                  <a:pt x="85" y="19"/>
                </a:lnTo>
                <a:lnTo>
                  <a:pt x="93" y="32"/>
                </a:lnTo>
                <a:lnTo>
                  <a:pt x="97" y="50"/>
                </a:lnTo>
                <a:lnTo>
                  <a:pt x="93" y="68"/>
                </a:lnTo>
                <a:lnTo>
                  <a:pt x="85" y="84"/>
                </a:lnTo>
                <a:lnTo>
                  <a:pt x="72" y="94"/>
                </a:lnTo>
                <a:lnTo>
                  <a:pt x="56" y="100"/>
                </a:lnTo>
                <a:lnTo>
                  <a:pt x="41" y="100"/>
                </a:lnTo>
                <a:lnTo>
                  <a:pt x="25" y="94"/>
                </a:lnTo>
                <a:lnTo>
                  <a:pt x="10" y="84"/>
                </a:lnTo>
                <a:lnTo>
                  <a:pt x="3" y="68"/>
                </a:lnTo>
                <a:lnTo>
                  <a:pt x="0" y="50"/>
                </a:lnTo>
              </a:path>
            </a:pathLst>
          </a:custGeom>
          <a:solidFill>
            <a:srgbClr val="00A898"/>
          </a:solidFill>
          <a:ln w="9525" cap="rnd">
            <a:noFill/>
            <a:round/>
            <a:headEnd type="none" w="sm" len="sm"/>
            <a:tailEnd type="none" w="sm" len="sm"/>
          </a:ln>
          <a:effectLst/>
        </p:spPr>
        <p:txBody>
          <a:bodyPr/>
          <a:lstStyle/>
          <a:p>
            <a:endParaRPr lang="en-US"/>
          </a:p>
        </p:txBody>
      </p:sp>
      <p:sp>
        <p:nvSpPr>
          <p:cNvPr id="299" name="Freeform 296"/>
          <p:cNvSpPr>
            <a:spLocks/>
          </p:cNvSpPr>
          <p:nvPr/>
        </p:nvSpPr>
        <p:spPr bwMode="auto">
          <a:xfrm>
            <a:off x="8170863" y="5040313"/>
            <a:ext cx="365125" cy="903287"/>
          </a:xfrm>
          <a:custGeom>
            <a:avLst/>
            <a:gdLst/>
            <a:ahLst/>
            <a:cxnLst>
              <a:cxn ang="0">
                <a:pos x="129" y="553"/>
              </a:cxn>
              <a:cxn ang="0">
                <a:pos x="151" y="568"/>
              </a:cxn>
              <a:cxn ang="0">
                <a:pos x="171" y="565"/>
              </a:cxn>
              <a:cxn ang="0">
                <a:pos x="184" y="540"/>
              </a:cxn>
              <a:cxn ang="0">
                <a:pos x="184" y="169"/>
              </a:cxn>
              <a:cxn ang="0">
                <a:pos x="189" y="162"/>
              </a:cxn>
              <a:cxn ang="0">
                <a:pos x="195" y="169"/>
              </a:cxn>
              <a:cxn ang="0">
                <a:pos x="197" y="328"/>
              </a:cxn>
              <a:cxn ang="0">
                <a:pos x="212" y="337"/>
              </a:cxn>
              <a:cxn ang="0">
                <a:pos x="227" y="328"/>
              </a:cxn>
              <a:cxn ang="0">
                <a:pos x="229" y="140"/>
              </a:cxn>
              <a:cxn ang="0">
                <a:pos x="221" y="123"/>
              </a:cxn>
              <a:cxn ang="0">
                <a:pos x="17" y="121"/>
              </a:cxn>
              <a:cxn ang="0">
                <a:pos x="2" y="131"/>
              </a:cxn>
              <a:cxn ang="0">
                <a:pos x="0" y="320"/>
              </a:cxn>
              <a:cxn ang="0">
                <a:pos x="8" y="335"/>
              </a:cxn>
              <a:cxn ang="0">
                <a:pos x="26" y="335"/>
              </a:cxn>
              <a:cxn ang="0">
                <a:pos x="34" y="320"/>
              </a:cxn>
              <a:cxn ang="0">
                <a:pos x="36" y="164"/>
              </a:cxn>
              <a:cxn ang="0">
                <a:pos x="44" y="164"/>
              </a:cxn>
              <a:cxn ang="0">
                <a:pos x="44" y="331"/>
              </a:cxn>
              <a:cxn ang="0">
                <a:pos x="48" y="553"/>
              </a:cxn>
              <a:cxn ang="0">
                <a:pos x="71" y="568"/>
              </a:cxn>
              <a:cxn ang="0">
                <a:pos x="91" y="565"/>
              </a:cxn>
              <a:cxn ang="0">
                <a:pos x="102" y="540"/>
              </a:cxn>
              <a:cxn ang="0">
                <a:pos x="106" y="335"/>
              </a:cxn>
              <a:cxn ang="0">
                <a:pos x="123" y="335"/>
              </a:cxn>
              <a:cxn ang="0">
                <a:pos x="127" y="540"/>
              </a:cxn>
              <a:cxn ang="0">
                <a:pos x="67" y="35"/>
              </a:cxn>
              <a:cxn ang="0">
                <a:pos x="90" y="8"/>
              </a:cxn>
              <a:cxn ang="0">
                <a:pos x="123" y="0"/>
              </a:cxn>
              <a:cxn ang="0">
                <a:pos x="153" y="20"/>
              </a:cxn>
              <a:cxn ang="0">
                <a:pos x="165" y="53"/>
              </a:cxn>
              <a:cxn ang="0">
                <a:pos x="153" y="90"/>
              </a:cxn>
              <a:cxn ang="0">
                <a:pos x="123" y="107"/>
              </a:cxn>
              <a:cxn ang="0">
                <a:pos x="90" y="101"/>
              </a:cxn>
              <a:cxn ang="0">
                <a:pos x="67" y="72"/>
              </a:cxn>
              <a:cxn ang="0">
                <a:pos x="127" y="540"/>
              </a:cxn>
            </a:cxnLst>
            <a:rect l="0" t="0" r="r" b="b"/>
            <a:pathLst>
              <a:path w="230" h="569">
                <a:moveTo>
                  <a:pt x="127" y="540"/>
                </a:moveTo>
                <a:lnTo>
                  <a:pt x="129" y="553"/>
                </a:lnTo>
                <a:lnTo>
                  <a:pt x="137" y="565"/>
                </a:lnTo>
                <a:lnTo>
                  <a:pt x="151" y="568"/>
                </a:lnTo>
                <a:lnTo>
                  <a:pt x="158" y="568"/>
                </a:lnTo>
                <a:lnTo>
                  <a:pt x="171" y="565"/>
                </a:lnTo>
                <a:lnTo>
                  <a:pt x="181" y="553"/>
                </a:lnTo>
                <a:lnTo>
                  <a:pt x="184" y="540"/>
                </a:lnTo>
                <a:lnTo>
                  <a:pt x="184" y="331"/>
                </a:lnTo>
                <a:lnTo>
                  <a:pt x="184" y="169"/>
                </a:lnTo>
                <a:lnTo>
                  <a:pt x="184" y="164"/>
                </a:lnTo>
                <a:lnTo>
                  <a:pt x="189" y="162"/>
                </a:lnTo>
                <a:lnTo>
                  <a:pt x="193" y="164"/>
                </a:lnTo>
                <a:lnTo>
                  <a:pt x="195" y="169"/>
                </a:lnTo>
                <a:lnTo>
                  <a:pt x="195" y="320"/>
                </a:lnTo>
                <a:lnTo>
                  <a:pt x="197" y="328"/>
                </a:lnTo>
                <a:lnTo>
                  <a:pt x="203" y="335"/>
                </a:lnTo>
                <a:lnTo>
                  <a:pt x="212" y="337"/>
                </a:lnTo>
                <a:lnTo>
                  <a:pt x="221" y="335"/>
                </a:lnTo>
                <a:lnTo>
                  <a:pt x="227" y="328"/>
                </a:lnTo>
                <a:lnTo>
                  <a:pt x="229" y="320"/>
                </a:lnTo>
                <a:lnTo>
                  <a:pt x="229" y="140"/>
                </a:lnTo>
                <a:lnTo>
                  <a:pt x="227" y="131"/>
                </a:lnTo>
                <a:lnTo>
                  <a:pt x="221" y="123"/>
                </a:lnTo>
                <a:lnTo>
                  <a:pt x="212" y="121"/>
                </a:lnTo>
                <a:lnTo>
                  <a:pt x="17" y="121"/>
                </a:lnTo>
                <a:lnTo>
                  <a:pt x="8" y="123"/>
                </a:lnTo>
                <a:lnTo>
                  <a:pt x="2" y="131"/>
                </a:lnTo>
                <a:lnTo>
                  <a:pt x="0" y="140"/>
                </a:lnTo>
                <a:lnTo>
                  <a:pt x="0" y="320"/>
                </a:lnTo>
                <a:lnTo>
                  <a:pt x="2" y="328"/>
                </a:lnTo>
                <a:lnTo>
                  <a:pt x="8" y="335"/>
                </a:lnTo>
                <a:lnTo>
                  <a:pt x="17" y="337"/>
                </a:lnTo>
                <a:lnTo>
                  <a:pt x="26" y="335"/>
                </a:lnTo>
                <a:lnTo>
                  <a:pt x="32" y="328"/>
                </a:lnTo>
                <a:lnTo>
                  <a:pt x="34" y="320"/>
                </a:lnTo>
                <a:lnTo>
                  <a:pt x="34" y="169"/>
                </a:lnTo>
                <a:lnTo>
                  <a:pt x="36" y="164"/>
                </a:lnTo>
                <a:lnTo>
                  <a:pt x="40" y="162"/>
                </a:lnTo>
                <a:lnTo>
                  <a:pt x="44" y="164"/>
                </a:lnTo>
                <a:lnTo>
                  <a:pt x="44" y="169"/>
                </a:lnTo>
                <a:lnTo>
                  <a:pt x="44" y="331"/>
                </a:lnTo>
                <a:lnTo>
                  <a:pt x="44" y="540"/>
                </a:lnTo>
                <a:lnTo>
                  <a:pt x="48" y="553"/>
                </a:lnTo>
                <a:lnTo>
                  <a:pt x="58" y="565"/>
                </a:lnTo>
                <a:lnTo>
                  <a:pt x="71" y="568"/>
                </a:lnTo>
                <a:lnTo>
                  <a:pt x="78" y="568"/>
                </a:lnTo>
                <a:lnTo>
                  <a:pt x="91" y="565"/>
                </a:lnTo>
                <a:lnTo>
                  <a:pt x="100" y="553"/>
                </a:lnTo>
                <a:lnTo>
                  <a:pt x="102" y="540"/>
                </a:lnTo>
                <a:lnTo>
                  <a:pt x="102" y="343"/>
                </a:lnTo>
                <a:lnTo>
                  <a:pt x="106" y="335"/>
                </a:lnTo>
                <a:lnTo>
                  <a:pt x="113" y="331"/>
                </a:lnTo>
                <a:lnTo>
                  <a:pt x="123" y="335"/>
                </a:lnTo>
                <a:lnTo>
                  <a:pt x="127" y="343"/>
                </a:lnTo>
                <a:lnTo>
                  <a:pt x="127" y="540"/>
                </a:lnTo>
                <a:lnTo>
                  <a:pt x="64" y="53"/>
                </a:lnTo>
                <a:lnTo>
                  <a:pt x="67" y="35"/>
                </a:lnTo>
                <a:lnTo>
                  <a:pt x="74" y="20"/>
                </a:lnTo>
                <a:lnTo>
                  <a:pt x="90" y="8"/>
                </a:lnTo>
                <a:lnTo>
                  <a:pt x="106" y="0"/>
                </a:lnTo>
                <a:lnTo>
                  <a:pt x="123" y="0"/>
                </a:lnTo>
                <a:lnTo>
                  <a:pt x="139" y="8"/>
                </a:lnTo>
                <a:lnTo>
                  <a:pt x="153" y="20"/>
                </a:lnTo>
                <a:lnTo>
                  <a:pt x="161" y="35"/>
                </a:lnTo>
                <a:lnTo>
                  <a:pt x="165" y="53"/>
                </a:lnTo>
                <a:lnTo>
                  <a:pt x="161" y="72"/>
                </a:lnTo>
                <a:lnTo>
                  <a:pt x="153" y="90"/>
                </a:lnTo>
                <a:lnTo>
                  <a:pt x="139" y="101"/>
                </a:lnTo>
                <a:lnTo>
                  <a:pt x="123" y="107"/>
                </a:lnTo>
                <a:lnTo>
                  <a:pt x="106" y="107"/>
                </a:lnTo>
                <a:lnTo>
                  <a:pt x="90" y="101"/>
                </a:lnTo>
                <a:lnTo>
                  <a:pt x="74" y="90"/>
                </a:lnTo>
                <a:lnTo>
                  <a:pt x="67" y="72"/>
                </a:lnTo>
                <a:lnTo>
                  <a:pt x="64" y="53"/>
                </a:lnTo>
                <a:lnTo>
                  <a:pt x="127" y="540"/>
                </a:lnTo>
              </a:path>
            </a:pathLst>
          </a:custGeom>
          <a:solidFill>
            <a:srgbClr val="00B7A5"/>
          </a:solidFill>
          <a:ln w="9525" cap="rnd">
            <a:noFill/>
            <a:round/>
            <a:headEnd type="none" w="sm" len="sm"/>
            <a:tailEnd type="none" w="sm" len="sm"/>
          </a:ln>
          <a:effectLst/>
        </p:spPr>
        <p:txBody>
          <a:bodyPr/>
          <a:lstStyle/>
          <a:p>
            <a:endParaRPr lang="en-US"/>
          </a:p>
        </p:txBody>
      </p:sp>
      <p:sp>
        <p:nvSpPr>
          <p:cNvPr id="300" name="Freeform 297"/>
          <p:cNvSpPr>
            <a:spLocks/>
          </p:cNvSpPr>
          <p:nvPr/>
        </p:nvSpPr>
        <p:spPr bwMode="auto">
          <a:xfrm>
            <a:off x="8170863" y="5235575"/>
            <a:ext cx="365125" cy="708025"/>
          </a:xfrm>
          <a:custGeom>
            <a:avLst/>
            <a:gdLst/>
            <a:ahLst/>
            <a:cxnLst>
              <a:cxn ang="0">
                <a:pos x="127" y="417"/>
              </a:cxn>
              <a:cxn ang="0">
                <a:pos x="129" y="430"/>
              </a:cxn>
              <a:cxn ang="0">
                <a:pos x="137" y="442"/>
              </a:cxn>
              <a:cxn ang="0">
                <a:pos x="151" y="445"/>
              </a:cxn>
              <a:cxn ang="0">
                <a:pos x="158" y="445"/>
              </a:cxn>
              <a:cxn ang="0">
                <a:pos x="171" y="442"/>
              </a:cxn>
              <a:cxn ang="0">
                <a:pos x="181" y="430"/>
              </a:cxn>
              <a:cxn ang="0">
                <a:pos x="184" y="417"/>
              </a:cxn>
              <a:cxn ang="0">
                <a:pos x="184" y="209"/>
              </a:cxn>
              <a:cxn ang="0">
                <a:pos x="184" y="47"/>
              </a:cxn>
              <a:cxn ang="0">
                <a:pos x="184"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9" y="198"/>
              </a:cxn>
              <a:cxn ang="0">
                <a:pos x="229" y="19"/>
              </a:cxn>
              <a:cxn ang="0">
                <a:pos x="227" y="10"/>
              </a:cxn>
              <a:cxn ang="0">
                <a:pos x="221" y="2"/>
              </a:cxn>
              <a:cxn ang="0">
                <a:pos x="212" y="0"/>
              </a:cxn>
              <a:cxn ang="0">
                <a:pos x="17" y="0"/>
              </a:cxn>
              <a:cxn ang="0">
                <a:pos x="8" y="2"/>
              </a:cxn>
              <a:cxn ang="0">
                <a:pos x="2" y="10"/>
              </a:cxn>
              <a:cxn ang="0">
                <a:pos x="0" y="19"/>
              </a:cxn>
              <a:cxn ang="0">
                <a:pos x="0" y="198"/>
              </a:cxn>
              <a:cxn ang="0">
                <a:pos x="2" y="206"/>
              </a:cxn>
              <a:cxn ang="0">
                <a:pos x="8" y="213"/>
              </a:cxn>
              <a:cxn ang="0">
                <a:pos x="17" y="215"/>
              </a:cxn>
              <a:cxn ang="0">
                <a:pos x="26" y="213"/>
              </a:cxn>
              <a:cxn ang="0">
                <a:pos x="32" y="206"/>
              </a:cxn>
              <a:cxn ang="0">
                <a:pos x="34" y="198"/>
              </a:cxn>
              <a:cxn ang="0">
                <a:pos x="34" y="47"/>
              </a:cxn>
              <a:cxn ang="0">
                <a:pos x="36" y="42"/>
              </a:cxn>
              <a:cxn ang="0">
                <a:pos x="40" y="40"/>
              </a:cxn>
              <a:cxn ang="0">
                <a:pos x="44" y="42"/>
              </a:cxn>
              <a:cxn ang="0">
                <a:pos x="44" y="47"/>
              </a:cxn>
              <a:cxn ang="0">
                <a:pos x="44" y="209"/>
              </a:cxn>
              <a:cxn ang="0">
                <a:pos x="44" y="417"/>
              </a:cxn>
              <a:cxn ang="0">
                <a:pos x="48" y="430"/>
              </a:cxn>
              <a:cxn ang="0">
                <a:pos x="58" y="442"/>
              </a:cxn>
              <a:cxn ang="0">
                <a:pos x="71" y="445"/>
              </a:cxn>
              <a:cxn ang="0">
                <a:pos x="78" y="445"/>
              </a:cxn>
              <a:cxn ang="0">
                <a:pos x="91" y="442"/>
              </a:cxn>
              <a:cxn ang="0">
                <a:pos x="100" y="430"/>
              </a:cxn>
              <a:cxn ang="0">
                <a:pos x="102" y="417"/>
              </a:cxn>
              <a:cxn ang="0">
                <a:pos x="102" y="221"/>
              </a:cxn>
              <a:cxn ang="0">
                <a:pos x="106" y="213"/>
              </a:cxn>
              <a:cxn ang="0">
                <a:pos x="113" y="209"/>
              </a:cxn>
              <a:cxn ang="0">
                <a:pos x="123" y="213"/>
              </a:cxn>
              <a:cxn ang="0">
                <a:pos x="127" y="221"/>
              </a:cxn>
              <a:cxn ang="0">
                <a:pos x="127" y="417"/>
              </a:cxn>
            </a:cxnLst>
            <a:rect l="0" t="0" r="r" b="b"/>
            <a:pathLst>
              <a:path w="230" h="446">
                <a:moveTo>
                  <a:pt x="127" y="417"/>
                </a:moveTo>
                <a:lnTo>
                  <a:pt x="129" y="430"/>
                </a:lnTo>
                <a:lnTo>
                  <a:pt x="137" y="442"/>
                </a:lnTo>
                <a:lnTo>
                  <a:pt x="151" y="445"/>
                </a:lnTo>
                <a:lnTo>
                  <a:pt x="158" y="445"/>
                </a:lnTo>
                <a:lnTo>
                  <a:pt x="171" y="442"/>
                </a:lnTo>
                <a:lnTo>
                  <a:pt x="181" y="430"/>
                </a:lnTo>
                <a:lnTo>
                  <a:pt x="184" y="417"/>
                </a:lnTo>
                <a:lnTo>
                  <a:pt x="184" y="209"/>
                </a:lnTo>
                <a:lnTo>
                  <a:pt x="184" y="47"/>
                </a:lnTo>
                <a:lnTo>
                  <a:pt x="184"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19"/>
                </a:lnTo>
                <a:lnTo>
                  <a:pt x="227" y="10"/>
                </a:lnTo>
                <a:lnTo>
                  <a:pt x="221" y="2"/>
                </a:lnTo>
                <a:lnTo>
                  <a:pt x="212" y="0"/>
                </a:lnTo>
                <a:lnTo>
                  <a:pt x="17" y="0"/>
                </a:lnTo>
                <a:lnTo>
                  <a:pt x="8" y="2"/>
                </a:lnTo>
                <a:lnTo>
                  <a:pt x="2" y="10"/>
                </a:lnTo>
                <a:lnTo>
                  <a:pt x="0" y="19"/>
                </a:lnTo>
                <a:lnTo>
                  <a:pt x="0" y="198"/>
                </a:lnTo>
                <a:lnTo>
                  <a:pt x="2" y="206"/>
                </a:lnTo>
                <a:lnTo>
                  <a:pt x="8" y="213"/>
                </a:lnTo>
                <a:lnTo>
                  <a:pt x="17" y="215"/>
                </a:lnTo>
                <a:lnTo>
                  <a:pt x="26" y="213"/>
                </a:lnTo>
                <a:lnTo>
                  <a:pt x="32" y="206"/>
                </a:lnTo>
                <a:lnTo>
                  <a:pt x="34" y="198"/>
                </a:lnTo>
                <a:lnTo>
                  <a:pt x="34" y="47"/>
                </a:lnTo>
                <a:lnTo>
                  <a:pt x="36" y="42"/>
                </a:lnTo>
                <a:lnTo>
                  <a:pt x="40" y="40"/>
                </a:lnTo>
                <a:lnTo>
                  <a:pt x="44" y="42"/>
                </a:lnTo>
                <a:lnTo>
                  <a:pt x="44" y="47"/>
                </a:lnTo>
                <a:lnTo>
                  <a:pt x="44" y="209"/>
                </a:lnTo>
                <a:lnTo>
                  <a:pt x="44" y="417"/>
                </a:lnTo>
                <a:lnTo>
                  <a:pt x="48" y="430"/>
                </a:lnTo>
                <a:lnTo>
                  <a:pt x="58" y="442"/>
                </a:lnTo>
                <a:lnTo>
                  <a:pt x="71" y="445"/>
                </a:lnTo>
                <a:lnTo>
                  <a:pt x="78" y="445"/>
                </a:lnTo>
                <a:lnTo>
                  <a:pt x="91" y="442"/>
                </a:lnTo>
                <a:lnTo>
                  <a:pt x="100" y="430"/>
                </a:lnTo>
                <a:lnTo>
                  <a:pt x="102" y="417"/>
                </a:lnTo>
                <a:lnTo>
                  <a:pt x="102" y="221"/>
                </a:lnTo>
                <a:lnTo>
                  <a:pt x="106" y="213"/>
                </a:lnTo>
                <a:lnTo>
                  <a:pt x="113" y="209"/>
                </a:lnTo>
                <a:lnTo>
                  <a:pt x="123" y="213"/>
                </a:lnTo>
                <a:lnTo>
                  <a:pt x="127" y="221"/>
                </a:lnTo>
                <a:lnTo>
                  <a:pt x="127" y="417"/>
                </a:lnTo>
              </a:path>
            </a:pathLst>
          </a:custGeom>
          <a:solidFill>
            <a:srgbClr val="00A898"/>
          </a:solidFill>
          <a:ln w="9525" cap="rnd">
            <a:noFill/>
            <a:round/>
            <a:headEnd type="none" w="sm" len="sm"/>
            <a:tailEnd type="none" w="sm" len="sm"/>
          </a:ln>
          <a:effectLst/>
        </p:spPr>
        <p:txBody>
          <a:bodyPr/>
          <a:lstStyle/>
          <a:p>
            <a:endParaRPr lang="en-US"/>
          </a:p>
        </p:txBody>
      </p:sp>
      <p:sp>
        <p:nvSpPr>
          <p:cNvPr id="301" name="Freeform 298"/>
          <p:cNvSpPr>
            <a:spLocks/>
          </p:cNvSpPr>
          <p:nvPr/>
        </p:nvSpPr>
        <p:spPr bwMode="auto">
          <a:xfrm>
            <a:off x="8275638" y="5040313"/>
            <a:ext cx="155575" cy="160337"/>
          </a:xfrm>
          <a:custGeom>
            <a:avLst/>
            <a:gdLst/>
            <a:ahLst/>
            <a:cxnLst>
              <a:cxn ang="0">
                <a:pos x="0" y="50"/>
              </a:cxn>
              <a:cxn ang="0">
                <a:pos x="3" y="32"/>
              </a:cxn>
              <a:cxn ang="0">
                <a:pos x="10" y="19"/>
              </a:cxn>
              <a:cxn ang="0">
                <a:pos x="25" y="7"/>
              </a:cxn>
              <a:cxn ang="0">
                <a:pos x="41" y="0"/>
              </a:cxn>
              <a:cxn ang="0">
                <a:pos x="56" y="0"/>
              </a:cxn>
              <a:cxn ang="0">
                <a:pos x="72" y="7"/>
              </a:cxn>
              <a:cxn ang="0">
                <a:pos x="85" y="19"/>
              </a:cxn>
              <a:cxn ang="0">
                <a:pos x="93" y="32"/>
              </a:cxn>
              <a:cxn ang="0">
                <a:pos x="97" y="50"/>
              </a:cxn>
              <a:cxn ang="0">
                <a:pos x="93" y="68"/>
              </a:cxn>
              <a:cxn ang="0">
                <a:pos x="85" y="84"/>
              </a:cxn>
              <a:cxn ang="0">
                <a:pos x="72" y="94"/>
              </a:cxn>
              <a:cxn ang="0">
                <a:pos x="56" y="100"/>
              </a:cxn>
              <a:cxn ang="0">
                <a:pos x="41" y="100"/>
              </a:cxn>
              <a:cxn ang="0">
                <a:pos x="25" y="94"/>
              </a:cxn>
              <a:cxn ang="0">
                <a:pos x="10" y="84"/>
              </a:cxn>
              <a:cxn ang="0">
                <a:pos x="3" y="68"/>
              </a:cxn>
              <a:cxn ang="0">
                <a:pos x="0" y="50"/>
              </a:cxn>
            </a:cxnLst>
            <a:rect l="0" t="0" r="r" b="b"/>
            <a:pathLst>
              <a:path w="98" h="101">
                <a:moveTo>
                  <a:pt x="0" y="50"/>
                </a:moveTo>
                <a:lnTo>
                  <a:pt x="3" y="32"/>
                </a:lnTo>
                <a:lnTo>
                  <a:pt x="10" y="19"/>
                </a:lnTo>
                <a:lnTo>
                  <a:pt x="25" y="7"/>
                </a:lnTo>
                <a:lnTo>
                  <a:pt x="41" y="0"/>
                </a:lnTo>
                <a:lnTo>
                  <a:pt x="56" y="0"/>
                </a:lnTo>
                <a:lnTo>
                  <a:pt x="72" y="7"/>
                </a:lnTo>
                <a:lnTo>
                  <a:pt x="85" y="19"/>
                </a:lnTo>
                <a:lnTo>
                  <a:pt x="93" y="32"/>
                </a:lnTo>
                <a:lnTo>
                  <a:pt x="97" y="50"/>
                </a:lnTo>
                <a:lnTo>
                  <a:pt x="93" y="68"/>
                </a:lnTo>
                <a:lnTo>
                  <a:pt x="85" y="84"/>
                </a:lnTo>
                <a:lnTo>
                  <a:pt x="72" y="94"/>
                </a:lnTo>
                <a:lnTo>
                  <a:pt x="56" y="100"/>
                </a:lnTo>
                <a:lnTo>
                  <a:pt x="41" y="100"/>
                </a:lnTo>
                <a:lnTo>
                  <a:pt x="25" y="94"/>
                </a:lnTo>
                <a:lnTo>
                  <a:pt x="10" y="84"/>
                </a:lnTo>
                <a:lnTo>
                  <a:pt x="3" y="68"/>
                </a:lnTo>
                <a:lnTo>
                  <a:pt x="0" y="50"/>
                </a:lnTo>
              </a:path>
            </a:pathLst>
          </a:custGeom>
          <a:solidFill>
            <a:srgbClr val="00A898"/>
          </a:solidFill>
          <a:ln w="9525" cap="rnd">
            <a:noFill/>
            <a:round/>
            <a:headEnd type="none" w="sm" len="sm"/>
            <a:tailEnd type="none" w="sm" len="sm"/>
          </a:ln>
          <a:effectLst/>
        </p:spPr>
        <p:txBody>
          <a:bodyPr/>
          <a:lstStyle/>
          <a:p>
            <a:endParaRPr lang="en-US"/>
          </a:p>
        </p:txBody>
      </p:sp>
      <p:sp>
        <p:nvSpPr>
          <p:cNvPr id="302" name="Freeform 299"/>
          <p:cNvSpPr>
            <a:spLocks/>
          </p:cNvSpPr>
          <p:nvPr/>
        </p:nvSpPr>
        <p:spPr bwMode="auto">
          <a:xfrm>
            <a:off x="8628063" y="5040313"/>
            <a:ext cx="363537" cy="903287"/>
          </a:xfrm>
          <a:custGeom>
            <a:avLst/>
            <a:gdLst/>
            <a:ahLst/>
            <a:cxnLst>
              <a:cxn ang="0">
                <a:pos x="128" y="553"/>
              </a:cxn>
              <a:cxn ang="0">
                <a:pos x="151" y="568"/>
              </a:cxn>
              <a:cxn ang="0">
                <a:pos x="171" y="565"/>
              </a:cxn>
              <a:cxn ang="0">
                <a:pos x="184" y="540"/>
              </a:cxn>
              <a:cxn ang="0">
                <a:pos x="184" y="169"/>
              </a:cxn>
              <a:cxn ang="0">
                <a:pos x="189" y="162"/>
              </a:cxn>
              <a:cxn ang="0">
                <a:pos x="195" y="169"/>
              </a:cxn>
              <a:cxn ang="0">
                <a:pos x="197" y="328"/>
              </a:cxn>
              <a:cxn ang="0">
                <a:pos x="212" y="337"/>
              </a:cxn>
              <a:cxn ang="0">
                <a:pos x="227" y="328"/>
              </a:cxn>
              <a:cxn ang="0">
                <a:pos x="228" y="140"/>
              </a:cxn>
              <a:cxn ang="0">
                <a:pos x="221" y="123"/>
              </a:cxn>
              <a:cxn ang="0">
                <a:pos x="17" y="121"/>
              </a:cxn>
              <a:cxn ang="0">
                <a:pos x="2" y="131"/>
              </a:cxn>
              <a:cxn ang="0">
                <a:pos x="0" y="320"/>
              </a:cxn>
              <a:cxn ang="0">
                <a:pos x="8" y="335"/>
              </a:cxn>
              <a:cxn ang="0">
                <a:pos x="26" y="335"/>
              </a:cxn>
              <a:cxn ang="0">
                <a:pos x="34" y="320"/>
              </a:cxn>
              <a:cxn ang="0">
                <a:pos x="36" y="164"/>
              </a:cxn>
              <a:cxn ang="0">
                <a:pos x="44" y="164"/>
              </a:cxn>
              <a:cxn ang="0">
                <a:pos x="44" y="331"/>
              </a:cxn>
              <a:cxn ang="0">
                <a:pos x="48" y="553"/>
              </a:cxn>
              <a:cxn ang="0">
                <a:pos x="71" y="568"/>
              </a:cxn>
              <a:cxn ang="0">
                <a:pos x="91" y="565"/>
              </a:cxn>
              <a:cxn ang="0">
                <a:pos x="102" y="540"/>
              </a:cxn>
              <a:cxn ang="0">
                <a:pos x="106" y="335"/>
              </a:cxn>
              <a:cxn ang="0">
                <a:pos x="123" y="335"/>
              </a:cxn>
              <a:cxn ang="0">
                <a:pos x="127" y="540"/>
              </a:cxn>
              <a:cxn ang="0">
                <a:pos x="67" y="35"/>
              </a:cxn>
              <a:cxn ang="0">
                <a:pos x="89" y="8"/>
              </a:cxn>
              <a:cxn ang="0">
                <a:pos x="123" y="0"/>
              </a:cxn>
              <a:cxn ang="0">
                <a:pos x="153" y="20"/>
              </a:cxn>
              <a:cxn ang="0">
                <a:pos x="165" y="53"/>
              </a:cxn>
              <a:cxn ang="0">
                <a:pos x="153" y="90"/>
              </a:cxn>
              <a:cxn ang="0">
                <a:pos x="123" y="107"/>
              </a:cxn>
              <a:cxn ang="0">
                <a:pos x="89" y="101"/>
              </a:cxn>
              <a:cxn ang="0">
                <a:pos x="67" y="72"/>
              </a:cxn>
              <a:cxn ang="0">
                <a:pos x="127" y="540"/>
              </a:cxn>
            </a:cxnLst>
            <a:rect l="0" t="0" r="r" b="b"/>
            <a:pathLst>
              <a:path w="229" h="569">
                <a:moveTo>
                  <a:pt x="127" y="540"/>
                </a:moveTo>
                <a:lnTo>
                  <a:pt x="128" y="553"/>
                </a:lnTo>
                <a:lnTo>
                  <a:pt x="137" y="565"/>
                </a:lnTo>
                <a:lnTo>
                  <a:pt x="151" y="568"/>
                </a:lnTo>
                <a:lnTo>
                  <a:pt x="158" y="568"/>
                </a:lnTo>
                <a:lnTo>
                  <a:pt x="171" y="565"/>
                </a:lnTo>
                <a:lnTo>
                  <a:pt x="181" y="553"/>
                </a:lnTo>
                <a:lnTo>
                  <a:pt x="184" y="540"/>
                </a:lnTo>
                <a:lnTo>
                  <a:pt x="184" y="331"/>
                </a:lnTo>
                <a:lnTo>
                  <a:pt x="184" y="169"/>
                </a:lnTo>
                <a:lnTo>
                  <a:pt x="184" y="164"/>
                </a:lnTo>
                <a:lnTo>
                  <a:pt x="189" y="162"/>
                </a:lnTo>
                <a:lnTo>
                  <a:pt x="193" y="164"/>
                </a:lnTo>
                <a:lnTo>
                  <a:pt x="195" y="169"/>
                </a:lnTo>
                <a:lnTo>
                  <a:pt x="195" y="320"/>
                </a:lnTo>
                <a:lnTo>
                  <a:pt x="197" y="328"/>
                </a:lnTo>
                <a:lnTo>
                  <a:pt x="203" y="335"/>
                </a:lnTo>
                <a:lnTo>
                  <a:pt x="212" y="337"/>
                </a:lnTo>
                <a:lnTo>
                  <a:pt x="221" y="335"/>
                </a:lnTo>
                <a:lnTo>
                  <a:pt x="227" y="328"/>
                </a:lnTo>
                <a:lnTo>
                  <a:pt x="228" y="320"/>
                </a:lnTo>
                <a:lnTo>
                  <a:pt x="228" y="140"/>
                </a:lnTo>
                <a:lnTo>
                  <a:pt x="227" y="131"/>
                </a:lnTo>
                <a:lnTo>
                  <a:pt x="221" y="123"/>
                </a:lnTo>
                <a:lnTo>
                  <a:pt x="212" y="121"/>
                </a:lnTo>
                <a:lnTo>
                  <a:pt x="17" y="121"/>
                </a:lnTo>
                <a:lnTo>
                  <a:pt x="8" y="123"/>
                </a:lnTo>
                <a:lnTo>
                  <a:pt x="2" y="131"/>
                </a:lnTo>
                <a:lnTo>
                  <a:pt x="0" y="140"/>
                </a:lnTo>
                <a:lnTo>
                  <a:pt x="0" y="320"/>
                </a:lnTo>
                <a:lnTo>
                  <a:pt x="2" y="328"/>
                </a:lnTo>
                <a:lnTo>
                  <a:pt x="8" y="335"/>
                </a:lnTo>
                <a:lnTo>
                  <a:pt x="17" y="337"/>
                </a:lnTo>
                <a:lnTo>
                  <a:pt x="26" y="335"/>
                </a:lnTo>
                <a:lnTo>
                  <a:pt x="32" y="328"/>
                </a:lnTo>
                <a:lnTo>
                  <a:pt x="34" y="320"/>
                </a:lnTo>
                <a:lnTo>
                  <a:pt x="34" y="169"/>
                </a:lnTo>
                <a:lnTo>
                  <a:pt x="36" y="164"/>
                </a:lnTo>
                <a:lnTo>
                  <a:pt x="40" y="162"/>
                </a:lnTo>
                <a:lnTo>
                  <a:pt x="44" y="164"/>
                </a:lnTo>
                <a:lnTo>
                  <a:pt x="44" y="169"/>
                </a:lnTo>
                <a:lnTo>
                  <a:pt x="44" y="331"/>
                </a:lnTo>
                <a:lnTo>
                  <a:pt x="44" y="540"/>
                </a:lnTo>
                <a:lnTo>
                  <a:pt x="48" y="553"/>
                </a:lnTo>
                <a:lnTo>
                  <a:pt x="58" y="565"/>
                </a:lnTo>
                <a:lnTo>
                  <a:pt x="71" y="568"/>
                </a:lnTo>
                <a:lnTo>
                  <a:pt x="78" y="568"/>
                </a:lnTo>
                <a:lnTo>
                  <a:pt x="91" y="565"/>
                </a:lnTo>
                <a:lnTo>
                  <a:pt x="100" y="553"/>
                </a:lnTo>
                <a:lnTo>
                  <a:pt x="102" y="540"/>
                </a:lnTo>
                <a:lnTo>
                  <a:pt x="102" y="343"/>
                </a:lnTo>
                <a:lnTo>
                  <a:pt x="106" y="335"/>
                </a:lnTo>
                <a:lnTo>
                  <a:pt x="113" y="331"/>
                </a:lnTo>
                <a:lnTo>
                  <a:pt x="123" y="335"/>
                </a:lnTo>
                <a:lnTo>
                  <a:pt x="127" y="343"/>
                </a:lnTo>
                <a:lnTo>
                  <a:pt x="127" y="540"/>
                </a:lnTo>
                <a:lnTo>
                  <a:pt x="64" y="53"/>
                </a:lnTo>
                <a:lnTo>
                  <a:pt x="67" y="35"/>
                </a:lnTo>
                <a:lnTo>
                  <a:pt x="74" y="20"/>
                </a:lnTo>
                <a:lnTo>
                  <a:pt x="89" y="8"/>
                </a:lnTo>
                <a:lnTo>
                  <a:pt x="106" y="0"/>
                </a:lnTo>
                <a:lnTo>
                  <a:pt x="123" y="0"/>
                </a:lnTo>
                <a:lnTo>
                  <a:pt x="139" y="8"/>
                </a:lnTo>
                <a:lnTo>
                  <a:pt x="153" y="20"/>
                </a:lnTo>
                <a:lnTo>
                  <a:pt x="161" y="35"/>
                </a:lnTo>
                <a:lnTo>
                  <a:pt x="165" y="53"/>
                </a:lnTo>
                <a:lnTo>
                  <a:pt x="161" y="72"/>
                </a:lnTo>
                <a:lnTo>
                  <a:pt x="153" y="90"/>
                </a:lnTo>
                <a:lnTo>
                  <a:pt x="139" y="101"/>
                </a:lnTo>
                <a:lnTo>
                  <a:pt x="123" y="107"/>
                </a:lnTo>
                <a:lnTo>
                  <a:pt x="106" y="107"/>
                </a:lnTo>
                <a:lnTo>
                  <a:pt x="89" y="101"/>
                </a:lnTo>
                <a:lnTo>
                  <a:pt x="74" y="90"/>
                </a:lnTo>
                <a:lnTo>
                  <a:pt x="67" y="72"/>
                </a:lnTo>
                <a:lnTo>
                  <a:pt x="64" y="53"/>
                </a:lnTo>
                <a:lnTo>
                  <a:pt x="127" y="540"/>
                </a:lnTo>
              </a:path>
            </a:pathLst>
          </a:custGeom>
          <a:solidFill>
            <a:srgbClr val="00B7A5"/>
          </a:solidFill>
          <a:ln w="9525" cap="rnd">
            <a:noFill/>
            <a:round/>
            <a:headEnd type="none" w="sm" len="sm"/>
            <a:tailEnd type="none" w="sm" len="sm"/>
          </a:ln>
          <a:effectLst/>
        </p:spPr>
        <p:txBody>
          <a:bodyPr/>
          <a:lstStyle/>
          <a:p>
            <a:endParaRPr lang="en-US"/>
          </a:p>
        </p:txBody>
      </p:sp>
      <p:sp>
        <p:nvSpPr>
          <p:cNvPr id="303" name="Freeform 300"/>
          <p:cNvSpPr>
            <a:spLocks/>
          </p:cNvSpPr>
          <p:nvPr/>
        </p:nvSpPr>
        <p:spPr bwMode="auto">
          <a:xfrm>
            <a:off x="8628063" y="5235575"/>
            <a:ext cx="363537" cy="708025"/>
          </a:xfrm>
          <a:custGeom>
            <a:avLst/>
            <a:gdLst/>
            <a:ahLst/>
            <a:cxnLst>
              <a:cxn ang="0">
                <a:pos x="127" y="417"/>
              </a:cxn>
              <a:cxn ang="0">
                <a:pos x="128" y="430"/>
              </a:cxn>
              <a:cxn ang="0">
                <a:pos x="137" y="442"/>
              </a:cxn>
              <a:cxn ang="0">
                <a:pos x="151" y="445"/>
              </a:cxn>
              <a:cxn ang="0">
                <a:pos x="158" y="445"/>
              </a:cxn>
              <a:cxn ang="0">
                <a:pos x="171" y="442"/>
              </a:cxn>
              <a:cxn ang="0">
                <a:pos x="181" y="430"/>
              </a:cxn>
              <a:cxn ang="0">
                <a:pos x="184" y="417"/>
              </a:cxn>
              <a:cxn ang="0">
                <a:pos x="184" y="209"/>
              </a:cxn>
              <a:cxn ang="0">
                <a:pos x="184" y="47"/>
              </a:cxn>
              <a:cxn ang="0">
                <a:pos x="184"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8" y="198"/>
              </a:cxn>
              <a:cxn ang="0">
                <a:pos x="228" y="19"/>
              </a:cxn>
              <a:cxn ang="0">
                <a:pos x="227" y="10"/>
              </a:cxn>
              <a:cxn ang="0">
                <a:pos x="221" y="2"/>
              </a:cxn>
              <a:cxn ang="0">
                <a:pos x="212" y="0"/>
              </a:cxn>
              <a:cxn ang="0">
                <a:pos x="17" y="0"/>
              </a:cxn>
              <a:cxn ang="0">
                <a:pos x="8" y="2"/>
              </a:cxn>
              <a:cxn ang="0">
                <a:pos x="2" y="10"/>
              </a:cxn>
              <a:cxn ang="0">
                <a:pos x="0" y="19"/>
              </a:cxn>
              <a:cxn ang="0">
                <a:pos x="0" y="198"/>
              </a:cxn>
              <a:cxn ang="0">
                <a:pos x="2" y="206"/>
              </a:cxn>
              <a:cxn ang="0">
                <a:pos x="8" y="213"/>
              </a:cxn>
              <a:cxn ang="0">
                <a:pos x="17" y="215"/>
              </a:cxn>
              <a:cxn ang="0">
                <a:pos x="26" y="213"/>
              </a:cxn>
              <a:cxn ang="0">
                <a:pos x="32" y="206"/>
              </a:cxn>
              <a:cxn ang="0">
                <a:pos x="34" y="198"/>
              </a:cxn>
              <a:cxn ang="0">
                <a:pos x="34" y="47"/>
              </a:cxn>
              <a:cxn ang="0">
                <a:pos x="36" y="42"/>
              </a:cxn>
              <a:cxn ang="0">
                <a:pos x="40" y="40"/>
              </a:cxn>
              <a:cxn ang="0">
                <a:pos x="44" y="42"/>
              </a:cxn>
              <a:cxn ang="0">
                <a:pos x="44" y="47"/>
              </a:cxn>
              <a:cxn ang="0">
                <a:pos x="44" y="209"/>
              </a:cxn>
              <a:cxn ang="0">
                <a:pos x="44" y="417"/>
              </a:cxn>
              <a:cxn ang="0">
                <a:pos x="48" y="430"/>
              </a:cxn>
              <a:cxn ang="0">
                <a:pos x="58" y="442"/>
              </a:cxn>
              <a:cxn ang="0">
                <a:pos x="71" y="445"/>
              </a:cxn>
              <a:cxn ang="0">
                <a:pos x="78" y="445"/>
              </a:cxn>
              <a:cxn ang="0">
                <a:pos x="91" y="442"/>
              </a:cxn>
              <a:cxn ang="0">
                <a:pos x="100" y="430"/>
              </a:cxn>
              <a:cxn ang="0">
                <a:pos x="102" y="417"/>
              </a:cxn>
              <a:cxn ang="0">
                <a:pos x="102" y="221"/>
              </a:cxn>
              <a:cxn ang="0">
                <a:pos x="106" y="213"/>
              </a:cxn>
              <a:cxn ang="0">
                <a:pos x="113" y="209"/>
              </a:cxn>
              <a:cxn ang="0">
                <a:pos x="123" y="213"/>
              </a:cxn>
              <a:cxn ang="0">
                <a:pos x="127" y="221"/>
              </a:cxn>
              <a:cxn ang="0">
                <a:pos x="127" y="417"/>
              </a:cxn>
            </a:cxnLst>
            <a:rect l="0" t="0" r="r" b="b"/>
            <a:pathLst>
              <a:path w="229" h="446">
                <a:moveTo>
                  <a:pt x="127" y="417"/>
                </a:moveTo>
                <a:lnTo>
                  <a:pt x="128" y="430"/>
                </a:lnTo>
                <a:lnTo>
                  <a:pt x="137" y="442"/>
                </a:lnTo>
                <a:lnTo>
                  <a:pt x="151" y="445"/>
                </a:lnTo>
                <a:lnTo>
                  <a:pt x="158" y="445"/>
                </a:lnTo>
                <a:lnTo>
                  <a:pt x="171" y="442"/>
                </a:lnTo>
                <a:lnTo>
                  <a:pt x="181" y="430"/>
                </a:lnTo>
                <a:lnTo>
                  <a:pt x="184" y="417"/>
                </a:lnTo>
                <a:lnTo>
                  <a:pt x="184" y="209"/>
                </a:lnTo>
                <a:lnTo>
                  <a:pt x="184" y="47"/>
                </a:lnTo>
                <a:lnTo>
                  <a:pt x="184"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19"/>
                </a:lnTo>
                <a:lnTo>
                  <a:pt x="227" y="10"/>
                </a:lnTo>
                <a:lnTo>
                  <a:pt x="221" y="2"/>
                </a:lnTo>
                <a:lnTo>
                  <a:pt x="212" y="0"/>
                </a:lnTo>
                <a:lnTo>
                  <a:pt x="17" y="0"/>
                </a:lnTo>
                <a:lnTo>
                  <a:pt x="8" y="2"/>
                </a:lnTo>
                <a:lnTo>
                  <a:pt x="2" y="10"/>
                </a:lnTo>
                <a:lnTo>
                  <a:pt x="0" y="19"/>
                </a:lnTo>
                <a:lnTo>
                  <a:pt x="0" y="198"/>
                </a:lnTo>
                <a:lnTo>
                  <a:pt x="2" y="206"/>
                </a:lnTo>
                <a:lnTo>
                  <a:pt x="8" y="213"/>
                </a:lnTo>
                <a:lnTo>
                  <a:pt x="17" y="215"/>
                </a:lnTo>
                <a:lnTo>
                  <a:pt x="26" y="213"/>
                </a:lnTo>
                <a:lnTo>
                  <a:pt x="32" y="206"/>
                </a:lnTo>
                <a:lnTo>
                  <a:pt x="34" y="198"/>
                </a:lnTo>
                <a:lnTo>
                  <a:pt x="34" y="47"/>
                </a:lnTo>
                <a:lnTo>
                  <a:pt x="36" y="42"/>
                </a:lnTo>
                <a:lnTo>
                  <a:pt x="40" y="40"/>
                </a:lnTo>
                <a:lnTo>
                  <a:pt x="44" y="42"/>
                </a:lnTo>
                <a:lnTo>
                  <a:pt x="44" y="47"/>
                </a:lnTo>
                <a:lnTo>
                  <a:pt x="44" y="209"/>
                </a:lnTo>
                <a:lnTo>
                  <a:pt x="44" y="417"/>
                </a:lnTo>
                <a:lnTo>
                  <a:pt x="48" y="430"/>
                </a:lnTo>
                <a:lnTo>
                  <a:pt x="58" y="442"/>
                </a:lnTo>
                <a:lnTo>
                  <a:pt x="71" y="445"/>
                </a:lnTo>
                <a:lnTo>
                  <a:pt x="78" y="445"/>
                </a:lnTo>
                <a:lnTo>
                  <a:pt x="91" y="442"/>
                </a:lnTo>
                <a:lnTo>
                  <a:pt x="100" y="430"/>
                </a:lnTo>
                <a:lnTo>
                  <a:pt x="102" y="417"/>
                </a:lnTo>
                <a:lnTo>
                  <a:pt x="102" y="221"/>
                </a:lnTo>
                <a:lnTo>
                  <a:pt x="106" y="213"/>
                </a:lnTo>
                <a:lnTo>
                  <a:pt x="113" y="209"/>
                </a:lnTo>
                <a:lnTo>
                  <a:pt x="123" y="213"/>
                </a:lnTo>
                <a:lnTo>
                  <a:pt x="127" y="221"/>
                </a:lnTo>
                <a:lnTo>
                  <a:pt x="127" y="417"/>
                </a:lnTo>
              </a:path>
            </a:pathLst>
          </a:custGeom>
          <a:solidFill>
            <a:srgbClr val="00A898"/>
          </a:solidFill>
          <a:ln w="9525" cap="rnd">
            <a:noFill/>
            <a:round/>
            <a:headEnd type="none" w="sm" len="sm"/>
            <a:tailEnd type="none" w="sm" len="sm"/>
          </a:ln>
          <a:effectLst/>
        </p:spPr>
        <p:txBody>
          <a:bodyPr/>
          <a:lstStyle/>
          <a:p>
            <a:endParaRPr lang="en-US"/>
          </a:p>
        </p:txBody>
      </p:sp>
      <p:sp>
        <p:nvSpPr>
          <p:cNvPr id="304" name="Freeform 301"/>
          <p:cNvSpPr>
            <a:spLocks/>
          </p:cNvSpPr>
          <p:nvPr/>
        </p:nvSpPr>
        <p:spPr bwMode="auto">
          <a:xfrm>
            <a:off x="8732838" y="5040313"/>
            <a:ext cx="155575" cy="160337"/>
          </a:xfrm>
          <a:custGeom>
            <a:avLst/>
            <a:gdLst/>
            <a:ahLst/>
            <a:cxnLst>
              <a:cxn ang="0">
                <a:pos x="0" y="50"/>
              </a:cxn>
              <a:cxn ang="0">
                <a:pos x="3" y="32"/>
              </a:cxn>
              <a:cxn ang="0">
                <a:pos x="10" y="19"/>
              </a:cxn>
              <a:cxn ang="0">
                <a:pos x="24" y="7"/>
              </a:cxn>
              <a:cxn ang="0">
                <a:pos x="41" y="0"/>
              </a:cxn>
              <a:cxn ang="0">
                <a:pos x="56" y="0"/>
              </a:cxn>
              <a:cxn ang="0">
                <a:pos x="72" y="7"/>
              </a:cxn>
              <a:cxn ang="0">
                <a:pos x="85" y="19"/>
              </a:cxn>
              <a:cxn ang="0">
                <a:pos x="93" y="32"/>
              </a:cxn>
              <a:cxn ang="0">
                <a:pos x="97" y="50"/>
              </a:cxn>
              <a:cxn ang="0">
                <a:pos x="93" y="68"/>
              </a:cxn>
              <a:cxn ang="0">
                <a:pos x="85" y="84"/>
              </a:cxn>
              <a:cxn ang="0">
                <a:pos x="72" y="94"/>
              </a:cxn>
              <a:cxn ang="0">
                <a:pos x="56" y="100"/>
              </a:cxn>
              <a:cxn ang="0">
                <a:pos x="41" y="100"/>
              </a:cxn>
              <a:cxn ang="0">
                <a:pos x="24" y="94"/>
              </a:cxn>
              <a:cxn ang="0">
                <a:pos x="10" y="84"/>
              </a:cxn>
              <a:cxn ang="0">
                <a:pos x="3" y="68"/>
              </a:cxn>
              <a:cxn ang="0">
                <a:pos x="0" y="50"/>
              </a:cxn>
            </a:cxnLst>
            <a:rect l="0" t="0" r="r" b="b"/>
            <a:pathLst>
              <a:path w="98" h="101">
                <a:moveTo>
                  <a:pt x="0" y="50"/>
                </a:moveTo>
                <a:lnTo>
                  <a:pt x="3" y="32"/>
                </a:lnTo>
                <a:lnTo>
                  <a:pt x="10" y="19"/>
                </a:lnTo>
                <a:lnTo>
                  <a:pt x="24" y="7"/>
                </a:lnTo>
                <a:lnTo>
                  <a:pt x="41" y="0"/>
                </a:lnTo>
                <a:lnTo>
                  <a:pt x="56" y="0"/>
                </a:lnTo>
                <a:lnTo>
                  <a:pt x="72" y="7"/>
                </a:lnTo>
                <a:lnTo>
                  <a:pt x="85" y="19"/>
                </a:lnTo>
                <a:lnTo>
                  <a:pt x="93" y="32"/>
                </a:lnTo>
                <a:lnTo>
                  <a:pt x="97" y="50"/>
                </a:lnTo>
                <a:lnTo>
                  <a:pt x="93" y="68"/>
                </a:lnTo>
                <a:lnTo>
                  <a:pt x="85" y="84"/>
                </a:lnTo>
                <a:lnTo>
                  <a:pt x="72" y="94"/>
                </a:lnTo>
                <a:lnTo>
                  <a:pt x="56" y="100"/>
                </a:lnTo>
                <a:lnTo>
                  <a:pt x="41" y="100"/>
                </a:lnTo>
                <a:lnTo>
                  <a:pt x="24" y="94"/>
                </a:lnTo>
                <a:lnTo>
                  <a:pt x="10" y="84"/>
                </a:lnTo>
                <a:lnTo>
                  <a:pt x="3" y="68"/>
                </a:lnTo>
                <a:lnTo>
                  <a:pt x="0" y="50"/>
                </a:lnTo>
              </a:path>
            </a:pathLst>
          </a:custGeom>
          <a:solidFill>
            <a:srgbClr val="00A898"/>
          </a:solidFill>
          <a:ln w="9525" cap="rnd">
            <a:noFill/>
            <a:round/>
            <a:headEnd type="none" w="sm" len="sm"/>
            <a:tailEnd type="none" w="sm" len="sm"/>
          </a:ln>
          <a:effectLst/>
        </p:spPr>
        <p:txBody>
          <a:bodyPr/>
          <a:lstStyle/>
          <a:p>
            <a:endParaRPr lang="en-US"/>
          </a:p>
        </p:txBody>
      </p:sp>
      <p:sp>
        <p:nvSpPr>
          <p:cNvPr id="305" name="Rectangle 302"/>
          <p:cNvSpPr>
            <a:spLocks noChangeArrowheads="1"/>
          </p:cNvSpPr>
          <p:nvPr/>
        </p:nvSpPr>
        <p:spPr bwMode="auto">
          <a:xfrm>
            <a:off x="6489700" y="4284663"/>
            <a:ext cx="2654300" cy="515937"/>
          </a:xfrm>
          <a:prstGeom prst="rect">
            <a:avLst/>
          </a:prstGeom>
          <a:noFill/>
          <a:ln w="9525">
            <a:noFill/>
            <a:miter lim="800000"/>
            <a:headEnd/>
            <a:tailEnd/>
          </a:ln>
          <a:effectLst/>
        </p:spPr>
        <p:txBody>
          <a:bodyPr wrap="none" lIns="90488" tIns="44450" rIns="90488" bIns="44450">
            <a:spAutoFit/>
          </a:bodyPr>
          <a:lstStyle/>
          <a:p>
            <a:pPr eaLnBrk="0" hangingPunct="0"/>
            <a:r>
              <a:rPr lang="en-US" sz="2800" b="1">
                <a:solidFill>
                  <a:schemeClr val="tx2"/>
                </a:solidFill>
                <a:latin typeface="Arial" charset="0"/>
              </a:rPr>
              <a:t>Take a Sample</a:t>
            </a:r>
          </a:p>
        </p:txBody>
      </p:sp>
      <p:sp>
        <p:nvSpPr>
          <p:cNvPr id="306" name="Rectangle 303"/>
          <p:cNvSpPr>
            <a:spLocks noChangeArrowheads="1"/>
          </p:cNvSpPr>
          <p:nvPr/>
        </p:nvSpPr>
        <p:spPr bwMode="auto">
          <a:xfrm>
            <a:off x="527050" y="5943600"/>
            <a:ext cx="2482850"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chemeClr val="tx2"/>
                </a:solidFill>
                <a:latin typeface="Arial" charset="0"/>
              </a:rPr>
              <a:t>Null Hypothesis</a:t>
            </a:r>
          </a:p>
        </p:txBody>
      </p:sp>
      <p:sp>
        <p:nvSpPr>
          <p:cNvPr id="307" name="Rectangle 304"/>
          <p:cNvSpPr>
            <a:spLocks noChangeArrowheads="1"/>
          </p:cNvSpPr>
          <p:nvPr/>
        </p:nvSpPr>
        <p:spPr bwMode="auto">
          <a:xfrm>
            <a:off x="681038" y="4572000"/>
            <a:ext cx="2219325" cy="463550"/>
          </a:xfrm>
          <a:prstGeom prst="rect">
            <a:avLst/>
          </a:prstGeom>
          <a:solidFill>
            <a:srgbClr val="FFFF99"/>
          </a:solidFill>
          <a:ln w="9525">
            <a:solidFill>
              <a:schemeClr val="tx2"/>
            </a:solidFill>
            <a:miter lim="800000"/>
            <a:headEnd/>
            <a:tailEnd/>
          </a:ln>
          <a:effectLst/>
        </p:spPr>
        <p:txBody>
          <a:bodyPr lIns="90488" tIns="44450" rIns="90488" bIns="44450">
            <a:spAutoFit/>
          </a:bodyPr>
          <a:lstStyle/>
          <a:p>
            <a:pPr eaLnBrk="0" hangingPunct="0">
              <a:spcBef>
                <a:spcPct val="50000"/>
              </a:spcBef>
            </a:pPr>
            <a:r>
              <a:rPr lang="en-US" b="1">
                <a:solidFill>
                  <a:schemeClr val="tx2"/>
                </a:solidFill>
                <a:latin typeface="Times New Roman" pitchFamily="18" charset="0"/>
              </a:rPr>
              <a:t>No, not likely!</a:t>
            </a:r>
          </a:p>
        </p:txBody>
      </p:sp>
      <p:graphicFrame>
        <p:nvGraphicFramePr>
          <p:cNvPr id="308" name="Object 305"/>
          <p:cNvGraphicFramePr>
            <a:graphicFrameLocks noChangeAspect="1"/>
          </p:cNvGraphicFramePr>
          <p:nvPr/>
        </p:nvGraphicFramePr>
        <p:xfrm>
          <a:off x="228600" y="4038600"/>
          <a:ext cx="4724400" cy="665163"/>
        </p:xfrm>
        <a:graphic>
          <a:graphicData uri="http://schemas.openxmlformats.org/presentationml/2006/ole">
            <p:oleObj spid="_x0000_s22530" name="Equation" r:id="rId3" imgW="1701720" imgH="241200" progId="Equation.DSMT4">
              <p:embed/>
            </p:oleObj>
          </a:graphicData>
        </a:graphic>
      </p:graphicFrame>
      <p:graphicFrame>
        <p:nvGraphicFramePr>
          <p:cNvPr id="309" name="Object 306"/>
          <p:cNvGraphicFramePr>
            <a:graphicFrameLocks noChangeAspect="1"/>
          </p:cNvGraphicFramePr>
          <p:nvPr/>
        </p:nvGraphicFramePr>
        <p:xfrm>
          <a:off x="835025" y="2892425"/>
          <a:ext cx="1908175" cy="600075"/>
        </p:xfrm>
        <a:graphic>
          <a:graphicData uri="http://schemas.openxmlformats.org/presentationml/2006/ole">
            <p:oleObj spid="_x0000_s22531" name="Equation" r:id="rId4" imgW="723600" imgH="228600" progId="Equation.DSMT4">
              <p:embed/>
            </p:oleObj>
          </a:graphicData>
        </a:graphic>
      </p:graphicFrame>
      <p:graphicFrame>
        <p:nvGraphicFramePr>
          <p:cNvPr id="310" name="Object 307"/>
          <p:cNvGraphicFramePr>
            <a:graphicFrameLocks noChangeAspect="1"/>
          </p:cNvGraphicFramePr>
          <p:nvPr/>
        </p:nvGraphicFramePr>
        <p:xfrm>
          <a:off x="4791075" y="5530850"/>
          <a:ext cx="1697038" cy="792163"/>
        </p:xfrm>
        <a:graphic>
          <a:graphicData uri="http://schemas.openxmlformats.org/presentationml/2006/ole">
            <p:oleObj spid="_x0000_s22532" name="Equation" r:id="rId5" imgW="596880" imgH="279360" progId="Equation.DSMT4">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for Rejecting H</a:t>
            </a:r>
            <a:r>
              <a:rPr lang="en-US" baseline="-25000" dirty="0" smtClean="0"/>
              <a:t>0</a:t>
            </a:r>
            <a:endParaRPr lang="en-US" baseline="-25000" dirty="0"/>
          </a:p>
        </p:txBody>
      </p:sp>
      <p:sp>
        <p:nvSpPr>
          <p:cNvPr id="5" name="Slide Number Placeholder 4"/>
          <p:cNvSpPr>
            <a:spLocks noGrp="1"/>
          </p:cNvSpPr>
          <p:nvPr>
            <p:ph type="sldNum" sz="quarter" idx="11"/>
          </p:nvPr>
        </p:nvSpPr>
        <p:spPr>
          <a:xfrm>
            <a:off x="7011988" y="6170613"/>
            <a:ext cx="1905000" cy="463550"/>
          </a:xfrm>
        </p:spPr>
        <p:txBody>
          <a:bodyPr/>
          <a:lstStyle/>
          <a:p>
            <a:r>
              <a:rPr lang="en-US" dirty="0"/>
              <a:t>Chap </a:t>
            </a:r>
            <a:r>
              <a:rPr lang="en-US" dirty="0" smtClean="0"/>
              <a:t>9-</a:t>
            </a:r>
            <a:fld id="{D80EAC71-A92D-416B-B40A-5028B662B292}" type="slidenum">
              <a:rPr lang="en-US" smtClean="0"/>
              <a:pPr/>
              <a:t>12</a:t>
            </a:fld>
            <a:endParaRPr lang="en-US" dirty="0" smtClean="0"/>
          </a:p>
          <a:p>
            <a:r>
              <a:rPr lang="en-US" dirty="0" smtClean="0"/>
              <a:t>Basic Business Statistics 8</a:t>
            </a:r>
            <a:r>
              <a:rPr lang="en-US" baseline="30000" dirty="0" smtClean="0"/>
              <a:t>th</a:t>
            </a:r>
            <a:r>
              <a:rPr lang="en-US" dirty="0" smtClean="0"/>
              <a:t> Edition</a:t>
            </a:r>
          </a:p>
          <a:p>
            <a:endParaRPr lang="en-US" dirty="0"/>
          </a:p>
        </p:txBody>
      </p:sp>
      <p:sp>
        <p:nvSpPr>
          <p:cNvPr id="6" name="Text Box 34"/>
          <p:cNvSpPr txBox="1">
            <a:spLocks noChangeArrowheads="1"/>
          </p:cNvSpPr>
          <p:nvPr/>
        </p:nvSpPr>
        <p:spPr bwMode="auto">
          <a:xfrm>
            <a:off x="1600200" y="1447800"/>
            <a:ext cx="5715000" cy="641350"/>
          </a:xfrm>
          <a:prstGeom prst="rect">
            <a:avLst/>
          </a:prstGeom>
          <a:solidFill>
            <a:srgbClr val="FFFF99"/>
          </a:solidFill>
          <a:ln w="9525">
            <a:noFill/>
            <a:miter lim="800000"/>
            <a:headEnd/>
            <a:tailEnd/>
          </a:ln>
          <a:effectLst/>
        </p:spPr>
        <p:txBody>
          <a:bodyPr>
            <a:spAutoFit/>
          </a:bodyPr>
          <a:lstStyle/>
          <a:p>
            <a:pPr>
              <a:spcBef>
                <a:spcPct val="50000"/>
              </a:spcBef>
            </a:pPr>
            <a:r>
              <a:rPr lang="en-US" sz="3600"/>
              <a:t>Sampling Distribution of</a:t>
            </a:r>
            <a:r>
              <a:rPr lang="en-US"/>
              <a:t> </a:t>
            </a:r>
          </a:p>
        </p:txBody>
      </p:sp>
      <p:sp>
        <p:nvSpPr>
          <p:cNvPr id="7" name="Rectangle 20"/>
          <p:cNvSpPr>
            <a:spLocks noChangeArrowheads="1"/>
          </p:cNvSpPr>
          <p:nvPr/>
        </p:nvSpPr>
        <p:spPr bwMode="auto">
          <a:xfrm>
            <a:off x="4191000" y="5486400"/>
            <a:ext cx="1106488" cy="469900"/>
          </a:xfrm>
          <a:prstGeom prst="rect">
            <a:avLst/>
          </a:prstGeom>
          <a:solidFill>
            <a:srgbClr val="C9C9F1"/>
          </a:solidFill>
          <a:ln w="9525">
            <a:noFill/>
            <a:miter lim="800000"/>
            <a:headEnd/>
            <a:tailEnd/>
          </a:ln>
          <a:effectLst/>
        </p:spPr>
        <p:txBody>
          <a:bodyPr lIns="90488" tIns="44450" rIns="90488" bIns="44450">
            <a:spAutoFit/>
          </a:bodyPr>
          <a:lstStyle/>
          <a:p>
            <a:pPr algn="r" eaLnBrk="0" hangingPunct="0"/>
            <a:r>
              <a:rPr lang="en-US" sz="2500" b="1">
                <a:latin typeface="Arial" charset="0"/>
              </a:rPr>
              <a:t> = 50</a:t>
            </a:r>
          </a:p>
        </p:txBody>
      </p:sp>
      <p:sp>
        <p:nvSpPr>
          <p:cNvPr id="8" name="Rectangle 23"/>
          <p:cNvSpPr>
            <a:spLocks noChangeArrowheads="1"/>
          </p:cNvSpPr>
          <p:nvPr/>
        </p:nvSpPr>
        <p:spPr bwMode="auto">
          <a:xfrm>
            <a:off x="304800" y="2209800"/>
            <a:ext cx="2971800" cy="1806575"/>
          </a:xfrm>
          <a:prstGeom prst="rect">
            <a:avLst/>
          </a:prstGeom>
          <a:solidFill>
            <a:srgbClr val="FFCCFF"/>
          </a:solidFill>
          <a:ln w="9525">
            <a:solidFill>
              <a:srgbClr val="FF66FF"/>
            </a:solidFill>
            <a:miter lim="800000"/>
            <a:headEnd/>
            <a:tailEnd/>
          </a:ln>
          <a:effectLst/>
        </p:spPr>
        <p:txBody>
          <a:bodyPr lIns="90488" tIns="44450" rIns="90488" bIns="44450">
            <a:spAutoFit/>
          </a:bodyPr>
          <a:lstStyle/>
          <a:p>
            <a:pPr eaLnBrk="0" hangingPunct="0">
              <a:spcBef>
                <a:spcPct val="50000"/>
              </a:spcBef>
            </a:pPr>
            <a:r>
              <a:rPr lang="en-US" sz="2800"/>
              <a:t>It is unlikely that we would get a sample mean of this value ...</a:t>
            </a:r>
          </a:p>
        </p:txBody>
      </p:sp>
      <p:sp>
        <p:nvSpPr>
          <p:cNvPr id="9" name="Rectangle 25"/>
          <p:cNvSpPr>
            <a:spLocks noChangeArrowheads="1"/>
          </p:cNvSpPr>
          <p:nvPr/>
        </p:nvSpPr>
        <p:spPr bwMode="auto">
          <a:xfrm>
            <a:off x="6167438" y="2165350"/>
            <a:ext cx="2671762" cy="1806575"/>
          </a:xfrm>
          <a:prstGeom prst="rect">
            <a:avLst/>
          </a:prstGeom>
          <a:solidFill>
            <a:srgbClr val="FFCCFF"/>
          </a:solidFill>
          <a:ln w="9525">
            <a:solidFill>
              <a:srgbClr val="FF66FF"/>
            </a:solidFill>
            <a:miter lim="800000"/>
            <a:headEnd/>
            <a:tailEnd/>
          </a:ln>
          <a:effectLst/>
        </p:spPr>
        <p:txBody>
          <a:bodyPr lIns="90488" tIns="44450" rIns="90488" bIns="44450">
            <a:spAutoFit/>
          </a:bodyPr>
          <a:lstStyle/>
          <a:p>
            <a:pPr algn="ctr" eaLnBrk="0" hangingPunct="0">
              <a:spcBef>
                <a:spcPct val="50000"/>
              </a:spcBef>
            </a:pPr>
            <a:r>
              <a:rPr lang="en-US" sz="2800"/>
              <a:t>... Therefore, we reject the null hypothesis that </a:t>
            </a:r>
            <a:r>
              <a:rPr lang="en-US" sz="2800" i="1"/>
              <a:t>m</a:t>
            </a:r>
            <a:r>
              <a:rPr lang="en-US" sz="2800"/>
              <a:t> = 50.</a:t>
            </a:r>
          </a:p>
        </p:txBody>
      </p:sp>
      <p:sp>
        <p:nvSpPr>
          <p:cNvPr id="10" name="Freeform 4"/>
          <p:cNvSpPr>
            <a:spLocks/>
          </p:cNvSpPr>
          <p:nvPr/>
        </p:nvSpPr>
        <p:spPr bwMode="auto">
          <a:xfrm>
            <a:off x="4572000" y="2286000"/>
            <a:ext cx="3178175" cy="3059113"/>
          </a:xfrm>
          <a:custGeom>
            <a:avLst/>
            <a:gdLst/>
            <a:ahLst/>
            <a:cxnLst>
              <a:cxn ang="0">
                <a:pos x="2001" y="1926"/>
              </a:cxn>
              <a:cxn ang="0">
                <a:pos x="1790" y="1902"/>
              </a:cxn>
              <a:cxn ang="0">
                <a:pos x="1686" y="1881"/>
              </a:cxn>
              <a:cxn ang="0">
                <a:pos x="1579" y="1849"/>
              </a:cxn>
              <a:cxn ang="0">
                <a:pos x="1475" y="1806"/>
              </a:cxn>
              <a:cxn ang="0">
                <a:pos x="1369" y="1747"/>
              </a:cxn>
              <a:cxn ang="0">
                <a:pos x="1265" y="1667"/>
              </a:cxn>
              <a:cxn ang="0">
                <a:pos x="1054" y="1443"/>
              </a:cxn>
              <a:cxn ang="0">
                <a:pos x="843" y="1128"/>
              </a:cxn>
              <a:cxn ang="0">
                <a:pos x="632" y="752"/>
              </a:cxn>
              <a:cxn ang="0">
                <a:pos x="528" y="560"/>
              </a:cxn>
              <a:cxn ang="0">
                <a:pos x="422" y="379"/>
              </a:cxn>
              <a:cxn ang="0">
                <a:pos x="318" y="224"/>
              </a:cxn>
              <a:cxn ang="0">
                <a:pos x="211" y="104"/>
              </a:cxn>
              <a:cxn ang="0">
                <a:pos x="107" y="27"/>
              </a:cxn>
              <a:cxn ang="0">
                <a:pos x="0" y="0"/>
              </a:cxn>
            </a:cxnLst>
            <a:rect l="0" t="0" r="r" b="b"/>
            <a:pathLst>
              <a:path w="2002" h="1927">
                <a:moveTo>
                  <a:pt x="2001" y="1926"/>
                </a:moveTo>
                <a:lnTo>
                  <a:pt x="1790" y="1902"/>
                </a:lnTo>
                <a:lnTo>
                  <a:pt x="1686" y="1881"/>
                </a:lnTo>
                <a:lnTo>
                  <a:pt x="1579" y="1849"/>
                </a:lnTo>
                <a:lnTo>
                  <a:pt x="1475" y="1806"/>
                </a:lnTo>
                <a:lnTo>
                  <a:pt x="1369" y="1747"/>
                </a:lnTo>
                <a:lnTo>
                  <a:pt x="1265" y="1667"/>
                </a:lnTo>
                <a:lnTo>
                  <a:pt x="1054" y="1443"/>
                </a:lnTo>
                <a:lnTo>
                  <a:pt x="843" y="1128"/>
                </a:lnTo>
                <a:lnTo>
                  <a:pt x="632" y="752"/>
                </a:lnTo>
                <a:lnTo>
                  <a:pt x="528" y="560"/>
                </a:lnTo>
                <a:lnTo>
                  <a:pt x="422" y="379"/>
                </a:lnTo>
                <a:lnTo>
                  <a:pt x="318" y="224"/>
                </a:lnTo>
                <a:lnTo>
                  <a:pt x="211" y="104"/>
                </a:lnTo>
                <a:lnTo>
                  <a:pt x="107" y="27"/>
                </a:lnTo>
                <a:lnTo>
                  <a:pt x="0" y="0"/>
                </a:lnTo>
              </a:path>
            </a:pathLst>
          </a:custGeom>
          <a:noFill/>
          <a:ln w="50800" cap="rnd" cmpd="sng">
            <a:solidFill>
              <a:schemeClr val="tx1"/>
            </a:solidFill>
            <a:prstDash val="solid"/>
            <a:round/>
            <a:headEnd type="none" w="sm" len="sm"/>
            <a:tailEnd type="none" w="sm" len="sm"/>
          </a:ln>
          <a:effectLst/>
        </p:spPr>
        <p:txBody>
          <a:bodyPr/>
          <a:lstStyle/>
          <a:p>
            <a:endParaRPr lang="en-US"/>
          </a:p>
        </p:txBody>
      </p:sp>
      <p:sp>
        <p:nvSpPr>
          <p:cNvPr id="11" name="Freeform 5"/>
          <p:cNvSpPr>
            <a:spLocks/>
          </p:cNvSpPr>
          <p:nvPr/>
        </p:nvSpPr>
        <p:spPr bwMode="auto">
          <a:xfrm>
            <a:off x="1371600" y="2286000"/>
            <a:ext cx="3176588" cy="3059113"/>
          </a:xfrm>
          <a:custGeom>
            <a:avLst/>
            <a:gdLst/>
            <a:ahLst/>
            <a:cxnLst>
              <a:cxn ang="0">
                <a:pos x="0" y="1926"/>
              </a:cxn>
              <a:cxn ang="0">
                <a:pos x="211" y="1902"/>
              </a:cxn>
              <a:cxn ang="0">
                <a:pos x="317" y="1881"/>
              </a:cxn>
              <a:cxn ang="0">
                <a:pos x="421" y="1849"/>
              </a:cxn>
              <a:cxn ang="0">
                <a:pos x="525" y="1806"/>
              </a:cxn>
              <a:cxn ang="0">
                <a:pos x="632" y="1747"/>
              </a:cxn>
              <a:cxn ang="0">
                <a:pos x="736" y="1667"/>
              </a:cxn>
              <a:cxn ang="0">
                <a:pos x="950" y="1443"/>
              </a:cxn>
              <a:cxn ang="0">
                <a:pos x="1158" y="1128"/>
              </a:cxn>
              <a:cxn ang="0">
                <a:pos x="1368" y="752"/>
              </a:cxn>
              <a:cxn ang="0">
                <a:pos x="1475" y="560"/>
              </a:cxn>
              <a:cxn ang="0">
                <a:pos x="1579" y="379"/>
              </a:cxn>
              <a:cxn ang="0">
                <a:pos x="1686" y="224"/>
              </a:cxn>
              <a:cxn ang="0">
                <a:pos x="1790" y="104"/>
              </a:cxn>
              <a:cxn ang="0">
                <a:pos x="1896" y="27"/>
              </a:cxn>
              <a:cxn ang="0">
                <a:pos x="2000" y="0"/>
              </a:cxn>
            </a:cxnLst>
            <a:rect l="0" t="0" r="r" b="b"/>
            <a:pathLst>
              <a:path w="2001" h="1927">
                <a:moveTo>
                  <a:pt x="0" y="1926"/>
                </a:moveTo>
                <a:lnTo>
                  <a:pt x="211" y="1902"/>
                </a:lnTo>
                <a:lnTo>
                  <a:pt x="317" y="1881"/>
                </a:lnTo>
                <a:lnTo>
                  <a:pt x="421" y="1849"/>
                </a:lnTo>
                <a:lnTo>
                  <a:pt x="525" y="1806"/>
                </a:lnTo>
                <a:lnTo>
                  <a:pt x="632" y="1747"/>
                </a:lnTo>
                <a:lnTo>
                  <a:pt x="736" y="1667"/>
                </a:lnTo>
                <a:lnTo>
                  <a:pt x="950" y="1443"/>
                </a:lnTo>
                <a:lnTo>
                  <a:pt x="1158" y="1128"/>
                </a:lnTo>
                <a:lnTo>
                  <a:pt x="1368" y="752"/>
                </a:lnTo>
                <a:lnTo>
                  <a:pt x="1475" y="560"/>
                </a:lnTo>
                <a:lnTo>
                  <a:pt x="1579" y="379"/>
                </a:lnTo>
                <a:lnTo>
                  <a:pt x="1686" y="224"/>
                </a:lnTo>
                <a:lnTo>
                  <a:pt x="1790" y="104"/>
                </a:lnTo>
                <a:lnTo>
                  <a:pt x="1896" y="27"/>
                </a:lnTo>
                <a:lnTo>
                  <a:pt x="2000" y="0"/>
                </a:lnTo>
              </a:path>
            </a:pathLst>
          </a:custGeom>
          <a:noFill/>
          <a:ln w="50800" cap="rnd" cmpd="sng">
            <a:solidFill>
              <a:schemeClr val="tx1"/>
            </a:solidFill>
            <a:prstDash val="solid"/>
            <a:round/>
            <a:headEnd type="none" w="sm" len="sm"/>
            <a:tailEnd type="none" w="sm" len="sm"/>
          </a:ln>
          <a:effectLst/>
        </p:spPr>
        <p:txBody>
          <a:bodyPr/>
          <a:lstStyle/>
          <a:p>
            <a:endParaRPr lang="en-US"/>
          </a:p>
        </p:txBody>
      </p:sp>
      <p:sp>
        <p:nvSpPr>
          <p:cNvPr id="12" name="Freeform 6"/>
          <p:cNvSpPr>
            <a:spLocks/>
          </p:cNvSpPr>
          <p:nvPr/>
        </p:nvSpPr>
        <p:spPr bwMode="auto">
          <a:xfrm>
            <a:off x="1295400" y="4114800"/>
            <a:ext cx="6546850" cy="1331913"/>
          </a:xfrm>
          <a:custGeom>
            <a:avLst/>
            <a:gdLst/>
            <a:ahLst/>
            <a:cxnLst>
              <a:cxn ang="0">
                <a:pos x="0" y="0"/>
              </a:cxn>
              <a:cxn ang="0">
                <a:pos x="0" y="838"/>
              </a:cxn>
              <a:cxn ang="0">
                <a:pos x="4123" y="838"/>
              </a:cxn>
            </a:cxnLst>
            <a:rect l="0" t="0" r="r" b="b"/>
            <a:pathLst>
              <a:path w="4124" h="839">
                <a:moveTo>
                  <a:pt x="0" y="0"/>
                </a:moveTo>
                <a:lnTo>
                  <a:pt x="0" y="838"/>
                </a:lnTo>
                <a:lnTo>
                  <a:pt x="4123" y="838"/>
                </a:lnTo>
              </a:path>
            </a:pathLst>
          </a:custGeom>
          <a:noFill/>
          <a:ln w="50800" cap="rnd" cmpd="sng">
            <a:solidFill>
              <a:schemeClr val="tx1"/>
            </a:solidFill>
            <a:prstDash val="solid"/>
            <a:round/>
            <a:headEnd type="none" w="sm" len="sm"/>
            <a:tailEnd type="none" w="sm" len="sm"/>
          </a:ln>
          <a:effectLst/>
        </p:spPr>
        <p:txBody>
          <a:bodyPr/>
          <a:lstStyle/>
          <a:p>
            <a:endParaRPr lang="en-US"/>
          </a:p>
        </p:txBody>
      </p:sp>
      <p:sp>
        <p:nvSpPr>
          <p:cNvPr id="13" name="Line 7"/>
          <p:cNvSpPr>
            <a:spLocks noChangeShapeType="1"/>
          </p:cNvSpPr>
          <p:nvPr/>
        </p:nvSpPr>
        <p:spPr bwMode="auto">
          <a:xfrm>
            <a:off x="7883525" y="5470525"/>
            <a:ext cx="0" cy="1588"/>
          </a:xfrm>
          <a:prstGeom prst="line">
            <a:avLst/>
          </a:prstGeom>
          <a:noFill/>
          <a:ln w="50800">
            <a:solidFill>
              <a:schemeClr val="tx1"/>
            </a:solidFill>
            <a:round/>
            <a:headEnd type="none" w="sm" len="sm"/>
            <a:tailEnd type="none" w="sm" len="sm"/>
          </a:ln>
          <a:effectLst/>
        </p:spPr>
        <p:txBody>
          <a:bodyPr wrap="none" anchor="ctr"/>
          <a:lstStyle/>
          <a:p>
            <a:endParaRPr lang="en-US"/>
          </a:p>
        </p:txBody>
      </p:sp>
      <p:sp>
        <p:nvSpPr>
          <p:cNvPr id="14" name="Line 8"/>
          <p:cNvSpPr>
            <a:spLocks noChangeShapeType="1"/>
          </p:cNvSpPr>
          <p:nvPr/>
        </p:nvSpPr>
        <p:spPr bwMode="auto">
          <a:xfrm>
            <a:off x="7240588" y="5470525"/>
            <a:ext cx="0" cy="1588"/>
          </a:xfrm>
          <a:prstGeom prst="line">
            <a:avLst/>
          </a:prstGeom>
          <a:noFill/>
          <a:ln w="50800">
            <a:solidFill>
              <a:schemeClr val="tx1"/>
            </a:solidFill>
            <a:round/>
            <a:headEnd type="none" w="sm" len="sm"/>
            <a:tailEnd type="none" w="sm" len="sm"/>
          </a:ln>
          <a:effectLst/>
        </p:spPr>
        <p:txBody>
          <a:bodyPr wrap="none" anchor="ctr"/>
          <a:lstStyle/>
          <a:p>
            <a:endParaRPr lang="en-US"/>
          </a:p>
        </p:txBody>
      </p:sp>
      <p:sp>
        <p:nvSpPr>
          <p:cNvPr id="15" name="Line 9"/>
          <p:cNvSpPr>
            <a:spLocks noChangeShapeType="1"/>
          </p:cNvSpPr>
          <p:nvPr/>
        </p:nvSpPr>
        <p:spPr bwMode="auto">
          <a:xfrm>
            <a:off x="6592888" y="5470525"/>
            <a:ext cx="0" cy="1588"/>
          </a:xfrm>
          <a:prstGeom prst="line">
            <a:avLst/>
          </a:prstGeom>
          <a:noFill/>
          <a:ln w="50800">
            <a:solidFill>
              <a:schemeClr val="tx1"/>
            </a:solidFill>
            <a:round/>
            <a:headEnd type="none" w="sm" len="sm"/>
            <a:tailEnd type="none" w="sm" len="sm"/>
          </a:ln>
          <a:effectLst/>
        </p:spPr>
        <p:txBody>
          <a:bodyPr wrap="none" anchor="ctr"/>
          <a:lstStyle/>
          <a:p>
            <a:endParaRPr lang="en-US"/>
          </a:p>
        </p:txBody>
      </p:sp>
      <p:sp>
        <p:nvSpPr>
          <p:cNvPr id="16" name="Line 10"/>
          <p:cNvSpPr>
            <a:spLocks noChangeShapeType="1"/>
          </p:cNvSpPr>
          <p:nvPr/>
        </p:nvSpPr>
        <p:spPr bwMode="auto">
          <a:xfrm>
            <a:off x="5945188" y="5470525"/>
            <a:ext cx="0" cy="1588"/>
          </a:xfrm>
          <a:prstGeom prst="line">
            <a:avLst/>
          </a:prstGeom>
          <a:noFill/>
          <a:ln w="50800">
            <a:solidFill>
              <a:schemeClr val="tx1"/>
            </a:solidFill>
            <a:round/>
            <a:headEnd type="none" w="sm" len="sm"/>
            <a:tailEnd type="none" w="sm" len="sm"/>
          </a:ln>
          <a:effectLst/>
        </p:spPr>
        <p:txBody>
          <a:bodyPr wrap="none" anchor="ctr"/>
          <a:lstStyle/>
          <a:p>
            <a:endParaRPr lang="en-US"/>
          </a:p>
        </p:txBody>
      </p:sp>
      <p:sp>
        <p:nvSpPr>
          <p:cNvPr id="17" name="Line 11"/>
          <p:cNvSpPr>
            <a:spLocks noChangeShapeType="1"/>
          </p:cNvSpPr>
          <p:nvPr/>
        </p:nvSpPr>
        <p:spPr bwMode="auto">
          <a:xfrm>
            <a:off x="5297488" y="5470525"/>
            <a:ext cx="0" cy="1588"/>
          </a:xfrm>
          <a:prstGeom prst="line">
            <a:avLst/>
          </a:prstGeom>
          <a:noFill/>
          <a:ln w="50800">
            <a:solidFill>
              <a:schemeClr val="tx1"/>
            </a:solidFill>
            <a:round/>
            <a:headEnd type="none" w="sm" len="sm"/>
            <a:tailEnd type="none" w="sm" len="sm"/>
          </a:ln>
          <a:effectLst/>
        </p:spPr>
        <p:txBody>
          <a:bodyPr wrap="none" anchor="ctr"/>
          <a:lstStyle/>
          <a:p>
            <a:endParaRPr lang="en-US"/>
          </a:p>
        </p:txBody>
      </p:sp>
      <p:sp>
        <p:nvSpPr>
          <p:cNvPr id="18" name="Line 12"/>
          <p:cNvSpPr>
            <a:spLocks noChangeShapeType="1"/>
          </p:cNvSpPr>
          <p:nvPr/>
        </p:nvSpPr>
        <p:spPr bwMode="auto">
          <a:xfrm>
            <a:off x="4649788" y="5470525"/>
            <a:ext cx="0" cy="1588"/>
          </a:xfrm>
          <a:prstGeom prst="line">
            <a:avLst/>
          </a:prstGeom>
          <a:noFill/>
          <a:ln w="50800">
            <a:solidFill>
              <a:schemeClr val="tx1"/>
            </a:solidFill>
            <a:round/>
            <a:headEnd type="none" w="sm" len="sm"/>
            <a:tailEnd type="none" w="sm" len="sm"/>
          </a:ln>
          <a:effectLst/>
        </p:spPr>
        <p:txBody>
          <a:bodyPr wrap="none" anchor="ctr"/>
          <a:lstStyle/>
          <a:p>
            <a:endParaRPr lang="en-US"/>
          </a:p>
        </p:txBody>
      </p:sp>
      <p:sp>
        <p:nvSpPr>
          <p:cNvPr id="19" name="Line 13"/>
          <p:cNvSpPr>
            <a:spLocks noChangeShapeType="1"/>
          </p:cNvSpPr>
          <p:nvPr/>
        </p:nvSpPr>
        <p:spPr bwMode="auto">
          <a:xfrm>
            <a:off x="4002088" y="5470525"/>
            <a:ext cx="0" cy="1588"/>
          </a:xfrm>
          <a:prstGeom prst="line">
            <a:avLst/>
          </a:prstGeom>
          <a:noFill/>
          <a:ln w="50800">
            <a:solidFill>
              <a:schemeClr val="tx1"/>
            </a:solidFill>
            <a:round/>
            <a:headEnd type="none" w="sm" len="sm"/>
            <a:tailEnd type="none" w="sm" len="sm"/>
          </a:ln>
          <a:effectLst/>
        </p:spPr>
        <p:txBody>
          <a:bodyPr wrap="none" anchor="ctr"/>
          <a:lstStyle/>
          <a:p>
            <a:endParaRPr lang="en-US"/>
          </a:p>
        </p:txBody>
      </p:sp>
      <p:sp>
        <p:nvSpPr>
          <p:cNvPr id="20" name="Line 14"/>
          <p:cNvSpPr>
            <a:spLocks noChangeShapeType="1"/>
          </p:cNvSpPr>
          <p:nvPr/>
        </p:nvSpPr>
        <p:spPr bwMode="auto">
          <a:xfrm>
            <a:off x="3357563" y="5470525"/>
            <a:ext cx="0" cy="1588"/>
          </a:xfrm>
          <a:prstGeom prst="line">
            <a:avLst/>
          </a:prstGeom>
          <a:noFill/>
          <a:ln w="50800">
            <a:solidFill>
              <a:schemeClr val="tx1"/>
            </a:solidFill>
            <a:round/>
            <a:headEnd type="none" w="sm" len="sm"/>
            <a:tailEnd type="none" w="sm" len="sm"/>
          </a:ln>
          <a:effectLst/>
        </p:spPr>
        <p:txBody>
          <a:bodyPr wrap="none" anchor="ctr"/>
          <a:lstStyle/>
          <a:p>
            <a:endParaRPr lang="en-US"/>
          </a:p>
        </p:txBody>
      </p:sp>
      <p:sp>
        <p:nvSpPr>
          <p:cNvPr id="21" name="Line 15"/>
          <p:cNvSpPr>
            <a:spLocks noChangeShapeType="1"/>
          </p:cNvSpPr>
          <p:nvPr/>
        </p:nvSpPr>
        <p:spPr bwMode="auto">
          <a:xfrm>
            <a:off x="2709863" y="5470525"/>
            <a:ext cx="0" cy="1588"/>
          </a:xfrm>
          <a:prstGeom prst="line">
            <a:avLst/>
          </a:prstGeom>
          <a:noFill/>
          <a:ln w="50800">
            <a:solidFill>
              <a:schemeClr val="tx1"/>
            </a:solidFill>
            <a:round/>
            <a:headEnd type="none" w="sm" len="sm"/>
            <a:tailEnd type="none" w="sm" len="sm"/>
          </a:ln>
          <a:effectLst/>
        </p:spPr>
        <p:txBody>
          <a:bodyPr wrap="none" anchor="ctr"/>
          <a:lstStyle/>
          <a:p>
            <a:endParaRPr lang="en-US"/>
          </a:p>
        </p:txBody>
      </p:sp>
      <p:sp>
        <p:nvSpPr>
          <p:cNvPr id="22" name="Line 16"/>
          <p:cNvSpPr>
            <a:spLocks noChangeShapeType="1"/>
          </p:cNvSpPr>
          <p:nvPr/>
        </p:nvSpPr>
        <p:spPr bwMode="auto">
          <a:xfrm>
            <a:off x="2062163" y="5470525"/>
            <a:ext cx="0" cy="1588"/>
          </a:xfrm>
          <a:prstGeom prst="line">
            <a:avLst/>
          </a:prstGeom>
          <a:noFill/>
          <a:ln w="50800">
            <a:solidFill>
              <a:schemeClr val="tx1"/>
            </a:solidFill>
            <a:round/>
            <a:headEnd type="none" w="sm" len="sm"/>
            <a:tailEnd type="none" w="sm" len="sm"/>
          </a:ln>
          <a:effectLst/>
        </p:spPr>
        <p:txBody>
          <a:bodyPr wrap="none" anchor="ctr"/>
          <a:lstStyle/>
          <a:p>
            <a:endParaRPr lang="en-US"/>
          </a:p>
        </p:txBody>
      </p:sp>
      <p:sp>
        <p:nvSpPr>
          <p:cNvPr id="23" name="Rectangle 19"/>
          <p:cNvSpPr>
            <a:spLocks noChangeArrowheads="1"/>
          </p:cNvSpPr>
          <p:nvPr/>
        </p:nvSpPr>
        <p:spPr bwMode="auto">
          <a:xfrm>
            <a:off x="4184650" y="5480050"/>
            <a:ext cx="363538"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b="1" i="1">
                <a:latin typeface="Symbol" pitchFamily="18" charset="2"/>
              </a:rPr>
              <a:t>m</a:t>
            </a:r>
            <a:endParaRPr lang="en-US" sz="2500" b="1">
              <a:latin typeface="Symbol" pitchFamily="18" charset="2"/>
            </a:endParaRPr>
          </a:p>
        </p:txBody>
      </p:sp>
      <p:sp>
        <p:nvSpPr>
          <p:cNvPr id="24" name="Line 26"/>
          <p:cNvSpPr>
            <a:spLocks noChangeShapeType="1"/>
          </p:cNvSpPr>
          <p:nvPr/>
        </p:nvSpPr>
        <p:spPr bwMode="auto">
          <a:xfrm>
            <a:off x="2667000" y="4567238"/>
            <a:ext cx="0" cy="690562"/>
          </a:xfrm>
          <a:prstGeom prst="line">
            <a:avLst/>
          </a:prstGeom>
          <a:noFill/>
          <a:ln w="50800">
            <a:solidFill>
              <a:schemeClr val="hlink"/>
            </a:solidFill>
            <a:round/>
            <a:headEnd type="none" w="sm" len="sm"/>
            <a:tailEnd type="stealth" w="med" len="med"/>
          </a:ln>
          <a:effectLst/>
        </p:spPr>
        <p:txBody>
          <a:bodyPr wrap="none" anchor="ctr"/>
          <a:lstStyle/>
          <a:p>
            <a:endParaRPr lang="en-US"/>
          </a:p>
        </p:txBody>
      </p:sp>
      <p:sp>
        <p:nvSpPr>
          <p:cNvPr id="25" name="Line 27"/>
          <p:cNvSpPr>
            <a:spLocks noChangeShapeType="1"/>
          </p:cNvSpPr>
          <p:nvPr/>
        </p:nvSpPr>
        <p:spPr bwMode="auto">
          <a:xfrm>
            <a:off x="4724400" y="5343525"/>
            <a:ext cx="0" cy="66675"/>
          </a:xfrm>
          <a:prstGeom prst="line">
            <a:avLst/>
          </a:prstGeom>
          <a:noFill/>
          <a:ln w="76200">
            <a:solidFill>
              <a:schemeClr val="hlink"/>
            </a:solidFill>
            <a:round/>
            <a:headEnd type="none" w="sm" len="sm"/>
            <a:tailEnd type="stealth" w="med" len="med"/>
          </a:ln>
          <a:effectLst/>
        </p:spPr>
        <p:txBody>
          <a:bodyPr wrap="none" anchor="ctr"/>
          <a:lstStyle/>
          <a:p>
            <a:endParaRPr lang="en-US"/>
          </a:p>
        </p:txBody>
      </p:sp>
      <p:sp>
        <p:nvSpPr>
          <p:cNvPr id="26" name="Rectangle 28"/>
          <p:cNvSpPr>
            <a:spLocks noChangeArrowheads="1"/>
          </p:cNvSpPr>
          <p:nvPr/>
        </p:nvSpPr>
        <p:spPr bwMode="auto">
          <a:xfrm>
            <a:off x="2433638" y="5557838"/>
            <a:ext cx="614362" cy="463550"/>
          </a:xfrm>
          <a:prstGeom prst="rect">
            <a:avLst/>
          </a:prstGeom>
          <a:solidFill>
            <a:srgbClr val="FFCCFF"/>
          </a:solidFill>
          <a:ln w="9525">
            <a:solidFill>
              <a:srgbClr val="FF66FF"/>
            </a:solidFill>
            <a:miter lim="800000"/>
            <a:headEnd/>
            <a:tailEnd/>
          </a:ln>
          <a:effectLst/>
        </p:spPr>
        <p:txBody>
          <a:bodyPr lIns="90488" tIns="44450" rIns="90488" bIns="44450">
            <a:spAutoFit/>
          </a:bodyPr>
          <a:lstStyle/>
          <a:p>
            <a:pPr eaLnBrk="0" hangingPunct="0">
              <a:spcBef>
                <a:spcPct val="50000"/>
              </a:spcBef>
            </a:pPr>
            <a:r>
              <a:rPr lang="en-US" b="1">
                <a:latin typeface="Arial" charset="0"/>
              </a:rPr>
              <a:t>20</a:t>
            </a:r>
          </a:p>
        </p:txBody>
      </p:sp>
      <p:sp>
        <p:nvSpPr>
          <p:cNvPr id="27" name="Rectangle 29"/>
          <p:cNvSpPr>
            <a:spLocks noChangeArrowheads="1"/>
          </p:cNvSpPr>
          <p:nvPr/>
        </p:nvSpPr>
        <p:spPr bwMode="auto">
          <a:xfrm>
            <a:off x="3654425" y="5951538"/>
            <a:ext cx="2136775" cy="525462"/>
          </a:xfrm>
          <a:prstGeom prst="rect">
            <a:avLst/>
          </a:prstGeom>
          <a:solidFill>
            <a:srgbClr val="C9C9F1"/>
          </a:solidFill>
          <a:ln w="9525">
            <a:solidFill>
              <a:srgbClr val="FF66FF"/>
            </a:solidFill>
            <a:miter lim="800000"/>
            <a:headEnd/>
            <a:tailEnd/>
          </a:ln>
          <a:effectLst/>
        </p:spPr>
        <p:txBody>
          <a:bodyPr lIns="90488" tIns="44450" rIns="90488" bIns="44450">
            <a:spAutoFit/>
          </a:bodyPr>
          <a:lstStyle/>
          <a:p>
            <a:pPr algn="ctr" eaLnBrk="0" hangingPunct="0">
              <a:spcBef>
                <a:spcPct val="50000"/>
              </a:spcBef>
            </a:pPr>
            <a:r>
              <a:rPr lang="en-US" sz="2800" b="1" i="1">
                <a:latin typeface="Arial" charset="0"/>
              </a:rPr>
              <a:t>If H</a:t>
            </a:r>
            <a:r>
              <a:rPr lang="en-US" sz="2800" b="1" baseline="-25000">
                <a:latin typeface="Arial" charset="0"/>
              </a:rPr>
              <a:t>0 </a:t>
            </a:r>
            <a:r>
              <a:rPr lang="en-US" sz="2800" b="1">
                <a:latin typeface="Arial" charset="0"/>
              </a:rPr>
              <a:t>is true</a:t>
            </a:r>
            <a:endParaRPr lang="en-US" sz="2800" b="1" baseline="-25000">
              <a:latin typeface="Arial" charset="0"/>
            </a:endParaRPr>
          </a:p>
        </p:txBody>
      </p:sp>
      <p:graphicFrame>
        <p:nvGraphicFramePr>
          <p:cNvPr id="28" name="Object 30"/>
          <p:cNvGraphicFramePr>
            <a:graphicFrameLocks noChangeAspect="1"/>
          </p:cNvGraphicFramePr>
          <p:nvPr/>
        </p:nvGraphicFramePr>
        <p:xfrm>
          <a:off x="7913688" y="5410200"/>
          <a:ext cx="530225" cy="533400"/>
        </p:xfrm>
        <a:graphic>
          <a:graphicData uri="http://schemas.openxmlformats.org/presentationml/2006/ole">
            <p:oleObj spid="_x0000_s23554" name="Equation" r:id="rId3" imgW="190440" imgH="190440" progId="Equation.DSMT4">
              <p:embed/>
            </p:oleObj>
          </a:graphicData>
        </a:graphic>
      </p:graphicFrame>
      <p:sp>
        <p:nvSpPr>
          <p:cNvPr id="29" name="Rectangle 24"/>
          <p:cNvSpPr>
            <a:spLocks noChangeArrowheads="1"/>
          </p:cNvSpPr>
          <p:nvPr/>
        </p:nvSpPr>
        <p:spPr bwMode="auto">
          <a:xfrm>
            <a:off x="2895600" y="4162425"/>
            <a:ext cx="3738563" cy="952500"/>
          </a:xfrm>
          <a:prstGeom prst="rect">
            <a:avLst/>
          </a:prstGeom>
          <a:solidFill>
            <a:srgbClr val="FFCCFF"/>
          </a:solidFill>
          <a:ln w="9525">
            <a:solidFill>
              <a:srgbClr val="FF66FF"/>
            </a:solidFill>
            <a:miter lim="800000"/>
            <a:headEnd/>
            <a:tailEnd/>
          </a:ln>
          <a:effectLst/>
        </p:spPr>
        <p:txBody>
          <a:bodyPr lIns="90488" tIns="44450" rIns="90488" bIns="44450">
            <a:spAutoFit/>
          </a:bodyPr>
          <a:lstStyle/>
          <a:p>
            <a:pPr eaLnBrk="0" hangingPunct="0">
              <a:spcBef>
                <a:spcPct val="50000"/>
              </a:spcBef>
            </a:pPr>
            <a:r>
              <a:rPr lang="en-US" sz="2800"/>
              <a:t>... if in fact this were</a:t>
            </a:r>
            <a:br>
              <a:rPr lang="en-US" sz="2800"/>
            </a:br>
            <a:r>
              <a:rPr lang="en-US" sz="2800"/>
              <a:t> the population mean.</a:t>
            </a:r>
          </a:p>
        </p:txBody>
      </p:sp>
      <p:sp>
        <p:nvSpPr>
          <p:cNvPr id="30" name="Line 32"/>
          <p:cNvSpPr>
            <a:spLocks noChangeShapeType="1"/>
          </p:cNvSpPr>
          <p:nvPr/>
        </p:nvSpPr>
        <p:spPr bwMode="auto">
          <a:xfrm>
            <a:off x="5410200" y="1371600"/>
            <a:ext cx="0" cy="0"/>
          </a:xfrm>
          <a:prstGeom prst="line">
            <a:avLst/>
          </a:prstGeom>
          <a:noFill/>
          <a:ln w="9525">
            <a:solidFill>
              <a:schemeClr val="tx1"/>
            </a:solidFill>
            <a:miter lim="800000"/>
            <a:headEnd/>
            <a:tailEnd/>
          </a:ln>
          <a:effectLst/>
        </p:spPr>
        <p:txBody>
          <a:bodyPr wrap="none"/>
          <a:lstStyle/>
          <a:p>
            <a:endParaRPr lang="en-US"/>
          </a:p>
        </p:txBody>
      </p:sp>
      <p:graphicFrame>
        <p:nvGraphicFramePr>
          <p:cNvPr id="31" name="Object 31"/>
          <p:cNvGraphicFramePr>
            <a:graphicFrameLocks noChangeAspect="1"/>
          </p:cNvGraphicFramePr>
          <p:nvPr/>
        </p:nvGraphicFramePr>
        <p:xfrm>
          <a:off x="6553200" y="1447800"/>
          <a:ext cx="609600" cy="533400"/>
        </p:xfrm>
        <a:graphic>
          <a:graphicData uri="http://schemas.openxmlformats.org/presentationml/2006/ole">
            <p:oleObj spid="_x0000_s23555" name="Equation" r:id="rId4" imgW="190440" imgH="190440" progId="Equation.DSMT4">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Level of Significance, </a:t>
            </a:r>
          </a:p>
        </p:txBody>
      </p:sp>
      <p:sp>
        <p:nvSpPr>
          <p:cNvPr id="63491" name="Rectangle 3"/>
          <p:cNvSpPr>
            <a:spLocks noGrp="1" noChangeArrowheads="1"/>
          </p:cNvSpPr>
          <p:nvPr>
            <p:ph type="body" idx="1"/>
          </p:nvPr>
        </p:nvSpPr>
        <p:spPr/>
        <p:txBody>
          <a:bodyPr/>
          <a:lstStyle/>
          <a:p>
            <a:r>
              <a:rPr lang="en-US"/>
              <a:t>Defines unlikely values of sample statistic if null hypothesis is true</a:t>
            </a:r>
          </a:p>
          <a:p>
            <a:pPr lvl="1"/>
            <a:r>
              <a:rPr lang="en-US"/>
              <a:t>Called rejection region of the sampling distribution</a:t>
            </a:r>
          </a:p>
          <a:p>
            <a:r>
              <a:rPr lang="en-US"/>
              <a:t>Is designated by     , (level of significance)</a:t>
            </a:r>
          </a:p>
          <a:p>
            <a:pPr lvl="1"/>
            <a:r>
              <a:rPr lang="en-US"/>
              <a:t>Typical values are .01, .05, .10</a:t>
            </a:r>
          </a:p>
          <a:p>
            <a:r>
              <a:rPr lang="en-US"/>
              <a:t>Is selected by the researcher at the beginning</a:t>
            </a:r>
          </a:p>
          <a:p>
            <a:r>
              <a:rPr lang="en-US"/>
              <a:t>Provides the critical value(s) of the test </a:t>
            </a:r>
          </a:p>
        </p:txBody>
      </p:sp>
      <p:graphicFrame>
        <p:nvGraphicFramePr>
          <p:cNvPr id="63492" name="Object 4"/>
          <p:cNvGraphicFramePr>
            <a:graphicFrameLocks noChangeAspect="1"/>
          </p:cNvGraphicFramePr>
          <p:nvPr/>
        </p:nvGraphicFramePr>
        <p:xfrm>
          <a:off x="5257800" y="654050"/>
          <a:ext cx="533400" cy="488950"/>
        </p:xfrm>
        <a:graphic>
          <a:graphicData uri="http://schemas.openxmlformats.org/presentationml/2006/ole">
            <p:oleObj spid="_x0000_s27650" name="Equation" r:id="rId3" imgW="152280" imgH="139680" progId="Equation.DSMT4">
              <p:embed/>
            </p:oleObj>
          </a:graphicData>
        </a:graphic>
      </p:graphicFrame>
      <p:graphicFrame>
        <p:nvGraphicFramePr>
          <p:cNvPr id="63493" name="Object 5"/>
          <p:cNvGraphicFramePr>
            <a:graphicFrameLocks noChangeAspect="1"/>
          </p:cNvGraphicFramePr>
          <p:nvPr/>
        </p:nvGraphicFramePr>
        <p:xfrm>
          <a:off x="3581400" y="3276600"/>
          <a:ext cx="457200" cy="419100"/>
        </p:xfrm>
        <a:graphic>
          <a:graphicData uri="http://schemas.openxmlformats.org/presentationml/2006/ole">
            <p:oleObj spid="_x0000_s27651" name="Equation" r:id="rId4" imgW="152280" imgH="139680" progId="Equation.DSMT4">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r>
              <a:rPr lang="en-US" dirty="0" smtClean="0"/>
              <a:t>One &amp; Two Tail Rejection Region</a:t>
            </a:r>
            <a:endParaRPr lang="en-US" dirty="0"/>
          </a:p>
        </p:txBody>
      </p:sp>
      <p:sp>
        <p:nvSpPr>
          <p:cNvPr id="65540" name="Freeform 4"/>
          <p:cNvSpPr>
            <a:spLocks/>
          </p:cNvSpPr>
          <p:nvPr/>
        </p:nvSpPr>
        <p:spPr bwMode="auto">
          <a:xfrm>
            <a:off x="4648200" y="2514600"/>
            <a:ext cx="457200" cy="457200"/>
          </a:xfrm>
          <a:custGeom>
            <a:avLst/>
            <a:gdLst/>
            <a:ahLst/>
            <a:cxnLst>
              <a:cxn ang="0">
                <a:pos x="0" y="282"/>
              </a:cxn>
              <a:cxn ang="0">
                <a:pos x="96" y="240"/>
              </a:cxn>
              <a:cxn ang="0">
                <a:pos x="156" y="194"/>
              </a:cxn>
              <a:cxn ang="0">
                <a:pos x="203" y="133"/>
              </a:cxn>
              <a:cxn ang="0">
                <a:pos x="251" y="53"/>
              </a:cxn>
              <a:cxn ang="0">
                <a:pos x="287" y="0"/>
              </a:cxn>
              <a:cxn ang="0">
                <a:pos x="287" y="287"/>
              </a:cxn>
              <a:cxn ang="0">
                <a:pos x="0" y="287"/>
              </a:cxn>
              <a:cxn ang="0">
                <a:pos x="0" y="282"/>
              </a:cxn>
            </a:cxnLst>
            <a:rect l="0" t="0" r="r" b="b"/>
            <a:pathLst>
              <a:path w="288" h="288">
                <a:moveTo>
                  <a:pt x="0" y="282"/>
                </a:moveTo>
                <a:lnTo>
                  <a:pt x="96" y="240"/>
                </a:lnTo>
                <a:lnTo>
                  <a:pt x="156" y="194"/>
                </a:lnTo>
                <a:lnTo>
                  <a:pt x="203" y="133"/>
                </a:lnTo>
                <a:lnTo>
                  <a:pt x="251" y="53"/>
                </a:lnTo>
                <a:lnTo>
                  <a:pt x="287" y="0"/>
                </a:lnTo>
                <a:lnTo>
                  <a:pt x="287" y="287"/>
                </a:lnTo>
                <a:lnTo>
                  <a:pt x="0" y="287"/>
                </a:lnTo>
                <a:lnTo>
                  <a:pt x="0" y="282"/>
                </a:lnTo>
              </a:path>
            </a:pathLst>
          </a:custGeom>
          <a:solidFill>
            <a:schemeClr val="tx2"/>
          </a:solidFill>
          <a:ln w="12700" cap="rnd" cmpd="sng">
            <a:solidFill>
              <a:srgbClr val="66FFFF"/>
            </a:solidFill>
            <a:prstDash val="solid"/>
            <a:round/>
            <a:headEnd type="none" w="sm" len="sm"/>
            <a:tailEnd type="none" w="sm" len="sm"/>
          </a:ln>
          <a:effectLst/>
        </p:spPr>
        <p:txBody>
          <a:bodyPr/>
          <a:lstStyle/>
          <a:p>
            <a:endParaRPr lang="en-US"/>
          </a:p>
        </p:txBody>
      </p:sp>
      <p:sp>
        <p:nvSpPr>
          <p:cNvPr id="65541" name="Freeform 5"/>
          <p:cNvSpPr>
            <a:spLocks/>
          </p:cNvSpPr>
          <p:nvPr/>
        </p:nvSpPr>
        <p:spPr bwMode="auto">
          <a:xfrm>
            <a:off x="5791200" y="3962400"/>
            <a:ext cx="457200" cy="457200"/>
          </a:xfrm>
          <a:custGeom>
            <a:avLst/>
            <a:gdLst/>
            <a:ahLst/>
            <a:cxnLst>
              <a:cxn ang="0">
                <a:pos x="287" y="282"/>
              </a:cxn>
              <a:cxn ang="0">
                <a:pos x="192" y="240"/>
              </a:cxn>
              <a:cxn ang="0">
                <a:pos x="131" y="194"/>
              </a:cxn>
              <a:cxn ang="0">
                <a:pos x="83" y="133"/>
              </a:cxn>
              <a:cxn ang="0">
                <a:pos x="36" y="53"/>
              </a:cxn>
              <a:cxn ang="0">
                <a:pos x="0" y="0"/>
              </a:cxn>
              <a:cxn ang="0">
                <a:pos x="0" y="287"/>
              </a:cxn>
              <a:cxn ang="0">
                <a:pos x="287" y="287"/>
              </a:cxn>
              <a:cxn ang="0">
                <a:pos x="287" y="282"/>
              </a:cxn>
            </a:cxnLst>
            <a:rect l="0" t="0" r="r" b="b"/>
            <a:pathLst>
              <a:path w="288" h="288">
                <a:moveTo>
                  <a:pt x="287" y="282"/>
                </a:moveTo>
                <a:lnTo>
                  <a:pt x="192" y="240"/>
                </a:lnTo>
                <a:lnTo>
                  <a:pt x="131" y="194"/>
                </a:lnTo>
                <a:lnTo>
                  <a:pt x="83" y="133"/>
                </a:lnTo>
                <a:lnTo>
                  <a:pt x="36" y="53"/>
                </a:lnTo>
                <a:lnTo>
                  <a:pt x="0" y="0"/>
                </a:lnTo>
                <a:lnTo>
                  <a:pt x="0" y="287"/>
                </a:lnTo>
                <a:lnTo>
                  <a:pt x="287" y="287"/>
                </a:lnTo>
                <a:lnTo>
                  <a:pt x="287" y="282"/>
                </a:lnTo>
              </a:path>
            </a:pathLst>
          </a:custGeom>
          <a:solidFill>
            <a:schemeClr val="tx2"/>
          </a:solidFill>
          <a:ln w="12700" cap="rnd" cmpd="sng">
            <a:solidFill>
              <a:srgbClr val="66FFFF"/>
            </a:solidFill>
            <a:prstDash val="solid"/>
            <a:round/>
            <a:headEnd type="none" w="sm" len="sm"/>
            <a:tailEnd type="none" w="sm" len="sm"/>
          </a:ln>
          <a:effectLst/>
        </p:spPr>
        <p:txBody>
          <a:bodyPr/>
          <a:lstStyle/>
          <a:p>
            <a:endParaRPr lang="en-US"/>
          </a:p>
        </p:txBody>
      </p:sp>
      <p:sp>
        <p:nvSpPr>
          <p:cNvPr id="65542" name="Freeform 6"/>
          <p:cNvSpPr>
            <a:spLocks/>
          </p:cNvSpPr>
          <p:nvPr/>
        </p:nvSpPr>
        <p:spPr bwMode="auto">
          <a:xfrm>
            <a:off x="5791200" y="5410200"/>
            <a:ext cx="457200" cy="457200"/>
          </a:xfrm>
          <a:custGeom>
            <a:avLst/>
            <a:gdLst/>
            <a:ahLst/>
            <a:cxnLst>
              <a:cxn ang="0">
                <a:pos x="287" y="282"/>
              </a:cxn>
              <a:cxn ang="0">
                <a:pos x="192" y="240"/>
              </a:cxn>
              <a:cxn ang="0">
                <a:pos x="131" y="194"/>
              </a:cxn>
              <a:cxn ang="0">
                <a:pos x="83" y="133"/>
              </a:cxn>
              <a:cxn ang="0">
                <a:pos x="36" y="53"/>
              </a:cxn>
              <a:cxn ang="0">
                <a:pos x="0" y="0"/>
              </a:cxn>
              <a:cxn ang="0">
                <a:pos x="0" y="287"/>
              </a:cxn>
              <a:cxn ang="0">
                <a:pos x="287" y="287"/>
              </a:cxn>
              <a:cxn ang="0">
                <a:pos x="287" y="282"/>
              </a:cxn>
            </a:cxnLst>
            <a:rect l="0" t="0" r="r" b="b"/>
            <a:pathLst>
              <a:path w="288" h="288">
                <a:moveTo>
                  <a:pt x="287" y="282"/>
                </a:moveTo>
                <a:lnTo>
                  <a:pt x="192" y="240"/>
                </a:lnTo>
                <a:lnTo>
                  <a:pt x="131" y="194"/>
                </a:lnTo>
                <a:lnTo>
                  <a:pt x="83" y="133"/>
                </a:lnTo>
                <a:lnTo>
                  <a:pt x="36" y="53"/>
                </a:lnTo>
                <a:lnTo>
                  <a:pt x="0" y="0"/>
                </a:lnTo>
                <a:lnTo>
                  <a:pt x="0" y="287"/>
                </a:lnTo>
                <a:lnTo>
                  <a:pt x="287" y="287"/>
                </a:lnTo>
                <a:lnTo>
                  <a:pt x="287" y="282"/>
                </a:lnTo>
              </a:path>
            </a:pathLst>
          </a:custGeom>
          <a:solidFill>
            <a:schemeClr val="tx2"/>
          </a:solidFill>
          <a:ln w="12700" cap="rnd" cmpd="sng">
            <a:solidFill>
              <a:srgbClr val="66FFFF"/>
            </a:solidFill>
            <a:prstDash val="solid"/>
            <a:round/>
            <a:headEnd type="none" w="sm" len="sm"/>
            <a:tailEnd type="none" w="sm" len="sm"/>
          </a:ln>
          <a:effectLst/>
        </p:spPr>
        <p:txBody>
          <a:bodyPr/>
          <a:lstStyle/>
          <a:p>
            <a:endParaRPr lang="en-US"/>
          </a:p>
        </p:txBody>
      </p:sp>
      <p:sp>
        <p:nvSpPr>
          <p:cNvPr id="65543" name="Freeform 7"/>
          <p:cNvSpPr>
            <a:spLocks/>
          </p:cNvSpPr>
          <p:nvPr/>
        </p:nvSpPr>
        <p:spPr bwMode="auto">
          <a:xfrm>
            <a:off x="4648200" y="5410200"/>
            <a:ext cx="457200" cy="457200"/>
          </a:xfrm>
          <a:custGeom>
            <a:avLst/>
            <a:gdLst/>
            <a:ahLst/>
            <a:cxnLst>
              <a:cxn ang="0">
                <a:pos x="0" y="282"/>
              </a:cxn>
              <a:cxn ang="0">
                <a:pos x="96" y="240"/>
              </a:cxn>
              <a:cxn ang="0">
                <a:pos x="156" y="194"/>
              </a:cxn>
              <a:cxn ang="0">
                <a:pos x="203" y="133"/>
              </a:cxn>
              <a:cxn ang="0">
                <a:pos x="251" y="53"/>
              </a:cxn>
              <a:cxn ang="0">
                <a:pos x="287" y="0"/>
              </a:cxn>
              <a:cxn ang="0">
                <a:pos x="287" y="287"/>
              </a:cxn>
              <a:cxn ang="0">
                <a:pos x="0" y="287"/>
              </a:cxn>
              <a:cxn ang="0">
                <a:pos x="0" y="282"/>
              </a:cxn>
            </a:cxnLst>
            <a:rect l="0" t="0" r="r" b="b"/>
            <a:pathLst>
              <a:path w="288" h="288">
                <a:moveTo>
                  <a:pt x="0" y="282"/>
                </a:moveTo>
                <a:lnTo>
                  <a:pt x="96" y="240"/>
                </a:lnTo>
                <a:lnTo>
                  <a:pt x="156" y="194"/>
                </a:lnTo>
                <a:lnTo>
                  <a:pt x="203" y="133"/>
                </a:lnTo>
                <a:lnTo>
                  <a:pt x="251" y="53"/>
                </a:lnTo>
                <a:lnTo>
                  <a:pt x="287" y="0"/>
                </a:lnTo>
                <a:lnTo>
                  <a:pt x="287" y="287"/>
                </a:lnTo>
                <a:lnTo>
                  <a:pt x="0" y="287"/>
                </a:lnTo>
                <a:lnTo>
                  <a:pt x="0" y="282"/>
                </a:lnTo>
              </a:path>
            </a:pathLst>
          </a:custGeom>
          <a:solidFill>
            <a:schemeClr val="tx2"/>
          </a:solidFill>
          <a:ln w="12700" cap="rnd" cmpd="sng">
            <a:solidFill>
              <a:srgbClr val="66FFFF"/>
            </a:solidFill>
            <a:prstDash val="solid"/>
            <a:round/>
            <a:headEnd type="none" w="sm" len="sm"/>
            <a:tailEnd type="none" w="sm" len="sm"/>
          </a:ln>
          <a:effectLst/>
        </p:spPr>
        <p:txBody>
          <a:bodyPr/>
          <a:lstStyle/>
          <a:p>
            <a:endParaRPr lang="en-US"/>
          </a:p>
        </p:txBody>
      </p:sp>
      <p:sp>
        <p:nvSpPr>
          <p:cNvPr id="65544" name="Freeform 8"/>
          <p:cNvSpPr>
            <a:spLocks/>
          </p:cNvSpPr>
          <p:nvPr/>
        </p:nvSpPr>
        <p:spPr bwMode="auto">
          <a:xfrm>
            <a:off x="4495800" y="2057400"/>
            <a:ext cx="952500" cy="914400"/>
          </a:xfrm>
          <a:custGeom>
            <a:avLst/>
            <a:gdLst/>
            <a:ahLst/>
            <a:cxnLst>
              <a:cxn ang="0">
                <a:pos x="0" y="575"/>
              </a:cxn>
              <a:cxn ang="0">
                <a:pos x="63" y="570"/>
              </a:cxn>
              <a:cxn ang="0">
                <a:pos x="95" y="562"/>
              </a:cxn>
              <a:cxn ang="0">
                <a:pos x="127" y="553"/>
              </a:cxn>
              <a:cxn ang="0">
                <a:pos x="158" y="540"/>
              </a:cxn>
              <a:cxn ang="0">
                <a:pos x="190" y="521"/>
              </a:cxn>
              <a:cxn ang="0">
                <a:pos x="222" y="498"/>
              </a:cxn>
              <a:cxn ang="0">
                <a:pos x="284" y="432"/>
              </a:cxn>
              <a:cxn ang="0">
                <a:pos x="347" y="338"/>
              </a:cxn>
              <a:cxn ang="0">
                <a:pos x="410" y="224"/>
              </a:cxn>
              <a:cxn ang="0">
                <a:pos x="441" y="167"/>
              </a:cxn>
              <a:cxn ang="0">
                <a:pos x="473" y="114"/>
              </a:cxn>
              <a:cxn ang="0">
                <a:pos x="505" y="67"/>
              </a:cxn>
              <a:cxn ang="0">
                <a:pos x="535" y="31"/>
              </a:cxn>
              <a:cxn ang="0">
                <a:pos x="567" y="8"/>
              </a:cxn>
              <a:cxn ang="0">
                <a:pos x="599" y="0"/>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65545" name="Freeform 9"/>
          <p:cNvSpPr>
            <a:spLocks/>
          </p:cNvSpPr>
          <p:nvPr/>
        </p:nvSpPr>
        <p:spPr bwMode="auto">
          <a:xfrm>
            <a:off x="5486400" y="2057400"/>
            <a:ext cx="914400" cy="914400"/>
          </a:xfrm>
          <a:custGeom>
            <a:avLst/>
            <a:gdLst/>
            <a:ahLst/>
            <a:cxnLst>
              <a:cxn ang="0">
                <a:pos x="575" y="575"/>
              </a:cxn>
              <a:cxn ang="0">
                <a:pos x="515" y="570"/>
              </a:cxn>
              <a:cxn ang="0">
                <a:pos x="484" y="562"/>
              </a:cxn>
              <a:cxn ang="0">
                <a:pos x="455" y="553"/>
              </a:cxn>
              <a:cxn ang="0">
                <a:pos x="424" y="540"/>
              </a:cxn>
              <a:cxn ang="0">
                <a:pos x="393" y="521"/>
              </a:cxn>
              <a:cxn ang="0">
                <a:pos x="364" y="498"/>
              </a:cxn>
              <a:cxn ang="0">
                <a:pos x="303" y="432"/>
              </a:cxn>
              <a:cxn ang="0">
                <a:pos x="242" y="338"/>
              </a:cxn>
              <a:cxn ang="0">
                <a:pos x="182" y="224"/>
              </a:cxn>
              <a:cxn ang="0">
                <a:pos x="151" y="167"/>
              </a:cxn>
              <a:cxn ang="0">
                <a:pos x="120" y="114"/>
              </a:cxn>
              <a:cxn ang="0">
                <a:pos x="91" y="67"/>
              </a:cxn>
              <a:cxn ang="0">
                <a:pos x="60" y="31"/>
              </a:cxn>
              <a:cxn ang="0">
                <a:pos x="30" y="8"/>
              </a:cxn>
              <a:cxn ang="0">
                <a:pos x="0" y="0"/>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65546" name="Freeform 10"/>
          <p:cNvSpPr>
            <a:spLocks/>
          </p:cNvSpPr>
          <p:nvPr/>
        </p:nvSpPr>
        <p:spPr bwMode="auto">
          <a:xfrm>
            <a:off x="4495800" y="3505200"/>
            <a:ext cx="952500" cy="914400"/>
          </a:xfrm>
          <a:custGeom>
            <a:avLst/>
            <a:gdLst/>
            <a:ahLst/>
            <a:cxnLst>
              <a:cxn ang="0">
                <a:pos x="0" y="575"/>
              </a:cxn>
              <a:cxn ang="0">
                <a:pos x="63" y="570"/>
              </a:cxn>
              <a:cxn ang="0">
                <a:pos x="95" y="562"/>
              </a:cxn>
              <a:cxn ang="0">
                <a:pos x="127" y="553"/>
              </a:cxn>
              <a:cxn ang="0">
                <a:pos x="158" y="540"/>
              </a:cxn>
              <a:cxn ang="0">
                <a:pos x="190" y="521"/>
              </a:cxn>
              <a:cxn ang="0">
                <a:pos x="222" y="498"/>
              </a:cxn>
              <a:cxn ang="0">
                <a:pos x="284" y="432"/>
              </a:cxn>
              <a:cxn ang="0">
                <a:pos x="347" y="338"/>
              </a:cxn>
              <a:cxn ang="0">
                <a:pos x="410" y="224"/>
              </a:cxn>
              <a:cxn ang="0">
                <a:pos x="441" y="167"/>
              </a:cxn>
              <a:cxn ang="0">
                <a:pos x="473" y="114"/>
              </a:cxn>
              <a:cxn ang="0">
                <a:pos x="505" y="67"/>
              </a:cxn>
              <a:cxn ang="0">
                <a:pos x="535" y="31"/>
              </a:cxn>
              <a:cxn ang="0">
                <a:pos x="567" y="8"/>
              </a:cxn>
              <a:cxn ang="0">
                <a:pos x="599" y="0"/>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65547" name="Freeform 11"/>
          <p:cNvSpPr>
            <a:spLocks/>
          </p:cNvSpPr>
          <p:nvPr/>
        </p:nvSpPr>
        <p:spPr bwMode="auto">
          <a:xfrm>
            <a:off x="5486400" y="3505200"/>
            <a:ext cx="914400" cy="914400"/>
          </a:xfrm>
          <a:custGeom>
            <a:avLst/>
            <a:gdLst/>
            <a:ahLst/>
            <a:cxnLst>
              <a:cxn ang="0">
                <a:pos x="575" y="575"/>
              </a:cxn>
              <a:cxn ang="0">
                <a:pos x="515" y="570"/>
              </a:cxn>
              <a:cxn ang="0">
                <a:pos x="484" y="562"/>
              </a:cxn>
              <a:cxn ang="0">
                <a:pos x="455" y="553"/>
              </a:cxn>
              <a:cxn ang="0">
                <a:pos x="424" y="540"/>
              </a:cxn>
              <a:cxn ang="0">
                <a:pos x="393" y="521"/>
              </a:cxn>
              <a:cxn ang="0">
                <a:pos x="364" y="498"/>
              </a:cxn>
              <a:cxn ang="0">
                <a:pos x="303" y="432"/>
              </a:cxn>
              <a:cxn ang="0">
                <a:pos x="242" y="338"/>
              </a:cxn>
              <a:cxn ang="0">
                <a:pos x="182" y="224"/>
              </a:cxn>
              <a:cxn ang="0">
                <a:pos x="151" y="167"/>
              </a:cxn>
              <a:cxn ang="0">
                <a:pos x="120" y="114"/>
              </a:cxn>
              <a:cxn ang="0">
                <a:pos x="91" y="67"/>
              </a:cxn>
              <a:cxn ang="0">
                <a:pos x="60" y="31"/>
              </a:cxn>
              <a:cxn ang="0">
                <a:pos x="30" y="8"/>
              </a:cxn>
              <a:cxn ang="0">
                <a:pos x="0" y="0"/>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65548" name="Freeform 12"/>
          <p:cNvSpPr>
            <a:spLocks/>
          </p:cNvSpPr>
          <p:nvPr/>
        </p:nvSpPr>
        <p:spPr bwMode="auto">
          <a:xfrm>
            <a:off x="4495800" y="4953000"/>
            <a:ext cx="952500" cy="914400"/>
          </a:xfrm>
          <a:custGeom>
            <a:avLst/>
            <a:gdLst/>
            <a:ahLst/>
            <a:cxnLst>
              <a:cxn ang="0">
                <a:pos x="0" y="575"/>
              </a:cxn>
              <a:cxn ang="0">
                <a:pos x="63" y="570"/>
              </a:cxn>
              <a:cxn ang="0">
                <a:pos x="95" y="562"/>
              </a:cxn>
              <a:cxn ang="0">
                <a:pos x="127" y="553"/>
              </a:cxn>
              <a:cxn ang="0">
                <a:pos x="158" y="540"/>
              </a:cxn>
              <a:cxn ang="0">
                <a:pos x="190" y="521"/>
              </a:cxn>
              <a:cxn ang="0">
                <a:pos x="222" y="498"/>
              </a:cxn>
              <a:cxn ang="0">
                <a:pos x="284" y="432"/>
              </a:cxn>
              <a:cxn ang="0">
                <a:pos x="347" y="338"/>
              </a:cxn>
              <a:cxn ang="0">
                <a:pos x="410" y="224"/>
              </a:cxn>
              <a:cxn ang="0">
                <a:pos x="441" y="167"/>
              </a:cxn>
              <a:cxn ang="0">
                <a:pos x="473" y="114"/>
              </a:cxn>
              <a:cxn ang="0">
                <a:pos x="505" y="67"/>
              </a:cxn>
              <a:cxn ang="0">
                <a:pos x="535" y="31"/>
              </a:cxn>
              <a:cxn ang="0">
                <a:pos x="567" y="8"/>
              </a:cxn>
              <a:cxn ang="0">
                <a:pos x="599" y="0"/>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65549" name="Freeform 13"/>
          <p:cNvSpPr>
            <a:spLocks/>
          </p:cNvSpPr>
          <p:nvPr/>
        </p:nvSpPr>
        <p:spPr bwMode="auto">
          <a:xfrm>
            <a:off x="5486400" y="4953000"/>
            <a:ext cx="914400" cy="914400"/>
          </a:xfrm>
          <a:custGeom>
            <a:avLst/>
            <a:gdLst/>
            <a:ahLst/>
            <a:cxnLst>
              <a:cxn ang="0">
                <a:pos x="575" y="575"/>
              </a:cxn>
              <a:cxn ang="0">
                <a:pos x="515" y="570"/>
              </a:cxn>
              <a:cxn ang="0">
                <a:pos x="484" y="562"/>
              </a:cxn>
              <a:cxn ang="0">
                <a:pos x="455" y="553"/>
              </a:cxn>
              <a:cxn ang="0">
                <a:pos x="424" y="540"/>
              </a:cxn>
              <a:cxn ang="0">
                <a:pos x="393" y="521"/>
              </a:cxn>
              <a:cxn ang="0">
                <a:pos x="364" y="498"/>
              </a:cxn>
              <a:cxn ang="0">
                <a:pos x="303" y="432"/>
              </a:cxn>
              <a:cxn ang="0">
                <a:pos x="242" y="338"/>
              </a:cxn>
              <a:cxn ang="0">
                <a:pos x="182" y="224"/>
              </a:cxn>
              <a:cxn ang="0">
                <a:pos x="151" y="167"/>
              </a:cxn>
              <a:cxn ang="0">
                <a:pos x="120" y="114"/>
              </a:cxn>
              <a:cxn ang="0">
                <a:pos x="91" y="67"/>
              </a:cxn>
              <a:cxn ang="0">
                <a:pos x="60" y="31"/>
              </a:cxn>
              <a:cxn ang="0">
                <a:pos x="30" y="8"/>
              </a:cxn>
              <a:cxn ang="0">
                <a:pos x="0" y="0"/>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65550" name="Rectangle 14"/>
          <p:cNvSpPr>
            <a:spLocks noChangeArrowheads="1"/>
          </p:cNvSpPr>
          <p:nvPr/>
        </p:nvSpPr>
        <p:spPr bwMode="auto">
          <a:xfrm>
            <a:off x="838200" y="1905000"/>
            <a:ext cx="2066925" cy="1028700"/>
          </a:xfrm>
          <a:prstGeom prst="rect">
            <a:avLst/>
          </a:prstGeom>
          <a:noFill/>
          <a:ln w="9525">
            <a:noFill/>
            <a:miter lim="800000"/>
            <a:headEnd/>
            <a:tailEnd/>
          </a:ln>
          <a:effectLst/>
        </p:spPr>
        <p:txBody>
          <a:bodyPr lIns="90488" tIns="44450" rIns="90488" bIns="44450">
            <a:spAutoFit/>
          </a:bodyPr>
          <a:lstStyle/>
          <a:p>
            <a:pPr eaLnBrk="0" hangingPunct="0">
              <a:lnSpc>
                <a:spcPct val="110000"/>
              </a:lnSpc>
              <a:spcBef>
                <a:spcPct val="50000"/>
              </a:spcBef>
            </a:pPr>
            <a:r>
              <a:rPr lang="en-US" sz="2800" b="1" i="1">
                <a:latin typeface="Times New Roman" pitchFamily="18" charset="0"/>
              </a:rPr>
              <a:t>H</a:t>
            </a:r>
            <a:r>
              <a:rPr lang="en-US" sz="2800" b="1" baseline="-25000">
                <a:latin typeface="Times New Roman" pitchFamily="18" charset="0"/>
              </a:rPr>
              <a:t>0</a:t>
            </a:r>
            <a:r>
              <a:rPr lang="en-US" sz="2800" b="1">
                <a:latin typeface="Times New Roman" pitchFamily="18" charset="0"/>
              </a:rPr>
              <a:t>:</a:t>
            </a:r>
            <a:r>
              <a:rPr lang="en-US" sz="2800" b="1">
                <a:latin typeface="Symbol" pitchFamily="18" charset="2"/>
              </a:rPr>
              <a:t> </a:t>
            </a:r>
            <a:r>
              <a:rPr lang="en-US" sz="2800" b="1" i="1">
                <a:latin typeface="Symbol" pitchFamily="18" charset="2"/>
              </a:rPr>
              <a:t>m</a:t>
            </a:r>
            <a:r>
              <a:rPr lang="en-US" sz="2800" b="1">
                <a:latin typeface="Times New Roman" pitchFamily="18" charset="0"/>
              </a:rPr>
              <a:t> </a:t>
            </a:r>
            <a:r>
              <a:rPr lang="en-US" sz="2800" b="1">
                <a:latin typeface="Symbol" pitchFamily="18" charset="2"/>
              </a:rPr>
              <a:t>³ </a:t>
            </a:r>
            <a:r>
              <a:rPr lang="en-US" sz="2800" b="1">
                <a:latin typeface="Times New Roman" pitchFamily="18" charset="0"/>
              </a:rPr>
              <a:t>3   </a:t>
            </a:r>
            <a:r>
              <a:rPr lang="en-US" sz="2800" b="1" i="1">
                <a:latin typeface="Times New Roman" pitchFamily="18" charset="0"/>
              </a:rPr>
              <a:t>H</a:t>
            </a:r>
            <a:r>
              <a:rPr lang="en-US" sz="2800" b="1" baseline="-25000">
                <a:latin typeface="Times New Roman" pitchFamily="18" charset="0"/>
              </a:rPr>
              <a:t>1</a:t>
            </a:r>
            <a:r>
              <a:rPr lang="en-US" sz="2800" b="1">
                <a:latin typeface="Times New Roman" pitchFamily="18" charset="0"/>
              </a:rPr>
              <a:t>: </a:t>
            </a:r>
            <a:r>
              <a:rPr lang="en-US" sz="2800" b="1" i="1">
                <a:latin typeface="Symbol" pitchFamily="18" charset="2"/>
              </a:rPr>
              <a:t>m</a:t>
            </a:r>
            <a:r>
              <a:rPr lang="en-US" sz="2800" b="1" i="1">
                <a:latin typeface="Times New Roman" pitchFamily="18" charset="0"/>
              </a:rPr>
              <a:t> </a:t>
            </a:r>
            <a:r>
              <a:rPr lang="en-US" sz="2800" b="1">
                <a:latin typeface="Times New Roman" pitchFamily="18" charset="0"/>
              </a:rPr>
              <a:t>&lt; 3</a:t>
            </a:r>
          </a:p>
        </p:txBody>
      </p:sp>
      <p:sp>
        <p:nvSpPr>
          <p:cNvPr id="65551" name="Line 15"/>
          <p:cNvSpPr>
            <a:spLocks noChangeShapeType="1"/>
          </p:cNvSpPr>
          <p:nvPr/>
        </p:nvSpPr>
        <p:spPr bwMode="auto">
          <a:xfrm>
            <a:off x="4435475" y="2971800"/>
            <a:ext cx="2063750" cy="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65552" name="Line 16"/>
          <p:cNvSpPr>
            <a:spLocks noChangeShapeType="1"/>
          </p:cNvSpPr>
          <p:nvPr/>
        </p:nvSpPr>
        <p:spPr bwMode="auto">
          <a:xfrm>
            <a:off x="4511675" y="4419600"/>
            <a:ext cx="2063750" cy="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65553" name="Line 17"/>
          <p:cNvSpPr>
            <a:spLocks noChangeShapeType="1"/>
          </p:cNvSpPr>
          <p:nvPr/>
        </p:nvSpPr>
        <p:spPr bwMode="auto">
          <a:xfrm>
            <a:off x="4511675" y="5867400"/>
            <a:ext cx="2063750" cy="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65554" name="Rectangle 18"/>
          <p:cNvSpPr>
            <a:spLocks noChangeArrowheads="1"/>
          </p:cNvSpPr>
          <p:nvPr/>
        </p:nvSpPr>
        <p:spPr bwMode="auto">
          <a:xfrm>
            <a:off x="5257800" y="2895600"/>
            <a:ext cx="7715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b="1">
                <a:latin typeface="Times New Roman" pitchFamily="18" charset="0"/>
              </a:rPr>
              <a:t>0</a:t>
            </a:r>
          </a:p>
        </p:txBody>
      </p:sp>
      <p:sp>
        <p:nvSpPr>
          <p:cNvPr id="65555" name="Rectangle 19"/>
          <p:cNvSpPr>
            <a:spLocks noChangeArrowheads="1"/>
          </p:cNvSpPr>
          <p:nvPr/>
        </p:nvSpPr>
        <p:spPr bwMode="auto">
          <a:xfrm>
            <a:off x="5105400" y="4343400"/>
            <a:ext cx="8477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b="1">
                <a:latin typeface="Times New Roman" pitchFamily="18" charset="0"/>
              </a:rPr>
              <a:t>   0</a:t>
            </a:r>
          </a:p>
        </p:txBody>
      </p:sp>
      <p:sp>
        <p:nvSpPr>
          <p:cNvPr id="65556" name="Rectangle 20"/>
          <p:cNvSpPr>
            <a:spLocks noChangeArrowheads="1"/>
          </p:cNvSpPr>
          <p:nvPr/>
        </p:nvSpPr>
        <p:spPr bwMode="auto">
          <a:xfrm>
            <a:off x="5334000" y="5715000"/>
            <a:ext cx="6191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b="1">
                <a:latin typeface="Times New Roman" pitchFamily="18" charset="0"/>
              </a:rPr>
              <a:t>0</a:t>
            </a:r>
          </a:p>
        </p:txBody>
      </p:sp>
      <p:sp>
        <p:nvSpPr>
          <p:cNvPr id="65557" name="Rectangle 21"/>
          <p:cNvSpPr>
            <a:spLocks noChangeArrowheads="1"/>
          </p:cNvSpPr>
          <p:nvPr/>
        </p:nvSpPr>
        <p:spPr bwMode="auto">
          <a:xfrm>
            <a:off x="762000" y="3429000"/>
            <a:ext cx="2143125" cy="1028700"/>
          </a:xfrm>
          <a:prstGeom prst="rect">
            <a:avLst/>
          </a:prstGeom>
          <a:noFill/>
          <a:ln w="9525">
            <a:noFill/>
            <a:miter lim="800000"/>
            <a:headEnd/>
            <a:tailEnd/>
          </a:ln>
          <a:effectLst/>
        </p:spPr>
        <p:txBody>
          <a:bodyPr lIns="90488" tIns="44450" rIns="90488" bIns="44450">
            <a:spAutoFit/>
          </a:bodyPr>
          <a:lstStyle/>
          <a:p>
            <a:pPr eaLnBrk="0" hangingPunct="0">
              <a:lnSpc>
                <a:spcPct val="110000"/>
              </a:lnSpc>
              <a:spcBef>
                <a:spcPct val="50000"/>
              </a:spcBef>
            </a:pPr>
            <a:r>
              <a:rPr lang="en-US" sz="2800" b="1" i="1">
                <a:latin typeface="Times New Roman" pitchFamily="18" charset="0"/>
              </a:rPr>
              <a:t>H</a:t>
            </a:r>
            <a:r>
              <a:rPr lang="en-US" sz="2800" b="1" baseline="-25000">
                <a:latin typeface="Times New Roman" pitchFamily="18" charset="0"/>
              </a:rPr>
              <a:t>0</a:t>
            </a:r>
            <a:r>
              <a:rPr lang="en-US" sz="2800" b="1">
                <a:latin typeface="Times New Roman" pitchFamily="18" charset="0"/>
              </a:rPr>
              <a:t>: </a:t>
            </a:r>
            <a:r>
              <a:rPr lang="en-US" sz="2800" b="1" i="1">
                <a:latin typeface="Symbol" pitchFamily="18" charset="2"/>
              </a:rPr>
              <a:t>m</a:t>
            </a:r>
            <a:r>
              <a:rPr lang="en-US" sz="2800" b="1">
                <a:latin typeface="Times New Roman" pitchFamily="18" charset="0"/>
              </a:rPr>
              <a:t> </a:t>
            </a:r>
            <a:r>
              <a:rPr lang="en-US" sz="2800" b="1">
                <a:latin typeface="Symbol" pitchFamily="18" charset="2"/>
              </a:rPr>
              <a:t>£</a:t>
            </a:r>
            <a:r>
              <a:rPr lang="en-US" sz="2800" b="1">
                <a:latin typeface="Times New Roman" pitchFamily="18" charset="0"/>
              </a:rPr>
              <a:t> 3  </a:t>
            </a:r>
            <a:r>
              <a:rPr lang="en-US" sz="2800" b="1" i="1">
                <a:latin typeface="Times New Roman" pitchFamily="18" charset="0"/>
              </a:rPr>
              <a:t>H</a:t>
            </a:r>
            <a:r>
              <a:rPr lang="en-US" sz="2800" b="1" baseline="-25000">
                <a:latin typeface="Times New Roman" pitchFamily="18" charset="0"/>
              </a:rPr>
              <a:t>1</a:t>
            </a:r>
            <a:r>
              <a:rPr lang="en-US" sz="2800" b="1">
                <a:latin typeface="Times New Roman" pitchFamily="18" charset="0"/>
              </a:rPr>
              <a:t>: </a:t>
            </a:r>
            <a:r>
              <a:rPr lang="en-US" sz="2800" b="1" i="1">
                <a:latin typeface="Symbol" pitchFamily="18" charset="2"/>
              </a:rPr>
              <a:t>m</a:t>
            </a:r>
            <a:r>
              <a:rPr lang="en-US" sz="2800" b="1">
                <a:latin typeface="Times New Roman" pitchFamily="18" charset="0"/>
              </a:rPr>
              <a:t> &gt; 3</a:t>
            </a:r>
          </a:p>
        </p:txBody>
      </p:sp>
      <p:sp>
        <p:nvSpPr>
          <p:cNvPr id="65558" name="Rectangle 22"/>
          <p:cNvSpPr>
            <a:spLocks noChangeArrowheads="1"/>
          </p:cNvSpPr>
          <p:nvPr/>
        </p:nvSpPr>
        <p:spPr bwMode="auto">
          <a:xfrm>
            <a:off x="757238" y="4795838"/>
            <a:ext cx="1914525" cy="1028700"/>
          </a:xfrm>
          <a:prstGeom prst="rect">
            <a:avLst/>
          </a:prstGeom>
          <a:noFill/>
          <a:ln w="9525">
            <a:noFill/>
            <a:miter lim="800000"/>
            <a:headEnd/>
            <a:tailEnd/>
          </a:ln>
          <a:effectLst/>
        </p:spPr>
        <p:txBody>
          <a:bodyPr lIns="90488" tIns="44450" rIns="90488" bIns="44450">
            <a:spAutoFit/>
          </a:bodyPr>
          <a:lstStyle/>
          <a:p>
            <a:pPr eaLnBrk="0" hangingPunct="0">
              <a:lnSpc>
                <a:spcPct val="110000"/>
              </a:lnSpc>
              <a:spcBef>
                <a:spcPct val="50000"/>
              </a:spcBef>
            </a:pPr>
            <a:r>
              <a:rPr lang="en-US" sz="2800" b="1" i="1">
                <a:latin typeface="Times New Roman" pitchFamily="18" charset="0"/>
              </a:rPr>
              <a:t>H</a:t>
            </a:r>
            <a:r>
              <a:rPr lang="en-US" sz="2800" b="1" baseline="-25000">
                <a:latin typeface="Times New Roman" pitchFamily="18" charset="0"/>
              </a:rPr>
              <a:t>0</a:t>
            </a:r>
            <a:r>
              <a:rPr lang="en-US" sz="2800" b="1">
                <a:latin typeface="Times New Roman" pitchFamily="18" charset="0"/>
              </a:rPr>
              <a:t>: </a:t>
            </a:r>
            <a:r>
              <a:rPr lang="en-US" sz="2800" b="1" i="1">
                <a:latin typeface="Symbol" pitchFamily="18" charset="2"/>
              </a:rPr>
              <a:t>m</a:t>
            </a:r>
            <a:r>
              <a:rPr lang="en-US" sz="2800" b="1">
                <a:latin typeface="Times New Roman" pitchFamily="18" charset="0"/>
              </a:rPr>
              <a:t> </a:t>
            </a:r>
            <a:r>
              <a:rPr lang="en-US" sz="2800" b="1">
                <a:latin typeface="Symbol" pitchFamily="18" charset="2"/>
              </a:rPr>
              <a:t>= </a:t>
            </a:r>
            <a:r>
              <a:rPr lang="en-US" sz="2800" b="1">
                <a:latin typeface="Times New Roman" pitchFamily="18" charset="0"/>
              </a:rPr>
              <a:t>3    </a:t>
            </a:r>
            <a:r>
              <a:rPr lang="en-US" sz="2800" b="1" i="1">
                <a:latin typeface="Times New Roman" pitchFamily="18" charset="0"/>
              </a:rPr>
              <a:t>H</a:t>
            </a:r>
            <a:r>
              <a:rPr lang="en-US" sz="2800" b="1" baseline="-25000">
                <a:latin typeface="Times New Roman" pitchFamily="18" charset="0"/>
              </a:rPr>
              <a:t>1</a:t>
            </a:r>
            <a:r>
              <a:rPr lang="en-US" sz="2800" b="1">
                <a:latin typeface="Times New Roman" pitchFamily="18" charset="0"/>
              </a:rPr>
              <a:t>: </a:t>
            </a:r>
            <a:r>
              <a:rPr lang="en-US" sz="2800" b="1" i="1">
                <a:latin typeface="Symbol" pitchFamily="18" charset="2"/>
              </a:rPr>
              <a:t>m</a:t>
            </a:r>
            <a:r>
              <a:rPr lang="en-US" sz="2800" b="1">
                <a:latin typeface="Times New Roman" pitchFamily="18" charset="0"/>
              </a:rPr>
              <a:t> </a:t>
            </a:r>
            <a:r>
              <a:rPr lang="en-US" sz="2800" b="1">
                <a:latin typeface="Symbol" pitchFamily="18" charset="2"/>
              </a:rPr>
              <a:t>¹</a:t>
            </a:r>
            <a:r>
              <a:rPr lang="en-US" sz="2800" b="1">
                <a:latin typeface="Times New Roman" pitchFamily="18" charset="0"/>
              </a:rPr>
              <a:t> 3</a:t>
            </a:r>
          </a:p>
        </p:txBody>
      </p:sp>
      <p:sp>
        <p:nvSpPr>
          <p:cNvPr id="65559" name="Line 23"/>
          <p:cNvSpPr>
            <a:spLocks noChangeShapeType="1"/>
          </p:cNvSpPr>
          <p:nvPr/>
        </p:nvSpPr>
        <p:spPr bwMode="auto">
          <a:xfrm flipH="1">
            <a:off x="5178425" y="2219325"/>
            <a:ext cx="1152525" cy="527050"/>
          </a:xfrm>
          <a:prstGeom prst="line">
            <a:avLst/>
          </a:prstGeom>
          <a:noFill/>
          <a:ln w="12700">
            <a:solidFill>
              <a:schemeClr val="tx2"/>
            </a:solidFill>
            <a:round/>
            <a:headEnd type="none" w="sm" len="sm"/>
            <a:tailEnd type="stealth" w="med" len="med"/>
          </a:ln>
          <a:effectLst/>
        </p:spPr>
        <p:txBody>
          <a:bodyPr wrap="none" anchor="ctr"/>
          <a:lstStyle/>
          <a:p>
            <a:endParaRPr lang="en-US"/>
          </a:p>
        </p:txBody>
      </p:sp>
      <p:sp>
        <p:nvSpPr>
          <p:cNvPr id="65560" name="Rectangle 24"/>
          <p:cNvSpPr>
            <a:spLocks noChangeArrowheads="1"/>
          </p:cNvSpPr>
          <p:nvPr/>
        </p:nvSpPr>
        <p:spPr bwMode="auto">
          <a:xfrm flipH="1">
            <a:off x="6249988" y="1754188"/>
            <a:ext cx="530225" cy="515937"/>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2800" b="1" i="1">
                <a:latin typeface="Symbol" pitchFamily="18" charset="2"/>
              </a:rPr>
              <a:t>a</a:t>
            </a:r>
          </a:p>
        </p:txBody>
      </p:sp>
      <p:sp>
        <p:nvSpPr>
          <p:cNvPr id="65561" name="Rectangle 25"/>
          <p:cNvSpPr>
            <a:spLocks noChangeArrowheads="1"/>
          </p:cNvSpPr>
          <p:nvPr/>
        </p:nvSpPr>
        <p:spPr bwMode="auto">
          <a:xfrm>
            <a:off x="7462838" y="3195638"/>
            <a:ext cx="923925" cy="515937"/>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2800" b="1" i="1">
                <a:latin typeface="Symbol" pitchFamily="18" charset="2"/>
              </a:rPr>
              <a:t>a</a:t>
            </a:r>
          </a:p>
        </p:txBody>
      </p:sp>
      <p:sp>
        <p:nvSpPr>
          <p:cNvPr id="65562" name="Rectangle 26"/>
          <p:cNvSpPr>
            <a:spLocks noChangeArrowheads="1"/>
          </p:cNvSpPr>
          <p:nvPr/>
        </p:nvSpPr>
        <p:spPr bwMode="auto">
          <a:xfrm>
            <a:off x="7386638" y="4491038"/>
            <a:ext cx="923925" cy="515937"/>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2800" b="1" i="1">
                <a:latin typeface="Symbol" pitchFamily="18" charset="2"/>
              </a:rPr>
              <a:t> a</a:t>
            </a:r>
            <a:r>
              <a:rPr lang="en-US" sz="2800" b="1" i="1">
                <a:latin typeface="Times New Roman" pitchFamily="18" charset="0"/>
              </a:rPr>
              <a:t>/2</a:t>
            </a:r>
          </a:p>
        </p:txBody>
      </p:sp>
      <p:sp>
        <p:nvSpPr>
          <p:cNvPr id="65563" name="Line 27"/>
          <p:cNvSpPr>
            <a:spLocks noChangeShapeType="1"/>
          </p:cNvSpPr>
          <p:nvPr/>
        </p:nvSpPr>
        <p:spPr bwMode="auto">
          <a:xfrm flipH="1">
            <a:off x="6245225" y="3514725"/>
            <a:ext cx="1381125" cy="450850"/>
          </a:xfrm>
          <a:prstGeom prst="line">
            <a:avLst/>
          </a:prstGeom>
          <a:noFill/>
          <a:ln w="12700">
            <a:solidFill>
              <a:schemeClr val="tx2"/>
            </a:solidFill>
            <a:round/>
            <a:headEnd type="none" w="sm" len="sm"/>
            <a:tailEnd type="stealth" w="med" len="med"/>
          </a:ln>
          <a:effectLst/>
        </p:spPr>
        <p:txBody>
          <a:bodyPr wrap="none" anchor="ctr"/>
          <a:lstStyle/>
          <a:p>
            <a:endParaRPr lang="en-US"/>
          </a:p>
        </p:txBody>
      </p:sp>
      <p:sp>
        <p:nvSpPr>
          <p:cNvPr id="65564" name="Line 28"/>
          <p:cNvSpPr>
            <a:spLocks noChangeShapeType="1"/>
          </p:cNvSpPr>
          <p:nvPr/>
        </p:nvSpPr>
        <p:spPr bwMode="auto">
          <a:xfrm flipH="1">
            <a:off x="6092825" y="5041900"/>
            <a:ext cx="1444625" cy="590550"/>
          </a:xfrm>
          <a:prstGeom prst="line">
            <a:avLst/>
          </a:prstGeom>
          <a:noFill/>
          <a:ln w="12700">
            <a:solidFill>
              <a:schemeClr val="tx2"/>
            </a:solidFill>
            <a:round/>
            <a:headEnd type="none" w="sm" len="sm"/>
            <a:tailEnd type="stealth" w="med" len="med"/>
          </a:ln>
          <a:effectLst/>
        </p:spPr>
        <p:txBody>
          <a:bodyPr wrap="none" anchor="ctr"/>
          <a:lstStyle/>
          <a:p>
            <a:endParaRPr lang="en-US"/>
          </a:p>
        </p:txBody>
      </p:sp>
      <p:sp>
        <p:nvSpPr>
          <p:cNvPr id="65565" name="Line 29"/>
          <p:cNvSpPr>
            <a:spLocks noChangeShapeType="1"/>
          </p:cNvSpPr>
          <p:nvPr/>
        </p:nvSpPr>
        <p:spPr bwMode="auto">
          <a:xfrm flipH="1">
            <a:off x="5178425" y="4962525"/>
            <a:ext cx="2406650" cy="669925"/>
          </a:xfrm>
          <a:prstGeom prst="line">
            <a:avLst/>
          </a:prstGeom>
          <a:noFill/>
          <a:ln w="12700">
            <a:solidFill>
              <a:schemeClr val="tx2"/>
            </a:solidFill>
            <a:round/>
            <a:headEnd type="none" w="sm" len="sm"/>
            <a:tailEnd type="stealth" w="med" len="med"/>
          </a:ln>
          <a:effectLst/>
        </p:spPr>
        <p:txBody>
          <a:bodyPr wrap="none" anchor="ctr"/>
          <a:lstStyle/>
          <a:p>
            <a:endParaRPr lang="en-US"/>
          </a:p>
        </p:txBody>
      </p:sp>
      <p:sp>
        <p:nvSpPr>
          <p:cNvPr id="65566" name="Freeform 30"/>
          <p:cNvSpPr>
            <a:spLocks/>
          </p:cNvSpPr>
          <p:nvPr/>
        </p:nvSpPr>
        <p:spPr bwMode="auto">
          <a:xfrm>
            <a:off x="4953000" y="5791200"/>
            <a:ext cx="306388" cy="306388"/>
          </a:xfrm>
          <a:custGeom>
            <a:avLst/>
            <a:gdLst/>
            <a:ahLst/>
            <a:cxnLst>
              <a:cxn ang="0">
                <a:pos x="192" y="96"/>
              </a:cxn>
              <a:cxn ang="0">
                <a:pos x="113" y="79"/>
              </a:cxn>
              <a:cxn ang="0">
                <a:pos x="96" y="0"/>
              </a:cxn>
              <a:cxn ang="0">
                <a:pos x="79" y="79"/>
              </a:cxn>
              <a:cxn ang="0">
                <a:pos x="0" y="96"/>
              </a:cxn>
              <a:cxn ang="0">
                <a:pos x="79" y="113"/>
              </a:cxn>
              <a:cxn ang="0">
                <a:pos x="96" y="192"/>
              </a:cxn>
              <a:cxn ang="0">
                <a:pos x="113" y="113"/>
              </a:cxn>
              <a:cxn ang="0">
                <a:pos x="192" y="96"/>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chemeClr val="accent2"/>
          </a:solidFill>
          <a:ln w="12700" cap="rnd" cmpd="sng">
            <a:solidFill>
              <a:schemeClr val="tx1"/>
            </a:solidFill>
            <a:prstDash val="solid"/>
            <a:round/>
            <a:headEnd type="none" w="sm" len="sm"/>
            <a:tailEnd type="none" w="sm" len="sm"/>
          </a:ln>
          <a:effectLst/>
        </p:spPr>
        <p:txBody>
          <a:bodyPr/>
          <a:lstStyle/>
          <a:p>
            <a:endParaRPr lang="en-US"/>
          </a:p>
        </p:txBody>
      </p:sp>
      <p:sp>
        <p:nvSpPr>
          <p:cNvPr id="65567" name="Freeform 31"/>
          <p:cNvSpPr>
            <a:spLocks/>
          </p:cNvSpPr>
          <p:nvPr/>
        </p:nvSpPr>
        <p:spPr bwMode="auto">
          <a:xfrm>
            <a:off x="5638800" y="4341813"/>
            <a:ext cx="306388" cy="306387"/>
          </a:xfrm>
          <a:custGeom>
            <a:avLst/>
            <a:gdLst/>
            <a:ahLst/>
            <a:cxnLst>
              <a:cxn ang="0">
                <a:pos x="192" y="96"/>
              </a:cxn>
              <a:cxn ang="0">
                <a:pos x="113" y="79"/>
              </a:cxn>
              <a:cxn ang="0">
                <a:pos x="96" y="0"/>
              </a:cxn>
              <a:cxn ang="0">
                <a:pos x="79" y="79"/>
              </a:cxn>
              <a:cxn ang="0">
                <a:pos x="0" y="96"/>
              </a:cxn>
              <a:cxn ang="0">
                <a:pos x="79" y="113"/>
              </a:cxn>
              <a:cxn ang="0">
                <a:pos x="96" y="192"/>
              </a:cxn>
              <a:cxn ang="0">
                <a:pos x="113" y="113"/>
              </a:cxn>
              <a:cxn ang="0">
                <a:pos x="192" y="96"/>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p:spPr>
        <p:txBody>
          <a:bodyPr/>
          <a:lstStyle/>
          <a:p>
            <a:endParaRPr lang="en-US"/>
          </a:p>
        </p:txBody>
      </p:sp>
      <p:sp>
        <p:nvSpPr>
          <p:cNvPr id="65568" name="Freeform 32"/>
          <p:cNvSpPr>
            <a:spLocks/>
          </p:cNvSpPr>
          <p:nvPr/>
        </p:nvSpPr>
        <p:spPr bwMode="auto">
          <a:xfrm>
            <a:off x="4953000" y="2895600"/>
            <a:ext cx="306388" cy="306388"/>
          </a:xfrm>
          <a:custGeom>
            <a:avLst/>
            <a:gdLst/>
            <a:ahLst/>
            <a:cxnLst>
              <a:cxn ang="0">
                <a:pos x="192" y="96"/>
              </a:cxn>
              <a:cxn ang="0">
                <a:pos x="113" y="79"/>
              </a:cxn>
              <a:cxn ang="0">
                <a:pos x="96" y="0"/>
              </a:cxn>
              <a:cxn ang="0">
                <a:pos x="79" y="79"/>
              </a:cxn>
              <a:cxn ang="0">
                <a:pos x="0" y="96"/>
              </a:cxn>
              <a:cxn ang="0">
                <a:pos x="79" y="113"/>
              </a:cxn>
              <a:cxn ang="0">
                <a:pos x="96" y="192"/>
              </a:cxn>
              <a:cxn ang="0">
                <a:pos x="113" y="113"/>
              </a:cxn>
              <a:cxn ang="0">
                <a:pos x="192" y="96"/>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p:spPr>
        <p:txBody>
          <a:bodyPr/>
          <a:lstStyle/>
          <a:p>
            <a:endParaRPr lang="en-US"/>
          </a:p>
        </p:txBody>
      </p:sp>
      <p:sp>
        <p:nvSpPr>
          <p:cNvPr id="65569" name="Freeform 33"/>
          <p:cNvSpPr>
            <a:spLocks/>
          </p:cNvSpPr>
          <p:nvPr/>
        </p:nvSpPr>
        <p:spPr bwMode="auto">
          <a:xfrm>
            <a:off x="5638800" y="5791200"/>
            <a:ext cx="306388" cy="306388"/>
          </a:xfrm>
          <a:custGeom>
            <a:avLst/>
            <a:gdLst/>
            <a:ahLst/>
            <a:cxnLst>
              <a:cxn ang="0">
                <a:pos x="192" y="96"/>
              </a:cxn>
              <a:cxn ang="0">
                <a:pos x="113" y="79"/>
              </a:cxn>
              <a:cxn ang="0">
                <a:pos x="96" y="0"/>
              </a:cxn>
              <a:cxn ang="0">
                <a:pos x="79" y="79"/>
              </a:cxn>
              <a:cxn ang="0">
                <a:pos x="0" y="96"/>
              </a:cxn>
              <a:cxn ang="0">
                <a:pos x="79" y="113"/>
              </a:cxn>
              <a:cxn ang="0">
                <a:pos x="96" y="192"/>
              </a:cxn>
              <a:cxn ang="0">
                <a:pos x="113" y="113"/>
              </a:cxn>
              <a:cxn ang="0">
                <a:pos x="192" y="96"/>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p:spPr>
        <p:txBody>
          <a:bodyPr/>
          <a:lstStyle/>
          <a:p>
            <a:endParaRPr lang="en-US"/>
          </a:p>
        </p:txBody>
      </p:sp>
      <p:sp>
        <p:nvSpPr>
          <p:cNvPr id="65570" name="Rectangle 34"/>
          <p:cNvSpPr>
            <a:spLocks noChangeArrowheads="1"/>
          </p:cNvSpPr>
          <p:nvPr/>
        </p:nvSpPr>
        <p:spPr bwMode="auto">
          <a:xfrm>
            <a:off x="7162800" y="1905000"/>
            <a:ext cx="1685925" cy="643766"/>
          </a:xfrm>
          <a:prstGeom prst="rect">
            <a:avLst/>
          </a:prstGeom>
          <a:solidFill>
            <a:srgbClr val="FFCCFF"/>
          </a:solidFill>
          <a:ln w="9525">
            <a:noFill/>
            <a:miter lim="800000"/>
            <a:headEnd/>
            <a:tailEnd/>
          </a:ln>
          <a:effectLst/>
          <a:scene3d>
            <a:camera prst="orthographicFront">
              <a:rot lat="0" lon="0" rev="0"/>
            </a:camera>
            <a:lightRig rig="chilly" dir="t">
              <a:rot lat="0" lon="0" rev="18480000"/>
            </a:lightRig>
          </a:scene3d>
          <a:sp3d prstMaterial="clear">
            <a:bevelT h="63500"/>
          </a:sp3d>
        </p:spPr>
        <p:txBody>
          <a:bodyPr wrap="square" lIns="90488" tIns="44450" rIns="90488" bIns="44450">
            <a:spAutoFit/>
          </a:bodyPr>
          <a:lstStyle/>
          <a:p>
            <a:pPr eaLnBrk="0" hangingPunct="0">
              <a:spcBef>
                <a:spcPct val="50000"/>
              </a:spcBef>
            </a:pPr>
            <a:r>
              <a:rPr lang="en-US" b="1" dirty="0">
                <a:latin typeface="Times New Roman" pitchFamily="18" charset="0"/>
              </a:rPr>
              <a:t>     </a:t>
            </a:r>
            <a:r>
              <a:rPr lang="en-US" b="1" dirty="0" smtClean="0">
                <a:latin typeface="Times New Roman" pitchFamily="18" charset="0"/>
              </a:rPr>
              <a:t>  Critical</a:t>
            </a:r>
            <a:br>
              <a:rPr lang="en-US" b="1" dirty="0" smtClean="0">
                <a:latin typeface="Times New Roman" pitchFamily="18" charset="0"/>
              </a:rPr>
            </a:br>
            <a:r>
              <a:rPr lang="en-US" b="1" dirty="0" smtClean="0">
                <a:latin typeface="Times New Roman" pitchFamily="18" charset="0"/>
              </a:rPr>
              <a:t>       Value(s</a:t>
            </a:r>
            <a:r>
              <a:rPr lang="en-US" b="1" dirty="0">
                <a:latin typeface="Times New Roman" pitchFamily="18" charset="0"/>
              </a:rPr>
              <a:t>)</a:t>
            </a:r>
          </a:p>
        </p:txBody>
      </p:sp>
      <p:sp>
        <p:nvSpPr>
          <p:cNvPr id="65571" name="Freeform 35"/>
          <p:cNvSpPr>
            <a:spLocks/>
          </p:cNvSpPr>
          <p:nvPr/>
        </p:nvSpPr>
        <p:spPr bwMode="auto">
          <a:xfrm>
            <a:off x="7239000" y="1979612"/>
            <a:ext cx="306387" cy="306388"/>
          </a:xfrm>
          <a:custGeom>
            <a:avLst/>
            <a:gdLst/>
            <a:ahLst/>
            <a:cxnLst>
              <a:cxn ang="0">
                <a:pos x="192" y="96"/>
              </a:cxn>
              <a:cxn ang="0">
                <a:pos x="113" y="79"/>
              </a:cxn>
              <a:cxn ang="0">
                <a:pos x="96" y="0"/>
              </a:cxn>
              <a:cxn ang="0">
                <a:pos x="79" y="79"/>
              </a:cxn>
              <a:cxn ang="0">
                <a:pos x="0" y="96"/>
              </a:cxn>
              <a:cxn ang="0">
                <a:pos x="79" y="113"/>
              </a:cxn>
              <a:cxn ang="0">
                <a:pos x="96" y="192"/>
              </a:cxn>
              <a:cxn ang="0">
                <a:pos x="113" y="113"/>
              </a:cxn>
              <a:cxn ang="0">
                <a:pos x="192" y="96"/>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p:spPr>
        <p:txBody>
          <a:bodyPr/>
          <a:lstStyle/>
          <a:p>
            <a:endParaRPr lang="en-US"/>
          </a:p>
        </p:txBody>
      </p:sp>
      <p:sp>
        <p:nvSpPr>
          <p:cNvPr id="65572" name="Rectangle 36"/>
          <p:cNvSpPr>
            <a:spLocks noChangeArrowheads="1"/>
          </p:cNvSpPr>
          <p:nvPr/>
        </p:nvSpPr>
        <p:spPr bwMode="auto">
          <a:xfrm>
            <a:off x="2509838" y="2890838"/>
            <a:ext cx="2295525" cy="819150"/>
          </a:xfrm>
          <a:prstGeom prst="rect">
            <a:avLst/>
          </a:prstGeom>
          <a:noFill/>
          <a:ln w="9525">
            <a:noFill/>
            <a:miter lim="800000"/>
            <a:headEnd/>
            <a:tailEnd/>
          </a:ln>
          <a:effectLst/>
        </p:spPr>
        <p:txBody>
          <a:bodyPr lIns="90488" tIns="44450" rIns="90488" bIns="44450">
            <a:spAutoFit/>
          </a:bodyPr>
          <a:lstStyle/>
          <a:p>
            <a:pPr algn="ctr" eaLnBrk="0" hangingPunct="0">
              <a:spcBef>
                <a:spcPct val="50000"/>
              </a:spcBef>
            </a:pPr>
            <a:r>
              <a:rPr lang="en-US" b="1">
                <a:latin typeface="Times New Roman" pitchFamily="18" charset="0"/>
              </a:rPr>
              <a:t>Rejection Regions</a:t>
            </a:r>
          </a:p>
        </p:txBody>
      </p:sp>
      <p:sp>
        <p:nvSpPr>
          <p:cNvPr id="65573" name="Line 37"/>
          <p:cNvSpPr>
            <a:spLocks noChangeShapeType="1"/>
          </p:cNvSpPr>
          <p:nvPr/>
        </p:nvSpPr>
        <p:spPr bwMode="auto">
          <a:xfrm flipV="1">
            <a:off x="4422775" y="2967038"/>
            <a:ext cx="446088" cy="293687"/>
          </a:xfrm>
          <a:prstGeom prst="line">
            <a:avLst/>
          </a:prstGeom>
          <a:noFill/>
          <a:ln w="12700">
            <a:solidFill>
              <a:schemeClr val="tx2"/>
            </a:solidFill>
            <a:round/>
            <a:headEnd type="none" w="sm" len="sm"/>
            <a:tailEnd type="stealth" w="med" len="med"/>
          </a:ln>
          <a:effectLst/>
        </p:spPr>
        <p:txBody>
          <a:bodyPr wrap="none" anchor="ctr"/>
          <a:lstStyle/>
          <a:p>
            <a:endParaRPr lang="en-US"/>
          </a:p>
        </p:txBody>
      </p:sp>
      <p:sp>
        <p:nvSpPr>
          <p:cNvPr id="65574" name="Line 38"/>
          <p:cNvSpPr>
            <a:spLocks noChangeShapeType="1"/>
          </p:cNvSpPr>
          <p:nvPr/>
        </p:nvSpPr>
        <p:spPr bwMode="auto">
          <a:xfrm>
            <a:off x="4200525" y="3514725"/>
            <a:ext cx="1508125" cy="593725"/>
          </a:xfrm>
          <a:prstGeom prst="line">
            <a:avLst/>
          </a:prstGeom>
          <a:noFill/>
          <a:ln w="12700">
            <a:solidFill>
              <a:schemeClr val="tx2"/>
            </a:solidFill>
            <a:round/>
            <a:headEnd type="none" w="sm" len="sm"/>
            <a:tailEnd type="stealth"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Test Hypotheses</a:t>
            </a:r>
            <a:endParaRPr lang="en-US" dirty="0"/>
          </a:p>
        </p:txBody>
      </p:sp>
      <p:sp>
        <p:nvSpPr>
          <p:cNvPr id="3" name="Content Placeholder 2"/>
          <p:cNvSpPr>
            <a:spLocks noGrp="1"/>
          </p:cNvSpPr>
          <p:nvPr>
            <p:ph idx="1"/>
          </p:nvPr>
        </p:nvSpPr>
        <p:spPr/>
        <p:txBody>
          <a:bodyPr/>
          <a:lstStyle/>
          <a:p>
            <a:r>
              <a:rPr lang="en-US" dirty="0" smtClean="0"/>
              <a:t>All hypothesis tests are conducted the same </a:t>
            </a:r>
            <a:r>
              <a:rPr lang="en-US" dirty="0" smtClean="0"/>
              <a:t>way</a:t>
            </a:r>
          </a:p>
          <a:p>
            <a:r>
              <a:rPr lang="en-US" dirty="0" smtClean="0"/>
              <a:t>The researcher</a:t>
            </a:r>
          </a:p>
          <a:p>
            <a:pPr lvl="1"/>
            <a:r>
              <a:rPr lang="en-US" dirty="0" smtClean="0"/>
              <a:t>states </a:t>
            </a:r>
            <a:r>
              <a:rPr lang="en-US" dirty="0" smtClean="0"/>
              <a:t>a hypothesis to be </a:t>
            </a:r>
            <a:r>
              <a:rPr lang="en-US" dirty="0" smtClean="0"/>
              <a:t>tested</a:t>
            </a:r>
          </a:p>
          <a:p>
            <a:pPr lvl="1"/>
            <a:r>
              <a:rPr lang="en-US" dirty="0" smtClean="0"/>
              <a:t>formulates </a:t>
            </a:r>
            <a:r>
              <a:rPr lang="en-US" dirty="0" smtClean="0"/>
              <a:t>an analysis </a:t>
            </a:r>
            <a:r>
              <a:rPr lang="en-US" dirty="0" smtClean="0"/>
              <a:t>plan</a:t>
            </a:r>
          </a:p>
          <a:p>
            <a:pPr lvl="1"/>
            <a:r>
              <a:rPr lang="en-US" dirty="0" smtClean="0"/>
              <a:t>analyzes </a:t>
            </a:r>
            <a:r>
              <a:rPr lang="en-US" dirty="0" smtClean="0"/>
              <a:t>sample data according to the </a:t>
            </a:r>
            <a:r>
              <a:rPr lang="en-US" dirty="0" smtClean="0"/>
              <a:t>plan</a:t>
            </a:r>
          </a:p>
          <a:p>
            <a:pPr lvl="1"/>
            <a:r>
              <a:rPr lang="en-US" dirty="0" smtClean="0"/>
              <a:t>and </a:t>
            </a:r>
            <a:r>
              <a:rPr lang="en-US" dirty="0" smtClean="0"/>
              <a:t>accepts or rejects the null hypothesis, based on results of the analysis</a:t>
            </a:r>
            <a:r>
              <a:rPr lang="en-US" dirty="0" smtClean="0"/>
              <a:t>.</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the Hypotheses</a:t>
            </a:r>
            <a:endParaRPr lang="en-US" dirty="0"/>
          </a:p>
        </p:txBody>
      </p:sp>
      <p:sp>
        <p:nvSpPr>
          <p:cNvPr id="3" name="Content Placeholder 2"/>
          <p:cNvSpPr>
            <a:spLocks noGrp="1"/>
          </p:cNvSpPr>
          <p:nvPr>
            <p:ph idx="1"/>
          </p:nvPr>
        </p:nvSpPr>
        <p:spPr/>
        <p:txBody>
          <a:bodyPr/>
          <a:lstStyle/>
          <a:p>
            <a:r>
              <a:rPr lang="en-US" dirty="0" smtClean="0"/>
              <a:t>Every hypothesis test requires the analyst to state a </a:t>
            </a:r>
            <a:r>
              <a:rPr lang="en-US" dirty="0" smtClean="0">
                <a:hlinkClick r:id="rId2" action="ppaction://hlinkfile"/>
              </a:rPr>
              <a:t>null hypothesis</a:t>
            </a:r>
            <a:r>
              <a:rPr lang="en-US" dirty="0" smtClean="0"/>
              <a:t> and an </a:t>
            </a:r>
            <a:r>
              <a:rPr lang="en-US" dirty="0" smtClean="0">
                <a:hlinkClick r:id="rId3" action="ppaction://hlinkfile"/>
              </a:rPr>
              <a:t>alternative </a:t>
            </a:r>
            <a:r>
              <a:rPr lang="en-US" dirty="0" smtClean="0">
                <a:hlinkClick r:id="rId3" action="ppaction://hlinkfile"/>
              </a:rPr>
              <a:t>hypothesis</a:t>
            </a:r>
            <a:endParaRPr lang="en-US" dirty="0" smtClean="0"/>
          </a:p>
          <a:p>
            <a:r>
              <a:rPr lang="en-US" dirty="0" smtClean="0"/>
              <a:t>The </a:t>
            </a:r>
            <a:r>
              <a:rPr lang="en-US" dirty="0" smtClean="0"/>
              <a:t>hypotheses are stated in such a way that they are mutually </a:t>
            </a:r>
            <a:r>
              <a:rPr lang="en-US" dirty="0" smtClean="0"/>
              <a:t>exclusive</a:t>
            </a:r>
          </a:p>
          <a:p>
            <a:pPr lvl="1"/>
            <a:r>
              <a:rPr lang="en-US" dirty="0" smtClean="0"/>
              <a:t>That </a:t>
            </a:r>
            <a:r>
              <a:rPr lang="en-US" dirty="0" smtClean="0"/>
              <a:t>is, if one is true, the other must be false; and vice </a:t>
            </a:r>
            <a:r>
              <a:rPr lang="en-US" dirty="0" smtClean="0"/>
              <a:t>versa</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Formulate an analysis plan</a:t>
            </a:r>
            <a:endParaRPr lang="en-US" dirty="0"/>
          </a:p>
        </p:txBody>
      </p:sp>
      <p:sp>
        <p:nvSpPr>
          <p:cNvPr id="3" name="Content Placeholder 2"/>
          <p:cNvSpPr>
            <a:spLocks noGrp="1"/>
          </p:cNvSpPr>
          <p:nvPr>
            <p:ph idx="1"/>
          </p:nvPr>
        </p:nvSpPr>
        <p:spPr>
          <a:xfrm>
            <a:off x="304800" y="1447800"/>
            <a:ext cx="8686800" cy="4525963"/>
          </a:xfrm>
        </p:spPr>
        <p:txBody>
          <a:bodyPr>
            <a:noAutofit/>
          </a:bodyPr>
          <a:lstStyle/>
          <a:p>
            <a:r>
              <a:rPr lang="en-US" sz="2400" dirty="0" smtClean="0"/>
              <a:t>The analysis plan describes how to use sample data to accept or reject the null </a:t>
            </a:r>
            <a:r>
              <a:rPr lang="en-US" sz="2400" dirty="0" smtClean="0"/>
              <a:t>hypothesis. It </a:t>
            </a:r>
            <a:r>
              <a:rPr lang="en-US" sz="2400" dirty="0" smtClean="0"/>
              <a:t>should specify the </a:t>
            </a:r>
            <a:r>
              <a:rPr lang="en-US" sz="2400" dirty="0" smtClean="0"/>
              <a:t>significance level (alpha) and the test statistic to be used</a:t>
            </a:r>
          </a:p>
          <a:p>
            <a:r>
              <a:rPr lang="en-US" sz="2400" dirty="0" smtClean="0"/>
              <a:t>Significance level</a:t>
            </a:r>
          </a:p>
          <a:p>
            <a:pPr lvl="1"/>
            <a:r>
              <a:rPr lang="en-US" sz="2200" dirty="0" smtClean="0"/>
              <a:t>Often equal </a:t>
            </a:r>
            <a:r>
              <a:rPr lang="en-US" sz="2200" dirty="0" smtClean="0"/>
              <a:t>to 0.01, 0.05, or </a:t>
            </a:r>
            <a:r>
              <a:rPr lang="en-US" sz="2200" dirty="0" smtClean="0"/>
              <a:t>0.10 (any </a:t>
            </a:r>
            <a:r>
              <a:rPr lang="en-US" sz="2200" dirty="0" smtClean="0"/>
              <a:t>value between 0 and 1 can be </a:t>
            </a:r>
            <a:r>
              <a:rPr lang="en-US" sz="2200" dirty="0" smtClean="0"/>
              <a:t>used). Social </a:t>
            </a:r>
            <a:r>
              <a:rPr lang="en-US" sz="2200" dirty="0" smtClean="0"/>
              <a:t>scientists routinely use .05 for </a:t>
            </a:r>
            <a:r>
              <a:rPr lang="en-US" sz="2200" dirty="0" smtClean="0"/>
              <a:t>alpha. In </a:t>
            </a:r>
            <a:r>
              <a:rPr lang="en-US" sz="2200" dirty="0" smtClean="0"/>
              <a:t>managerial situations, however, that may be two </a:t>
            </a:r>
            <a:r>
              <a:rPr lang="en-US" sz="2200" dirty="0" smtClean="0"/>
              <a:t>big</a:t>
            </a:r>
          </a:p>
          <a:p>
            <a:pPr lvl="1"/>
            <a:r>
              <a:rPr lang="en-US" sz="2200" dirty="0" smtClean="0"/>
              <a:t>A </a:t>
            </a:r>
            <a:r>
              <a:rPr lang="en-US" sz="2200" dirty="0" smtClean="0"/>
              <a:t>police department may be able to accept a .05 probability that one of its cars may be out of service (1 day in 20).</a:t>
            </a:r>
          </a:p>
          <a:p>
            <a:pPr lvl="1"/>
            <a:r>
              <a:rPr lang="en-US" sz="2200" dirty="0" smtClean="0"/>
              <a:t>But, the fire department may require a probability of .0001 that a fire hose will fail to operate (1 in 10,000 chance)</a:t>
            </a:r>
          </a:p>
          <a:p>
            <a:pPr lvl="1"/>
            <a:r>
              <a:rPr lang="en-US" sz="2200" dirty="0" smtClean="0"/>
              <a:t>Or, the rape crisis center may only being willing to accept a probability of .001 that they will miss a call (1 call in 1000)</a:t>
            </a:r>
          </a:p>
          <a:p>
            <a:pPr lvl="2"/>
            <a:endParaRPr lang="en-US" sz="1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Formulate an analysis plan</a:t>
            </a:r>
            <a:endParaRPr lang="en-US" dirty="0"/>
          </a:p>
        </p:txBody>
      </p:sp>
      <p:sp>
        <p:nvSpPr>
          <p:cNvPr id="3" name="Content Placeholder 2"/>
          <p:cNvSpPr>
            <a:spLocks noGrp="1"/>
          </p:cNvSpPr>
          <p:nvPr>
            <p:ph idx="1"/>
          </p:nvPr>
        </p:nvSpPr>
        <p:spPr/>
        <p:txBody>
          <a:bodyPr>
            <a:normAutofit/>
          </a:bodyPr>
          <a:lstStyle/>
          <a:p>
            <a:r>
              <a:rPr lang="en-US" sz="3600" dirty="0" smtClean="0"/>
              <a:t>Test method</a:t>
            </a:r>
          </a:p>
          <a:p>
            <a:pPr lvl="1"/>
            <a:r>
              <a:rPr lang="en-US" sz="2400" dirty="0" smtClean="0"/>
              <a:t>Typically, the test method involves a test statistic and a </a:t>
            </a:r>
            <a:r>
              <a:rPr lang="en-US" sz="2400" dirty="0" smtClean="0">
                <a:hlinkClick r:id="rId2" action="ppaction://hlinkfile"/>
              </a:rPr>
              <a:t>sampling distribution</a:t>
            </a:r>
            <a:r>
              <a:rPr lang="en-US" sz="2400" dirty="0" smtClean="0"/>
              <a:t>, like the z-test and the normal distribution</a:t>
            </a:r>
          </a:p>
          <a:p>
            <a:pPr lvl="1"/>
            <a:r>
              <a:rPr lang="en-US" sz="2400" dirty="0" smtClean="0"/>
              <a:t>Given a test statistic and its sampling distribution, a researcher can assess probabilities associated with the test statistic</a:t>
            </a:r>
          </a:p>
          <a:p>
            <a:pPr lvl="1"/>
            <a:r>
              <a:rPr lang="en-US" sz="2400" dirty="0" smtClean="0"/>
              <a:t>If the test statistic </a:t>
            </a:r>
            <a:r>
              <a:rPr lang="en-US" sz="2400" b="1" dirty="0" smtClean="0">
                <a:solidFill>
                  <a:schemeClr val="accent6"/>
                </a:solidFill>
              </a:rPr>
              <a:t>probability</a:t>
            </a:r>
            <a:r>
              <a:rPr lang="en-US" sz="2400" dirty="0" smtClean="0"/>
              <a:t> is less than the significance level, the null hypothesis is rejected </a:t>
            </a:r>
            <a:r>
              <a:rPr lang="en-US" sz="2400" dirty="0" smtClean="0">
                <a:solidFill>
                  <a:schemeClr val="accent6"/>
                </a:solidFill>
              </a:rPr>
              <a:t>(INVERSE OF CRITICAL VALUE</a:t>
            </a:r>
            <a:r>
              <a:rPr lang="en-US" sz="2400" dirty="0" smtClean="0">
                <a:solidFill>
                  <a:schemeClr val="accent6"/>
                </a:solidFill>
              </a:rPr>
              <a:t>)</a:t>
            </a:r>
            <a:endParaRPr lang="en-US"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sample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Using </a:t>
            </a:r>
            <a:r>
              <a:rPr lang="en-US" dirty="0" smtClean="0"/>
              <a:t>sample data, perform computations called for in the analysis </a:t>
            </a:r>
            <a:r>
              <a:rPr lang="en-US" dirty="0" smtClean="0"/>
              <a:t>plan</a:t>
            </a:r>
          </a:p>
          <a:p>
            <a:r>
              <a:rPr lang="en-US" dirty="0" smtClean="0"/>
              <a:t>1. Calculate Test Statistic</a:t>
            </a:r>
          </a:p>
          <a:p>
            <a:pPr lvl="1"/>
            <a:r>
              <a:rPr lang="en-US" dirty="0" smtClean="0"/>
              <a:t>Always looks something like:</a:t>
            </a:r>
          </a:p>
          <a:p>
            <a:pPr lvl="2"/>
            <a:r>
              <a:rPr lang="en-US" dirty="0" smtClean="0"/>
              <a:t>               (Statistic – [Parameter or Statistic])</a:t>
            </a:r>
            <a:br>
              <a:rPr lang="en-US" dirty="0" smtClean="0"/>
            </a:br>
            <a:r>
              <a:rPr lang="en-US" dirty="0" smtClean="0"/>
              <a:t>  stat = -----------------------------------------------------------------</a:t>
            </a:r>
            <a:br>
              <a:rPr lang="en-US" dirty="0" smtClean="0"/>
            </a:br>
            <a:r>
              <a:rPr lang="en-US" dirty="0" smtClean="0"/>
              <a:t>             [Standard Error or Standard Deviation]</a:t>
            </a:r>
          </a:p>
          <a:p>
            <a:r>
              <a:rPr lang="en-US" dirty="0" smtClean="0"/>
              <a:t>2. Compare to Critical Value Chart (Old-School)</a:t>
            </a:r>
          </a:p>
          <a:p>
            <a:pPr lvl="1">
              <a:buNone/>
            </a:pPr>
            <a:r>
              <a:rPr lang="en-US" dirty="0" smtClean="0"/>
              <a:t>or</a:t>
            </a:r>
          </a:p>
          <a:p>
            <a:r>
              <a:rPr lang="en-US" dirty="0" smtClean="0"/>
              <a:t>2. Compare p-value to alpha</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Decision Making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Public managers are often faced with decisions about program effectiveness, personnel productivity, and procedural changes</a:t>
            </a:r>
          </a:p>
          <a:p>
            <a:pPr lvl="1"/>
            <a:r>
              <a:rPr lang="en-US" dirty="0" smtClean="0">
                <a:solidFill>
                  <a:schemeClr val="accent6"/>
                </a:solidFill>
              </a:rPr>
              <a:t>Is Patty Roberts an effective supervisor?</a:t>
            </a:r>
          </a:p>
          <a:p>
            <a:pPr lvl="1"/>
            <a:r>
              <a:rPr lang="en-US" dirty="0" smtClean="0">
                <a:solidFill>
                  <a:schemeClr val="accent6"/>
                </a:solidFill>
              </a:rPr>
              <a:t>If we redesign form 54b, will it result in faster processing times?</a:t>
            </a:r>
          </a:p>
          <a:p>
            <a:pPr lvl="1"/>
            <a:r>
              <a:rPr lang="en-US" dirty="0" smtClean="0">
                <a:solidFill>
                  <a:schemeClr val="accent6"/>
                </a:solidFill>
              </a:rPr>
              <a:t>Is the Head Start program resulting in better reading scores for it’s participants?</a:t>
            </a:r>
          </a:p>
          <a:p>
            <a:r>
              <a:rPr lang="en-US" dirty="0" smtClean="0"/>
              <a:t>When we change these questions into statements, we have made hypotheses</a:t>
            </a:r>
          </a:p>
          <a:p>
            <a:pPr lvl="1"/>
            <a:r>
              <a:rPr lang="en-US" dirty="0" smtClean="0">
                <a:solidFill>
                  <a:schemeClr val="accent6"/>
                </a:solidFill>
              </a:rPr>
              <a:t>The head start program has resulted in higher reading scores for it’s participants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 the results</a:t>
            </a:r>
            <a:endParaRPr lang="en-US" dirty="0"/>
          </a:p>
        </p:txBody>
      </p:sp>
      <p:sp>
        <p:nvSpPr>
          <p:cNvPr id="3" name="Content Placeholder 2"/>
          <p:cNvSpPr>
            <a:spLocks noGrp="1"/>
          </p:cNvSpPr>
          <p:nvPr>
            <p:ph idx="1"/>
          </p:nvPr>
        </p:nvSpPr>
        <p:spPr/>
        <p:txBody>
          <a:bodyPr/>
          <a:lstStyle/>
          <a:p>
            <a:r>
              <a:rPr lang="en-US" dirty="0" smtClean="0"/>
              <a:t>If </a:t>
            </a:r>
            <a:r>
              <a:rPr lang="en-US" dirty="0" smtClean="0"/>
              <a:t>the sample findings are unlikely, given the null hypothesis, the researcher </a:t>
            </a:r>
            <a:r>
              <a:rPr lang="en-US" b="1" u="sng" dirty="0" smtClean="0"/>
              <a:t>rejects the null </a:t>
            </a:r>
            <a:r>
              <a:rPr lang="en-US" b="1" u="sng" dirty="0" smtClean="0"/>
              <a:t>hypothesis</a:t>
            </a:r>
            <a:endParaRPr lang="en-US" dirty="0" smtClean="0"/>
          </a:p>
          <a:p>
            <a:r>
              <a:rPr lang="en-US" dirty="0" smtClean="0"/>
              <a:t>Typically</a:t>
            </a:r>
            <a:r>
              <a:rPr lang="en-US" dirty="0" smtClean="0"/>
              <a:t>, this involves comparing the P-value to the </a:t>
            </a:r>
            <a:r>
              <a:rPr lang="en-US" dirty="0" smtClean="0">
                <a:hlinkClick r:id="rId2" action="ppaction://hlinkfile"/>
              </a:rPr>
              <a:t>significance level</a:t>
            </a:r>
            <a:r>
              <a:rPr lang="en-US" dirty="0" smtClean="0"/>
              <a:t>, and rejecting the null hypothesis when the P-value is less than the significance </a:t>
            </a:r>
            <a:r>
              <a:rPr lang="en-US" dirty="0" smtClean="0"/>
              <a:t>level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p-value?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smtClean="0"/>
              <a:t>strength of evidence in support of a null hypothesis is measured by the </a:t>
            </a:r>
            <a:r>
              <a:rPr lang="en-US" b="1" dirty="0" smtClean="0"/>
              <a:t>P-value</a:t>
            </a:r>
            <a:endParaRPr lang="en-US" dirty="0" smtClean="0"/>
          </a:p>
          <a:p>
            <a:r>
              <a:rPr lang="en-US" dirty="0" smtClean="0"/>
              <a:t>Suppose </a:t>
            </a:r>
            <a:r>
              <a:rPr lang="en-US" dirty="0" smtClean="0"/>
              <a:t>the test statistic is equal to </a:t>
            </a:r>
            <a:r>
              <a:rPr lang="en-US" i="1" dirty="0" smtClean="0"/>
              <a:t>S</a:t>
            </a:r>
            <a:endParaRPr lang="en-US" dirty="0" smtClean="0"/>
          </a:p>
          <a:p>
            <a:pPr lvl="1"/>
            <a:r>
              <a:rPr lang="en-US" dirty="0" smtClean="0"/>
              <a:t>The </a:t>
            </a:r>
            <a:r>
              <a:rPr lang="en-US" dirty="0" smtClean="0"/>
              <a:t>P-value is the probability of observing a test statistic as extreme as </a:t>
            </a:r>
            <a:r>
              <a:rPr lang="en-US" i="1" dirty="0" smtClean="0"/>
              <a:t>S</a:t>
            </a:r>
            <a:r>
              <a:rPr lang="en-US" dirty="0" smtClean="0"/>
              <a:t>, assuming the null </a:t>
            </a:r>
            <a:r>
              <a:rPr lang="en-US" dirty="0" smtClean="0"/>
              <a:t>hypothesis </a:t>
            </a:r>
            <a:r>
              <a:rPr lang="en-US" dirty="0" smtClean="0"/>
              <a:t>is </a:t>
            </a:r>
            <a:r>
              <a:rPr lang="en-US" dirty="0" smtClean="0"/>
              <a:t>true</a:t>
            </a:r>
          </a:p>
          <a:p>
            <a:pPr lvl="1"/>
            <a:r>
              <a:rPr lang="en-US" dirty="0" smtClean="0"/>
              <a:t>If </a:t>
            </a:r>
            <a:r>
              <a:rPr lang="en-US" dirty="0" smtClean="0"/>
              <a:t>the P-value is less than the significance level, we reject the null </a:t>
            </a:r>
            <a:r>
              <a:rPr lang="en-US" dirty="0" smtClean="0"/>
              <a:t>hypothesis</a:t>
            </a:r>
          </a:p>
          <a:p>
            <a:r>
              <a:rPr lang="en-US" dirty="0" smtClean="0"/>
              <a:t>How is it different than the critical value?</a:t>
            </a:r>
          </a:p>
          <a:p>
            <a:pPr lvl="1"/>
            <a:r>
              <a:rPr lang="en-US" dirty="0" smtClean="0"/>
              <a:t>It’s just the inverse of the probability of the critical value</a:t>
            </a:r>
          </a:p>
          <a:p>
            <a:pPr lvl="1"/>
            <a:r>
              <a:rPr lang="en-US" dirty="0" smtClean="0"/>
              <a:t>For example, we’ve been using a z-score of 1.96 to represent a 95% probability that a score lies within that distance either side of the mean</a:t>
            </a:r>
          </a:p>
          <a:p>
            <a:pPr lvl="1"/>
            <a:r>
              <a:rPr lang="en-US" dirty="0" smtClean="0"/>
              <a:t>The p-value of 1.96 is 5% (the probability that you will be wrong in rejecting the null hypothesis)</a:t>
            </a: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for a Proportion</a:t>
            </a:r>
            <a:endParaRPr lang="en-US" dirty="0"/>
          </a:p>
        </p:txBody>
      </p:sp>
      <p:sp>
        <p:nvSpPr>
          <p:cNvPr id="3" name="Content Placeholder 2"/>
          <p:cNvSpPr>
            <a:spLocks noGrp="1"/>
          </p:cNvSpPr>
          <p:nvPr>
            <p:ph idx="1"/>
          </p:nvPr>
        </p:nvSpPr>
        <p:spPr/>
        <p:txBody>
          <a:bodyPr/>
          <a:lstStyle/>
          <a:p>
            <a:r>
              <a:rPr lang="en-US" dirty="0" smtClean="0"/>
              <a:t>Involves categorical values</a:t>
            </a:r>
          </a:p>
          <a:p>
            <a:r>
              <a:rPr lang="en-US" dirty="0" smtClean="0"/>
              <a:t>Two possible outcomes</a:t>
            </a:r>
          </a:p>
          <a:p>
            <a:pPr lvl="1"/>
            <a:r>
              <a:rPr lang="en-US" dirty="0" smtClean="0"/>
              <a:t>“Success” (possesses a certain characteristic) and </a:t>
            </a:r>
            <a:br>
              <a:rPr lang="en-US" dirty="0" smtClean="0"/>
            </a:br>
            <a:r>
              <a:rPr lang="en-US" dirty="0" smtClean="0"/>
              <a:t>“Failure” (does not possesses a certain characteristic)</a:t>
            </a:r>
          </a:p>
          <a:p>
            <a:r>
              <a:rPr lang="en-US" dirty="0" smtClean="0"/>
              <a:t>Fraction or proportion of population in the “success” category is denoted by </a:t>
            </a:r>
            <a:r>
              <a:rPr lang="en-US" i="1" dirty="0" smtClean="0"/>
              <a:t>p</a:t>
            </a:r>
          </a:p>
          <a:p>
            <a:r>
              <a:rPr lang="en-US" i="1" dirty="0" smtClean="0"/>
              <a:t>Test to use is the </a:t>
            </a:r>
            <a:r>
              <a:rPr lang="en-US" b="1" i="1" u="sng" dirty="0" smtClean="0"/>
              <a:t>z-test</a:t>
            </a:r>
            <a:r>
              <a:rPr lang="en-US" i="1" u="sng" dirty="0" smtClean="0"/>
              <a:t> (Remember z-scores?)</a:t>
            </a:r>
            <a:endParaRPr lang="en-US" b="1" u="sng"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for a Proportion</a:t>
            </a:r>
            <a:endParaRPr lang="en-US" dirty="0"/>
          </a:p>
        </p:txBody>
      </p:sp>
      <p:sp>
        <p:nvSpPr>
          <p:cNvPr id="3" name="Content Placeholder 2"/>
          <p:cNvSpPr>
            <a:spLocks noGrp="1"/>
          </p:cNvSpPr>
          <p:nvPr>
            <p:ph idx="1"/>
          </p:nvPr>
        </p:nvSpPr>
        <p:spPr/>
        <p:txBody>
          <a:bodyPr>
            <a:normAutofit lnSpcReduction="10000"/>
          </a:bodyPr>
          <a:lstStyle/>
          <a:p>
            <a:r>
              <a:rPr lang="en-US" dirty="0" smtClean="0"/>
              <a:t>Let’s say a </a:t>
            </a:r>
            <a:r>
              <a:rPr lang="en-US" dirty="0" smtClean="0"/>
              <a:t>marketing </a:t>
            </a:r>
            <a:r>
              <a:rPr lang="en-US" dirty="0" smtClean="0"/>
              <a:t>company that wants your business </a:t>
            </a:r>
            <a:r>
              <a:rPr lang="en-US" dirty="0" smtClean="0"/>
              <a:t>claims that it receives </a:t>
            </a:r>
            <a:r>
              <a:rPr lang="en-US" dirty="0" smtClean="0"/>
              <a:t>a 4</a:t>
            </a:r>
            <a:r>
              <a:rPr lang="en-US" dirty="0" smtClean="0"/>
              <a:t>% responses from its </a:t>
            </a:r>
            <a:r>
              <a:rPr lang="en-US" dirty="0" smtClean="0"/>
              <a:t>survey mailings (pretty good!)</a:t>
            </a:r>
          </a:p>
          <a:p>
            <a:r>
              <a:rPr lang="en-US" dirty="0" smtClean="0"/>
              <a:t>To </a:t>
            </a:r>
            <a:r>
              <a:rPr lang="en-US" dirty="0" smtClean="0"/>
              <a:t>test this claim, </a:t>
            </a:r>
            <a:r>
              <a:rPr lang="en-US" dirty="0" smtClean="0"/>
              <a:t>you have your intern send out a </a:t>
            </a:r>
            <a:r>
              <a:rPr lang="en-US" dirty="0" smtClean="0"/>
              <a:t>random sample of 500 </a:t>
            </a:r>
            <a:r>
              <a:rPr lang="en-US" dirty="0" smtClean="0"/>
              <a:t>survey using their system</a:t>
            </a:r>
          </a:p>
          <a:p>
            <a:r>
              <a:rPr lang="en-US" dirty="0" smtClean="0"/>
              <a:t>You receive </a:t>
            </a:r>
            <a:r>
              <a:rPr lang="en-US" dirty="0" smtClean="0"/>
              <a:t>25 </a:t>
            </a:r>
            <a:r>
              <a:rPr lang="en-US" dirty="0" smtClean="0"/>
              <a:t>responses</a:t>
            </a:r>
          </a:p>
          <a:p>
            <a:r>
              <a:rPr lang="en-US" dirty="0" smtClean="0"/>
              <a:t>Test </a:t>
            </a:r>
            <a:r>
              <a:rPr lang="en-US" dirty="0" smtClean="0"/>
              <a:t>at the </a:t>
            </a:r>
            <a:r>
              <a:rPr lang="en-US" i="1" dirty="0" smtClean="0">
                <a:latin typeface="Symbol" pitchFamily="18" charset="2"/>
              </a:rPr>
              <a:t>a</a:t>
            </a:r>
            <a:r>
              <a:rPr lang="en-US" dirty="0" smtClean="0"/>
              <a:t> = .05 significance level.</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for a Proportion</a:t>
            </a:r>
            <a:endParaRPr lang="en-US" dirty="0"/>
          </a:p>
        </p:txBody>
      </p:sp>
      <p:sp>
        <p:nvSpPr>
          <p:cNvPr id="4" name="Rectangle 59"/>
          <p:cNvSpPr>
            <a:spLocks noChangeArrowheads="1"/>
          </p:cNvSpPr>
          <p:nvPr/>
        </p:nvSpPr>
        <p:spPr bwMode="auto">
          <a:xfrm>
            <a:off x="8153400" y="2286000"/>
            <a:ext cx="685800" cy="381000"/>
          </a:xfrm>
          <a:prstGeom prst="rect">
            <a:avLst/>
          </a:prstGeom>
          <a:solidFill>
            <a:srgbClr val="E4E4F8"/>
          </a:solidFill>
          <a:ln w="9525">
            <a:noFill/>
            <a:miter lim="800000"/>
            <a:headEnd/>
            <a:tailEnd/>
          </a:ln>
          <a:effectLst/>
        </p:spPr>
        <p:txBody>
          <a:bodyPr wrap="none" anchor="ctr"/>
          <a:lstStyle/>
          <a:p>
            <a:endParaRPr lang="en-US"/>
          </a:p>
        </p:txBody>
      </p:sp>
      <p:graphicFrame>
        <p:nvGraphicFramePr>
          <p:cNvPr id="5" name="Object 52"/>
          <p:cNvGraphicFramePr>
            <a:graphicFrameLocks noChangeAspect="1"/>
          </p:cNvGraphicFramePr>
          <p:nvPr/>
        </p:nvGraphicFramePr>
        <p:xfrm>
          <a:off x="3429000" y="2057400"/>
          <a:ext cx="5372100" cy="1457325"/>
        </p:xfrm>
        <a:graphic>
          <a:graphicData uri="http://schemas.openxmlformats.org/presentationml/2006/ole">
            <p:oleObj spid="_x0000_s28674" name="Equation" r:id="rId3" imgW="2387520" imgH="647640" progId="Equation.DSMT4">
              <p:embed/>
            </p:oleObj>
          </a:graphicData>
        </a:graphic>
      </p:graphicFrame>
      <p:sp>
        <p:nvSpPr>
          <p:cNvPr id="6" name="Rectangle 58"/>
          <p:cNvSpPr>
            <a:spLocks noChangeArrowheads="1"/>
          </p:cNvSpPr>
          <p:nvPr/>
        </p:nvSpPr>
        <p:spPr bwMode="auto">
          <a:xfrm>
            <a:off x="2133600" y="6324600"/>
            <a:ext cx="609600" cy="304800"/>
          </a:xfrm>
          <a:prstGeom prst="rect">
            <a:avLst/>
          </a:prstGeom>
          <a:solidFill>
            <a:srgbClr val="E4E4F8"/>
          </a:solidFill>
          <a:ln w="9525">
            <a:noFill/>
            <a:miter lim="800000"/>
            <a:headEnd/>
            <a:tailEnd/>
          </a:ln>
          <a:effectLst/>
        </p:spPr>
        <p:txBody>
          <a:bodyPr wrap="none" anchor="ctr"/>
          <a:lstStyle/>
          <a:p>
            <a:endParaRPr lang="en-US"/>
          </a:p>
        </p:txBody>
      </p:sp>
      <p:sp>
        <p:nvSpPr>
          <p:cNvPr id="7" name="Rectangle 57"/>
          <p:cNvSpPr>
            <a:spLocks noChangeArrowheads="1"/>
          </p:cNvSpPr>
          <p:nvPr/>
        </p:nvSpPr>
        <p:spPr bwMode="auto">
          <a:xfrm>
            <a:off x="1066800" y="6019800"/>
            <a:ext cx="609600" cy="304800"/>
          </a:xfrm>
          <a:prstGeom prst="rect">
            <a:avLst/>
          </a:prstGeom>
          <a:solidFill>
            <a:srgbClr val="FDDBE4"/>
          </a:solidFill>
          <a:ln w="9525">
            <a:noFill/>
            <a:miter lim="800000"/>
            <a:headEnd/>
            <a:tailEnd/>
          </a:ln>
          <a:effectLst/>
        </p:spPr>
        <p:txBody>
          <a:bodyPr wrap="none" anchor="ctr"/>
          <a:lstStyle/>
          <a:p>
            <a:endParaRPr lang="en-US"/>
          </a:p>
        </p:txBody>
      </p:sp>
      <p:sp>
        <p:nvSpPr>
          <p:cNvPr id="8" name="Rectangle 56"/>
          <p:cNvSpPr>
            <a:spLocks noChangeArrowheads="1"/>
          </p:cNvSpPr>
          <p:nvPr/>
        </p:nvSpPr>
        <p:spPr bwMode="auto">
          <a:xfrm>
            <a:off x="2590800" y="6019800"/>
            <a:ext cx="609600" cy="304800"/>
          </a:xfrm>
          <a:prstGeom prst="rect">
            <a:avLst/>
          </a:prstGeom>
          <a:solidFill>
            <a:srgbClr val="FDDBE4"/>
          </a:solidFill>
          <a:ln w="9525">
            <a:noFill/>
            <a:miter lim="800000"/>
            <a:headEnd/>
            <a:tailEnd/>
          </a:ln>
          <a:effectLst/>
        </p:spPr>
        <p:txBody>
          <a:bodyPr wrap="none" anchor="ctr"/>
          <a:lstStyle/>
          <a:p>
            <a:endParaRPr lang="en-US"/>
          </a:p>
        </p:txBody>
      </p:sp>
      <p:sp>
        <p:nvSpPr>
          <p:cNvPr id="9" name="Rectangle 55"/>
          <p:cNvSpPr>
            <a:spLocks noChangeArrowheads="1"/>
          </p:cNvSpPr>
          <p:nvPr/>
        </p:nvSpPr>
        <p:spPr bwMode="auto">
          <a:xfrm>
            <a:off x="1905000" y="3810000"/>
            <a:ext cx="762000" cy="381000"/>
          </a:xfrm>
          <a:prstGeom prst="rect">
            <a:avLst/>
          </a:prstGeom>
          <a:solidFill>
            <a:srgbClr val="FDDBE4"/>
          </a:solidFill>
          <a:ln w="9525">
            <a:noFill/>
            <a:miter lim="800000"/>
            <a:headEnd/>
            <a:tailEnd/>
          </a:ln>
          <a:effectLst/>
          <a:scene3d>
            <a:camera prst="orthographicFront">
              <a:rot lat="0" lon="0" rev="0"/>
            </a:camera>
            <a:lightRig rig="chilly" dir="t">
              <a:rot lat="0" lon="0" rev="18480000"/>
            </a:lightRig>
          </a:scene3d>
          <a:sp3d prstMaterial="clear">
            <a:bevelT h="63500"/>
          </a:sp3d>
        </p:spPr>
        <p:txBody>
          <a:bodyPr wrap="none" anchor="ctr"/>
          <a:lstStyle/>
          <a:p>
            <a:endParaRPr lang="en-US"/>
          </a:p>
        </p:txBody>
      </p:sp>
      <p:sp>
        <p:nvSpPr>
          <p:cNvPr id="10" name="Freeform 34"/>
          <p:cNvSpPr>
            <a:spLocks/>
          </p:cNvSpPr>
          <p:nvPr/>
        </p:nvSpPr>
        <p:spPr bwMode="auto">
          <a:xfrm>
            <a:off x="2701925" y="5254625"/>
            <a:ext cx="642938" cy="650875"/>
          </a:xfrm>
          <a:custGeom>
            <a:avLst/>
            <a:gdLst/>
            <a:ahLst/>
            <a:cxnLst>
              <a:cxn ang="0">
                <a:pos x="0" y="0"/>
              </a:cxn>
              <a:cxn ang="0">
                <a:pos x="0" y="409"/>
              </a:cxn>
              <a:cxn ang="0">
                <a:pos x="404" y="409"/>
              </a:cxn>
              <a:cxn ang="0">
                <a:pos x="356" y="388"/>
              </a:cxn>
              <a:cxn ang="0">
                <a:pos x="307" y="364"/>
              </a:cxn>
              <a:cxn ang="0">
                <a:pos x="263" y="333"/>
              </a:cxn>
              <a:cxn ang="0">
                <a:pos x="221" y="302"/>
              </a:cxn>
              <a:cxn ang="0">
                <a:pos x="179" y="267"/>
              </a:cxn>
              <a:cxn ang="0">
                <a:pos x="141" y="228"/>
              </a:cxn>
              <a:cxn ang="0">
                <a:pos x="106" y="187"/>
              </a:cxn>
              <a:cxn ang="0">
                <a:pos x="75" y="144"/>
              </a:cxn>
              <a:cxn ang="0">
                <a:pos x="47" y="98"/>
              </a:cxn>
              <a:cxn ang="0">
                <a:pos x="22" y="49"/>
              </a:cxn>
              <a:cxn ang="0">
                <a:pos x="0" y="0"/>
              </a:cxn>
            </a:cxnLst>
            <a:rect l="0" t="0" r="r" b="b"/>
            <a:pathLst>
              <a:path w="405" h="410">
                <a:moveTo>
                  <a:pt x="0" y="0"/>
                </a:moveTo>
                <a:lnTo>
                  <a:pt x="0" y="409"/>
                </a:lnTo>
                <a:lnTo>
                  <a:pt x="404" y="409"/>
                </a:lnTo>
                <a:lnTo>
                  <a:pt x="356" y="388"/>
                </a:lnTo>
                <a:lnTo>
                  <a:pt x="307" y="364"/>
                </a:lnTo>
                <a:lnTo>
                  <a:pt x="263" y="333"/>
                </a:lnTo>
                <a:lnTo>
                  <a:pt x="221" y="302"/>
                </a:lnTo>
                <a:lnTo>
                  <a:pt x="179" y="267"/>
                </a:lnTo>
                <a:lnTo>
                  <a:pt x="141" y="228"/>
                </a:lnTo>
                <a:lnTo>
                  <a:pt x="106" y="187"/>
                </a:lnTo>
                <a:lnTo>
                  <a:pt x="75" y="144"/>
                </a:lnTo>
                <a:lnTo>
                  <a:pt x="47" y="98"/>
                </a:lnTo>
                <a:lnTo>
                  <a:pt x="22" y="49"/>
                </a:lnTo>
                <a:lnTo>
                  <a:pt x="0" y="0"/>
                </a:lnTo>
              </a:path>
            </a:pathLst>
          </a:custGeom>
          <a:solidFill>
            <a:srgbClr val="FFFF66"/>
          </a:solidFill>
          <a:ln w="9525" cap="rnd">
            <a:noFill/>
            <a:round/>
            <a:headEnd type="none" w="sm" len="sm"/>
            <a:tailEnd type="none" w="sm" len="sm"/>
          </a:ln>
          <a:effectLst/>
        </p:spPr>
        <p:txBody>
          <a:bodyPr/>
          <a:lstStyle/>
          <a:p>
            <a:endParaRPr lang="en-US"/>
          </a:p>
        </p:txBody>
      </p:sp>
      <p:sp>
        <p:nvSpPr>
          <p:cNvPr id="11" name="Freeform 4"/>
          <p:cNvSpPr>
            <a:spLocks/>
          </p:cNvSpPr>
          <p:nvPr/>
        </p:nvSpPr>
        <p:spPr bwMode="auto">
          <a:xfrm>
            <a:off x="1144588" y="5181600"/>
            <a:ext cx="533400" cy="723900"/>
          </a:xfrm>
          <a:custGeom>
            <a:avLst/>
            <a:gdLst/>
            <a:ahLst/>
            <a:cxnLst>
              <a:cxn ang="0">
                <a:pos x="335" y="0"/>
              </a:cxn>
              <a:cxn ang="0">
                <a:pos x="335" y="455"/>
              </a:cxn>
              <a:cxn ang="0">
                <a:pos x="0" y="455"/>
              </a:cxn>
              <a:cxn ang="0">
                <a:pos x="40" y="432"/>
              </a:cxn>
              <a:cxn ang="0">
                <a:pos x="80" y="405"/>
              </a:cxn>
              <a:cxn ang="0">
                <a:pos x="117" y="370"/>
              </a:cxn>
              <a:cxn ang="0">
                <a:pos x="152" y="336"/>
              </a:cxn>
              <a:cxn ang="0">
                <a:pos x="186" y="297"/>
              </a:cxn>
              <a:cxn ang="0">
                <a:pos x="218" y="254"/>
              </a:cxn>
              <a:cxn ang="0">
                <a:pos x="247" y="208"/>
              </a:cxn>
              <a:cxn ang="0">
                <a:pos x="273" y="160"/>
              </a:cxn>
              <a:cxn ang="0">
                <a:pos x="296" y="109"/>
              </a:cxn>
              <a:cxn ang="0">
                <a:pos x="317" y="54"/>
              </a:cxn>
              <a:cxn ang="0">
                <a:pos x="335" y="0"/>
              </a:cxn>
            </a:cxnLst>
            <a:rect l="0" t="0" r="r" b="b"/>
            <a:pathLst>
              <a:path w="336" h="456">
                <a:moveTo>
                  <a:pt x="335" y="0"/>
                </a:moveTo>
                <a:lnTo>
                  <a:pt x="335" y="455"/>
                </a:lnTo>
                <a:lnTo>
                  <a:pt x="0" y="455"/>
                </a:lnTo>
                <a:lnTo>
                  <a:pt x="40" y="432"/>
                </a:lnTo>
                <a:lnTo>
                  <a:pt x="80" y="405"/>
                </a:lnTo>
                <a:lnTo>
                  <a:pt x="117" y="370"/>
                </a:lnTo>
                <a:lnTo>
                  <a:pt x="152" y="336"/>
                </a:lnTo>
                <a:lnTo>
                  <a:pt x="186" y="297"/>
                </a:lnTo>
                <a:lnTo>
                  <a:pt x="218" y="254"/>
                </a:lnTo>
                <a:lnTo>
                  <a:pt x="247" y="208"/>
                </a:lnTo>
                <a:lnTo>
                  <a:pt x="273" y="160"/>
                </a:lnTo>
                <a:lnTo>
                  <a:pt x="296" y="109"/>
                </a:lnTo>
                <a:lnTo>
                  <a:pt x="317" y="54"/>
                </a:lnTo>
                <a:lnTo>
                  <a:pt x="335" y="0"/>
                </a:lnTo>
              </a:path>
            </a:pathLst>
          </a:custGeom>
          <a:solidFill>
            <a:srgbClr val="FFFF66"/>
          </a:solidFill>
          <a:ln w="9525" cap="rnd">
            <a:noFill/>
            <a:round/>
            <a:headEnd type="none" w="sm" len="sm"/>
            <a:tailEnd type="none" w="sm" len="sm"/>
          </a:ln>
          <a:effectLst/>
        </p:spPr>
        <p:txBody>
          <a:bodyPr/>
          <a:lstStyle/>
          <a:p>
            <a:endParaRPr lang="en-US"/>
          </a:p>
        </p:txBody>
      </p:sp>
      <p:sp>
        <p:nvSpPr>
          <p:cNvPr id="12" name="Rectangle 5"/>
          <p:cNvSpPr txBox="1">
            <a:spLocks noChangeArrowheads="1"/>
          </p:cNvSpPr>
          <p:nvPr/>
        </p:nvSpPr>
        <p:spPr>
          <a:xfrm>
            <a:off x="381000" y="2743200"/>
            <a:ext cx="3848100" cy="990600"/>
          </a:xfrm>
          <a:prstGeom prst="rect">
            <a:avLst/>
          </a:prstGeom>
          <a:noFill/>
          <a:ln/>
        </p:spPr>
        <p:txBody>
          <a:bodyPr vert="horz" lIns="90488" tIns="44450" rIns="90488" bIns="44450">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n-US" sz="2500" b="1" i="1" u="none" strike="noStrike" kern="1200" cap="none" spc="0" normalizeH="0" baseline="0" noProof="0" smtClean="0">
                <a:ln>
                  <a:noFill/>
                </a:ln>
                <a:solidFill>
                  <a:schemeClr val="tx2"/>
                </a:solidFill>
                <a:effectLst/>
                <a:uLnTx/>
                <a:uFillTx/>
                <a:latin typeface="Symbol" pitchFamily="18" charset="2"/>
                <a:ea typeface="+mn-ea"/>
                <a:cs typeface="+mn-cs"/>
              </a:rPr>
              <a:t>a</a:t>
            </a:r>
            <a:r>
              <a:rPr kumimoji="0" lang="en-US" sz="2500" b="1" i="0" u="none" strike="noStrike" kern="1200" cap="none" spc="0" normalizeH="0" baseline="0" noProof="0" smtClean="0">
                <a:ln>
                  <a:noFill/>
                </a:ln>
                <a:solidFill>
                  <a:schemeClr val="tx2"/>
                </a:solidFill>
                <a:effectLst/>
                <a:uLnTx/>
                <a:uFillTx/>
                <a:latin typeface="Times New Roman" pitchFamily="18" charset="0"/>
                <a:ea typeface="+mn-ea"/>
                <a:cs typeface="+mn-cs"/>
              </a:rPr>
              <a:t>  = .05</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n-US" sz="2500" b="1" i="1" u="none" strike="noStrike" kern="1200" cap="none" spc="0" normalizeH="0" baseline="0" noProof="0" smtClean="0">
                <a:ln>
                  <a:noFill/>
                </a:ln>
                <a:solidFill>
                  <a:schemeClr val="tx2"/>
                </a:solidFill>
                <a:effectLst/>
                <a:uLnTx/>
                <a:uFillTx/>
                <a:latin typeface="Times New Roman" pitchFamily="18" charset="0"/>
                <a:ea typeface="+mn-ea"/>
                <a:cs typeface="+mn-cs"/>
              </a:rPr>
              <a:t>n</a:t>
            </a:r>
            <a:r>
              <a:rPr kumimoji="0" lang="en-US" sz="2500" b="1" i="0" u="none" strike="noStrike" kern="1200" cap="none" spc="0" normalizeH="0" baseline="0" noProof="0" smtClean="0">
                <a:ln>
                  <a:noFill/>
                </a:ln>
                <a:solidFill>
                  <a:schemeClr val="tx2"/>
                </a:solidFill>
                <a:effectLst/>
                <a:uLnTx/>
                <a:uFillTx/>
                <a:latin typeface="Times New Roman" pitchFamily="18" charset="0"/>
                <a:ea typeface="+mn-ea"/>
                <a:cs typeface="+mn-cs"/>
              </a:rPr>
              <a:t> = 500</a:t>
            </a:r>
            <a:endParaRPr kumimoji="0" lang="en-US" sz="2500" b="1" i="0" u="none" strike="noStrike" kern="1200" cap="none" spc="0" normalizeH="0" baseline="0" noProof="0">
              <a:ln>
                <a:noFill/>
              </a:ln>
              <a:solidFill>
                <a:schemeClr val="tx2"/>
              </a:solidFill>
              <a:effectLst/>
              <a:uLnTx/>
              <a:uFillTx/>
              <a:latin typeface="Times New Roman" pitchFamily="18" charset="0"/>
              <a:ea typeface="+mn-ea"/>
              <a:cs typeface="+mn-cs"/>
            </a:endParaRPr>
          </a:p>
        </p:txBody>
      </p:sp>
      <p:sp>
        <p:nvSpPr>
          <p:cNvPr id="13" name="Rectangle 6"/>
          <p:cNvSpPr>
            <a:spLocks noChangeArrowheads="1"/>
          </p:cNvSpPr>
          <p:nvPr/>
        </p:nvSpPr>
        <p:spPr bwMode="auto">
          <a:xfrm>
            <a:off x="4943475" y="4041775"/>
            <a:ext cx="42005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a:t>Do not reject at </a:t>
            </a:r>
            <a:r>
              <a:rPr lang="en-US" i="1">
                <a:latin typeface="Symbol" pitchFamily="18" charset="2"/>
              </a:rPr>
              <a:t>a</a:t>
            </a:r>
            <a:r>
              <a:rPr lang="en-US"/>
              <a:t> = .05</a:t>
            </a:r>
          </a:p>
        </p:txBody>
      </p:sp>
      <p:sp>
        <p:nvSpPr>
          <p:cNvPr id="14" name="Rectangle 7"/>
          <p:cNvSpPr>
            <a:spLocks noChangeArrowheads="1"/>
          </p:cNvSpPr>
          <p:nvPr/>
        </p:nvSpPr>
        <p:spPr bwMode="auto">
          <a:xfrm>
            <a:off x="371475" y="1600200"/>
            <a:ext cx="2295525" cy="1028700"/>
          </a:xfrm>
          <a:prstGeom prst="rect">
            <a:avLst/>
          </a:prstGeom>
          <a:noFill/>
          <a:ln w="9525">
            <a:noFill/>
            <a:miter lim="800000"/>
            <a:headEnd/>
            <a:tailEnd/>
          </a:ln>
          <a:effectLst/>
        </p:spPr>
        <p:txBody>
          <a:bodyPr lIns="90488" tIns="44450" rIns="90488" bIns="44450">
            <a:spAutoFit/>
          </a:bodyPr>
          <a:lstStyle/>
          <a:p>
            <a:pPr eaLnBrk="0" hangingPunct="0">
              <a:lnSpc>
                <a:spcPct val="110000"/>
              </a:lnSpc>
              <a:spcBef>
                <a:spcPct val="50000"/>
              </a:spcBef>
            </a:pPr>
            <a:r>
              <a:rPr lang="en-US" sz="2800" b="1" i="1">
                <a:latin typeface="Times New Roman" pitchFamily="18" charset="0"/>
              </a:rPr>
              <a:t>H</a:t>
            </a:r>
            <a:r>
              <a:rPr lang="en-US" sz="2800" b="1" baseline="-25000">
                <a:latin typeface="Times New Roman" pitchFamily="18" charset="0"/>
              </a:rPr>
              <a:t>0</a:t>
            </a:r>
            <a:r>
              <a:rPr lang="en-US" sz="2800" b="1">
                <a:latin typeface="Times New Roman" pitchFamily="18" charset="0"/>
              </a:rPr>
              <a:t>: </a:t>
            </a:r>
            <a:r>
              <a:rPr lang="en-US" sz="2800" b="1" i="1">
                <a:latin typeface="Times New Roman" pitchFamily="18" charset="0"/>
              </a:rPr>
              <a:t>p</a:t>
            </a:r>
            <a:r>
              <a:rPr lang="en-US" sz="2800" b="1">
                <a:latin typeface="Times New Roman" pitchFamily="18" charset="0"/>
              </a:rPr>
              <a:t> </a:t>
            </a:r>
            <a:r>
              <a:rPr lang="en-US" sz="2800" b="1">
                <a:latin typeface="Symbol" pitchFamily="18" charset="2"/>
              </a:rPr>
              <a:t>= </a:t>
            </a:r>
            <a:r>
              <a:rPr lang="en-US" sz="2800" b="1">
                <a:latin typeface="Times New Roman" pitchFamily="18" charset="0"/>
              </a:rPr>
              <a:t>.04    </a:t>
            </a:r>
            <a:r>
              <a:rPr lang="en-US" sz="2800" b="1" i="1">
                <a:latin typeface="Times New Roman" pitchFamily="18" charset="0"/>
              </a:rPr>
              <a:t>H</a:t>
            </a:r>
            <a:r>
              <a:rPr lang="en-US" sz="2800" b="1" baseline="-25000">
                <a:latin typeface="Times New Roman" pitchFamily="18" charset="0"/>
              </a:rPr>
              <a:t>1</a:t>
            </a:r>
            <a:r>
              <a:rPr lang="en-US" sz="2800" b="1">
                <a:latin typeface="Times New Roman" pitchFamily="18" charset="0"/>
              </a:rPr>
              <a:t>: </a:t>
            </a:r>
            <a:r>
              <a:rPr lang="en-US" sz="2800" b="1" i="1">
                <a:latin typeface="Times New Roman" pitchFamily="18" charset="0"/>
              </a:rPr>
              <a:t>p</a:t>
            </a:r>
            <a:r>
              <a:rPr lang="en-US" sz="2800" b="1">
                <a:latin typeface="Times New Roman" pitchFamily="18" charset="0"/>
              </a:rPr>
              <a:t> </a:t>
            </a:r>
            <a:r>
              <a:rPr lang="en-US" sz="2800" b="1">
                <a:latin typeface="Symbol" pitchFamily="18" charset="2"/>
              </a:rPr>
              <a:t>¹</a:t>
            </a:r>
            <a:r>
              <a:rPr lang="en-US" sz="2800" b="1">
                <a:latin typeface="Times New Roman" pitchFamily="18" charset="0"/>
              </a:rPr>
              <a:t> .04</a:t>
            </a:r>
          </a:p>
        </p:txBody>
      </p:sp>
      <p:sp>
        <p:nvSpPr>
          <p:cNvPr id="15" name="Rectangle 8"/>
          <p:cNvSpPr>
            <a:spLocks noChangeArrowheads="1"/>
          </p:cNvSpPr>
          <p:nvPr/>
        </p:nvSpPr>
        <p:spPr bwMode="auto">
          <a:xfrm>
            <a:off x="304800" y="3810000"/>
            <a:ext cx="32099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b="1" dirty="0">
                <a:latin typeface="Times New Roman" pitchFamily="18" charset="0"/>
              </a:rPr>
              <a:t>Critical Values: </a:t>
            </a:r>
            <a:r>
              <a:rPr lang="en-US" b="1" dirty="0">
                <a:latin typeface="Symbol" pitchFamily="18" charset="2"/>
              </a:rPr>
              <a:t>±</a:t>
            </a:r>
            <a:r>
              <a:rPr lang="en-US" b="1" dirty="0">
                <a:latin typeface="Times New Roman" pitchFamily="18" charset="0"/>
              </a:rPr>
              <a:t> 1.96</a:t>
            </a:r>
          </a:p>
        </p:txBody>
      </p:sp>
      <p:sp>
        <p:nvSpPr>
          <p:cNvPr id="16" name="Rectangle 9"/>
          <p:cNvSpPr>
            <a:spLocks noChangeArrowheads="1"/>
          </p:cNvSpPr>
          <p:nvPr/>
        </p:nvSpPr>
        <p:spPr bwMode="auto">
          <a:xfrm>
            <a:off x="4867275" y="1524000"/>
            <a:ext cx="3057525" cy="576263"/>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3200" b="1">
                <a:latin typeface="Times New Roman" pitchFamily="18" charset="0"/>
              </a:rPr>
              <a:t>Test Statistic:</a:t>
            </a:r>
          </a:p>
        </p:txBody>
      </p:sp>
      <p:sp>
        <p:nvSpPr>
          <p:cNvPr id="17" name="Rectangle 10"/>
          <p:cNvSpPr>
            <a:spLocks noChangeArrowheads="1"/>
          </p:cNvSpPr>
          <p:nvPr/>
        </p:nvSpPr>
        <p:spPr bwMode="auto">
          <a:xfrm>
            <a:off x="4876800" y="3581400"/>
            <a:ext cx="2143125" cy="576263"/>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3200" b="1">
                <a:latin typeface="Times New Roman" pitchFamily="18" charset="0"/>
              </a:rPr>
              <a:t>Decision:</a:t>
            </a:r>
          </a:p>
        </p:txBody>
      </p:sp>
      <p:sp>
        <p:nvSpPr>
          <p:cNvPr id="18" name="Rectangle 11"/>
          <p:cNvSpPr>
            <a:spLocks noChangeArrowheads="1"/>
          </p:cNvSpPr>
          <p:nvPr/>
        </p:nvSpPr>
        <p:spPr bwMode="auto">
          <a:xfrm>
            <a:off x="4876800" y="4572000"/>
            <a:ext cx="2371725" cy="576263"/>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3200" b="1">
                <a:latin typeface="Times New Roman" pitchFamily="18" charset="0"/>
              </a:rPr>
              <a:t>Conclusion:</a:t>
            </a:r>
          </a:p>
        </p:txBody>
      </p:sp>
      <p:sp>
        <p:nvSpPr>
          <p:cNvPr id="19" name="Freeform 32"/>
          <p:cNvSpPr>
            <a:spLocks/>
          </p:cNvSpPr>
          <p:nvPr/>
        </p:nvSpPr>
        <p:spPr bwMode="auto">
          <a:xfrm>
            <a:off x="787400" y="4595813"/>
            <a:ext cx="1389063" cy="1338262"/>
          </a:xfrm>
          <a:custGeom>
            <a:avLst/>
            <a:gdLst/>
            <a:ahLst/>
            <a:cxnLst>
              <a:cxn ang="0">
                <a:pos x="0" y="842"/>
              </a:cxn>
              <a:cxn ang="0">
                <a:pos x="92" y="831"/>
              </a:cxn>
              <a:cxn ang="0">
                <a:pos x="137" y="822"/>
              </a:cxn>
              <a:cxn ang="0">
                <a:pos x="183" y="808"/>
              </a:cxn>
              <a:cxn ang="0">
                <a:pos x="229" y="789"/>
              </a:cxn>
              <a:cxn ang="0">
                <a:pos x="276" y="763"/>
              </a:cxn>
              <a:cxn ang="0">
                <a:pos x="321" y="729"/>
              </a:cxn>
              <a:cxn ang="0">
                <a:pos x="414" y="631"/>
              </a:cxn>
              <a:cxn ang="0">
                <a:pos x="506" y="493"/>
              </a:cxn>
              <a:cxn ang="0">
                <a:pos x="598" y="329"/>
              </a:cxn>
              <a:cxn ang="0">
                <a:pos x="643" y="245"/>
              </a:cxn>
              <a:cxn ang="0">
                <a:pos x="690" y="165"/>
              </a:cxn>
              <a:cxn ang="0">
                <a:pos x="735" y="98"/>
              </a:cxn>
              <a:cxn ang="0">
                <a:pos x="782" y="45"/>
              </a:cxn>
              <a:cxn ang="0">
                <a:pos x="827" y="11"/>
              </a:cxn>
              <a:cxn ang="0">
                <a:pos x="874" y="0"/>
              </a:cxn>
            </a:cxnLst>
            <a:rect l="0" t="0" r="r" b="b"/>
            <a:pathLst>
              <a:path w="875" h="843">
                <a:moveTo>
                  <a:pt x="0" y="842"/>
                </a:moveTo>
                <a:lnTo>
                  <a:pt x="92" y="831"/>
                </a:lnTo>
                <a:lnTo>
                  <a:pt x="137" y="822"/>
                </a:lnTo>
                <a:lnTo>
                  <a:pt x="183" y="808"/>
                </a:lnTo>
                <a:lnTo>
                  <a:pt x="229" y="789"/>
                </a:lnTo>
                <a:lnTo>
                  <a:pt x="276" y="763"/>
                </a:lnTo>
                <a:lnTo>
                  <a:pt x="321" y="729"/>
                </a:lnTo>
                <a:lnTo>
                  <a:pt x="414" y="631"/>
                </a:lnTo>
                <a:lnTo>
                  <a:pt x="506" y="493"/>
                </a:lnTo>
                <a:lnTo>
                  <a:pt x="598" y="329"/>
                </a:lnTo>
                <a:lnTo>
                  <a:pt x="643" y="245"/>
                </a:lnTo>
                <a:lnTo>
                  <a:pt x="690" y="165"/>
                </a:lnTo>
                <a:lnTo>
                  <a:pt x="735" y="98"/>
                </a:lnTo>
                <a:lnTo>
                  <a:pt x="782" y="45"/>
                </a:lnTo>
                <a:lnTo>
                  <a:pt x="827" y="11"/>
                </a:lnTo>
                <a:lnTo>
                  <a:pt x="874" y="0"/>
                </a:lnTo>
              </a:path>
            </a:pathLst>
          </a:custGeom>
          <a:noFill/>
          <a:ln w="25400" cap="rnd" cmpd="sng">
            <a:solidFill>
              <a:srgbClr val="FF0000"/>
            </a:solidFill>
            <a:prstDash val="solid"/>
            <a:round/>
            <a:headEnd type="none" w="sm" len="sm"/>
            <a:tailEnd type="none" w="sm" len="sm"/>
          </a:ln>
          <a:effectLst/>
        </p:spPr>
        <p:txBody>
          <a:bodyPr/>
          <a:lstStyle/>
          <a:p>
            <a:endParaRPr lang="en-US"/>
          </a:p>
        </p:txBody>
      </p:sp>
      <p:sp>
        <p:nvSpPr>
          <p:cNvPr id="20" name="Freeform 33"/>
          <p:cNvSpPr>
            <a:spLocks/>
          </p:cNvSpPr>
          <p:nvPr/>
        </p:nvSpPr>
        <p:spPr bwMode="auto">
          <a:xfrm>
            <a:off x="2174875" y="4595813"/>
            <a:ext cx="1389063" cy="1338262"/>
          </a:xfrm>
          <a:custGeom>
            <a:avLst/>
            <a:gdLst/>
            <a:ahLst/>
            <a:cxnLst>
              <a:cxn ang="0">
                <a:pos x="874" y="842"/>
              </a:cxn>
              <a:cxn ang="0">
                <a:pos x="782" y="831"/>
              </a:cxn>
              <a:cxn ang="0">
                <a:pos x="735" y="822"/>
              </a:cxn>
              <a:cxn ang="0">
                <a:pos x="690" y="808"/>
              </a:cxn>
              <a:cxn ang="0">
                <a:pos x="643" y="789"/>
              </a:cxn>
              <a:cxn ang="0">
                <a:pos x="598" y="763"/>
              </a:cxn>
              <a:cxn ang="0">
                <a:pos x="551" y="729"/>
              </a:cxn>
              <a:cxn ang="0">
                <a:pos x="459" y="631"/>
              </a:cxn>
              <a:cxn ang="0">
                <a:pos x="368" y="493"/>
              </a:cxn>
              <a:cxn ang="0">
                <a:pos x="276" y="329"/>
              </a:cxn>
              <a:cxn ang="0">
                <a:pos x="230" y="245"/>
              </a:cxn>
              <a:cxn ang="0">
                <a:pos x="183" y="165"/>
              </a:cxn>
              <a:cxn ang="0">
                <a:pos x="137" y="98"/>
              </a:cxn>
              <a:cxn ang="0">
                <a:pos x="92" y="45"/>
              </a:cxn>
              <a:cxn ang="0">
                <a:pos x="45" y="11"/>
              </a:cxn>
              <a:cxn ang="0">
                <a:pos x="0" y="0"/>
              </a:cxn>
            </a:cxnLst>
            <a:rect l="0" t="0" r="r" b="b"/>
            <a:pathLst>
              <a:path w="875" h="843">
                <a:moveTo>
                  <a:pt x="874" y="842"/>
                </a:moveTo>
                <a:lnTo>
                  <a:pt x="782" y="831"/>
                </a:lnTo>
                <a:lnTo>
                  <a:pt x="735" y="822"/>
                </a:lnTo>
                <a:lnTo>
                  <a:pt x="690" y="808"/>
                </a:lnTo>
                <a:lnTo>
                  <a:pt x="643" y="789"/>
                </a:lnTo>
                <a:lnTo>
                  <a:pt x="598" y="763"/>
                </a:lnTo>
                <a:lnTo>
                  <a:pt x="551" y="729"/>
                </a:lnTo>
                <a:lnTo>
                  <a:pt x="459" y="631"/>
                </a:lnTo>
                <a:lnTo>
                  <a:pt x="368" y="493"/>
                </a:lnTo>
                <a:lnTo>
                  <a:pt x="276" y="329"/>
                </a:lnTo>
                <a:lnTo>
                  <a:pt x="230" y="245"/>
                </a:lnTo>
                <a:lnTo>
                  <a:pt x="183" y="165"/>
                </a:lnTo>
                <a:lnTo>
                  <a:pt x="137" y="98"/>
                </a:lnTo>
                <a:lnTo>
                  <a:pt x="92" y="45"/>
                </a:lnTo>
                <a:lnTo>
                  <a:pt x="45" y="11"/>
                </a:lnTo>
                <a:lnTo>
                  <a:pt x="0" y="0"/>
                </a:lnTo>
              </a:path>
            </a:pathLst>
          </a:custGeom>
          <a:noFill/>
          <a:ln w="25400" cap="rnd" cmpd="sng">
            <a:solidFill>
              <a:srgbClr val="FF0000"/>
            </a:solidFill>
            <a:prstDash val="solid"/>
            <a:round/>
            <a:headEnd type="none" w="sm" len="sm"/>
            <a:tailEnd type="none" w="sm" len="sm"/>
          </a:ln>
          <a:effectLst/>
        </p:spPr>
        <p:txBody>
          <a:bodyPr/>
          <a:lstStyle/>
          <a:p>
            <a:endParaRPr lang="en-US"/>
          </a:p>
        </p:txBody>
      </p:sp>
      <p:sp>
        <p:nvSpPr>
          <p:cNvPr id="21" name="Line 35"/>
          <p:cNvSpPr>
            <a:spLocks noChangeShapeType="1"/>
          </p:cNvSpPr>
          <p:nvPr/>
        </p:nvSpPr>
        <p:spPr bwMode="auto">
          <a:xfrm flipV="1">
            <a:off x="2701925" y="4827588"/>
            <a:ext cx="0" cy="1223962"/>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22" name="Freeform 36"/>
          <p:cNvSpPr>
            <a:spLocks/>
          </p:cNvSpPr>
          <p:nvPr/>
        </p:nvSpPr>
        <p:spPr bwMode="auto">
          <a:xfrm>
            <a:off x="787400" y="4830763"/>
            <a:ext cx="2828925" cy="1096962"/>
          </a:xfrm>
          <a:custGeom>
            <a:avLst/>
            <a:gdLst/>
            <a:ahLst/>
            <a:cxnLst>
              <a:cxn ang="0">
                <a:pos x="0" y="0"/>
              </a:cxn>
              <a:cxn ang="0">
                <a:pos x="0" y="690"/>
              </a:cxn>
              <a:cxn ang="0">
                <a:pos x="1781" y="690"/>
              </a:cxn>
            </a:cxnLst>
            <a:rect l="0" t="0" r="r" b="b"/>
            <a:pathLst>
              <a:path w="1782" h="691">
                <a:moveTo>
                  <a:pt x="0" y="0"/>
                </a:moveTo>
                <a:lnTo>
                  <a:pt x="0" y="690"/>
                </a:lnTo>
                <a:lnTo>
                  <a:pt x="1781" y="690"/>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23" name="Line 37"/>
          <p:cNvSpPr>
            <a:spLocks noChangeShapeType="1"/>
          </p:cNvSpPr>
          <p:nvPr/>
        </p:nvSpPr>
        <p:spPr bwMode="auto">
          <a:xfrm>
            <a:off x="2174875" y="4722813"/>
            <a:ext cx="0" cy="1128712"/>
          </a:xfrm>
          <a:prstGeom prst="line">
            <a:avLst/>
          </a:prstGeom>
          <a:noFill/>
          <a:ln w="12700">
            <a:solidFill>
              <a:schemeClr val="tx2"/>
            </a:solidFill>
            <a:prstDash val="dash"/>
            <a:round/>
            <a:headEnd type="none" w="sm" len="sm"/>
            <a:tailEnd type="none" w="sm" len="sm"/>
          </a:ln>
          <a:effectLst/>
        </p:spPr>
        <p:txBody>
          <a:bodyPr wrap="none" anchor="ctr"/>
          <a:lstStyle/>
          <a:p>
            <a:endParaRPr lang="en-US"/>
          </a:p>
        </p:txBody>
      </p:sp>
      <p:sp>
        <p:nvSpPr>
          <p:cNvPr id="24" name="Rectangle 38"/>
          <p:cNvSpPr>
            <a:spLocks noChangeArrowheads="1"/>
          </p:cNvSpPr>
          <p:nvPr/>
        </p:nvSpPr>
        <p:spPr bwMode="auto">
          <a:xfrm>
            <a:off x="3270250" y="5784850"/>
            <a:ext cx="406400" cy="530225"/>
          </a:xfrm>
          <a:prstGeom prst="rect">
            <a:avLst/>
          </a:prstGeom>
          <a:noFill/>
          <a:ln w="9525">
            <a:noFill/>
            <a:miter lim="800000"/>
            <a:headEnd/>
            <a:tailEnd/>
          </a:ln>
          <a:effectLst/>
        </p:spPr>
        <p:txBody>
          <a:bodyPr wrap="none" lIns="90488" tIns="44450" rIns="90488" bIns="44450">
            <a:spAutoFit/>
          </a:bodyPr>
          <a:lstStyle/>
          <a:p>
            <a:pPr eaLnBrk="0" hangingPunct="0"/>
            <a:r>
              <a:rPr lang="en-US" sz="2900" i="1">
                <a:latin typeface="Arial" charset="0"/>
              </a:rPr>
              <a:t>Z</a:t>
            </a:r>
          </a:p>
        </p:txBody>
      </p:sp>
      <p:sp>
        <p:nvSpPr>
          <p:cNvPr id="25" name="Rectangle 39"/>
          <p:cNvSpPr>
            <a:spLocks noChangeArrowheads="1"/>
          </p:cNvSpPr>
          <p:nvPr/>
        </p:nvSpPr>
        <p:spPr bwMode="auto">
          <a:xfrm>
            <a:off x="1974850" y="5930900"/>
            <a:ext cx="357188"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a:latin typeface="Arial" charset="0"/>
              </a:rPr>
              <a:t>0</a:t>
            </a:r>
          </a:p>
        </p:txBody>
      </p:sp>
      <p:sp>
        <p:nvSpPr>
          <p:cNvPr id="26" name="Line 40"/>
          <p:cNvSpPr>
            <a:spLocks noChangeShapeType="1"/>
          </p:cNvSpPr>
          <p:nvPr/>
        </p:nvSpPr>
        <p:spPr bwMode="auto">
          <a:xfrm flipV="1">
            <a:off x="1676400" y="4867275"/>
            <a:ext cx="0" cy="1223963"/>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27" name="Line 41"/>
          <p:cNvSpPr>
            <a:spLocks noChangeShapeType="1"/>
          </p:cNvSpPr>
          <p:nvPr/>
        </p:nvSpPr>
        <p:spPr bwMode="auto">
          <a:xfrm>
            <a:off x="2760663" y="4876800"/>
            <a:ext cx="503237" cy="0"/>
          </a:xfrm>
          <a:prstGeom prst="line">
            <a:avLst/>
          </a:prstGeom>
          <a:noFill/>
          <a:ln w="12700">
            <a:solidFill>
              <a:schemeClr val="tx2"/>
            </a:solidFill>
            <a:round/>
            <a:headEnd type="none" w="sm" len="sm"/>
            <a:tailEnd type="stealth" w="med" len="med"/>
          </a:ln>
          <a:effectLst/>
        </p:spPr>
        <p:txBody>
          <a:bodyPr wrap="none" anchor="ctr"/>
          <a:lstStyle/>
          <a:p>
            <a:endParaRPr lang="en-US"/>
          </a:p>
        </p:txBody>
      </p:sp>
      <p:sp>
        <p:nvSpPr>
          <p:cNvPr id="28" name="Line 42"/>
          <p:cNvSpPr>
            <a:spLocks noChangeShapeType="1"/>
          </p:cNvSpPr>
          <p:nvPr/>
        </p:nvSpPr>
        <p:spPr bwMode="auto">
          <a:xfrm flipH="1">
            <a:off x="1058863" y="4876800"/>
            <a:ext cx="630237" cy="0"/>
          </a:xfrm>
          <a:prstGeom prst="line">
            <a:avLst/>
          </a:prstGeom>
          <a:noFill/>
          <a:ln w="12700">
            <a:solidFill>
              <a:schemeClr val="tx2"/>
            </a:solidFill>
            <a:round/>
            <a:headEnd type="none" w="sm" len="sm"/>
            <a:tailEnd type="stealth" w="med" len="med"/>
          </a:ln>
          <a:effectLst/>
        </p:spPr>
        <p:txBody>
          <a:bodyPr wrap="none" anchor="ctr"/>
          <a:lstStyle/>
          <a:p>
            <a:endParaRPr lang="en-US"/>
          </a:p>
        </p:txBody>
      </p:sp>
      <p:sp>
        <p:nvSpPr>
          <p:cNvPr id="29" name="Rectangle 43"/>
          <p:cNvSpPr>
            <a:spLocks noChangeArrowheads="1"/>
          </p:cNvSpPr>
          <p:nvPr/>
        </p:nvSpPr>
        <p:spPr bwMode="auto">
          <a:xfrm>
            <a:off x="687388" y="4421188"/>
            <a:ext cx="10636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a:latin typeface="Arial" charset="0"/>
              </a:rPr>
              <a:t>Reject</a:t>
            </a:r>
          </a:p>
        </p:txBody>
      </p:sp>
      <p:sp>
        <p:nvSpPr>
          <p:cNvPr id="30" name="Rectangle 44"/>
          <p:cNvSpPr>
            <a:spLocks noChangeArrowheads="1"/>
          </p:cNvSpPr>
          <p:nvPr/>
        </p:nvSpPr>
        <p:spPr bwMode="auto">
          <a:xfrm>
            <a:off x="2592388" y="4421188"/>
            <a:ext cx="10636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a:latin typeface="Arial" charset="0"/>
              </a:rPr>
              <a:t>Reject</a:t>
            </a:r>
          </a:p>
        </p:txBody>
      </p:sp>
      <p:sp>
        <p:nvSpPr>
          <p:cNvPr id="31" name="Rectangle 46"/>
          <p:cNvSpPr>
            <a:spLocks noChangeArrowheads="1"/>
          </p:cNvSpPr>
          <p:nvPr/>
        </p:nvSpPr>
        <p:spPr bwMode="auto">
          <a:xfrm>
            <a:off x="3354388" y="4954588"/>
            <a:ext cx="8350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a:latin typeface="Arial" charset="0"/>
              </a:rPr>
              <a:t>.025</a:t>
            </a:r>
          </a:p>
        </p:txBody>
      </p:sp>
      <p:sp>
        <p:nvSpPr>
          <p:cNvPr id="32" name="Rectangle 47"/>
          <p:cNvSpPr>
            <a:spLocks noChangeArrowheads="1"/>
          </p:cNvSpPr>
          <p:nvPr/>
        </p:nvSpPr>
        <p:spPr bwMode="auto">
          <a:xfrm>
            <a:off x="839788" y="4954588"/>
            <a:ext cx="8350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a:latin typeface="Arial" charset="0"/>
              </a:rPr>
              <a:t>.025</a:t>
            </a:r>
          </a:p>
        </p:txBody>
      </p:sp>
      <p:sp>
        <p:nvSpPr>
          <p:cNvPr id="33" name="Line 48"/>
          <p:cNvSpPr>
            <a:spLocks noChangeShapeType="1"/>
          </p:cNvSpPr>
          <p:nvPr/>
        </p:nvSpPr>
        <p:spPr bwMode="auto">
          <a:xfrm>
            <a:off x="1312863" y="5275263"/>
            <a:ext cx="198437" cy="427037"/>
          </a:xfrm>
          <a:prstGeom prst="line">
            <a:avLst/>
          </a:prstGeom>
          <a:noFill/>
          <a:ln w="28575">
            <a:solidFill>
              <a:schemeClr val="tx2"/>
            </a:solidFill>
            <a:round/>
            <a:headEnd type="none" w="sm" len="sm"/>
            <a:tailEnd type="stealth" w="med" len="med"/>
          </a:ln>
          <a:effectLst/>
        </p:spPr>
        <p:txBody>
          <a:bodyPr wrap="none" anchor="ctr"/>
          <a:lstStyle/>
          <a:p>
            <a:endParaRPr lang="en-US"/>
          </a:p>
        </p:txBody>
      </p:sp>
      <p:sp>
        <p:nvSpPr>
          <p:cNvPr id="34" name="Text Box 49"/>
          <p:cNvSpPr txBox="1">
            <a:spLocks noChangeArrowheads="1"/>
          </p:cNvSpPr>
          <p:nvPr/>
        </p:nvSpPr>
        <p:spPr bwMode="auto">
          <a:xfrm>
            <a:off x="2559050" y="5943600"/>
            <a:ext cx="717550" cy="457200"/>
          </a:xfrm>
          <a:prstGeom prst="rect">
            <a:avLst/>
          </a:prstGeom>
          <a:noFill/>
          <a:ln w="9525" cap="rnd">
            <a:noFill/>
            <a:miter lim="800000"/>
            <a:headEnd type="none" w="sm" len="sm"/>
            <a:tailEnd type="none" w="sm" len="sm"/>
          </a:ln>
          <a:effectLst/>
        </p:spPr>
        <p:txBody>
          <a:bodyPr wrap="none">
            <a:spAutoFit/>
          </a:bodyPr>
          <a:lstStyle/>
          <a:p>
            <a:pPr algn="ctr" eaLnBrk="0" hangingPunct="0"/>
            <a:r>
              <a:rPr lang="en-US">
                <a:latin typeface="Times New Roman" pitchFamily="18" charset="0"/>
              </a:rPr>
              <a:t>1.96</a:t>
            </a:r>
          </a:p>
        </p:txBody>
      </p:sp>
      <p:sp>
        <p:nvSpPr>
          <p:cNvPr id="35" name="Text Box 50"/>
          <p:cNvSpPr txBox="1">
            <a:spLocks noChangeArrowheads="1"/>
          </p:cNvSpPr>
          <p:nvPr/>
        </p:nvSpPr>
        <p:spPr bwMode="auto">
          <a:xfrm>
            <a:off x="990600" y="5943600"/>
            <a:ext cx="819150" cy="457200"/>
          </a:xfrm>
          <a:prstGeom prst="rect">
            <a:avLst/>
          </a:prstGeom>
          <a:noFill/>
          <a:ln w="9525" cap="rnd">
            <a:noFill/>
            <a:miter lim="800000"/>
            <a:headEnd type="none" w="sm" len="sm"/>
            <a:tailEnd type="none" w="sm" len="sm"/>
          </a:ln>
          <a:effectLst/>
        </p:spPr>
        <p:txBody>
          <a:bodyPr wrap="none">
            <a:spAutoFit/>
          </a:bodyPr>
          <a:lstStyle/>
          <a:p>
            <a:pPr algn="ctr" eaLnBrk="0" hangingPunct="0"/>
            <a:r>
              <a:rPr lang="en-US">
                <a:latin typeface="Times New Roman" pitchFamily="18" charset="0"/>
              </a:rPr>
              <a:t>-1.96</a:t>
            </a:r>
          </a:p>
        </p:txBody>
      </p:sp>
      <p:sp>
        <p:nvSpPr>
          <p:cNvPr id="36" name="Text Box 51"/>
          <p:cNvSpPr txBox="1">
            <a:spLocks noChangeArrowheads="1"/>
          </p:cNvSpPr>
          <p:nvPr/>
        </p:nvSpPr>
        <p:spPr bwMode="auto">
          <a:xfrm>
            <a:off x="2101850" y="6248400"/>
            <a:ext cx="717550" cy="457200"/>
          </a:xfrm>
          <a:prstGeom prst="rect">
            <a:avLst/>
          </a:prstGeom>
          <a:noFill/>
          <a:ln w="9525" cap="rnd">
            <a:noFill/>
            <a:miter lim="800000"/>
            <a:headEnd type="none" w="sm" len="sm"/>
            <a:tailEnd type="none" w="sm" len="sm"/>
          </a:ln>
          <a:effectLst/>
        </p:spPr>
        <p:txBody>
          <a:bodyPr wrap="none">
            <a:spAutoFit/>
          </a:bodyPr>
          <a:lstStyle/>
          <a:p>
            <a:pPr algn="ctr" eaLnBrk="0" hangingPunct="0"/>
            <a:r>
              <a:rPr lang="en-US">
                <a:latin typeface="Times New Roman" pitchFamily="18" charset="0"/>
              </a:rPr>
              <a:t>1.14</a:t>
            </a:r>
          </a:p>
        </p:txBody>
      </p:sp>
      <p:sp>
        <p:nvSpPr>
          <p:cNvPr id="37" name="Rectangle 53"/>
          <p:cNvSpPr>
            <a:spLocks noChangeArrowheads="1"/>
          </p:cNvSpPr>
          <p:nvPr/>
        </p:nvSpPr>
        <p:spPr bwMode="auto">
          <a:xfrm>
            <a:off x="4876800" y="5138504"/>
            <a:ext cx="3733800" cy="1567096"/>
          </a:xfrm>
          <a:prstGeom prst="rect">
            <a:avLst/>
          </a:prstGeom>
          <a:solidFill>
            <a:srgbClr val="FFFF99"/>
          </a:solidFill>
          <a:ln w="9525">
            <a:solidFill>
              <a:schemeClr val="tx2"/>
            </a:solidFill>
            <a:miter lim="800000"/>
            <a:headEnd/>
            <a:tailEnd/>
          </a:ln>
          <a:effectLst/>
        </p:spPr>
        <p:txBody>
          <a:bodyPr lIns="90488" tIns="44450" rIns="90488" bIns="44450">
            <a:spAutoFit/>
          </a:bodyPr>
          <a:lstStyle/>
          <a:p>
            <a:pPr eaLnBrk="0" hangingPunct="0">
              <a:spcBef>
                <a:spcPct val="50000"/>
              </a:spcBef>
            </a:pPr>
            <a:r>
              <a:rPr lang="en-US" sz="2400" dirty="0"/>
              <a:t>We do not have sufficient evidence to reject the company’s claim of 4% response rate.</a:t>
            </a:r>
          </a:p>
        </p:txBody>
      </p:sp>
      <p:sp>
        <p:nvSpPr>
          <p:cNvPr id="38" name="Line 54"/>
          <p:cNvSpPr>
            <a:spLocks noChangeShapeType="1"/>
          </p:cNvSpPr>
          <p:nvPr/>
        </p:nvSpPr>
        <p:spPr bwMode="auto">
          <a:xfrm flipH="1">
            <a:off x="2819400" y="5410200"/>
            <a:ext cx="533400" cy="304800"/>
          </a:xfrm>
          <a:prstGeom prst="line">
            <a:avLst/>
          </a:prstGeom>
          <a:noFill/>
          <a:ln w="28575">
            <a:solidFill>
              <a:schemeClr val="tx1"/>
            </a:solidFill>
            <a:miter lim="800000"/>
            <a:headEnd/>
            <a:tailEnd type="triangle" w="med" len="med"/>
          </a:ln>
          <a:effectLst/>
        </p:spPr>
        <p:txBody>
          <a:bodyPr wrap="none"/>
          <a:lstStyle/>
          <a:p>
            <a:endParaRPr lang="en-US"/>
          </a:p>
        </p:txBody>
      </p:sp>
      <p:sp>
        <p:nvSpPr>
          <p:cNvPr id="39" name="Line 60"/>
          <p:cNvSpPr>
            <a:spLocks noChangeShapeType="1"/>
          </p:cNvSpPr>
          <p:nvPr/>
        </p:nvSpPr>
        <p:spPr bwMode="auto">
          <a:xfrm flipV="1">
            <a:off x="2438400" y="5867400"/>
            <a:ext cx="0" cy="457200"/>
          </a:xfrm>
          <a:prstGeom prst="line">
            <a:avLst/>
          </a:prstGeom>
          <a:noFill/>
          <a:ln w="9525">
            <a:solidFill>
              <a:schemeClr val="hlink"/>
            </a:solidFill>
            <a:miter lim="800000"/>
            <a:headEn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for a Proportion</a:t>
            </a:r>
            <a:endParaRPr lang="en-US" dirty="0"/>
          </a:p>
        </p:txBody>
      </p:sp>
      <p:sp>
        <p:nvSpPr>
          <p:cNvPr id="3" name="Content Placeholder 2"/>
          <p:cNvSpPr>
            <a:spLocks noGrp="1"/>
          </p:cNvSpPr>
          <p:nvPr>
            <p:ph idx="1"/>
          </p:nvPr>
        </p:nvSpPr>
        <p:spPr/>
        <p:txBody>
          <a:bodyPr>
            <a:normAutofit lnSpcReduction="10000"/>
          </a:bodyPr>
          <a:lstStyle/>
          <a:p>
            <a:r>
              <a:rPr lang="en-US" dirty="0" smtClean="0"/>
              <a:t>So, at what level COULD we reject the </a:t>
            </a:r>
            <a:r>
              <a:rPr lang="en-US" dirty="0" smtClean="0"/>
              <a:t>n</a:t>
            </a:r>
            <a:r>
              <a:rPr lang="en-US" dirty="0" smtClean="0"/>
              <a:t>ull hypothesis?</a:t>
            </a:r>
          </a:p>
          <a:p>
            <a:r>
              <a:rPr lang="en-US" dirty="0" smtClean="0"/>
              <a:t>P-value!</a:t>
            </a:r>
          </a:p>
          <a:p>
            <a:r>
              <a:rPr lang="en-US" dirty="0" smtClean="0"/>
              <a:t>Look at normal distribution table under z-test in your excel sheet</a:t>
            </a:r>
          </a:p>
          <a:p>
            <a:r>
              <a:rPr lang="en-US" dirty="0" smtClean="0"/>
              <a:t>Look up a z-score of 1.14</a:t>
            </a:r>
          </a:p>
          <a:p>
            <a:r>
              <a:rPr lang="en-US" dirty="0" smtClean="0"/>
              <a:t>What’s the p-value? That’s the exact likelihood that you would be wrong in rejecting the null hypothesis!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Class Task</a:t>
            </a:r>
            <a:endParaRPr lang="en-US" dirty="0"/>
          </a:p>
        </p:txBody>
      </p:sp>
      <p:sp>
        <p:nvSpPr>
          <p:cNvPr id="3" name="Content Placeholder 2"/>
          <p:cNvSpPr>
            <a:spLocks noGrp="1"/>
          </p:cNvSpPr>
          <p:nvPr>
            <p:ph idx="1"/>
          </p:nvPr>
        </p:nvSpPr>
        <p:spPr>
          <a:xfrm>
            <a:off x="304800" y="1554162"/>
            <a:ext cx="6019800" cy="4525963"/>
          </a:xfrm>
        </p:spPr>
        <p:txBody>
          <a:bodyPr>
            <a:normAutofit fontScale="70000" lnSpcReduction="20000"/>
          </a:bodyPr>
          <a:lstStyle/>
          <a:p>
            <a:r>
              <a:rPr lang="en-US" dirty="0" smtClean="0"/>
              <a:t>The CEO of a large electric utility claims that 80 percent of his 1,000,000 customers are very satisfied with the service they receive. To test this claim, the local newspaper surveyed 100 customers, using simple random sampling. Among the sampled customers, 73 percent say they are very satisfied. Based on these findings, can we reject the CEO's hypothesis that 80% of the customers are very satisfied? Use a 0.05 level of significance. </a:t>
            </a:r>
            <a:r>
              <a:rPr lang="en-US" dirty="0" smtClean="0"/>
              <a:t/>
            </a:r>
            <a:br>
              <a:rPr lang="en-US" dirty="0" smtClean="0"/>
            </a:br>
            <a:endParaRPr lang="en-US" dirty="0" smtClean="0"/>
          </a:p>
          <a:p>
            <a:r>
              <a:rPr lang="en-US" dirty="0" smtClean="0"/>
              <a:t>Solution: The solution to this problem takes four steps: (1) state the hypotheses, (2) formulate an analysis plan, (3) analyze sample </a:t>
            </a:r>
            <a:r>
              <a:rPr lang="en-US" dirty="0" smtClean="0"/>
              <a:t>data (get a p-value), </a:t>
            </a:r>
            <a:r>
              <a:rPr lang="en-US" dirty="0" smtClean="0"/>
              <a:t>and (4) interpret results. </a:t>
            </a:r>
          </a:p>
          <a:p>
            <a:endParaRPr lang="en-US" dirty="0"/>
          </a:p>
        </p:txBody>
      </p:sp>
      <p:graphicFrame>
        <p:nvGraphicFramePr>
          <p:cNvPr id="4" name="Object 3"/>
          <p:cNvGraphicFramePr>
            <a:graphicFrameLocks noChangeAspect="1"/>
          </p:cNvGraphicFramePr>
          <p:nvPr/>
        </p:nvGraphicFramePr>
        <p:xfrm>
          <a:off x="6324600" y="2819400"/>
          <a:ext cx="2594456" cy="1531938"/>
        </p:xfrm>
        <a:graphic>
          <a:graphicData uri="http://schemas.openxmlformats.org/presentationml/2006/ole">
            <p:oleObj spid="_x0000_s29698" name="Equation" r:id="rId3" imgW="1054080" imgH="622080" progId="Equation.3">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686800" cy="838200"/>
          </a:xfrm>
        </p:spPr>
        <p:txBody>
          <a:bodyPr>
            <a:normAutofit fontScale="90000"/>
          </a:bodyPr>
          <a:lstStyle/>
          <a:p>
            <a:r>
              <a:rPr lang="en-US" dirty="0" smtClean="0"/>
              <a:t>Hypothesis Test </a:t>
            </a:r>
            <a:r>
              <a:rPr lang="en-US" dirty="0" smtClean="0"/>
              <a:t>for</a:t>
            </a:r>
            <a:br>
              <a:rPr lang="en-US" dirty="0" smtClean="0"/>
            </a:br>
            <a:r>
              <a:rPr lang="en-US" dirty="0" smtClean="0"/>
              <a:t>Difference </a:t>
            </a:r>
            <a:r>
              <a:rPr lang="en-US" dirty="0" smtClean="0"/>
              <a:t>Between Proportions</a:t>
            </a:r>
            <a:endParaRPr lang="en-US" dirty="0"/>
          </a:p>
        </p:txBody>
      </p:sp>
      <p:sp>
        <p:nvSpPr>
          <p:cNvPr id="3" name="Content Placeholder 2"/>
          <p:cNvSpPr>
            <a:spLocks noGrp="1"/>
          </p:cNvSpPr>
          <p:nvPr>
            <p:ph idx="1"/>
          </p:nvPr>
        </p:nvSpPr>
        <p:spPr>
          <a:xfrm>
            <a:off x="304800" y="1905000"/>
            <a:ext cx="8686800" cy="4175125"/>
          </a:xfrm>
        </p:spPr>
        <p:txBody>
          <a:bodyPr/>
          <a:lstStyle/>
          <a:p>
            <a:r>
              <a:rPr lang="en-US" dirty="0" smtClean="0"/>
              <a:t>How do we conduct </a:t>
            </a:r>
            <a:r>
              <a:rPr lang="en-US" dirty="0" smtClean="0"/>
              <a:t>a hypothesis test to determine whether the difference between two proportions is </a:t>
            </a:r>
            <a:r>
              <a:rPr lang="en-US" dirty="0" smtClean="0"/>
              <a:t>significant?</a:t>
            </a:r>
          </a:p>
          <a:p>
            <a:r>
              <a:rPr lang="en-US" dirty="0" smtClean="0"/>
              <a:t>The </a:t>
            </a:r>
            <a:r>
              <a:rPr lang="en-US" dirty="0" smtClean="0"/>
              <a:t>test </a:t>
            </a:r>
            <a:r>
              <a:rPr lang="en-US" dirty="0" smtClean="0"/>
              <a:t>procedure generally used is the </a:t>
            </a:r>
            <a:r>
              <a:rPr lang="en-US" dirty="0" smtClean="0"/>
              <a:t>two-proportion </a:t>
            </a:r>
            <a:r>
              <a:rPr lang="en-US" dirty="0" smtClean="0"/>
              <a:t>z-test</a:t>
            </a:r>
          </a:p>
        </p:txBody>
      </p:sp>
      <p:graphicFrame>
        <p:nvGraphicFramePr>
          <p:cNvPr id="4" name="Object 3"/>
          <p:cNvGraphicFramePr>
            <a:graphicFrameLocks noChangeAspect="1"/>
          </p:cNvGraphicFramePr>
          <p:nvPr/>
        </p:nvGraphicFramePr>
        <p:xfrm>
          <a:off x="5181600" y="4191000"/>
          <a:ext cx="3273682" cy="2222500"/>
        </p:xfrm>
        <a:graphic>
          <a:graphicData uri="http://schemas.openxmlformats.org/presentationml/2006/ole">
            <p:oleObj spid="_x0000_s30722" name="Equation" r:id="rId3" imgW="1384200" imgH="939600" progId="Equation.3">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686800" cy="838200"/>
          </a:xfrm>
        </p:spPr>
        <p:txBody>
          <a:bodyPr>
            <a:normAutofit fontScale="90000"/>
          </a:bodyPr>
          <a:lstStyle/>
          <a:p>
            <a:r>
              <a:rPr lang="en-US" dirty="0" smtClean="0"/>
              <a:t>Hypothesis Test for</a:t>
            </a:r>
            <a:br>
              <a:rPr lang="en-US" dirty="0" smtClean="0"/>
            </a:br>
            <a:r>
              <a:rPr lang="en-US" dirty="0" smtClean="0"/>
              <a:t>Difference Between Proportions</a:t>
            </a:r>
            <a:endParaRPr lang="en-US" dirty="0"/>
          </a:p>
        </p:txBody>
      </p:sp>
      <p:sp>
        <p:nvSpPr>
          <p:cNvPr id="3" name="Content Placeholder 2"/>
          <p:cNvSpPr>
            <a:spLocks noGrp="1"/>
          </p:cNvSpPr>
          <p:nvPr>
            <p:ph idx="1"/>
          </p:nvPr>
        </p:nvSpPr>
        <p:spPr>
          <a:xfrm>
            <a:off x="304800" y="1706562"/>
            <a:ext cx="8686800" cy="4694238"/>
          </a:xfrm>
        </p:spPr>
        <p:txBody>
          <a:bodyPr>
            <a:normAutofit fontScale="62500" lnSpcReduction="20000"/>
          </a:bodyPr>
          <a:lstStyle/>
          <a:p>
            <a:r>
              <a:rPr lang="en-US" dirty="0" smtClean="0"/>
              <a:t>Suppose the Acme Drug Company develops a new drug, designed to prevent colds. The company states that the drug is equally effective for men and women. To test this claim, they choose a </a:t>
            </a:r>
            <a:r>
              <a:rPr lang="en-US" dirty="0" err="1" smtClean="0"/>
              <a:t>a</a:t>
            </a:r>
            <a:r>
              <a:rPr lang="en-US" dirty="0" smtClean="0"/>
              <a:t> simple random sample of 100 women and 200 men from a population of 100,000 volunteers.</a:t>
            </a:r>
          </a:p>
          <a:p>
            <a:endParaRPr lang="en-US" dirty="0" smtClean="0"/>
          </a:p>
          <a:p>
            <a:r>
              <a:rPr lang="en-US" dirty="0" smtClean="0"/>
              <a:t>At the end of the study, 38% of the women </a:t>
            </a:r>
            <a:br>
              <a:rPr lang="en-US" dirty="0" smtClean="0"/>
            </a:br>
            <a:r>
              <a:rPr lang="en-US" dirty="0" smtClean="0"/>
              <a:t>caught </a:t>
            </a:r>
            <a:r>
              <a:rPr lang="en-US" dirty="0" smtClean="0"/>
              <a:t>a cold; and 51% of the men caught a cold. </a:t>
            </a:r>
            <a:br>
              <a:rPr lang="en-US" dirty="0" smtClean="0"/>
            </a:br>
            <a:r>
              <a:rPr lang="en-US" dirty="0" smtClean="0"/>
              <a:t>Based </a:t>
            </a:r>
            <a:r>
              <a:rPr lang="en-US" dirty="0" smtClean="0"/>
              <a:t>on these findings, can we reject the </a:t>
            </a:r>
            <a:r>
              <a:rPr lang="en-US" dirty="0" smtClean="0"/>
              <a:t/>
            </a:r>
            <a:br>
              <a:rPr lang="en-US" dirty="0" smtClean="0"/>
            </a:br>
            <a:r>
              <a:rPr lang="en-US" dirty="0" smtClean="0"/>
              <a:t>company's </a:t>
            </a:r>
            <a:r>
              <a:rPr lang="en-US" dirty="0" smtClean="0"/>
              <a:t>claim that the drug is equally </a:t>
            </a:r>
            <a:r>
              <a:rPr lang="en-US" dirty="0" smtClean="0"/>
              <a:t/>
            </a:r>
            <a:br>
              <a:rPr lang="en-US" dirty="0" smtClean="0"/>
            </a:br>
            <a:r>
              <a:rPr lang="en-US" dirty="0" smtClean="0"/>
              <a:t>effective </a:t>
            </a:r>
            <a:r>
              <a:rPr lang="en-US" dirty="0" smtClean="0"/>
              <a:t>for men and women? </a:t>
            </a:r>
            <a:r>
              <a:rPr lang="en-US" dirty="0" smtClean="0"/>
              <a:t/>
            </a:r>
            <a:br>
              <a:rPr lang="en-US" dirty="0" smtClean="0"/>
            </a:br>
            <a:r>
              <a:rPr lang="en-US" dirty="0" smtClean="0"/>
              <a:t>Use </a:t>
            </a:r>
            <a:r>
              <a:rPr lang="en-US" dirty="0" smtClean="0"/>
              <a:t>a 0.05 level of significance. </a:t>
            </a:r>
          </a:p>
          <a:p>
            <a:endParaRPr lang="en-US" dirty="0" smtClean="0"/>
          </a:p>
          <a:p>
            <a:r>
              <a:rPr lang="en-US" dirty="0" smtClean="0"/>
              <a:t>Solution: The solution to this problem </a:t>
            </a:r>
            <a:r>
              <a:rPr lang="en-US" dirty="0" smtClean="0"/>
              <a:t/>
            </a:r>
            <a:br>
              <a:rPr lang="en-US" dirty="0" smtClean="0"/>
            </a:br>
            <a:r>
              <a:rPr lang="en-US" dirty="0" smtClean="0"/>
              <a:t>takes </a:t>
            </a:r>
            <a:r>
              <a:rPr lang="en-US" dirty="0" smtClean="0"/>
              <a:t>four steps: (1) state the hypotheses, </a:t>
            </a:r>
            <a:r>
              <a:rPr lang="en-US" dirty="0" smtClean="0"/>
              <a:t/>
            </a:r>
            <a:br>
              <a:rPr lang="en-US" dirty="0" smtClean="0"/>
            </a:br>
            <a:r>
              <a:rPr lang="en-US" dirty="0" smtClean="0"/>
              <a:t>(</a:t>
            </a:r>
            <a:r>
              <a:rPr lang="en-US" dirty="0" smtClean="0"/>
              <a:t>2) formulate an analysis plan, </a:t>
            </a:r>
            <a:r>
              <a:rPr lang="en-US" dirty="0" smtClean="0"/>
              <a:t/>
            </a:r>
            <a:br>
              <a:rPr lang="en-US" dirty="0" smtClean="0"/>
            </a:br>
            <a:r>
              <a:rPr lang="en-US" dirty="0" smtClean="0"/>
              <a:t>(</a:t>
            </a:r>
            <a:r>
              <a:rPr lang="en-US" dirty="0" smtClean="0"/>
              <a:t>3) analyze sample </a:t>
            </a:r>
            <a:r>
              <a:rPr lang="en-US" dirty="0" smtClean="0"/>
              <a:t>data (get p-value)</a:t>
            </a:r>
            <a:br>
              <a:rPr lang="en-US" dirty="0" smtClean="0"/>
            </a:br>
            <a:r>
              <a:rPr lang="en-US" dirty="0" smtClean="0"/>
              <a:t>, </a:t>
            </a:r>
            <a:r>
              <a:rPr lang="en-US" dirty="0" smtClean="0"/>
              <a:t>and </a:t>
            </a:r>
            <a:r>
              <a:rPr lang="en-US" dirty="0" smtClean="0"/>
              <a:t>(</a:t>
            </a:r>
            <a:r>
              <a:rPr lang="en-US" dirty="0" smtClean="0"/>
              <a:t>4) interpret results.</a:t>
            </a:r>
          </a:p>
          <a:p>
            <a:endParaRPr lang="en-US" dirty="0"/>
          </a:p>
        </p:txBody>
      </p:sp>
      <p:graphicFrame>
        <p:nvGraphicFramePr>
          <p:cNvPr id="31746" name="Object 2"/>
          <p:cNvGraphicFramePr>
            <a:graphicFrameLocks noChangeAspect="1"/>
          </p:cNvGraphicFramePr>
          <p:nvPr/>
        </p:nvGraphicFramePr>
        <p:xfrm>
          <a:off x="5832476" y="3429000"/>
          <a:ext cx="2971800" cy="2971800"/>
        </p:xfrm>
        <a:graphic>
          <a:graphicData uri="http://schemas.openxmlformats.org/presentationml/2006/ole">
            <p:oleObj spid="_x0000_s31746" name="Equation" r:id="rId3" imgW="1384200" imgH="1384200" progId="Equation.3">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Decision Making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However, in research we don’t directly test our hypotheses</a:t>
            </a:r>
          </a:p>
          <a:p>
            <a:r>
              <a:rPr lang="en-US" dirty="0" smtClean="0"/>
              <a:t>Instead we test the “negative” of the hypothesis</a:t>
            </a:r>
          </a:p>
          <a:p>
            <a:pPr lvl="1"/>
            <a:r>
              <a:rPr lang="en-US" dirty="0" smtClean="0"/>
              <a:t>Our research hypothesis may be that the new speeding fines in Virginia are resulting in fewer highway fatalities</a:t>
            </a:r>
          </a:p>
          <a:p>
            <a:pPr lvl="1"/>
            <a:r>
              <a:rPr lang="en-US" dirty="0" smtClean="0"/>
              <a:t>However, what we test is the statement “the new speeding fines in Virginia have NOT reduced highway fatalities”</a:t>
            </a:r>
          </a:p>
          <a:p>
            <a:r>
              <a:rPr lang="en-US" dirty="0" smtClean="0"/>
              <a:t>This is called the </a:t>
            </a:r>
            <a:r>
              <a:rPr lang="en-US" b="1" u="sng" dirty="0" smtClean="0"/>
              <a:t>Null Hypothesis</a:t>
            </a:r>
          </a:p>
          <a:p>
            <a:r>
              <a:rPr lang="en-US" dirty="0" smtClean="0"/>
              <a:t>Why?</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of the Mean</a:t>
            </a:r>
            <a:endParaRPr lang="en-US" dirty="0"/>
          </a:p>
        </p:txBody>
      </p:sp>
      <p:sp>
        <p:nvSpPr>
          <p:cNvPr id="3" name="Content Placeholder 2"/>
          <p:cNvSpPr>
            <a:spLocks noGrp="1"/>
          </p:cNvSpPr>
          <p:nvPr>
            <p:ph idx="1"/>
          </p:nvPr>
        </p:nvSpPr>
        <p:spPr>
          <a:xfrm>
            <a:off x="304800" y="1554162"/>
            <a:ext cx="6248400" cy="4922838"/>
          </a:xfrm>
        </p:spPr>
        <p:txBody>
          <a:bodyPr>
            <a:normAutofit fontScale="85000" lnSpcReduction="20000"/>
          </a:bodyPr>
          <a:lstStyle/>
          <a:p>
            <a:r>
              <a:rPr lang="en-US" dirty="0" smtClean="0"/>
              <a:t>So what if we want to take a sample from a larger population to see if a claim about an average is correct?</a:t>
            </a:r>
          </a:p>
          <a:p>
            <a:r>
              <a:rPr lang="en-US" dirty="0" smtClean="0"/>
              <a:t>This is the same as the survey marketing problem above, except now we are dealing with a pint estimation (a real number), rather than a proportion</a:t>
            </a:r>
          </a:p>
          <a:p>
            <a:r>
              <a:rPr lang="en-US" dirty="0" smtClean="0">
                <a:sym typeface="Symbol"/>
              </a:rPr>
              <a:t> is the population mean (claimed)</a:t>
            </a:r>
          </a:p>
          <a:p>
            <a:r>
              <a:rPr lang="en-US" dirty="0" smtClean="0">
                <a:sym typeface="Symbol"/>
              </a:rPr>
              <a:t>Now, however, we are using the t-distribution – so now, we have to calculate degrees of freedom as well (because the shape of the curve can change with small values)</a:t>
            </a:r>
            <a:endParaRPr lang="en-US" dirty="0"/>
          </a:p>
        </p:txBody>
      </p:sp>
      <p:graphicFrame>
        <p:nvGraphicFramePr>
          <p:cNvPr id="4" name="Object 3"/>
          <p:cNvGraphicFramePr>
            <a:graphicFrameLocks noChangeAspect="1"/>
          </p:cNvGraphicFramePr>
          <p:nvPr/>
        </p:nvGraphicFramePr>
        <p:xfrm>
          <a:off x="6553200" y="2065338"/>
          <a:ext cx="2133600" cy="3201987"/>
        </p:xfrm>
        <a:graphic>
          <a:graphicData uri="http://schemas.openxmlformats.org/presentationml/2006/ole">
            <p:oleObj spid="_x0000_s32770" name="Equation" r:id="rId3" imgW="685800" imgH="1028520" progId="Equation.3">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54162"/>
            <a:ext cx="6324600" cy="4770438"/>
          </a:xfrm>
        </p:spPr>
        <p:txBody>
          <a:bodyPr>
            <a:normAutofit fontScale="77500" lnSpcReduction="20000"/>
          </a:bodyPr>
          <a:lstStyle/>
          <a:p>
            <a:r>
              <a:rPr lang="en-US" dirty="0" smtClean="0"/>
              <a:t>An inventor has developed a new, energy-efficient lawn mower engine. He claims that the engine will run continuously for 5 hours (300 minutes) on a single gallon of regular gasoline. Suppose a simple random sample of 50 engines is tested. The engines run for an average of 295 minutes, with a standard deviation of 20 minutes. Test the null hypothesis that the mean run time is 300 minutes against the alternative hypothesis that the mean run time is not 300 minutes. Use a 0.05 level of significance. (Assume that run times for the population of engines are normally distributed.) </a:t>
            </a:r>
          </a:p>
          <a:p>
            <a:endParaRPr lang="en-US" dirty="0" smtClean="0"/>
          </a:p>
          <a:p>
            <a:endParaRPr lang="en-US" dirty="0"/>
          </a:p>
        </p:txBody>
      </p:sp>
      <p:graphicFrame>
        <p:nvGraphicFramePr>
          <p:cNvPr id="33794" name="Object 2"/>
          <p:cNvGraphicFramePr>
            <a:graphicFrameLocks noChangeAspect="1"/>
          </p:cNvGraphicFramePr>
          <p:nvPr/>
        </p:nvGraphicFramePr>
        <p:xfrm>
          <a:off x="6553200" y="2065338"/>
          <a:ext cx="2133600" cy="3201987"/>
        </p:xfrm>
        <a:graphic>
          <a:graphicData uri="http://schemas.openxmlformats.org/presentationml/2006/ole">
            <p:oleObj spid="_x0000_s33794" name="Equation" r:id="rId3" imgW="685800" imgH="1028520" progId="Equation.3">
              <p:embed/>
            </p:oleObj>
          </a:graphicData>
        </a:graphic>
      </p:graphicFrame>
      <p:sp>
        <p:nvSpPr>
          <p:cNvPr id="5" name="Title 1"/>
          <p:cNvSpPr>
            <a:spLocks noGrp="1"/>
          </p:cNvSpPr>
          <p:nvPr>
            <p:ph type="title"/>
          </p:nvPr>
        </p:nvSpPr>
        <p:spPr/>
        <p:txBody>
          <a:bodyPr/>
          <a:lstStyle/>
          <a:p>
            <a:r>
              <a:rPr lang="en-US" dirty="0" smtClean="0"/>
              <a:t>Hypothesis Test of the Mean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686800" cy="838200"/>
          </a:xfrm>
        </p:spPr>
        <p:txBody>
          <a:bodyPr>
            <a:normAutofit fontScale="90000"/>
          </a:bodyPr>
          <a:lstStyle/>
          <a:p>
            <a:r>
              <a:rPr lang="en-US" dirty="0" smtClean="0"/>
              <a:t>Hypothesis Test for the Difference Between Two Means</a:t>
            </a:r>
            <a:br>
              <a:rPr lang="en-US" dirty="0" smtClean="0"/>
            </a:br>
            <a:endParaRPr lang="en-US" dirty="0"/>
          </a:p>
        </p:txBody>
      </p:sp>
      <p:sp>
        <p:nvSpPr>
          <p:cNvPr id="3" name="Content Placeholder 2"/>
          <p:cNvSpPr>
            <a:spLocks noGrp="1"/>
          </p:cNvSpPr>
          <p:nvPr>
            <p:ph idx="1"/>
          </p:nvPr>
        </p:nvSpPr>
        <p:spPr>
          <a:xfrm>
            <a:off x="304800" y="1981200"/>
            <a:ext cx="5867400" cy="4419600"/>
          </a:xfrm>
        </p:spPr>
        <p:txBody>
          <a:bodyPr>
            <a:normAutofit fontScale="55000" lnSpcReduction="20000"/>
          </a:bodyPr>
          <a:lstStyle/>
          <a:p>
            <a:r>
              <a:rPr lang="en-US" dirty="0" smtClean="0"/>
              <a:t>Within </a:t>
            </a:r>
            <a:r>
              <a:rPr lang="en-US" dirty="0" smtClean="0"/>
              <a:t>a school district, students were randomly assigned to one of two Math teachers - Mrs. Smith and Mrs. Jones. After the assignment, Mrs. Smith had 30 students, and Mrs. Jones had 25 </a:t>
            </a:r>
            <a:r>
              <a:rPr lang="en-US" dirty="0" smtClean="0"/>
              <a:t>students.</a:t>
            </a:r>
            <a:br>
              <a:rPr lang="en-US" dirty="0" smtClean="0"/>
            </a:br>
            <a:r>
              <a:rPr lang="en-US" dirty="0" smtClean="0"/>
              <a:t/>
            </a:r>
            <a:br>
              <a:rPr lang="en-US" dirty="0" smtClean="0"/>
            </a:br>
            <a:r>
              <a:rPr lang="en-US" dirty="0" smtClean="0"/>
              <a:t>At </a:t>
            </a:r>
            <a:r>
              <a:rPr lang="en-US" dirty="0" smtClean="0"/>
              <a:t>the end of the year, each class took the same standardized test. Mrs. Smith's students had an average test score of 78, with a standard deviation of 10; and Mrs. Jones' students had an average test score of 85, with a standard deviation of </a:t>
            </a:r>
            <a:r>
              <a:rPr lang="en-US" dirty="0" smtClean="0"/>
              <a:t>15.</a:t>
            </a:r>
            <a:br>
              <a:rPr lang="en-US" dirty="0" smtClean="0"/>
            </a:br>
            <a:r>
              <a:rPr lang="en-US" dirty="0" smtClean="0"/>
              <a:t/>
            </a:r>
            <a:br>
              <a:rPr lang="en-US" dirty="0" smtClean="0"/>
            </a:br>
            <a:r>
              <a:rPr lang="en-US" dirty="0" smtClean="0"/>
              <a:t>Test </a:t>
            </a:r>
            <a:r>
              <a:rPr lang="en-US" dirty="0" smtClean="0"/>
              <a:t>the hypothesis that Mrs. Smith and Mrs. Jones are equally effective teachers. Use a 0.10 level of significance. (Assume that student performance is approximately normal.) </a:t>
            </a:r>
            <a:endParaRPr lang="en-US" dirty="0" smtClean="0"/>
          </a:p>
          <a:p>
            <a:endParaRPr lang="en-US" dirty="0" smtClean="0"/>
          </a:p>
          <a:p>
            <a:r>
              <a:rPr lang="en-US" b="1" dirty="0" smtClean="0"/>
              <a:t>DF </a:t>
            </a:r>
            <a:r>
              <a:rPr lang="en-US" dirty="0" smtClean="0"/>
              <a:t>= </a:t>
            </a:r>
            <a:r>
              <a:rPr lang="pt-BR" dirty="0" smtClean="0"/>
              <a:t>(s12/n1 + s22/n2)2 / { [ (s12 / n1)2 / (n1 - 1) ] + [ (s22 / n2)2 / (n2 - 1) ] </a:t>
            </a:r>
            <a:r>
              <a:rPr lang="pt-BR" dirty="0" smtClean="0"/>
              <a:t>}</a:t>
            </a:r>
            <a:r>
              <a:rPr lang="pt-BR" b="1" dirty="0" smtClean="0"/>
              <a:t/>
            </a:r>
            <a:br>
              <a:rPr lang="pt-BR" b="1" dirty="0" smtClean="0"/>
            </a:br>
            <a:r>
              <a:rPr lang="pt-BR" b="1" dirty="0" smtClean="0"/>
              <a:t>Don’t Worry, it’s already in your spreadsheet.</a:t>
            </a:r>
            <a:endParaRPr lang="en-US" b="1" dirty="0" smtClean="0"/>
          </a:p>
          <a:p>
            <a:endParaRPr lang="en-US" dirty="0"/>
          </a:p>
        </p:txBody>
      </p:sp>
      <p:graphicFrame>
        <p:nvGraphicFramePr>
          <p:cNvPr id="4" name="Object 3"/>
          <p:cNvGraphicFramePr>
            <a:graphicFrameLocks noChangeAspect="1"/>
          </p:cNvGraphicFramePr>
          <p:nvPr/>
        </p:nvGraphicFramePr>
        <p:xfrm>
          <a:off x="6172200" y="2590800"/>
          <a:ext cx="2657475" cy="2362200"/>
        </p:xfrm>
        <a:graphic>
          <a:graphicData uri="http://schemas.openxmlformats.org/presentationml/2006/ole">
            <p:oleObj spid="_x0000_s34818" name="Equation" r:id="rId3" imgW="1028520" imgH="914400" progId="Equation.3">
              <p:embed/>
            </p:oleObj>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Chi-Square Test for </a:t>
            </a:r>
            <a:r>
              <a:rPr lang="en-US" dirty="0" smtClean="0"/>
              <a:t>Independence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test is applied when you have two categorical variables from a single </a:t>
            </a:r>
            <a:r>
              <a:rPr lang="en-US" dirty="0" smtClean="0"/>
              <a:t>population</a:t>
            </a:r>
          </a:p>
          <a:p>
            <a:endParaRPr lang="en-US" dirty="0" smtClean="0"/>
          </a:p>
          <a:p>
            <a:r>
              <a:rPr lang="en-US" dirty="0" smtClean="0"/>
              <a:t>It </a:t>
            </a:r>
            <a:r>
              <a:rPr lang="en-US" dirty="0" smtClean="0"/>
              <a:t>is used to determine whether there is a significant association between the two </a:t>
            </a:r>
            <a:r>
              <a:rPr lang="en-US" dirty="0" smtClean="0"/>
              <a:t>variables</a:t>
            </a:r>
            <a:endParaRPr lang="en-US" dirty="0" smtClean="0"/>
          </a:p>
          <a:p>
            <a:endParaRPr lang="en-US" dirty="0" smtClean="0"/>
          </a:p>
          <a:p>
            <a:r>
              <a:rPr lang="en-US" dirty="0" smtClean="0"/>
              <a:t>For example, in an election survey, voters might be classified by gender (male or female) and voting preference (Democrat, Republican, or </a:t>
            </a:r>
            <a:r>
              <a:rPr lang="en-US" dirty="0" smtClean="0"/>
              <a:t>Independent)</a:t>
            </a:r>
          </a:p>
          <a:p>
            <a:endParaRPr lang="en-US" dirty="0" smtClean="0"/>
          </a:p>
          <a:p>
            <a:r>
              <a:rPr lang="en-US" dirty="0" smtClean="0"/>
              <a:t>We </a:t>
            </a:r>
            <a:r>
              <a:rPr lang="en-US" dirty="0" smtClean="0"/>
              <a:t>could use a chi-square test for independence to determine whether gender is related to voting </a:t>
            </a:r>
            <a:r>
              <a:rPr lang="en-US" dirty="0" smtClean="0"/>
              <a:t>preference</a:t>
            </a:r>
            <a:endParaRPr lang="en-US"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Chi-Square Test for </a:t>
            </a:r>
            <a:r>
              <a:rPr lang="en-US" dirty="0" smtClean="0"/>
              <a:t>Independence</a:t>
            </a:r>
            <a:endParaRPr lang="en-US" dirty="0"/>
          </a:p>
        </p:txBody>
      </p:sp>
      <p:sp>
        <p:nvSpPr>
          <p:cNvPr id="3" name="Content Placeholder 2"/>
          <p:cNvSpPr>
            <a:spLocks noGrp="1"/>
          </p:cNvSpPr>
          <p:nvPr>
            <p:ph idx="1"/>
          </p:nvPr>
        </p:nvSpPr>
        <p:spPr/>
        <p:txBody>
          <a:bodyPr>
            <a:normAutofit lnSpcReduction="10000"/>
          </a:bodyPr>
          <a:lstStyle/>
          <a:p>
            <a:r>
              <a:rPr lang="en-US" dirty="0" smtClean="0"/>
              <a:t>You’ve already done this previously when you were calculating chi square for contingency tables!</a:t>
            </a:r>
          </a:p>
          <a:p>
            <a:r>
              <a:rPr lang="en-US" dirty="0" smtClean="0"/>
              <a:t>Now, you are just adding on the proper way to hypothesize</a:t>
            </a:r>
          </a:p>
          <a:p>
            <a:r>
              <a:rPr lang="en-US" dirty="0" smtClean="0"/>
              <a:t>Because chi square looks for the existence of a relationship based on the “difference” between observed and expected, your null hypothesis is always that there is “no difference</a:t>
            </a:r>
            <a:r>
              <a:rPr lang="en-US" dirty="0" smtClean="0"/>
              <a:t>”</a:t>
            </a:r>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 Test for Independence</a:t>
            </a:r>
            <a:endParaRPr lang="en-US" dirty="0"/>
          </a:p>
        </p:txBody>
      </p:sp>
      <p:sp>
        <p:nvSpPr>
          <p:cNvPr id="3" name="Content Placeholder 2"/>
          <p:cNvSpPr>
            <a:spLocks noGrp="1"/>
          </p:cNvSpPr>
          <p:nvPr>
            <p:ph idx="1"/>
          </p:nvPr>
        </p:nvSpPr>
        <p:spPr/>
        <p:txBody>
          <a:bodyPr/>
          <a:lstStyle/>
          <a:p>
            <a:r>
              <a:rPr lang="en-US" dirty="0" smtClean="0"/>
              <a:t>Remember this one?</a:t>
            </a:r>
            <a:endParaRPr lang="en-US" dirty="0"/>
          </a:p>
        </p:txBody>
      </p:sp>
      <p:graphicFrame>
        <p:nvGraphicFramePr>
          <p:cNvPr id="4" name="Group 144"/>
          <p:cNvGraphicFramePr>
            <a:graphicFrameLocks/>
          </p:cNvGraphicFramePr>
          <p:nvPr/>
        </p:nvGraphicFramePr>
        <p:xfrm>
          <a:off x="762000" y="2438400"/>
          <a:ext cx="7931150" cy="3733800"/>
        </p:xfrm>
        <a:graphic>
          <a:graphicData uri="http://schemas.openxmlformats.org/drawingml/2006/table">
            <a:tbl>
              <a:tblPr/>
              <a:tblGrid>
                <a:gridCol w="1904999"/>
                <a:gridCol w="1268090"/>
                <a:gridCol w="1584972"/>
                <a:gridCol w="1586545"/>
                <a:gridCol w="1586544"/>
              </a:tblGrid>
              <a:tr h="533198">
                <a:tc gridSpan="5">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cs typeface="Arial" charset="0"/>
                        </a:rPr>
                        <a:t>Cross-Tabulation of Competence and Hierarchy</a:t>
                      </a:r>
                    </a:p>
                  </a:txBody>
                  <a:tcPr horzOverflow="overflow">
                    <a:lnL cap="flat">
                      <a:noFill/>
                    </a:lnL>
                    <a:lnR cap="flat">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3319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cap="flat">
                      <a:noFill/>
                    </a:lnL>
                    <a:lnR>
                      <a:noFill/>
                    </a:lnR>
                    <a:lnT>
                      <a:noFill/>
                    </a:lnT>
                    <a:lnB>
                      <a:noFill/>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i="0" u="none" strike="noStrike" cap="none" normalizeH="0" baseline="0" dirty="0" smtClean="0">
                          <a:ln>
                            <a:noFill/>
                          </a:ln>
                          <a:solidFill>
                            <a:schemeClr val="tx1"/>
                          </a:solidFill>
                          <a:effectLst/>
                          <a:latin typeface="Arial" charset="0"/>
                          <a:cs typeface="Arial" charset="0"/>
                        </a:rPr>
                        <a:t>Competence</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53319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cs typeface="Arial" charset="0"/>
                        </a:rPr>
                        <a:t>Hierarchy</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Low</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Medium</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High</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Total</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61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Low</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113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60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27</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200</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53319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Medium</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31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91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38</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160</a:t>
                      </a:r>
                    </a:p>
                  </a:txBody>
                  <a:tcPr horzOverflow="overflow">
                    <a:lnL>
                      <a:noFill/>
                    </a:lnL>
                    <a:lnR cap="flat">
                      <a:noFill/>
                    </a:lnR>
                    <a:lnT>
                      <a:noFill/>
                    </a:lnT>
                    <a:lnB>
                      <a:noFill/>
                    </a:lnB>
                    <a:lnTlToBr>
                      <a:noFill/>
                    </a:lnTlToBr>
                    <a:lnBlToTr>
                      <a:noFill/>
                    </a:lnBlToTr>
                    <a:noFill/>
                  </a:tcPr>
                </a:tc>
              </a:tr>
              <a:tr h="53319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High</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8</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8</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24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cs typeface="Arial" charset="0"/>
                        </a:rPr>
                        <a:t>40</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3319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Total</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152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159</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89</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cs typeface="Arial" charset="0"/>
                        </a:rPr>
                        <a:t>400</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Chi-Square Test for </a:t>
            </a:r>
            <a:r>
              <a:rPr lang="en-US" dirty="0" smtClean="0"/>
              <a:t>Independence</a:t>
            </a:r>
            <a:endParaRPr lang="en-US" dirty="0"/>
          </a:p>
        </p:txBody>
      </p:sp>
      <p:graphicFrame>
        <p:nvGraphicFramePr>
          <p:cNvPr id="4" name="Group 5"/>
          <p:cNvGraphicFramePr>
            <a:graphicFrameLocks noGrp="1"/>
          </p:cNvGraphicFramePr>
          <p:nvPr/>
        </p:nvGraphicFramePr>
        <p:xfrm>
          <a:off x="515938" y="1622425"/>
          <a:ext cx="8007350" cy="4754880"/>
        </p:xfrm>
        <a:graphic>
          <a:graphicData uri="http://schemas.openxmlformats.org/drawingml/2006/table">
            <a:tbl>
              <a:tblPr/>
              <a:tblGrid>
                <a:gridCol w="1601787"/>
                <a:gridCol w="1370013"/>
                <a:gridCol w="1371600"/>
                <a:gridCol w="2062162"/>
                <a:gridCol w="1601788"/>
              </a:tblGrid>
              <a:tr h="322263">
                <a:tc gridSpan="5">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Calculations for Expected Frequencies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2263">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Table Cell</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Competence</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Hierarchy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Observed</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Expected</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(O-E)</a:t>
                      </a:r>
                      <a:r>
                        <a:rPr kumimoji="0" lang="en-US" sz="1800" b="0" i="0" u="none" strike="noStrike" cap="none" normalizeH="0" baseline="30000" smtClean="0">
                          <a:ln>
                            <a:noFill/>
                          </a:ln>
                          <a:solidFill>
                            <a:schemeClr val="tx1"/>
                          </a:solidFill>
                          <a:effectLst>
                            <a:outerShdw blurRad="38100" dist="38100" dir="2700000" algn="tl">
                              <a:srgbClr val="000000"/>
                            </a:outerShdw>
                          </a:effectLst>
                          <a:latin typeface="Arial" charset="0"/>
                          <a:cs typeface="Arial" charset="0"/>
                        </a:rPr>
                        <a:t>2</a:t>
                      </a: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/E</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Low</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Low</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113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.50x152=76.0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18.01</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Low</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Medium</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.40x152=60.8</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14.61</a:t>
                      </a:r>
                    </a:p>
                  </a:txBody>
                  <a:tcPr horzOverflow="overflow">
                    <a:lnL>
                      <a:noFill/>
                    </a:lnL>
                    <a:lnR cap="flat">
                      <a:noFill/>
                    </a:lnR>
                    <a:lnT>
                      <a:noFill/>
                    </a:lnT>
                    <a:lnB>
                      <a:noFill/>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Low</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High</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.10x152=15.2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3.41</a:t>
                      </a:r>
                    </a:p>
                  </a:txBody>
                  <a:tcPr horzOverflow="overflow">
                    <a:lnL>
                      <a:noFill/>
                    </a:lnL>
                    <a:lnR cap="flat">
                      <a:noFill/>
                    </a:lnR>
                    <a:lnT>
                      <a:noFill/>
                    </a:lnT>
                    <a:lnB>
                      <a:noFill/>
                    </a:lnB>
                    <a:lnTlToBr>
                      <a:noFill/>
                    </a:lnTlToBr>
                    <a:lnBlToTr>
                      <a:noFill/>
                    </a:lnBlToTr>
                    <a:noFill/>
                  </a:tcPr>
                </a:tc>
              </a:tr>
              <a:tr h="3238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Medium</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Low</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.50x159=79.5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4.78</a:t>
                      </a:r>
                    </a:p>
                  </a:txBody>
                  <a:tcPr horzOverflow="overflow">
                    <a:lnL>
                      <a:noFill/>
                    </a:lnL>
                    <a:lnR cap="flat">
                      <a:noFill/>
                    </a:lnR>
                    <a:lnT>
                      <a:noFill/>
                    </a:lnT>
                    <a:lnB>
                      <a:noFill/>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Medium</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Medium</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.40x159=63.6</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11.8</a:t>
                      </a:r>
                    </a:p>
                  </a:txBody>
                  <a:tcPr horzOverflow="overflow">
                    <a:lnL>
                      <a:noFill/>
                    </a:lnL>
                    <a:lnR cap="flat">
                      <a:noFill/>
                    </a:lnR>
                    <a:lnT>
                      <a:noFill/>
                    </a:lnT>
                    <a:lnB>
                      <a:noFill/>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Medium</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High</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.10x159=15.9</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3.93</a:t>
                      </a:r>
                    </a:p>
                  </a:txBody>
                  <a:tcPr horzOverflow="overflow">
                    <a:lnL>
                      <a:noFill/>
                    </a:lnL>
                    <a:lnR cap="flat">
                      <a:noFill/>
                    </a:lnR>
                    <a:lnT>
                      <a:noFill/>
                    </a:lnT>
                    <a:lnB>
                      <a:noFill/>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High</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Low</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27</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.50x89=44.5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6.88</a:t>
                      </a:r>
                    </a:p>
                  </a:txBody>
                  <a:tcPr horzOverflow="overflow">
                    <a:lnL>
                      <a:noFill/>
                    </a:lnL>
                    <a:lnR cap="flat">
                      <a:noFill/>
                    </a:lnR>
                    <a:lnT>
                      <a:noFill/>
                    </a:lnT>
                    <a:lnB>
                      <a:noFill/>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High</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Medium</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38</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.40x89=35.6</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.16</a:t>
                      </a:r>
                    </a:p>
                  </a:txBody>
                  <a:tcPr horzOverflow="overflow">
                    <a:lnL>
                      <a:noFill/>
                    </a:lnL>
                    <a:lnR cap="flat">
                      <a:noFill/>
                    </a:lnR>
                    <a:lnT>
                      <a:noFill/>
                    </a:lnT>
                    <a:lnB>
                      <a:noFill/>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High</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High</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.10x89=8.9</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25.62</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Total</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400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400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accent6"/>
                          </a:solidFill>
                          <a:effectLst>
                            <a:outerShdw blurRad="38100" dist="38100" dir="2700000" algn="tl">
                              <a:srgbClr val="000000"/>
                            </a:outerShdw>
                          </a:effectLst>
                          <a:latin typeface="Arial" charset="0"/>
                          <a:cs typeface="Arial" charset="0"/>
                        </a:rPr>
                        <a:t>89.2</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 name="Text Box 102"/>
          <p:cNvSpPr txBox="1">
            <a:spLocks noChangeArrowheads="1"/>
          </p:cNvSpPr>
          <p:nvPr/>
        </p:nvSpPr>
        <p:spPr bwMode="auto">
          <a:xfrm>
            <a:off x="5327650" y="6324600"/>
            <a:ext cx="1448923" cy="369332"/>
          </a:xfrm>
          <a:prstGeom prst="rect">
            <a:avLst/>
          </a:prstGeom>
          <a:noFill/>
          <a:ln w="9525">
            <a:noFill/>
            <a:miter lim="800000"/>
            <a:headEnd/>
            <a:tailEnd/>
          </a:ln>
          <a:effectLst/>
        </p:spPr>
        <p:txBody>
          <a:bodyPr wrap="none">
            <a:spAutoFit/>
          </a:bodyPr>
          <a:lstStyle/>
          <a:p>
            <a:r>
              <a:rPr lang="en-US" b="1" dirty="0">
                <a:solidFill>
                  <a:schemeClr val="accent6"/>
                </a:solidFill>
              </a:rPr>
              <a:t>CHI-SQUARE!</a:t>
            </a:r>
          </a:p>
        </p:txBody>
      </p:sp>
      <p:sp>
        <p:nvSpPr>
          <p:cNvPr id="6" name="Line 103"/>
          <p:cNvSpPr>
            <a:spLocks noChangeShapeType="1"/>
          </p:cNvSpPr>
          <p:nvPr/>
        </p:nvSpPr>
        <p:spPr bwMode="auto">
          <a:xfrm flipV="1">
            <a:off x="6934200" y="6248400"/>
            <a:ext cx="914400" cy="228600"/>
          </a:xfrm>
          <a:prstGeom prst="line">
            <a:avLst/>
          </a:prstGeom>
          <a:noFill/>
          <a:ln w="9525">
            <a:solidFill>
              <a:schemeClr val="accent1"/>
            </a:solidFill>
            <a:round/>
            <a:headEnd/>
            <a:tailEnd type="triangle" w="med" len="med"/>
          </a:ln>
          <a:effectLst/>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 Test for Independence</a:t>
            </a:r>
            <a:endParaRPr lang="en-US" dirty="0"/>
          </a:p>
        </p:txBody>
      </p:sp>
      <p:sp>
        <p:nvSpPr>
          <p:cNvPr id="3" name="Content Placeholder 2"/>
          <p:cNvSpPr>
            <a:spLocks noGrp="1"/>
          </p:cNvSpPr>
          <p:nvPr>
            <p:ph idx="1"/>
          </p:nvPr>
        </p:nvSpPr>
        <p:spPr/>
        <p:txBody>
          <a:bodyPr/>
          <a:lstStyle/>
          <a:p>
            <a:r>
              <a:rPr lang="en-US" dirty="0" smtClean="0"/>
              <a:t>Remember DF = (Columns-1)(Rows-1)</a:t>
            </a:r>
          </a:p>
          <a:p>
            <a:r>
              <a:rPr lang="en-US" dirty="0" smtClean="0"/>
              <a:t>In this case it is (3-1)(3-1)=4</a:t>
            </a:r>
          </a:p>
          <a:p>
            <a:r>
              <a:rPr lang="en-US" dirty="0" smtClean="0"/>
              <a:t>Go to your spreadsheet tab named Chi-Square Independence</a:t>
            </a:r>
          </a:p>
          <a:p>
            <a:r>
              <a:rPr lang="en-US" dirty="0" smtClean="0"/>
              <a:t>Put in Chi-Square of 89.2 with degrees of freedom 4 and see what p-value you get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Decision Making</a:t>
            </a:r>
            <a:endParaRPr lang="en-US" dirty="0"/>
          </a:p>
        </p:txBody>
      </p:sp>
      <p:sp>
        <p:nvSpPr>
          <p:cNvPr id="3" name="Content Placeholder 2"/>
          <p:cNvSpPr>
            <a:spLocks noGrp="1"/>
          </p:cNvSpPr>
          <p:nvPr>
            <p:ph idx="1"/>
          </p:nvPr>
        </p:nvSpPr>
        <p:spPr/>
        <p:txBody>
          <a:bodyPr>
            <a:normAutofit lnSpcReduction="10000"/>
          </a:bodyPr>
          <a:lstStyle/>
          <a:p>
            <a:r>
              <a:rPr lang="en-US" dirty="0" smtClean="0"/>
              <a:t>How do you “prove” something?</a:t>
            </a:r>
          </a:p>
          <a:p>
            <a:pPr lvl="1"/>
            <a:r>
              <a:rPr lang="en-US" dirty="0" smtClean="0"/>
              <a:t>Can you “prove” anything</a:t>
            </a:r>
            <a:r>
              <a:rPr lang="en-US" dirty="0" smtClean="0"/>
              <a:t>?</a:t>
            </a:r>
          </a:p>
          <a:p>
            <a:pPr lvl="2"/>
            <a:r>
              <a:rPr lang="en-US" dirty="0" smtClean="0"/>
              <a:t>Not according to the Scientific Method!</a:t>
            </a:r>
            <a:endParaRPr lang="en-US" dirty="0" smtClean="0"/>
          </a:p>
          <a:p>
            <a:pPr lvl="1"/>
            <a:r>
              <a:rPr lang="en-US" dirty="0" smtClean="0"/>
              <a:t>Can you “fail” to prove something</a:t>
            </a:r>
            <a:r>
              <a:rPr lang="en-US" dirty="0" smtClean="0"/>
              <a:t>?</a:t>
            </a:r>
          </a:p>
          <a:p>
            <a:pPr lvl="2"/>
            <a:r>
              <a:rPr lang="en-US" dirty="0" smtClean="0"/>
              <a:t>You betcha!</a:t>
            </a:r>
            <a:endParaRPr lang="en-US" dirty="0" smtClean="0"/>
          </a:p>
          <a:p>
            <a:endParaRPr lang="en-US" dirty="0" smtClean="0"/>
          </a:p>
          <a:p>
            <a:endParaRPr lang="en-US" dirty="0" smtClean="0"/>
          </a:p>
          <a:p>
            <a:r>
              <a:rPr lang="en-US" dirty="0" smtClean="0"/>
              <a:t>All </a:t>
            </a:r>
            <a:r>
              <a:rPr lang="en-US" dirty="0" smtClean="0"/>
              <a:t>we can do is </a:t>
            </a:r>
            <a:r>
              <a:rPr lang="en-US" b="1" u="sng" dirty="0" smtClean="0"/>
              <a:t>triangulate</a:t>
            </a:r>
            <a:r>
              <a:rPr lang="en-US" dirty="0" smtClean="0"/>
              <a:t> on the truth by eliminating what, most likely, is not the truth.</a:t>
            </a:r>
          </a:p>
          <a:p>
            <a:endParaRPr lang="en-US" dirty="0"/>
          </a:p>
        </p:txBody>
      </p:sp>
      <p:pic>
        <p:nvPicPr>
          <p:cNvPr id="1026" name="Picture 2" descr="sarah palin wink"/>
          <p:cNvPicPr>
            <a:picLocks noChangeAspect="1" noChangeArrowheads="1"/>
          </p:cNvPicPr>
          <p:nvPr/>
        </p:nvPicPr>
        <p:blipFill>
          <a:blip r:embed="rId2"/>
          <a:srcRect/>
          <a:stretch>
            <a:fillRect/>
          </a:stretch>
        </p:blipFill>
        <p:spPr bwMode="auto">
          <a:xfrm>
            <a:off x="3432116" y="3505200"/>
            <a:ext cx="1444684" cy="1295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fade">
                                      <p:cBhvr>
                                        <p:cTn id="30" dur="2000"/>
                                        <p:tgtEl>
                                          <p:spTgt spid="10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Huh?</a:t>
            </a:r>
            <a:endParaRPr lang="en-US" dirty="0"/>
          </a:p>
        </p:txBody>
      </p:sp>
      <p:sp>
        <p:nvSpPr>
          <p:cNvPr id="3" name="Content Placeholder 2"/>
          <p:cNvSpPr>
            <a:spLocks noGrp="1"/>
          </p:cNvSpPr>
          <p:nvPr>
            <p:ph idx="1"/>
          </p:nvPr>
        </p:nvSpPr>
        <p:spPr>
          <a:xfrm>
            <a:off x="304800" y="1554162"/>
            <a:ext cx="5715000" cy="4525963"/>
          </a:xfrm>
        </p:spPr>
        <p:txBody>
          <a:bodyPr>
            <a:normAutofit fontScale="92500" lnSpcReduction="20000"/>
          </a:bodyPr>
          <a:lstStyle/>
          <a:p>
            <a:pPr>
              <a:lnSpc>
                <a:spcPct val="90000"/>
              </a:lnSpc>
            </a:pPr>
            <a:r>
              <a:rPr lang="en-US" sz="2800" dirty="0" smtClean="0"/>
              <a:t>The scientific method (e.g. making and testing hypotheses) is based </a:t>
            </a:r>
            <a:r>
              <a:rPr lang="en-US" sz="2800" dirty="0" smtClean="0"/>
              <a:t>on the concept of </a:t>
            </a:r>
            <a:r>
              <a:rPr lang="en-US" sz="2800" b="1" u="sng" dirty="0" smtClean="0"/>
              <a:t>disconfirming</a:t>
            </a:r>
            <a:r>
              <a:rPr lang="en-US" sz="2800" dirty="0" smtClean="0"/>
              <a:t> evidence</a:t>
            </a:r>
          </a:p>
          <a:p>
            <a:pPr>
              <a:lnSpc>
                <a:spcPct val="90000"/>
              </a:lnSpc>
            </a:pPr>
            <a:r>
              <a:rPr lang="en-US" sz="2800" dirty="0" smtClean="0"/>
              <a:t>An </a:t>
            </a:r>
            <a:r>
              <a:rPr lang="en-US" sz="2800" dirty="0" smtClean="0"/>
              <a:t>investigator does not directly assert that his/her data support the hypothesis</a:t>
            </a:r>
          </a:p>
          <a:p>
            <a:pPr>
              <a:lnSpc>
                <a:spcPct val="90000"/>
              </a:lnSpc>
            </a:pPr>
            <a:r>
              <a:rPr lang="en-US" sz="2800" dirty="0" smtClean="0"/>
              <a:t>Instead, </a:t>
            </a:r>
            <a:r>
              <a:rPr lang="en-US" sz="2800" dirty="0" smtClean="0"/>
              <a:t>the investigator </a:t>
            </a:r>
            <a:r>
              <a:rPr lang="en-US" sz="2800" dirty="0" smtClean="0"/>
              <a:t>states that </a:t>
            </a:r>
            <a:r>
              <a:rPr lang="en-US" sz="2800" dirty="0" smtClean="0"/>
              <a:t>the evidence </a:t>
            </a:r>
            <a:r>
              <a:rPr lang="en-US" sz="2800" dirty="0" smtClean="0"/>
              <a:t>shows that the </a:t>
            </a:r>
            <a:r>
              <a:rPr lang="en-US" sz="2800" b="1" u="sng" dirty="0" smtClean="0">
                <a:solidFill>
                  <a:schemeClr val="tx1"/>
                </a:solidFill>
              </a:rPr>
              <a:t>null </a:t>
            </a:r>
            <a:r>
              <a:rPr lang="en-US" sz="2800" b="1" u="sng" dirty="0" smtClean="0">
                <a:solidFill>
                  <a:schemeClr val="tx1"/>
                </a:solidFill>
              </a:rPr>
              <a:t>hypothesis </a:t>
            </a:r>
            <a:r>
              <a:rPr lang="en-US" sz="2800" dirty="0" smtClean="0"/>
              <a:t>is </a:t>
            </a:r>
            <a:r>
              <a:rPr lang="en-US" sz="2800" b="1" u="sng" dirty="0" smtClean="0"/>
              <a:t>probably</a:t>
            </a:r>
            <a:r>
              <a:rPr lang="en-US" sz="2800" dirty="0" smtClean="0"/>
              <a:t> false</a:t>
            </a:r>
          </a:p>
          <a:p>
            <a:pPr>
              <a:lnSpc>
                <a:spcPct val="90000"/>
              </a:lnSpc>
            </a:pPr>
            <a:endParaRPr lang="en-US" sz="2800" dirty="0" smtClean="0"/>
          </a:p>
          <a:p>
            <a:pPr>
              <a:lnSpc>
                <a:spcPct val="90000"/>
              </a:lnSpc>
            </a:pPr>
            <a:r>
              <a:rPr lang="en-US" sz="2800" dirty="0" smtClean="0"/>
              <a:t>Sherlock </a:t>
            </a:r>
            <a:r>
              <a:rPr lang="en-US" sz="2800" dirty="0" smtClean="0"/>
              <a:t>Holmes got it</a:t>
            </a:r>
          </a:p>
          <a:p>
            <a:pPr lvl="1">
              <a:lnSpc>
                <a:spcPct val="90000"/>
              </a:lnSpc>
            </a:pPr>
            <a:r>
              <a:rPr lang="en-US" sz="2400" dirty="0" smtClean="0"/>
              <a:t>Paraphrasing - </a:t>
            </a:r>
            <a:r>
              <a:rPr lang="en-US" sz="2400" i="1" dirty="0" smtClean="0"/>
              <a:t>“Eliminate </a:t>
            </a:r>
            <a:r>
              <a:rPr lang="en-US" sz="2400" i="1" dirty="0" smtClean="0"/>
              <a:t>the impossible, whatever remains, however improbable, is the truth.”</a:t>
            </a:r>
          </a:p>
          <a:p>
            <a:endParaRPr lang="en-US" sz="3600" dirty="0"/>
          </a:p>
        </p:txBody>
      </p:sp>
      <p:pic>
        <p:nvPicPr>
          <p:cNvPr id="17410" name="Picture 2" descr="http://www.sherlock-holmes-movies.co.uk/sherlockholmes.jpg"/>
          <p:cNvPicPr>
            <a:picLocks noChangeAspect="1" noChangeArrowheads="1"/>
          </p:cNvPicPr>
          <p:nvPr/>
        </p:nvPicPr>
        <p:blipFill>
          <a:blip r:embed="rId2"/>
          <a:srcRect/>
          <a:stretch>
            <a:fillRect/>
          </a:stretch>
        </p:blipFill>
        <p:spPr bwMode="auto">
          <a:xfrm>
            <a:off x="6019800" y="2057400"/>
            <a:ext cx="2619375" cy="3150451"/>
          </a:xfrm>
          <a:prstGeom prst="rect">
            <a:avLst/>
          </a:prstGeom>
          <a:no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hypothesis?</a:t>
            </a:r>
            <a:endParaRPr lang="en-US" dirty="0"/>
          </a:p>
        </p:txBody>
      </p:sp>
      <p:sp>
        <p:nvSpPr>
          <p:cNvPr id="3" name="Content Placeholder 2"/>
          <p:cNvSpPr>
            <a:spLocks noGrp="1"/>
          </p:cNvSpPr>
          <p:nvPr>
            <p:ph idx="1"/>
          </p:nvPr>
        </p:nvSpPr>
        <p:spPr/>
        <p:txBody>
          <a:bodyPr>
            <a:normAutofit lnSpcReduction="10000"/>
          </a:bodyPr>
          <a:lstStyle/>
          <a:p>
            <a:r>
              <a:rPr lang="en-US" dirty="0" smtClean="0"/>
              <a:t>A hypothesis is a </a:t>
            </a:r>
            <a:br>
              <a:rPr lang="en-US" dirty="0" smtClean="0"/>
            </a:br>
            <a:r>
              <a:rPr lang="en-US" dirty="0" smtClean="0"/>
              <a:t>claim (assumption)</a:t>
            </a:r>
            <a:br>
              <a:rPr lang="en-US" dirty="0" smtClean="0"/>
            </a:br>
            <a:r>
              <a:rPr lang="en-US" dirty="0" smtClean="0"/>
              <a:t>about the population</a:t>
            </a:r>
            <a:br>
              <a:rPr lang="en-US" dirty="0" smtClean="0"/>
            </a:br>
            <a:r>
              <a:rPr lang="en-US" dirty="0" smtClean="0"/>
              <a:t>parameter</a:t>
            </a:r>
          </a:p>
          <a:p>
            <a:pPr lvl="1"/>
            <a:r>
              <a:rPr lang="en-US" dirty="0" smtClean="0"/>
              <a:t>Examples of parameters</a:t>
            </a:r>
            <a:br>
              <a:rPr lang="en-US" dirty="0" smtClean="0"/>
            </a:br>
            <a:r>
              <a:rPr lang="en-US" dirty="0" smtClean="0"/>
              <a:t>are population mean</a:t>
            </a:r>
            <a:br>
              <a:rPr lang="en-US" dirty="0" smtClean="0"/>
            </a:br>
            <a:r>
              <a:rPr lang="en-US" dirty="0" smtClean="0"/>
              <a:t>or proportion</a:t>
            </a:r>
          </a:p>
          <a:p>
            <a:pPr lvl="1"/>
            <a:r>
              <a:rPr lang="en-US" dirty="0" smtClean="0"/>
              <a:t>The parameter must</a:t>
            </a:r>
            <a:br>
              <a:rPr lang="en-US" dirty="0" smtClean="0"/>
            </a:br>
            <a:r>
              <a:rPr lang="en-US" dirty="0" smtClean="0"/>
              <a:t>be identified before</a:t>
            </a:r>
            <a:br>
              <a:rPr lang="en-US" dirty="0" smtClean="0"/>
            </a:br>
            <a:r>
              <a:rPr lang="en-US" dirty="0" smtClean="0"/>
              <a:t>analysis</a:t>
            </a:r>
          </a:p>
          <a:p>
            <a:endParaRPr lang="en-US" dirty="0"/>
          </a:p>
        </p:txBody>
      </p:sp>
      <p:sp>
        <p:nvSpPr>
          <p:cNvPr id="4" name="AutoShape 5"/>
          <p:cNvSpPr>
            <a:spLocks noChangeArrowheads="1"/>
          </p:cNvSpPr>
          <p:nvPr/>
        </p:nvSpPr>
        <p:spPr bwMode="auto">
          <a:xfrm>
            <a:off x="5111750" y="1447800"/>
            <a:ext cx="3492500" cy="941917"/>
          </a:xfrm>
          <a:prstGeom prst="wedgeRoundRectCallout">
            <a:avLst>
              <a:gd name="adj1" fmla="val -27398"/>
              <a:gd name="adj2" fmla="val 66667"/>
              <a:gd name="adj3" fmla="val 16667"/>
            </a:avLst>
          </a:prstGeom>
          <a:solidFill>
            <a:srgbClr val="FFFF66"/>
          </a:solidFill>
          <a:ln w="12700">
            <a:solidFill>
              <a:schemeClr val="folHlink"/>
            </a:solidFill>
            <a:miter lim="800000"/>
            <a:headEnd/>
            <a:tailEnd/>
          </a:ln>
          <a:effectLst/>
        </p:spPr>
        <p:txBody>
          <a:bodyPr wrap="none" anchor="ctr"/>
          <a:lstStyle/>
          <a:p>
            <a:endParaRPr lang="en-US"/>
          </a:p>
        </p:txBody>
      </p:sp>
      <p:sp>
        <p:nvSpPr>
          <p:cNvPr id="5" name="Rectangle 4"/>
          <p:cNvSpPr>
            <a:spLocks noChangeArrowheads="1"/>
          </p:cNvSpPr>
          <p:nvPr/>
        </p:nvSpPr>
        <p:spPr bwMode="auto">
          <a:xfrm>
            <a:off x="5176838" y="1512888"/>
            <a:ext cx="3438525" cy="819150"/>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b="1" dirty="0">
                <a:latin typeface="Times New Roman" pitchFamily="18" charset="0"/>
              </a:rPr>
              <a:t>I claim the mean GPA of this class is          3.5!</a:t>
            </a:r>
          </a:p>
        </p:txBody>
      </p:sp>
      <p:sp>
        <p:nvSpPr>
          <p:cNvPr id="6" name="Rectangle 6"/>
          <p:cNvSpPr>
            <a:spLocks noChangeArrowheads="1"/>
          </p:cNvSpPr>
          <p:nvPr/>
        </p:nvSpPr>
        <p:spPr bwMode="auto">
          <a:xfrm>
            <a:off x="6761163" y="5734050"/>
            <a:ext cx="1643062" cy="241300"/>
          </a:xfrm>
          <a:prstGeom prst="rect">
            <a:avLst/>
          </a:prstGeom>
          <a:noFill/>
          <a:ln w="9525">
            <a:noFill/>
            <a:miter lim="800000"/>
            <a:headEnd/>
            <a:tailEnd/>
          </a:ln>
          <a:effectLst/>
        </p:spPr>
        <p:txBody>
          <a:bodyPr wrap="none" lIns="90488" tIns="44450" rIns="90488" bIns="44450">
            <a:spAutoFit/>
          </a:bodyPr>
          <a:lstStyle/>
          <a:p>
            <a:pPr eaLnBrk="0" hangingPunct="0"/>
            <a:r>
              <a:rPr lang="en-US" sz="1000" dirty="0">
                <a:solidFill>
                  <a:schemeClr val="tx2"/>
                </a:solidFill>
                <a:latin typeface="Arial" charset="0"/>
              </a:rPr>
              <a:t>© 1984-1994 T/Maker Co.</a:t>
            </a:r>
          </a:p>
        </p:txBody>
      </p:sp>
      <p:sp>
        <p:nvSpPr>
          <p:cNvPr id="7" name="Freeform 7"/>
          <p:cNvSpPr>
            <a:spLocks/>
          </p:cNvSpPr>
          <p:nvPr/>
        </p:nvSpPr>
        <p:spPr bwMode="auto">
          <a:xfrm>
            <a:off x="6540500" y="2474913"/>
            <a:ext cx="111125" cy="17462"/>
          </a:xfrm>
          <a:custGeom>
            <a:avLst/>
            <a:gdLst/>
            <a:ahLst/>
            <a:cxnLst>
              <a:cxn ang="0">
                <a:pos x="0" y="0"/>
              </a:cxn>
              <a:cxn ang="0">
                <a:pos x="69" y="0"/>
              </a:cxn>
              <a:cxn ang="0">
                <a:pos x="69" y="10"/>
              </a:cxn>
              <a:cxn ang="0">
                <a:pos x="0" y="10"/>
              </a:cxn>
              <a:cxn ang="0">
                <a:pos x="0" y="0"/>
              </a:cxn>
            </a:cxnLst>
            <a:rect l="0" t="0" r="r" b="b"/>
            <a:pathLst>
              <a:path w="70" h="11">
                <a:moveTo>
                  <a:pt x="0" y="0"/>
                </a:moveTo>
                <a:lnTo>
                  <a:pt x="69" y="0"/>
                </a:lnTo>
                <a:lnTo>
                  <a:pt x="69" y="10"/>
                </a:lnTo>
                <a:lnTo>
                  <a:pt x="0" y="10"/>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8" name="Freeform 8"/>
          <p:cNvSpPr>
            <a:spLocks/>
          </p:cNvSpPr>
          <p:nvPr/>
        </p:nvSpPr>
        <p:spPr bwMode="auto">
          <a:xfrm>
            <a:off x="6473825" y="2495550"/>
            <a:ext cx="65088" cy="38100"/>
          </a:xfrm>
          <a:custGeom>
            <a:avLst/>
            <a:gdLst/>
            <a:ahLst/>
            <a:cxnLst>
              <a:cxn ang="0">
                <a:pos x="14" y="0"/>
              </a:cxn>
              <a:cxn ang="0">
                <a:pos x="40" y="0"/>
              </a:cxn>
              <a:cxn ang="0">
                <a:pos x="40" y="12"/>
              </a:cxn>
              <a:cxn ang="0">
                <a:pos x="14" y="12"/>
              </a:cxn>
              <a:cxn ang="0">
                <a:pos x="14" y="23"/>
              </a:cxn>
              <a:cxn ang="0">
                <a:pos x="0" y="23"/>
              </a:cxn>
              <a:cxn ang="0">
                <a:pos x="0" y="12"/>
              </a:cxn>
              <a:cxn ang="0">
                <a:pos x="14" y="12"/>
              </a:cxn>
              <a:cxn ang="0">
                <a:pos x="14" y="0"/>
              </a:cxn>
            </a:cxnLst>
            <a:rect l="0" t="0" r="r" b="b"/>
            <a:pathLst>
              <a:path w="41" h="24">
                <a:moveTo>
                  <a:pt x="14" y="0"/>
                </a:moveTo>
                <a:lnTo>
                  <a:pt x="40" y="0"/>
                </a:lnTo>
                <a:lnTo>
                  <a:pt x="40" y="12"/>
                </a:lnTo>
                <a:lnTo>
                  <a:pt x="14" y="12"/>
                </a:lnTo>
                <a:lnTo>
                  <a:pt x="14" y="23"/>
                </a:lnTo>
                <a:lnTo>
                  <a:pt x="0" y="23"/>
                </a:lnTo>
                <a:lnTo>
                  <a:pt x="0" y="12"/>
                </a:lnTo>
                <a:lnTo>
                  <a:pt x="14" y="12"/>
                </a:lnTo>
                <a:lnTo>
                  <a:pt x="14" y="0"/>
                </a:lnTo>
              </a:path>
            </a:pathLst>
          </a:custGeom>
          <a:solidFill>
            <a:srgbClr val="000000"/>
          </a:solidFill>
          <a:ln w="9525" cap="rnd">
            <a:noFill/>
            <a:round/>
            <a:headEnd type="none" w="sm" len="sm"/>
            <a:tailEnd type="none" w="sm" len="sm"/>
          </a:ln>
          <a:effectLst/>
        </p:spPr>
        <p:txBody>
          <a:bodyPr/>
          <a:lstStyle/>
          <a:p>
            <a:endParaRPr lang="en-US"/>
          </a:p>
        </p:txBody>
      </p:sp>
      <p:sp>
        <p:nvSpPr>
          <p:cNvPr id="9" name="Freeform 9"/>
          <p:cNvSpPr>
            <a:spLocks/>
          </p:cNvSpPr>
          <p:nvPr/>
        </p:nvSpPr>
        <p:spPr bwMode="auto">
          <a:xfrm>
            <a:off x="4973638" y="2495550"/>
            <a:ext cx="3403600" cy="3384550"/>
          </a:xfrm>
          <a:custGeom>
            <a:avLst/>
            <a:gdLst/>
            <a:ahLst/>
            <a:cxnLst>
              <a:cxn ang="0">
                <a:pos x="1170" y="53"/>
              </a:cxn>
              <a:cxn ang="0">
                <a:pos x="1241" y="105"/>
              </a:cxn>
              <a:cxn ang="0">
                <a:pos x="1296" y="157"/>
              </a:cxn>
              <a:cxn ang="0">
                <a:pos x="1423" y="182"/>
              </a:cxn>
              <a:cxn ang="0">
                <a:pos x="1480" y="340"/>
              </a:cxn>
              <a:cxn ang="0">
                <a:pos x="1451" y="444"/>
              </a:cxn>
              <a:cxn ang="0">
                <a:pos x="1480" y="614"/>
              </a:cxn>
              <a:cxn ang="0">
                <a:pos x="1536" y="732"/>
              </a:cxn>
              <a:cxn ang="0">
                <a:pos x="1634" y="784"/>
              </a:cxn>
              <a:cxn ang="0">
                <a:pos x="1748" y="851"/>
              </a:cxn>
              <a:cxn ang="0">
                <a:pos x="1903" y="875"/>
              </a:cxn>
              <a:cxn ang="0">
                <a:pos x="1973" y="928"/>
              </a:cxn>
              <a:cxn ang="0">
                <a:pos x="2029" y="1020"/>
              </a:cxn>
              <a:cxn ang="0">
                <a:pos x="2086" y="1111"/>
              </a:cxn>
              <a:cxn ang="0">
                <a:pos x="2143" y="1307"/>
              </a:cxn>
              <a:cxn ang="0">
                <a:pos x="2086" y="1595"/>
              </a:cxn>
              <a:cxn ang="0">
                <a:pos x="2029" y="1647"/>
              </a:cxn>
              <a:cxn ang="0">
                <a:pos x="2058" y="1791"/>
              </a:cxn>
              <a:cxn ang="0">
                <a:pos x="2058" y="1986"/>
              </a:cxn>
              <a:cxn ang="0">
                <a:pos x="1761" y="2039"/>
              </a:cxn>
              <a:cxn ang="0">
                <a:pos x="1184" y="1986"/>
              </a:cxn>
              <a:cxn ang="0">
                <a:pos x="1099" y="2026"/>
              </a:cxn>
              <a:cxn ang="0">
                <a:pos x="1000" y="2078"/>
              </a:cxn>
              <a:cxn ang="0">
                <a:pos x="705" y="2131"/>
              </a:cxn>
              <a:cxn ang="0">
                <a:pos x="451" y="2078"/>
              </a:cxn>
              <a:cxn ang="0">
                <a:pos x="367" y="2026"/>
              </a:cxn>
              <a:cxn ang="0">
                <a:pos x="281" y="1974"/>
              </a:cxn>
              <a:cxn ang="0">
                <a:pos x="225" y="1909"/>
              </a:cxn>
              <a:cxn ang="0">
                <a:pos x="281" y="1725"/>
              </a:cxn>
              <a:cxn ang="0">
                <a:pos x="338" y="1647"/>
              </a:cxn>
              <a:cxn ang="0">
                <a:pos x="268" y="1595"/>
              </a:cxn>
              <a:cxn ang="0">
                <a:pos x="170" y="1543"/>
              </a:cxn>
              <a:cxn ang="0">
                <a:pos x="112" y="1490"/>
              </a:cxn>
              <a:cxn ang="0">
                <a:pos x="57" y="1424"/>
              </a:cxn>
              <a:cxn ang="0">
                <a:pos x="0" y="1085"/>
              </a:cxn>
              <a:cxn ang="0">
                <a:pos x="112" y="980"/>
              </a:cxn>
              <a:cxn ang="0">
                <a:pos x="268" y="928"/>
              </a:cxn>
              <a:cxn ang="0">
                <a:pos x="422" y="875"/>
              </a:cxn>
              <a:cxn ang="0">
                <a:pos x="508" y="824"/>
              </a:cxn>
              <a:cxn ang="0">
                <a:pos x="394" y="824"/>
              </a:cxn>
              <a:cxn ang="0">
                <a:pos x="281" y="875"/>
              </a:cxn>
              <a:cxn ang="0">
                <a:pos x="42" y="928"/>
              </a:cxn>
              <a:cxn ang="0">
                <a:pos x="29" y="863"/>
              </a:cxn>
              <a:cxn ang="0">
                <a:pos x="57" y="693"/>
              </a:cxn>
              <a:cxn ang="0">
                <a:pos x="112" y="614"/>
              </a:cxn>
              <a:cxn ang="0">
                <a:pos x="170" y="562"/>
              </a:cxn>
              <a:cxn ang="0">
                <a:pos x="197" y="379"/>
              </a:cxn>
              <a:cxn ang="0">
                <a:pos x="281" y="300"/>
              </a:cxn>
              <a:cxn ang="0">
                <a:pos x="394" y="549"/>
              </a:cxn>
              <a:cxn ang="0">
                <a:pos x="465" y="614"/>
              </a:cxn>
              <a:cxn ang="0">
                <a:pos x="521" y="732"/>
              </a:cxn>
              <a:cxn ang="0">
                <a:pos x="577" y="654"/>
              </a:cxn>
              <a:cxn ang="0">
                <a:pos x="634" y="524"/>
              </a:cxn>
              <a:cxn ang="0">
                <a:pos x="577" y="432"/>
              </a:cxn>
              <a:cxn ang="0">
                <a:pos x="606" y="274"/>
              </a:cxn>
              <a:cxn ang="0">
                <a:pos x="634" y="170"/>
              </a:cxn>
              <a:cxn ang="0">
                <a:pos x="634" y="209"/>
              </a:cxn>
              <a:cxn ang="0">
                <a:pos x="690" y="274"/>
              </a:cxn>
              <a:cxn ang="0">
                <a:pos x="690" y="157"/>
              </a:cxn>
              <a:cxn ang="0">
                <a:pos x="804" y="105"/>
              </a:cxn>
              <a:cxn ang="0">
                <a:pos x="902" y="53"/>
              </a:cxn>
              <a:cxn ang="0">
                <a:pos x="1014" y="27"/>
              </a:cxn>
            </a:cxnLst>
            <a:rect l="0" t="0" r="r" b="b"/>
            <a:pathLst>
              <a:path w="2144" h="2132">
                <a:moveTo>
                  <a:pt x="1057" y="0"/>
                </a:moveTo>
                <a:lnTo>
                  <a:pt x="1085" y="0"/>
                </a:lnTo>
                <a:lnTo>
                  <a:pt x="1085" y="13"/>
                </a:lnTo>
                <a:lnTo>
                  <a:pt x="1099" y="13"/>
                </a:lnTo>
                <a:lnTo>
                  <a:pt x="1099" y="39"/>
                </a:lnTo>
                <a:lnTo>
                  <a:pt x="1142" y="39"/>
                </a:lnTo>
                <a:lnTo>
                  <a:pt x="1142" y="53"/>
                </a:lnTo>
                <a:lnTo>
                  <a:pt x="1170" y="53"/>
                </a:lnTo>
                <a:lnTo>
                  <a:pt x="1170" y="65"/>
                </a:lnTo>
                <a:lnTo>
                  <a:pt x="1198" y="65"/>
                </a:lnTo>
                <a:lnTo>
                  <a:pt x="1198" y="78"/>
                </a:lnTo>
                <a:lnTo>
                  <a:pt x="1212" y="78"/>
                </a:lnTo>
                <a:lnTo>
                  <a:pt x="1212" y="92"/>
                </a:lnTo>
                <a:lnTo>
                  <a:pt x="1226" y="92"/>
                </a:lnTo>
                <a:lnTo>
                  <a:pt x="1226" y="105"/>
                </a:lnTo>
                <a:lnTo>
                  <a:pt x="1241" y="105"/>
                </a:lnTo>
                <a:lnTo>
                  <a:pt x="1241" y="117"/>
                </a:lnTo>
                <a:lnTo>
                  <a:pt x="1353" y="117"/>
                </a:lnTo>
                <a:lnTo>
                  <a:pt x="1353" y="131"/>
                </a:lnTo>
                <a:lnTo>
                  <a:pt x="1269" y="131"/>
                </a:lnTo>
                <a:lnTo>
                  <a:pt x="1269" y="144"/>
                </a:lnTo>
                <a:lnTo>
                  <a:pt x="1282" y="144"/>
                </a:lnTo>
                <a:lnTo>
                  <a:pt x="1282" y="157"/>
                </a:lnTo>
                <a:lnTo>
                  <a:pt x="1296" y="157"/>
                </a:lnTo>
                <a:lnTo>
                  <a:pt x="1296" y="170"/>
                </a:lnTo>
                <a:lnTo>
                  <a:pt x="1381" y="170"/>
                </a:lnTo>
                <a:lnTo>
                  <a:pt x="1381" y="182"/>
                </a:lnTo>
                <a:lnTo>
                  <a:pt x="1395" y="182"/>
                </a:lnTo>
                <a:lnTo>
                  <a:pt x="1395" y="196"/>
                </a:lnTo>
                <a:lnTo>
                  <a:pt x="1410" y="196"/>
                </a:lnTo>
                <a:lnTo>
                  <a:pt x="1410" y="182"/>
                </a:lnTo>
                <a:lnTo>
                  <a:pt x="1423" y="182"/>
                </a:lnTo>
                <a:lnTo>
                  <a:pt x="1423" y="248"/>
                </a:lnTo>
                <a:lnTo>
                  <a:pt x="1438" y="248"/>
                </a:lnTo>
                <a:lnTo>
                  <a:pt x="1438" y="274"/>
                </a:lnTo>
                <a:lnTo>
                  <a:pt x="1451" y="274"/>
                </a:lnTo>
                <a:lnTo>
                  <a:pt x="1451" y="313"/>
                </a:lnTo>
                <a:lnTo>
                  <a:pt x="1466" y="313"/>
                </a:lnTo>
                <a:lnTo>
                  <a:pt x="1466" y="340"/>
                </a:lnTo>
                <a:lnTo>
                  <a:pt x="1480" y="340"/>
                </a:lnTo>
                <a:lnTo>
                  <a:pt x="1480" y="392"/>
                </a:lnTo>
                <a:lnTo>
                  <a:pt x="1466" y="392"/>
                </a:lnTo>
                <a:lnTo>
                  <a:pt x="1466" y="418"/>
                </a:lnTo>
                <a:lnTo>
                  <a:pt x="1451" y="418"/>
                </a:lnTo>
                <a:lnTo>
                  <a:pt x="1451" y="432"/>
                </a:lnTo>
                <a:lnTo>
                  <a:pt x="1438" y="432"/>
                </a:lnTo>
                <a:lnTo>
                  <a:pt x="1438" y="444"/>
                </a:lnTo>
                <a:lnTo>
                  <a:pt x="1451" y="444"/>
                </a:lnTo>
                <a:lnTo>
                  <a:pt x="1451" y="470"/>
                </a:lnTo>
                <a:lnTo>
                  <a:pt x="1466" y="470"/>
                </a:lnTo>
                <a:lnTo>
                  <a:pt x="1466" y="510"/>
                </a:lnTo>
                <a:lnTo>
                  <a:pt x="1480" y="510"/>
                </a:lnTo>
                <a:lnTo>
                  <a:pt x="1480" y="549"/>
                </a:lnTo>
                <a:lnTo>
                  <a:pt x="1494" y="549"/>
                </a:lnTo>
                <a:lnTo>
                  <a:pt x="1494" y="614"/>
                </a:lnTo>
                <a:lnTo>
                  <a:pt x="1480" y="614"/>
                </a:lnTo>
                <a:lnTo>
                  <a:pt x="1480" y="654"/>
                </a:lnTo>
                <a:lnTo>
                  <a:pt x="1494" y="654"/>
                </a:lnTo>
                <a:lnTo>
                  <a:pt x="1494" y="666"/>
                </a:lnTo>
                <a:lnTo>
                  <a:pt x="1509" y="666"/>
                </a:lnTo>
                <a:lnTo>
                  <a:pt x="1509" y="680"/>
                </a:lnTo>
                <a:lnTo>
                  <a:pt x="1522" y="680"/>
                </a:lnTo>
                <a:lnTo>
                  <a:pt x="1522" y="732"/>
                </a:lnTo>
                <a:lnTo>
                  <a:pt x="1536" y="732"/>
                </a:lnTo>
                <a:lnTo>
                  <a:pt x="1536" y="745"/>
                </a:lnTo>
                <a:lnTo>
                  <a:pt x="1551" y="745"/>
                </a:lnTo>
                <a:lnTo>
                  <a:pt x="1551" y="758"/>
                </a:lnTo>
                <a:lnTo>
                  <a:pt x="1565" y="758"/>
                </a:lnTo>
                <a:lnTo>
                  <a:pt x="1565" y="771"/>
                </a:lnTo>
                <a:lnTo>
                  <a:pt x="1607" y="771"/>
                </a:lnTo>
                <a:lnTo>
                  <a:pt x="1607" y="784"/>
                </a:lnTo>
                <a:lnTo>
                  <a:pt x="1634" y="784"/>
                </a:lnTo>
                <a:lnTo>
                  <a:pt x="1634" y="797"/>
                </a:lnTo>
                <a:lnTo>
                  <a:pt x="1649" y="797"/>
                </a:lnTo>
                <a:lnTo>
                  <a:pt x="1649" y="824"/>
                </a:lnTo>
                <a:lnTo>
                  <a:pt x="1706" y="824"/>
                </a:lnTo>
                <a:lnTo>
                  <a:pt x="1706" y="837"/>
                </a:lnTo>
                <a:lnTo>
                  <a:pt x="1733" y="837"/>
                </a:lnTo>
                <a:lnTo>
                  <a:pt x="1733" y="851"/>
                </a:lnTo>
                <a:lnTo>
                  <a:pt x="1748" y="851"/>
                </a:lnTo>
                <a:lnTo>
                  <a:pt x="1748" y="863"/>
                </a:lnTo>
                <a:lnTo>
                  <a:pt x="1761" y="863"/>
                </a:lnTo>
                <a:lnTo>
                  <a:pt x="1761" y="875"/>
                </a:lnTo>
                <a:lnTo>
                  <a:pt x="1776" y="875"/>
                </a:lnTo>
                <a:lnTo>
                  <a:pt x="1776" y="888"/>
                </a:lnTo>
                <a:lnTo>
                  <a:pt x="1790" y="888"/>
                </a:lnTo>
                <a:lnTo>
                  <a:pt x="1790" y="875"/>
                </a:lnTo>
                <a:lnTo>
                  <a:pt x="1903" y="875"/>
                </a:lnTo>
                <a:lnTo>
                  <a:pt x="1903" y="888"/>
                </a:lnTo>
                <a:lnTo>
                  <a:pt x="1931" y="888"/>
                </a:lnTo>
                <a:lnTo>
                  <a:pt x="1931" y="901"/>
                </a:lnTo>
                <a:lnTo>
                  <a:pt x="1946" y="901"/>
                </a:lnTo>
                <a:lnTo>
                  <a:pt x="1946" y="915"/>
                </a:lnTo>
                <a:lnTo>
                  <a:pt x="1960" y="915"/>
                </a:lnTo>
                <a:lnTo>
                  <a:pt x="1960" y="928"/>
                </a:lnTo>
                <a:lnTo>
                  <a:pt x="1973" y="928"/>
                </a:lnTo>
                <a:lnTo>
                  <a:pt x="1973" y="954"/>
                </a:lnTo>
                <a:lnTo>
                  <a:pt x="1987" y="954"/>
                </a:lnTo>
                <a:lnTo>
                  <a:pt x="1987" y="967"/>
                </a:lnTo>
                <a:lnTo>
                  <a:pt x="2001" y="967"/>
                </a:lnTo>
                <a:lnTo>
                  <a:pt x="2001" y="980"/>
                </a:lnTo>
                <a:lnTo>
                  <a:pt x="2015" y="980"/>
                </a:lnTo>
                <a:lnTo>
                  <a:pt x="2015" y="1020"/>
                </a:lnTo>
                <a:lnTo>
                  <a:pt x="2029" y="1020"/>
                </a:lnTo>
                <a:lnTo>
                  <a:pt x="2029" y="1046"/>
                </a:lnTo>
                <a:lnTo>
                  <a:pt x="2044" y="1046"/>
                </a:lnTo>
                <a:lnTo>
                  <a:pt x="2044" y="1072"/>
                </a:lnTo>
                <a:lnTo>
                  <a:pt x="2058" y="1072"/>
                </a:lnTo>
                <a:lnTo>
                  <a:pt x="2058" y="1097"/>
                </a:lnTo>
                <a:lnTo>
                  <a:pt x="2072" y="1097"/>
                </a:lnTo>
                <a:lnTo>
                  <a:pt x="2072" y="1111"/>
                </a:lnTo>
                <a:lnTo>
                  <a:pt x="2086" y="1111"/>
                </a:lnTo>
                <a:lnTo>
                  <a:pt x="2086" y="1138"/>
                </a:lnTo>
                <a:lnTo>
                  <a:pt x="2100" y="1138"/>
                </a:lnTo>
                <a:lnTo>
                  <a:pt x="2100" y="1190"/>
                </a:lnTo>
                <a:lnTo>
                  <a:pt x="2114" y="1190"/>
                </a:lnTo>
                <a:lnTo>
                  <a:pt x="2114" y="1229"/>
                </a:lnTo>
                <a:lnTo>
                  <a:pt x="2128" y="1229"/>
                </a:lnTo>
                <a:lnTo>
                  <a:pt x="2128" y="1307"/>
                </a:lnTo>
                <a:lnTo>
                  <a:pt x="2143" y="1307"/>
                </a:lnTo>
                <a:lnTo>
                  <a:pt x="2143" y="1529"/>
                </a:lnTo>
                <a:lnTo>
                  <a:pt x="2128" y="1529"/>
                </a:lnTo>
                <a:lnTo>
                  <a:pt x="2128" y="1556"/>
                </a:lnTo>
                <a:lnTo>
                  <a:pt x="2114" y="1556"/>
                </a:lnTo>
                <a:lnTo>
                  <a:pt x="2114" y="1582"/>
                </a:lnTo>
                <a:lnTo>
                  <a:pt x="2100" y="1582"/>
                </a:lnTo>
                <a:lnTo>
                  <a:pt x="2100" y="1595"/>
                </a:lnTo>
                <a:lnTo>
                  <a:pt x="2086" y="1595"/>
                </a:lnTo>
                <a:lnTo>
                  <a:pt x="2086" y="1607"/>
                </a:lnTo>
                <a:lnTo>
                  <a:pt x="2072" y="1607"/>
                </a:lnTo>
                <a:lnTo>
                  <a:pt x="2072" y="1620"/>
                </a:lnTo>
                <a:lnTo>
                  <a:pt x="2058" y="1620"/>
                </a:lnTo>
                <a:lnTo>
                  <a:pt x="2058" y="1634"/>
                </a:lnTo>
                <a:lnTo>
                  <a:pt x="2044" y="1634"/>
                </a:lnTo>
                <a:lnTo>
                  <a:pt x="2044" y="1647"/>
                </a:lnTo>
                <a:lnTo>
                  <a:pt x="2029" y="1647"/>
                </a:lnTo>
                <a:lnTo>
                  <a:pt x="2029" y="1660"/>
                </a:lnTo>
                <a:lnTo>
                  <a:pt x="2015" y="1660"/>
                </a:lnTo>
                <a:lnTo>
                  <a:pt x="2015" y="1699"/>
                </a:lnTo>
                <a:lnTo>
                  <a:pt x="2029" y="1699"/>
                </a:lnTo>
                <a:lnTo>
                  <a:pt x="2029" y="1739"/>
                </a:lnTo>
                <a:lnTo>
                  <a:pt x="2044" y="1739"/>
                </a:lnTo>
                <a:lnTo>
                  <a:pt x="2044" y="1791"/>
                </a:lnTo>
                <a:lnTo>
                  <a:pt x="2058" y="1791"/>
                </a:lnTo>
                <a:lnTo>
                  <a:pt x="2058" y="1830"/>
                </a:lnTo>
                <a:lnTo>
                  <a:pt x="2072" y="1830"/>
                </a:lnTo>
                <a:lnTo>
                  <a:pt x="2072" y="1909"/>
                </a:lnTo>
                <a:lnTo>
                  <a:pt x="2086" y="1909"/>
                </a:lnTo>
                <a:lnTo>
                  <a:pt x="2086" y="1974"/>
                </a:lnTo>
                <a:lnTo>
                  <a:pt x="2072" y="1974"/>
                </a:lnTo>
                <a:lnTo>
                  <a:pt x="2072" y="1986"/>
                </a:lnTo>
                <a:lnTo>
                  <a:pt x="2058" y="1986"/>
                </a:lnTo>
                <a:lnTo>
                  <a:pt x="2058" y="2000"/>
                </a:lnTo>
                <a:lnTo>
                  <a:pt x="2044" y="2000"/>
                </a:lnTo>
                <a:lnTo>
                  <a:pt x="2044" y="2012"/>
                </a:lnTo>
                <a:lnTo>
                  <a:pt x="2015" y="2012"/>
                </a:lnTo>
                <a:lnTo>
                  <a:pt x="2015" y="2026"/>
                </a:lnTo>
                <a:lnTo>
                  <a:pt x="1917" y="2026"/>
                </a:lnTo>
                <a:lnTo>
                  <a:pt x="1917" y="2039"/>
                </a:lnTo>
                <a:lnTo>
                  <a:pt x="1761" y="2039"/>
                </a:lnTo>
                <a:lnTo>
                  <a:pt x="1761" y="2026"/>
                </a:lnTo>
                <a:lnTo>
                  <a:pt x="1522" y="2026"/>
                </a:lnTo>
                <a:lnTo>
                  <a:pt x="1522" y="2012"/>
                </a:lnTo>
                <a:lnTo>
                  <a:pt x="1451" y="2012"/>
                </a:lnTo>
                <a:lnTo>
                  <a:pt x="1451" y="2000"/>
                </a:lnTo>
                <a:lnTo>
                  <a:pt x="1296" y="2000"/>
                </a:lnTo>
                <a:lnTo>
                  <a:pt x="1296" y="1986"/>
                </a:lnTo>
                <a:lnTo>
                  <a:pt x="1184" y="1986"/>
                </a:lnTo>
                <a:lnTo>
                  <a:pt x="1184" y="2000"/>
                </a:lnTo>
                <a:lnTo>
                  <a:pt x="1170" y="2000"/>
                </a:lnTo>
                <a:lnTo>
                  <a:pt x="1170" y="2012"/>
                </a:lnTo>
                <a:lnTo>
                  <a:pt x="1156" y="2012"/>
                </a:lnTo>
                <a:lnTo>
                  <a:pt x="1156" y="2039"/>
                </a:lnTo>
                <a:lnTo>
                  <a:pt x="1113" y="2039"/>
                </a:lnTo>
                <a:lnTo>
                  <a:pt x="1113" y="2026"/>
                </a:lnTo>
                <a:lnTo>
                  <a:pt x="1099" y="2026"/>
                </a:lnTo>
                <a:lnTo>
                  <a:pt x="1099" y="2000"/>
                </a:lnTo>
                <a:lnTo>
                  <a:pt x="1072" y="2000"/>
                </a:lnTo>
                <a:lnTo>
                  <a:pt x="1072" y="1986"/>
                </a:lnTo>
                <a:lnTo>
                  <a:pt x="1028" y="1986"/>
                </a:lnTo>
                <a:lnTo>
                  <a:pt x="1028" y="2052"/>
                </a:lnTo>
                <a:lnTo>
                  <a:pt x="1014" y="2052"/>
                </a:lnTo>
                <a:lnTo>
                  <a:pt x="1014" y="2078"/>
                </a:lnTo>
                <a:lnTo>
                  <a:pt x="1000" y="2078"/>
                </a:lnTo>
                <a:lnTo>
                  <a:pt x="1000" y="2091"/>
                </a:lnTo>
                <a:lnTo>
                  <a:pt x="986" y="2091"/>
                </a:lnTo>
                <a:lnTo>
                  <a:pt x="986" y="2104"/>
                </a:lnTo>
                <a:lnTo>
                  <a:pt x="958" y="2104"/>
                </a:lnTo>
                <a:lnTo>
                  <a:pt x="958" y="2117"/>
                </a:lnTo>
                <a:lnTo>
                  <a:pt x="789" y="2117"/>
                </a:lnTo>
                <a:lnTo>
                  <a:pt x="789" y="2131"/>
                </a:lnTo>
                <a:lnTo>
                  <a:pt x="705" y="2131"/>
                </a:lnTo>
                <a:lnTo>
                  <a:pt x="705" y="2117"/>
                </a:lnTo>
                <a:lnTo>
                  <a:pt x="606" y="2117"/>
                </a:lnTo>
                <a:lnTo>
                  <a:pt x="606" y="2104"/>
                </a:lnTo>
                <a:lnTo>
                  <a:pt x="521" y="2104"/>
                </a:lnTo>
                <a:lnTo>
                  <a:pt x="521" y="2091"/>
                </a:lnTo>
                <a:lnTo>
                  <a:pt x="479" y="2091"/>
                </a:lnTo>
                <a:lnTo>
                  <a:pt x="479" y="2078"/>
                </a:lnTo>
                <a:lnTo>
                  <a:pt x="451" y="2078"/>
                </a:lnTo>
                <a:lnTo>
                  <a:pt x="451" y="2066"/>
                </a:lnTo>
                <a:lnTo>
                  <a:pt x="422" y="2066"/>
                </a:lnTo>
                <a:lnTo>
                  <a:pt x="422" y="2052"/>
                </a:lnTo>
                <a:lnTo>
                  <a:pt x="394" y="2052"/>
                </a:lnTo>
                <a:lnTo>
                  <a:pt x="394" y="2039"/>
                </a:lnTo>
                <a:lnTo>
                  <a:pt x="381" y="2039"/>
                </a:lnTo>
                <a:lnTo>
                  <a:pt x="381" y="2026"/>
                </a:lnTo>
                <a:lnTo>
                  <a:pt x="367" y="2026"/>
                </a:lnTo>
                <a:lnTo>
                  <a:pt x="367" y="2012"/>
                </a:lnTo>
                <a:lnTo>
                  <a:pt x="338" y="2012"/>
                </a:lnTo>
                <a:lnTo>
                  <a:pt x="338" y="2000"/>
                </a:lnTo>
                <a:lnTo>
                  <a:pt x="323" y="2000"/>
                </a:lnTo>
                <a:lnTo>
                  <a:pt x="323" y="1986"/>
                </a:lnTo>
                <a:lnTo>
                  <a:pt x="309" y="1986"/>
                </a:lnTo>
                <a:lnTo>
                  <a:pt x="309" y="1974"/>
                </a:lnTo>
                <a:lnTo>
                  <a:pt x="281" y="1974"/>
                </a:lnTo>
                <a:lnTo>
                  <a:pt x="281" y="1960"/>
                </a:lnTo>
                <a:lnTo>
                  <a:pt x="268" y="1960"/>
                </a:lnTo>
                <a:lnTo>
                  <a:pt x="268" y="1948"/>
                </a:lnTo>
                <a:lnTo>
                  <a:pt x="253" y="1948"/>
                </a:lnTo>
                <a:lnTo>
                  <a:pt x="253" y="1935"/>
                </a:lnTo>
                <a:lnTo>
                  <a:pt x="239" y="1935"/>
                </a:lnTo>
                <a:lnTo>
                  <a:pt x="239" y="1909"/>
                </a:lnTo>
                <a:lnTo>
                  <a:pt x="225" y="1909"/>
                </a:lnTo>
                <a:lnTo>
                  <a:pt x="225" y="1856"/>
                </a:lnTo>
                <a:lnTo>
                  <a:pt x="239" y="1856"/>
                </a:lnTo>
                <a:lnTo>
                  <a:pt x="239" y="1791"/>
                </a:lnTo>
                <a:lnTo>
                  <a:pt x="253" y="1791"/>
                </a:lnTo>
                <a:lnTo>
                  <a:pt x="253" y="1765"/>
                </a:lnTo>
                <a:lnTo>
                  <a:pt x="268" y="1765"/>
                </a:lnTo>
                <a:lnTo>
                  <a:pt x="268" y="1725"/>
                </a:lnTo>
                <a:lnTo>
                  <a:pt x="281" y="1725"/>
                </a:lnTo>
                <a:lnTo>
                  <a:pt x="281" y="1699"/>
                </a:lnTo>
                <a:lnTo>
                  <a:pt x="296" y="1699"/>
                </a:lnTo>
                <a:lnTo>
                  <a:pt x="296" y="1673"/>
                </a:lnTo>
                <a:lnTo>
                  <a:pt x="309" y="1673"/>
                </a:lnTo>
                <a:lnTo>
                  <a:pt x="309" y="1660"/>
                </a:lnTo>
                <a:lnTo>
                  <a:pt x="323" y="1660"/>
                </a:lnTo>
                <a:lnTo>
                  <a:pt x="323" y="1647"/>
                </a:lnTo>
                <a:lnTo>
                  <a:pt x="338" y="1647"/>
                </a:lnTo>
                <a:lnTo>
                  <a:pt x="338" y="1634"/>
                </a:lnTo>
                <a:lnTo>
                  <a:pt x="352" y="1634"/>
                </a:lnTo>
                <a:lnTo>
                  <a:pt x="352" y="1620"/>
                </a:lnTo>
                <a:lnTo>
                  <a:pt x="323" y="1620"/>
                </a:lnTo>
                <a:lnTo>
                  <a:pt x="323" y="1607"/>
                </a:lnTo>
                <a:lnTo>
                  <a:pt x="296" y="1607"/>
                </a:lnTo>
                <a:lnTo>
                  <a:pt x="296" y="1595"/>
                </a:lnTo>
                <a:lnTo>
                  <a:pt x="268" y="1595"/>
                </a:lnTo>
                <a:lnTo>
                  <a:pt x="268" y="1582"/>
                </a:lnTo>
                <a:lnTo>
                  <a:pt x="239" y="1582"/>
                </a:lnTo>
                <a:lnTo>
                  <a:pt x="239" y="1569"/>
                </a:lnTo>
                <a:lnTo>
                  <a:pt x="211" y="1569"/>
                </a:lnTo>
                <a:lnTo>
                  <a:pt x="211" y="1556"/>
                </a:lnTo>
                <a:lnTo>
                  <a:pt x="197" y="1556"/>
                </a:lnTo>
                <a:lnTo>
                  <a:pt x="197" y="1543"/>
                </a:lnTo>
                <a:lnTo>
                  <a:pt x="170" y="1543"/>
                </a:lnTo>
                <a:lnTo>
                  <a:pt x="170" y="1529"/>
                </a:lnTo>
                <a:lnTo>
                  <a:pt x="155" y="1529"/>
                </a:lnTo>
                <a:lnTo>
                  <a:pt x="155" y="1517"/>
                </a:lnTo>
                <a:lnTo>
                  <a:pt x="141" y="1517"/>
                </a:lnTo>
                <a:lnTo>
                  <a:pt x="141" y="1504"/>
                </a:lnTo>
                <a:lnTo>
                  <a:pt x="127" y="1504"/>
                </a:lnTo>
                <a:lnTo>
                  <a:pt x="127" y="1490"/>
                </a:lnTo>
                <a:lnTo>
                  <a:pt x="112" y="1490"/>
                </a:lnTo>
                <a:lnTo>
                  <a:pt x="112" y="1477"/>
                </a:lnTo>
                <a:lnTo>
                  <a:pt x="99" y="1477"/>
                </a:lnTo>
                <a:lnTo>
                  <a:pt x="99" y="1464"/>
                </a:lnTo>
                <a:lnTo>
                  <a:pt x="84" y="1464"/>
                </a:lnTo>
                <a:lnTo>
                  <a:pt x="84" y="1451"/>
                </a:lnTo>
                <a:lnTo>
                  <a:pt x="70" y="1451"/>
                </a:lnTo>
                <a:lnTo>
                  <a:pt x="70" y="1424"/>
                </a:lnTo>
                <a:lnTo>
                  <a:pt x="57" y="1424"/>
                </a:lnTo>
                <a:lnTo>
                  <a:pt x="57" y="1385"/>
                </a:lnTo>
                <a:lnTo>
                  <a:pt x="42" y="1385"/>
                </a:lnTo>
                <a:lnTo>
                  <a:pt x="42" y="1163"/>
                </a:lnTo>
                <a:lnTo>
                  <a:pt x="29" y="1163"/>
                </a:lnTo>
                <a:lnTo>
                  <a:pt x="29" y="1124"/>
                </a:lnTo>
                <a:lnTo>
                  <a:pt x="14" y="1124"/>
                </a:lnTo>
                <a:lnTo>
                  <a:pt x="14" y="1085"/>
                </a:lnTo>
                <a:lnTo>
                  <a:pt x="0" y="1085"/>
                </a:lnTo>
                <a:lnTo>
                  <a:pt x="0" y="993"/>
                </a:lnTo>
                <a:lnTo>
                  <a:pt x="14" y="993"/>
                </a:lnTo>
                <a:lnTo>
                  <a:pt x="14" y="980"/>
                </a:lnTo>
                <a:lnTo>
                  <a:pt x="29" y="980"/>
                </a:lnTo>
                <a:lnTo>
                  <a:pt x="29" y="928"/>
                </a:lnTo>
                <a:lnTo>
                  <a:pt x="42" y="928"/>
                </a:lnTo>
                <a:lnTo>
                  <a:pt x="42" y="980"/>
                </a:lnTo>
                <a:lnTo>
                  <a:pt x="112" y="980"/>
                </a:lnTo>
                <a:lnTo>
                  <a:pt x="112" y="967"/>
                </a:lnTo>
                <a:lnTo>
                  <a:pt x="141" y="967"/>
                </a:lnTo>
                <a:lnTo>
                  <a:pt x="141" y="954"/>
                </a:lnTo>
                <a:lnTo>
                  <a:pt x="182" y="954"/>
                </a:lnTo>
                <a:lnTo>
                  <a:pt x="182" y="940"/>
                </a:lnTo>
                <a:lnTo>
                  <a:pt x="225" y="940"/>
                </a:lnTo>
                <a:lnTo>
                  <a:pt x="225" y="928"/>
                </a:lnTo>
                <a:lnTo>
                  <a:pt x="268" y="928"/>
                </a:lnTo>
                <a:lnTo>
                  <a:pt x="268" y="915"/>
                </a:lnTo>
                <a:lnTo>
                  <a:pt x="323" y="915"/>
                </a:lnTo>
                <a:lnTo>
                  <a:pt x="323" y="901"/>
                </a:lnTo>
                <a:lnTo>
                  <a:pt x="367" y="901"/>
                </a:lnTo>
                <a:lnTo>
                  <a:pt x="367" y="888"/>
                </a:lnTo>
                <a:lnTo>
                  <a:pt x="394" y="888"/>
                </a:lnTo>
                <a:lnTo>
                  <a:pt x="394" y="875"/>
                </a:lnTo>
                <a:lnTo>
                  <a:pt x="422" y="875"/>
                </a:lnTo>
                <a:lnTo>
                  <a:pt x="422" y="863"/>
                </a:lnTo>
                <a:lnTo>
                  <a:pt x="451" y="863"/>
                </a:lnTo>
                <a:lnTo>
                  <a:pt x="451" y="851"/>
                </a:lnTo>
                <a:lnTo>
                  <a:pt x="479" y="851"/>
                </a:lnTo>
                <a:lnTo>
                  <a:pt x="479" y="837"/>
                </a:lnTo>
                <a:lnTo>
                  <a:pt x="493" y="837"/>
                </a:lnTo>
                <a:lnTo>
                  <a:pt x="493" y="824"/>
                </a:lnTo>
                <a:lnTo>
                  <a:pt x="508" y="824"/>
                </a:lnTo>
                <a:lnTo>
                  <a:pt x="508" y="784"/>
                </a:lnTo>
                <a:lnTo>
                  <a:pt x="465" y="784"/>
                </a:lnTo>
                <a:lnTo>
                  <a:pt x="465" y="797"/>
                </a:lnTo>
                <a:lnTo>
                  <a:pt x="451" y="797"/>
                </a:lnTo>
                <a:lnTo>
                  <a:pt x="451" y="811"/>
                </a:lnTo>
                <a:lnTo>
                  <a:pt x="422" y="811"/>
                </a:lnTo>
                <a:lnTo>
                  <a:pt x="422" y="824"/>
                </a:lnTo>
                <a:lnTo>
                  <a:pt x="394" y="824"/>
                </a:lnTo>
                <a:lnTo>
                  <a:pt x="394" y="837"/>
                </a:lnTo>
                <a:lnTo>
                  <a:pt x="381" y="837"/>
                </a:lnTo>
                <a:lnTo>
                  <a:pt x="381" y="851"/>
                </a:lnTo>
                <a:lnTo>
                  <a:pt x="338" y="851"/>
                </a:lnTo>
                <a:lnTo>
                  <a:pt x="338" y="863"/>
                </a:lnTo>
                <a:lnTo>
                  <a:pt x="309" y="863"/>
                </a:lnTo>
                <a:lnTo>
                  <a:pt x="309" y="875"/>
                </a:lnTo>
                <a:lnTo>
                  <a:pt x="281" y="875"/>
                </a:lnTo>
                <a:lnTo>
                  <a:pt x="281" y="888"/>
                </a:lnTo>
                <a:lnTo>
                  <a:pt x="253" y="888"/>
                </a:lnTo>
                <a:lnTo>
                  <a:pt x="253" y="901"/>
                </a:lnTo>
                <a:lnTo>
                  <a:pt x="197" y="901"/>
                </a:lnTo>
                <a:lnTo>
                  <a:pt x="197" y="915"/>
                </a:lnTo>
                <a:lnTo>
                  <a:pt x="141" y="915"/>
                </a:lnTo>
                <a:lnTo>
                  <a:pt x="141" y="928"/>
                </a:lnTo>
                <a:lnTo>
                  <a:pt x="42" y="928"/>
                </a:lnTo>
                <a:lnTo>
                  <a:pt x="42" y="915"/>
                </a:lnTo>
                <a:lnTo>
                  <a:pt x="70" y="915"/>
                </a:lnTo>
                <a:lnTo>
                  <a:pt x="70" y="901"/>
                </a:lnTo>
                <a:lnTo>
                  <a:pt x="57" y="901"/>
                </a:lnTo>
                <a:lnTo>
                  <a:pt x="57" y="888"/>
                </a:lnTo>
                <a:lnTo>
                  <a:pt x="42" y="888"/>
                </a:lnTo>
                <a:lnTo>
                  <a:pt x="42" y="863"/>
                </a:lnTo>
                <a:lnTo>
                  <a:pt x="29" y="863"/>
                </a:lnTo>
                <a:lnTo>
                  <a:pt x="29" y="824"/>
                </a:lnTo>
                <a:lnTo>
                  <a:pt x="14" y="824"/>
                </a:lnTo>
                <a:lnTo>
                  <a:pt x="14" y="732"/>
                </a:lnTo>
                <a:lnTo>
                  <a:pt x="29" y="732"/>
                </a:lnTo>
                <a:lnTo>
                  <a:pt x="29" y="705"/>
                </a:lnTo>
                <a:lnTo>
                  <a:pt x="42" y="705"/>
                </a:lnTo>
                <a:lnTo>
                  <a:pt x="42" y="693"/>
                </a:lnTo>
                <a:lnTo>
                  <a:pt x="57" y="693"/>
                </a:lnTo>
                <a:lnTo>
                  <a:pt x="57" y="680"/>
                </a:lnTo>
                <a:lnTo>
                  <a:pt x="70" y="680"/>
                </a:lnTo>
                <a:lnTo>
                  <a:pt x="70" y="640"/>
                </a:lnTo>
                <a:lnTo>
                  <a:pt x="84" y="640"/>
                </a:lnTo>
                <a:lnTo>
                  <a:pt x="84" y="627"/>
                </a:lnTo>
                <a:lnTo>
                  <a:pt x="99" y="627"/>
                </a:lnTo>
                <a:lnTo>
                  <a:pt x="99" y="614"/>
                </a:lnTo>
                <a:lnTo>
                  <a:pt x="112" y="614"/>
                </a:lnTo>
                <a:lnTo>
                  <a:pt x="112" y="601"/>
                </a:lnTo>
                <a:lnTo>
                  <a:pt x="127" y="601"/>
                </a:lnTo>
                <a:lnTo>
                  <a:pt x="127" y="588"/>
                </a:lnTo>
                <a:lnTo>
                  <a:pt x="141" y="588"/>
                </a:lnTo>
                <a:lnTo>
                  <a:pt x="141" y="574"/>
                </a:lnTo>
                <a:lnTo>
                  <a:pt x="155" y="574"/>
                </a:lnTo>
                <a:lnTo>
                  <a:pt x="155" y="562"/>
                </a:lnTo>
                <a:lnTo>
                  <a:pt x="170" y="562"/>
                </a:lnTo>
                <a:lnTo>
                  <a:pt x="170" y="549"/>
                </a:lnTo>
                <a:lnTo>
                  <a:pt x="182" y="549"/>
                </a:lnTo>
                <a:lnTo>
                  <a:pt x="182" y="510"/>
                </a:lnTo>
                <a:lnTo>
                  <a:pt x="170" y="510"/>
                </a:lnTo>
                <a:lnTo>
                  <a:pt x="170" y="458"/>
                </a:lnTo>
                <a:lnTo>
                  <a:pt x="182" y="458"/>
                </a:lnTo>
                <a:lnTo>
                  <a:pt x="182" y="379"/>
                </a:lnTo>
                <a:lnTo>
                  <a:pt x="197" y="379"/>
                </a:lnTo>
                <a:lnTo>
                  <a:pt x="197" y="353"/>
                </a:lnTo>
                <a:lnTo>
                  <a:pt x="211" y="353"/>
                </a:lnTo>
                <a:lnTo>
                  <a:pt x="211" y="327"/>
                </a:lnTo>
                <a:lnTo>
                  <a:pt x="225" y="327"/>
                </a:lnTo>
                <a:lnTo>
                  <a:pt x="225" y="313"/>
                </a:lnTo>
                <a:lnTo>
                  <a:pt x="239" y="313"/>
                </a:lnTo>
                <a:lnTo>
                  <a:pt x="239" y="300"/>
                </a:lnTo>
                <a:lnTo>
                  <a:pt x="281" y="300"/>
                </a:lnTo>
                <a:lnTo>
                  <a:pt x="281" y="313"/>
                </a:lnTo>
                <a:lnTo>
                  <a:pt x="309" y="313"/>
                </a:lnTo>
                <a:lnTo>
                  <a:pt x="309" y="327"/>
                </a:lnTo>
                <a:lnTo>
                  <a:pt x="323" y="327"/>
                </a:lnTo>
                <a:lnTo>
                  <a:pt x="323" y="340"/>
                </a:lnTo>
                <a:lnTo>
                  <a:pt x="338" y="340"/>
                </a:lnTo>
                <a:lnTo>
                  <a:pt x="338" y="549"/>
                </a:lnTo>
                <a:lnTo>
                  <a:pt x="394" y="549"/>
                </a:lnTo>
                <a:lnTo>
                  <a:pt x="394" y="562"/>
                </a:lnTo>
                <a:lnTo>
                  <a:pt x="409" y="562"/>
                </a:lnTo>
                <a:lnTo>
                  <a:pt x="409" y="574"/>
                </a:lnTo>
                <a:lnTo>
                  <a:pt x="437" y="574"/>
                </a:lnTo>
                <a:lnTo>
                  <a:pt x="437" y="588"/>
                </a:lnTo>
                <a:lnTo>
                  <a:pt x="451" y="588"/>
                </a:lnTo>
                <a:lnTo>
                  <a:pt x="451" y="614"/>
                </a:lnTo>
                <a:lnTo>
                  <a:pt x="465" y="614"/>
                </a:lnTo>
                <a:lnTo>
                  <a:pt x="465" y="640"/>
                </a:lnTo>
                <a:lnTo>
                  <a:pt x="479" y="640"/>
                </a:lnTo>
                <a:lnTo>
                  <a:pt x="479" y="666"/>
                </a:lnTo>
                <a:lnTo>
                  <a:pt x="493" y="666"/>
                </a:lnTo>
                <a:lnTo>
                  <a:pt x="493" y="771"/>
                </a:lnTo>
                <a:lnTo>
                  <a:pt x="508" y="771"/>
                </a:lnTo>
                <a:lnTo>
                  <a:pt x="508" y="732"/>
                </a:lnTo>
                <a:lnTo>
                  <a:pt x="521" y="732"/>
                </a:lnTo>
                <a:lnTo>
                  <a:pt x="521" y="705"/>
                </a:lnTo>
                <a:lnTo>
                  <a:pt x="536" y="705"/>
                </a:lnTo>
                <a:lnTo>
                  <a:pt x="536" y="680"/>
                </a:lnTo>
                <a:lnTo>
                  <a:pt x="549" y="680"/>
                </a:lnTo>
                <a:lnTo>
                  <a:pt x="549" y="666"/>
                </a:lnTo>
                <a:lnTo>
                  <a:pt x="564" y="666"/>
                </a:lnTo>
                <a:lnTo>
                  <a:pt x="564" y="654"/>
                </a:lnTo>
                <a:lnTo>
                  <a:pt x="577" y="654"/>
                </a:lnTo>
                <a:lnTo>
                  <a:pt x="577" y="640"/>
                </a:lnTo>
                <a:lnTo>
                  <a:pt x="591" y="640"/>
                </a:lnTo>
                <a:lnTo>
                  <a:pt x="591" y="627"/>
                </a:lnTo>
                <a:lnTo>
                  <a:pt x="606" y="627"/>
                </a:lnTo>
                <a:lnTo>
                  <a:pt x="606" y="614"/>
                </a:lnTo>
                <a:lnTo>
                  <a:pt x="620" y="614"/>
                </a:lnTo>
                <a:lnTo>
                  <a:pt x="620" y="524"/>
                </a:lnTo>
                <a:lnTo>
                  <a:pt x="634" y="524"/>
                </a:lnTo>
                <a:lnTo>
                  <a:pt x="634" y="484"/>
                </a:lnTo>
                <a:lnTo>
                  <a:pt x="620" y="484"/>
                </a:lnTo>
                <a:lnTo>
                  <a:pt x="620" y="470"/>
                </a:lnTo>
                <a:lnTo>
                  <a:pt x="606" y="470"/>
                </a:lnTo>
                <a:lnTo>
                  <a:pt x="606" y="458"/>
                </a:lnTo>
                <a:lnTo>
                  <a:pt x="591" y="458"/>
                </a:lnTo>
                <a:lnTo>
                  <a:pt x="591" y="432"/>
                </a:lnTo>
                <a:lnTo>
                  <a:pt x="577" y="432"/>
                </a:lnTo>
                <a:lnTo>
                  <a:pt x="577" y="340"/>
                </a:lnTo>
                <a:lnTo>
                  <a:pt x="591" y="340"/>
                </a:lnTo>
                <a:lnTo>
                  <a:pt x="591" y="327"/>
                </a:lnTo>
                <a:lnTo>
                  <a:pt x="606" y="327"/>
                </a:lnTo>
                <a:lnTo>
                  <a:pt x="606" y="313"/>
                </a:lnTo>
                <a:lnTo>
                  <a:pt x="620" y="313"/>
                </a:lnTo>
                <a:lnTo>
                  <a:pt x="620" y="274"/>
                </a:lnTo>
                <a:lnTo>
                  <a:pt x="606" y="274"/>
                </a:lnTo>
                <a:lnTo>
                  <a:pt x="606" y="261"/>
                </a:lnTo>
                <a:lnTo>
                  <a:pt x="591" y="261"/>
                </a:lnTo>
                <a:lnTo>
                  <a:pt x="591" y="222"/>
                </a:lnTo>
                <a:lnTo>
                  <a:pt x="606" y="222"/>
                </a:lnTo>
                <a:lnTo>
                  <a:pt x="606" y="196"/>
                </a:lnTo>
                <a:lnTo>
                  <a:pt x="620" y="196"/>
                </a:lnTo>
                <a:lnTo>
                  <a:pt x="620" y="170"/>
                </a:lnTo>
                <a:lnTo>
                  <a:pt x="634" y="170"/>
                </a:lnTo>
                <a:lnTo>
                  <a:pt x="634" y="157"/>
                </a:lnTo>
                <a:lnTo>
                  <a:pt x="647" y="157"/>
                </a:lnTo>
                <a:lnTo>
                  <a:pt x="647" y="170"/>
                </a:lnTo>
                <a:lnTo>
                  <a:pt x="676" y="170"/>
                </a:lnTo>
                <a:lnTo>
                  <a:pt x="676" y="182"/>
                </a:lnTo>
                <a:lnTo>
                  <a:pt x="647" y="182"/>
                </a:lnTo>
                <a:lnTo>
                  <a:pt x="647" y="209"/>
                </a:lnTo>
                <a:lnTo>
                  <a:pt x="634" y="209"/>
                </a:lnTo>
                <a:lnTo>
                  <a:pt x="634" y="235"/>
                </a:lnTo>
                <a:lnTo>
                  <a:pt x="647" y="235"/>
                </a:lnTo>
                <a:lnTo>
                  <a:pt x="647" y="274"/>
                </a:lnTo>
                <a:lnTo>
                  <a:pt x="662" y="274"/>
                </a:lnTo>
                <a:lnTo>
                  <a:pt x="662" y="287"/>
                </a:lnTo>
                <a:lnTo>
                  <a:pt x="676" y="287"/>
                </a:lnTo>
                <a:lnTo>
                  <a:pt x="676" y="274"/>
                </a:lnTo>
                <a:lnTo>
                  <a:pt x="690" y="274"/>
                </a:lnTo>
                <a:lnTo>
                  <a:pt x="690" y="235"/>
                </a:lnTo>
                <a:lnTo>
                  <a:pt x="705" y="235"/>
                </a:lnTo>
                <a:lnTo>
                  <a:pt x="705" y="209"/>
                </a:lnTo>
                <a:lnTo>
                  <a:pt x="719" y="209"/>
                </a:lnTo>
                <a:lnTo>
                  <a:pt x="719" y="182"/>
                </a:lnTo>
                <a:lnTo>
                  <a:pt x="732" y="182"/>
                </a:lnTo>
                <a:lnTo>
                  <a:pt x="732" y="157"/>
                </a:lnTo>
                <a:lnTo>
                  <a:pt x="690" y="157"/>
                </a:lnTo>
                <a:lnTo>
                  <a:pt x="690" y="144"/>
                </a:lnTo>
                <a:lnTo>
                  <a:pt x="761" y="144"/>
                </a:lnTo>
                <a:lnTo>
                  <a:pt x="761" y="131"/>
                </a:lnTo>
                <a:lnTo>
                  <a:pt x="775" y="131"/>
                </a:lnTo>
                <a:lnTo>
                  <a:pt x="775" y="117"/>
                </a:lnTo>
                <a:lnTo>
                  <a:pt x="705" y="117"/>
                </a:lnTo>
                <a:lnTo>
                  <a:pt x="705" y="105"/>
                </a:lnTo>
                <a:lnTo>
                  <a:pt x="804" y="105"/>
                </a:lnTo>
                <a:lnTo>
                  <a:pt x="804" y="92"/>
                </a:lnTo>
                <a:lnTo>
                  <a:pt x="817" y="92"/>
                </a:lnTo>
                <a:lnTo>
                  <a:pt x="817" y="78"/>
                </a:lnTo>
                <a:lnTo>
                  <a:pt x="846" y="78"/>
                </a:lnTo>
                <a:lnTo>
                  <a:pt x="846" y="65"/>
                </a:lnTo>
                <a:lnTo>
                  <a:pt x="874" y="65"/>
                </a:lnTo>
                <a:lnTo>
                  <a:pt x="874" y="53"/>
                </a:lnTo>
                <a:lnTo>
                  <a:pt x="902" y="53"/>
                </a:lnTo>
                <a:lnTo>
                  <a:pt x="902" y="39"/>
                </a:lnTo>
                <a:lnTo>
                  <a:pt x="929" y="39"/>
                </a:lnTo>
                <a:lnTo>
                  <a:pt x="929" y="27"/>
                </a:lnTo>
                <a:lnTo>
                  <a:pt x="944" y="27"/>
                </a:lnTo>
                <a:lnTo>
                  <a:pt x="944" y="39"/>
                </a:lnTo>
                <a:lnTo>
                  <a:pt x="1000" y="39"/>
                </a:lnTo>
                <a:lnTo>
                  <a:pt x="1000" y="27"/>
                </a:lnTo>
                <a:lnTo>
                  <a:pt x="1014" y="27"/>
                </a:lnTo>
                <a:lnTo>
                  <a:pt x="1014" y="13"/>
                </a:lnTo>
                <a:lnTo>
                  <a:pt x="1057" y="13"/>
                </a:lnTo>
                <a:lnTo>
                  <a:pt x="1057" y="0"/>
                </a:lnTo>
              </a:path>
            </a:pathLst>
          </a:custGeom>
          <a:solidFill>
            <a:srgbClr val="000000"/>
          </a:solidFill>
          <a:ln w="9525" cap="rnd">
            <a:noFill/>
            <a:round/>
            <a:headEnd type="none" w="sm" len="sm"/>
            <a:tailEnd type="none" w="sm" len="sm"/>
          </a:ln>
          <a:effectLst/>
        </p:spPr>
        <p:txBody>
          <a:bodyPr/>
          <a:lstStyle/>
          <a:p>
            <a:endParaRPr lang="en-US"/>
          </a:p>
        </p:txBody>
      </p:sp>
      <p:sp>
        <p:nvSpPr>
          <p:cNvPr id="10" name="Freeform 10"/>
          <p:cNvSpPr>
            <a:spLocks/>
          </p:cNvSpPr>
          <p:nvPr/>
        </p:nvSpPr>
        <p:spPr bwMode="auto">
          <a:xfrm>
            <a:off x="5915025" y="2557463"/>
            <a:ext cx="1408113" cy="1368425"/>
          </a:xfrm>
          <a:custGeom>
            <a:avLst/>
            <a:gdLst/>
            <a:ahLst/>
            <a:cxnLst>
              <a:cxn ang="0">
                <a:pos x="506" y="13"/>
              </a:cxn>
              <a:cxn ang="0">
                <a:pos x="576" y="26"/>
              </a:cxn>
              <a:cxn ang="0">
                <a:pos x="605" y="53"/>
              </a:cxn>
              <a:cxn ang="0">
                <a:pos x="633" y="66"/>
              </a:cxn>
              <a:cxn ang="0">
                <a:pos x="648" y="91"/>
              </a:cxn>
              <a:cxn ang="0">
                <a:pos x="675" y="103"/>
              </a:cxn>
              <a:cxn ang="0">
                <a:pos x="688" y="143"/>
              </a:cxn>
              <a:cxn ang="0">
                <a:pos x="717" y="170"/>
              </a:cxn>
              <a:cxn ang="0">
                <a:pos x="702" y="247"/>
              </a:cxn>
              <a:cxn ang="0">
                <a:pos x="746" y="260"/>
              </a:cxn>
              <a:cxn ang="0">
                <a:pos x="760" y="260"/>
              </a:cxn>
              <a:cxn ang="0">
                <a:pos x="788" y="247"/>
              </a:cxn>
              <a:cxn ang="0">
                <a:pos x="829" y="247"/>
              </a:cxn>
              <a:cxn ang="0">
                <a:pos x="788" y="260"/>
              </a:cxn>
              <a:cxn ang="0">
                <a:pos x="857" y="300"/>
              </a:cxn>
              <a:cxn ang="0">
                <a:pos x="857" y="353"/>
              </a:cxn>
              <a:cxn ang="0">
                <a:pos x="829" y="403"/>
              </a:cxn>
              <a:cxn ang="0">
                <a:pos x="857" y="430"/>
              </a:cxn>
              <a:cxn ang="0">
                <a:pos x="871" y="508"/>
              </a:cxn>
              <a:cxn ang="0">
                <a:pos x="871" y="573"/>
              </a:cxn>
              <a:cxn ang="0">
                <a:pos x="857" y="665"/>
              </a:cxn>
              <a:cxn ang="0">
                <a:pos x="829" y="691"/>
              </a:cxn>
              <a:cxn ang="0">
                <a:pos x="815" y="730"/>
              </a:cxn>
              <a:cxn ang="0">
                <a:pos x="788" y="744"/>
              </a:cxn>
              <a:cxn ang="0">
                <a:pos x="760" y="784"/>
              </a:cxn>
              <a:cxn ang="0">
                <a:pos x="717" y="795"/>
              </a:cxn>
              <a:cxn ang="0">
                <a:pos x="688" y="822"/>
              </a:cxn>
              <a:cxn ang="0">
                <a:pos x="533" y="834"/>
              </a:cxn>
              <a:cxn ang="0">
                <a:pos x="520" y="834"/>
              </a:cxn>
              <a:cxn ang="0">
                <a:pos x="464" y="847"/>
              </a:cxn>
              <a:cxn ang="0">
                <a:pos x="379" y="847"/>
              </a:cxn>
              <a:cxn ang="0">
                <a:pos x="281" y="834"/>
              </a:cxn>
              <a:cxn ang="0">
                <a:pos x="252" y="809"/>
              </a:cxn>
              <a:cxn ang="0">
                <a:pos x="197" y="795"/>
              </a:cxn>
              <a:cxn ang="0">
                <a:pos x="169" y="770"/>
              </a:cxn>
              <a:cxn ang="0">
                <a:pos x="126" y="757"/>
              </a:cxn>
              <a:cxn ang="0">
                <a:pos x="112" y="730"/>
              </a:cxn>
              <a:cxn ang="0">
                <a:pos x="83" y="718"/>
              </a:cxn>
              <a:cxn ang="0">
                <a:pos x="71" y="678"/>
              </a:cxn>
              <a:cxn ang="0">
                <a:pos x="43" y="652"/>
              </a:cxn>
              <a:cxn ang="0">
                <a:pos x="56" y="430"/>
              </a:cxn>
              <a:cxn ang="0">
                <a:pos x="14" y="417"/>
              </a:cxn>
              <a:cxn ang="0">
                <a:pos x="0" y="300"/>
              </a:cxn>
              <a:cxn ang="0">
                <a:pos x="28" y="287"/>
              </a:cxn>
              <a:cxn ang="0">
                <a:pos x="43" y="260"/>
              </a:cxn>
              <a:cxn ang="0">
                <a:pos x="71" y="300"/>
              </a:cxn>
              <a:cxn ang="0">
                <a:pos x="83" y="365"/>
              </a:cxn>
              <a:cxn ang="0">
                <a:pos x="112" y="300"/>
              </a:cxn>
              <a:cxn ang="0">
                <a:pos x="98" y="234"/>
              </a:cxn>
              <a:cxn ang="0">
                <a:pos x="126" y="196"/>
              </a:cxn>
              <a:cxn ang="0">
                <a:pos x="140" y="143"/>
              </a:cxn>
              <a:cxn ang="0">
                <a:pos x="169" y="117"/>
              </a:cxn>
              <a:cxn ang="0">
                <a:pos x="183" y="91"/>
              </a:cxn>
              <a:cxn ang="0">
                <a:pos x="211" y="77"/>
              </a:cxn>
              <a:cxn ang="0">
                <a:pos x="224" y="53"/>
              </a:cxn>
              <a:cxn ang="0">
                <a:pos x="281" y="39"/>
              </a:cxn>
              <a:cxn ang="0">
                <a:pos x="310" y="13"/>
              </a:cxn>
            </a:cxnLst>
            <a:rect l="0" t="0" r="r" b="b"/>
            <a:pathLst>
              <a:path w="887" h="862">
                <a:moveTo>
                  <a:pt x="407" y="0"/>
                </a:moveTo>
                <a:lnTo>
                  <a:pt x="506" y="0"/>
                </a:lnTo>
                <a:lnTo>
                  <a:pt x="506" y="13"/>
                </a:lnTo>
                <a:lnTo>
                  <a:pt x="548" y="13"/>
                </a:lnTo>
                <a:lnTo>
                  <a:pt x="548" y="26"/>
                </a:lnTo>
                <a:lnTo>
                  <a:pt x="576" y="26"/>
                </a:lnTo>
                <a:lnTo>
                  <a:pt x="576" y="39"/>
                </a:lnTo>
                <a:lnTo>
                  <a:pt x="605" y="39"/>
                </a:lnTo>
                <a:lnTo>
                  <a:pt x="605" y="53"/>
                </a:lnTo>
                <a:lnTo>
                  <a:pt x="619" y="53"/>
                </a:lnTo>
                <a:lnTo>
                  <a:pt x="619" y="66"/>
                </a:lnTo>
                <a:lnTo>
                  <a:pt x="633" y="66"/>
                </a:lnTo>
                <a:lnTo>
                  <a:pt x="633" y="77"/>
                </a:lnTo>
                <a:lnTo>
                  <a:pt x="648" y="77"/>
                </a:lnTo>
                <a:lnTo>
                  <a:pt x="648" y="91"/>
                </a:lnTo>
                <a:lnTo>
                  <a:pt x="661" y="91"/>
                </a:lnTo>
                <a:lnTo>
                  <a:pt x="661" y="103"/>
                </a:lnTo>
                <a:lnTo>
                  <a:pt x="675" y="103"/>
                </a:lnTo>
                <a:lnTo>
                  <a:pt x="675" y="117"/>
                </a:lnTo>
                <a:lnTo>
                  <a:pt x="688" y="117"/>
                </a:lnTo>
                <a:lnTo>
                  <a:pt x="688" y="143"/>
                </a:lnTo>
                <a:lnTo>
                  <a:pt x="702" y="143"/>
                </a:lnTo>
                <a:lnTo>
                  <a:pt x="702" y="170"/>
                </a:lnTo>
                <a:lnTo>
                  <a:pt x="717" y="170"/>
                </a:lnTo>
                <a:lnTo>
                  <a:pt x="717" y="234"/>
                </a:lnTo>
                <a:lnTo>
                  <a:pt x="702" y="234"/>
                </a:lnTo>
                <a:lnTo>
                  <a:pt x="702" y="247"/>
                </a:lnTo>
                <a:lnTo>
                  <a:pt x="731" y="247"/>
                </a:lnTo>
                <a:lnTo>
                  <a:pt x="731" y="260"/>
                </a:lnTo>
                <a:lnTo>
                  <a:pt x="746" y="260"/>
                </a:lnTo>
                <a:lnTo>
                  <a:pt x="746" y="287"/>
                </a:lnTo>
                <a:lnTo>
                  <a:pt x="760" y="287"/>
                </a:lnTo>
                <a:lnTo>
                  <a:pt x="760" y="260"/>
                </a:lnTo>
                <a:lnTo>
                  <a:pt x="774" y="260"/>
                </a:lnTo>
                <a:lnTo>
                  <a:pt x="774" y="247"/>
                </a:lnTo>
                <a:lnTo>
                  <a:pt x="788" y="247"/>
                </a:lnTo>
                <a:lnTo>
                  <a:pt x="788" y="234"/>
                </a:lnTo>
                <a:lnTo>
                  <a:pt x="829" y="234"/>
                </a:lnTo>
                <a:lnTo>
                  <a:pt x="829" y="247"/>
                </a:lnTo>
                <a:lnTo>
                  <a:pt x="844" y="247"/>
                </a:lnTo>
                <a:lnTo>
                  <a:pt x="844" y="260"/>
                </a:lnTo>
                <a:lnTo>
                  <a:pt x="788" y="260"/>
                </a:lnTo>
                <a:lnTo>
                  <a:pt x="788" y="273"/>
                </a:lnTo>
                <a:lnTo>
                  <a:pt x="857" y="273"/>
                </a:lnTo>
                <a:lnTo>
                  <a:pt x="857" y="300"/>
                </a:lnTo>
                <a:lnTo>
                  <a:pt x="871" y="300"/>
                </a:lnTo>
                <a:lnTo>
                  <a:pt x="871" y="353"/>
                </a:lnTo>
                <a:lnTo>
                  <a:pt x="857" y="353"/>
                </a:lnTo>
                <a:lnTo>
                  <a:pt x="857" y="377"/>
                </a:lnTo>
                <a:lnTo>
                  <a:pt x="829" y="377"/>
                </a:lnTo>
                <a:lnTo>
                  <a:pt x="829" y="403"/>
                </a:lnTo>
                <a:lnTo>
                  <a:pt x="844" y="403"/>
                </a:lnTo>
                <a:lnTo>
                  <a:pt x="844" y="430"/>
                </a:lnTo>
                <a:lnTo>
                  <a:pt x="857" y="430"/>
                </a:lnTo>
                <a:lnTo>
                  <a:pt x="857" y="470"/>
                </a:lnTo>
                <a:lnTo>
                  <a:pt x="871" y="470"/>
                </a:lnTo>
                <a:lnTo>
                  <a:pt x="871" y="508"/>
                </a:lnTo>
                <a:lnTo>
                  <a:pt x="886" y="508"/>
                </a:lnTo>
                <a:lnTo>
                  <a:pt x="886" y="573"/>
                </a:lnTo>
                <a:lnTo>
                  <a:pt x="871" y="573"/>
                </a:lnTo>
                <a:lnTo>
                  <a:pt x="871" y="627"/>
                </a:lnTo>
                <a:lnTo>
                  <a:pt x="857" y="627"/>
                </a:lnTo>
                <a:lnTo>
                  <a:pt x="857" y="665"/>
                </a:lnTo>
                <a:lnTo>
                  <a:pt x="844" y="665"/>
                </a:lnTo>
                <a:lnTo>
                  <a:pt x="844" y="691"/>
                </a:lnTo>
                <a:lnTo>
                  <a:pt x="829" y="691"/>
                </a:lnTo>
                <a:lnTo>
                  <a:pt x="829" y="718"/>
                </a:lnTo>
                <a:lnTo>
                  <a:pt x="815" y="718"/>
                </a:lnTo>
                <a:lnTo>
                  <a:pt x="815" y="730"/>
                </a:lnTo>
                <a:lnTo>
                  <a:pt x="802" y="730"/>
                </a:lnTo>
                <a:lnTo>
                  <a:pt x="802" y="744"/>
                </a:lnTo>
                <a:lnTo>
                  <a:pt x="788" y="744"/>
                </a:lnTo>
                <a:lnTo>
                  <a:pt x="788" y="757"/>
                </a:lnTo>
                <a:lnTo>
                  <a:pt x="760" y="757"/>
                </a:lnTo>
                <a:lnTo>
                  <a:pt x="760" y="784"/>
                </a:lnTo>
                <a:lnTo>
                  <a:pt x="731" y="784"/>
                </a:lnTo>
                <a:lnTo>
                  <a:pt x="731" y="795"/>
                </a:lnTo>
                <a:lnTo>
                  <a:pt x="717" y="795"/>
                </a:lnTo>
                <a:lnTo>
                  <a:pt x="717" y="809"/>
                </a:lnTo>
                <a:lnTo>
                  <a:pt x="688" y="809"/>
                </a:lnTo>
                <a:lnTo>
                  <a:pt x="688" y="822"/>
                </a:lnTo>
                <a:lnTo>
                  <a:pt x="661" y="822"/>
                </a:lnTo>
                <a:lnTo>
                  <a:pt x="661" y="834"/>
                </a:lnTo>
                <a:lnTo>
                  <a:pt x="533" y="834"/>
                </a:lnTo>
                <a:lnTo>
                  <a:pt x="533" y="822"/>
                </a:lnTo>
                <a:lnTo>
                  <a:pt x="520" y="822"/>
                </a:lnTo>
                <a:lnTo>
                  <a:pt x="520" y="834"/>
                </a:lnTo>
                <a:lnTo>
                  <a:pt x="493" y="834"/>
                </a:lnTo>
                <a:lnTo>
                  <a:pt x="493" y="847"/>
                </a:lnTo>
                <a:lnTo>
                  <a:pt x="464" y="847"/>
                </a:lnTo>
                <a:lnTo>
                  <a:pt x="464" y="861"/>
                </a:lnTo>
                <a:lnTo>
                  <a:pt x="379" y="861"/>
                </a:lnTo>
                <a:lnTo>
                  <a:pt x="379" y="847"/>
                </a:lnTo>
                <a:lnTo>
                  <a:pt x="310" y="847"/>
                </a:lnTo>
                <a:lnTo>
                  <a:pt x="310" y="834"/>
                </a:lnTo>
                <a:lnTo>
                  <a:pt x="281" y="834"/>
                </a:lnTo>
                <a:lnTo>
                  <a:pt x="281" y="822"/>
                </a:lnTo>
                <a:lnTo>
                  <a:pt x="252" y="822"/>
                </a:lnTo>
                <a:lnTo>
                  <a:pt x="252" y="809"/>
                </a:lnTo>
                <a:lnTo>
                  <a:pt x="224" y="809"/>
                </a:lnTo>
                <a:lnTo>
                  <a:pt x="224" y="795"/>
                </a:lnTo>
                <a:lnTo>
                  <a:pt x="197" y="795"/>
                </a:lnTo>
                <a:lnTo>
                  <a:pt x="197" y="784"/>
                </a:lnTo>
                <a:lnTo>
                  <a:pt x="169" y="784"/>
                </a:lnTo>
                <a:lnTo>
                  <a:pt x="169" y="770"/>
                </a:lnTo>
                <a:lnTo>
                  <a:pt x="140" y="770"/>
                </a:lnTo>
                <a:lnTo>
                  <a:pt x="140" y="757"/>
                </a:lnTo>
                <a:lnTo>
                  <a:pt x="126" y="757"/>
                </a:lnTo>
                <a:lnTo>
                  <a:pt x="126" y="744"/>
                </a:lnTo>
                <a:lnTo>
                  <a:pt x="112" y="744"/>
                </a:lnTo>
                <a:lnTo>
                  <a:pt x="112" y="730"/>
                </a:lnTo>
                <a:lnTo>
                  <a:pt x="98" y="730"/>
                </a:lnTo>
                <a:lnTo>
                  <a:pt x="98" y="718"/>
                </a:lnTo>
                <a:lnTo>
                  <a:pt x="83" y="718"/>
                </a:lnTo>
                <a:lnTo>
                  <a:pt x="83" y="691"/>
                </a:lnTo>
                <a:lnTo>
                  <a:pt x="71" y="691"/>
                </a:lnTo>
                <a:lnTo>
                  <a:pt x="71" y="678"/>
                </a:lnTo>
                <a:lnTo>
                  <a:pt x="56" y="678"/>
                </a:lnTo>
                <a:lnTo>
                  <a:pt x="56" y="652"/>
                </a:lnTo>
                <a:lnTo>
                  <a:pt x="43" y="652"/>
                </a:lnTo>
                <a:lnTo>
                  <a:pt x="43" y="483"/>
                </a:lnTo>
                <a:lnTo>
                  <a:pt x="56" y="483"/>
                </a:lnTo>
                <a:lnTo>
                  <a:pt x="56" y="430"/>
                </a:lnTo>
                <a:lnTo>
                  <a:pt x="28" y="430"/>
                </a:lnTo>
                <a:lnTo>
                  <a:pt x="28" y="417"/>
                </a:lnTo>
                <a:lnTo>
                  <a:pt x="14" y="417"/>
                </a:lnTo>
                <a:lnTo>
                  <a:pt x="14" y="391"/>
                </a:lnTo>
                <a:lnTo>
                  <a:pt x="0" y="391"/>
                </a:lnTo>
                <a:lnTo>
                  <a:pt x="0" y="300"/>
                </a:lnTo>
                <a:lnTo>
                  <a:pt x="14" y="300"/>
                </a:lnTo>
                <a:lnTo>
                  <a:pt x="14" y="287"/>
                </a:lnTo>
                <a:lnTo>
                  <a:pt x="28" y="287"/>
                </a:lnTo>
                <a:lnTo>
                  <a:pt x="28" y="273"/>
                </a:lnTo>
                <a:lnTo>
                  <a:pt x="43" y="273"/>
                </a:lnTo>
                <a:lnTo>
                  <a:pt x="43" y="260"/>
                </a:lnTo>
                <a:lnTo>
                  <a:pt x="83" y="260"/>
                </a:lnTo>
                <a:lnTo>
                  <a:pt x="83" y="300"/>
                </a:lnTo>
                <a:lnTo>
                  <a:pt x="71" y="300"/>
                </a:lnTo>
                <a:lnTo>
                  <a:pt x="71" y="313"/>
                </a:lnTo>
                <a:lnTo>
                  <a:pt x="83" y="313"/>
                </a:lnTo>
                <a:lnTo>
                  <a:pt x="83" y="365"/>
                </a:lnTo>
                <a:lnTo>
                  <a:pt x="98" y="365"/>
                </a:lnTo>
                <a:lnTo>
                  <a:pt x="98" y="300"/>
                </a:lnTo>
                <a:lnTo>
                  <a:pt x="112" y="300"/>
                </a:lnTo>
                <a:lnTo>
                  <a:pt x="112" y="287"/>
                </a:lnTo>
                <a:lnTo>
                  <a:pt x="98" y="287"/>
                </a:lnTo>
                <a:lnTo>
                  <a:pt x="98" y="234"/>
                </a:lnTo>
                <a:lnTo>
                  <a:pt x="112" y="234"/>
                </a:lnTo>
                <a:lnTo>
                  <a:pt x="112" y="196"/>
                </a:lnTo>
                <a:lnTo>
                  <a:pt x="126" y="196"/>
                </a:lnTo>
                <a:lnTo>
                  <a:pt x="126" y="170"/>
                </a:lnTo>
                <a:lnTo>
                  <a:pt x="140" y="170"/>
                </a:lnTo>
                <a:lnTo>
                  <a:pt x="140" y="143"/>
                </a:lnTo>
                <a:lnTo>
                  <a:pt x="154" y="143"/>
                </a:lnTo>
                <a:lnTo>
                  <a:pt x="154" y="117"/>
                </a:lnTo>
                <a:lnTo>
                  <a:pt x="169" y="117"/>
                </a:lnTo>
                <a:lnTo>
                  <a:pt x="169" y="103"/>
                </a:lnTo>
                <a:lnTo>
                  <a:pt x="183" y="103"/>
                </a:lnTo>
                <a:lnTo>
                  <a:pt x="183" y="91"/>
                </a:lnTo>
                <a:lnTo>
                  <a:pt x="197" y="91"/>
                </a:lnTo>
                <a:lnTo>
                  <a:pt x="197" y="77"/>
                </a:lnTo>
                <a:lnTo>
                  <a:pt x="211" y="77"/>
                </a:lnTo>
                <a:lnTo>
                  <a:pt x="211" y="66"/>
                </a:lnTo>
                <a:lnTo>
                  <a:pt x="224" y="66"/>
                </a:lnTo>
                <a:lnTo>
                  <a:pt x="224" y="53"/>
                </a:lnTo>
                <a:lnTo>
                  <a:pt x="252" y="53"/>
                </a:lnTo>
                <a:lnTo>
                  <a:pt x="252" y="39"/>
                </a:lnTo>
                <a:lnTo>
                  <a:pt x="281" y="39"/>
                </a:lnTo>
                <a:lnTo>
                  <a:pt x="281" y="26"/>
                </a:lnTo>
                <a:lnTo>
                  <a:pt x="310" y="26"/>
                </a:lnTo>
                <a:lnTo>
                  <a:pt x="310" y="13"/>
                </a:lnTo>
                <a:lnTo>
                  <a:pt x="407" y="13"/>
                </a:lnTo>
                <a:lnTo>
                  <a:pt x="407" y="0"/>
                </a:lnTo>
              </a:path>
            </a:pathLst>
          </a:custGeom>
          <a:solidFill>
            <a:srgbClr val="FFA584"/>
          </a:solidFill>
          <a:ln w="9525" cap="rnd">
            <a:noFill/>
            <a:round/>
            <a:headEnd type="none" w="sm" len="sm"/>
            <a:tailEnd type="none" w="sm" len="sm"/>
          </a:ln>
          <a:effectLst/>
        </p:spPr>
        <p:txBody>
          <a:bodyPr/>
          <a:lstStyle/>
          <a:p>
            <a:endParaRPr lang="en-US"/>
          </a:p>
        </p:txBody>
      </p:sp>
      <p:sp>
        <p:nvSpPr>
          <p:cNvPr id="11" name="Freeform 11"/>
          <p:cNvSpPr>
            <a:spLocks/>
          </p:cNvSpPr>
          <p:nvPr/>
        </p:nvSpPr>
        <p:spPr bwMode="auto">
          <a:xfrm>
            <a:off x="6294438" y="2662238"/>
            <a:ext cx="177800" cy="120650"/>
          </a:xfrm>
          <a:custGeom>
            <a:avLst/>
            <a:gdLst/>
            <a:ahLst/>
            <a:cxnLst>
              <a:cxn ang="0">
                <a:pos x="70" y="0"/>
              </a:cxn>
              <a:cxn ang="0">
                <a:pos x="97" y="0"/>
              </a:cxn>
              <a:cxn ang="0">
                <a:pos x="97" y="12"/>
              </a:cxn>
              <a:cxn ang="0">
                <a:pos x="111" y="12"/>
              </a:cxn>
              <a:cxn ang="0">
                <a:pos x="111" y="25"/>
              </a:cxn>
              <a:cxn ang="0">
                <a:pos x="97" y="25"/>
              </a:cxn>
              <a:cxn ang="0">
                <a:pos x="97" y="37"/>
              </a:cxn>
              <a:cxn ang="0">
                <a:pos x="70" y="37"/>
              </a:cxn>
              <a:cxn ang="0">
                <a:pos x="70" y="49"/>
              </a:cxn>
              <a:cxn ang="0">
                <a:pos x="42" y="49"/>
              </a:cxn>
              <a:cxn ang="0">
                <a:pos x="42" y="63"/>
              </a:cxn>
              <a:cxn ang="0">
                <a:pos x="28" y="63"/>
              </a:cxn>
              <a:cxn ang="0">
                <a:pos x="28" y="75"/>
              </a:cxn>
              <a:cxn ang="0">
                <a:pos x="13" y="75"/>
              </a:cxn>
              <a:cxn ang="0">
                <a:pos x="13" y="63"/>
              </a:cxn>
              <a:cxn ang="0">
                <a:pos x="0" y="63"/>
              </a:cxn>
              <a:cxn ang="0">
                <a:pos x="0" y="49"/>
              </a:cxn>
              <a:cxn ang="0">
                <a:pos x="13" y="49"/>
              </a:cxn>
              <a:cxn ang="0">
                <a:pos x="13" y="37"/>
              </a:cxn>
              <a:cxn ang="0">
                <a:pos x="28" y="37"/>
              </a:cxn>
              <a:cxn ang="0">
                <a:pos x="28" y="25"/>
              </a:cxn>
              <a:cxn ang="0">
                <a:pos x="42" y="25"/>
              </a:cxn>
              <a:cxn ang="0">
                <a:pos x="42" y="12"/>
              </a:cxn>
              <a:cxn ang="0">
                <a:pos x="70" y="12"/>
              </a:cxn>
              <a:cxn ang="0">
                <a:pos x="70" y="0"/>
              </a:cxn>
            </a:cxnLst>
            <a:rect l="0" t="0" r="r" b="b"/>
            <a:pathLst>
              <a:path w="112" h="76">
                <a:moveTo>
                  <a:pt x="70" y="0"/>
                </a:moveTo>
                <a:lnTo>
                  <a:pt x="97" y="0"/>
                </a:lnTo>
                <a:lnTo>
                  <a:pt x="97" y="12"/>
                </a:lnTo>
                <a:lnTo>
                  <a:pt x="111" y="12"/>
                </a:lnTo>
                <a:lnTo>
                  <a:pt x="111" y="25"/>
                </a:lnTo>
                <a:lnTo>
                  <a:pt x="97" y="25"/>
                </a:lnTo>
                <a:lnTo>
                  <a:pt x="97" y="37"/>
                </a:lnTo>
                <a:lnTo>
                  <a:pt x="70" y="37"/>
                </a:lnTo>
                <a:lnTo>
                  <a:pt x="70" y="49"/>
                </a:lnTo>
                <a:lnTo>
                  <a:pt x="42" y="49"/>
                </a:lnTo>
                <a:lnTo>
                  <a:pt x="42" y="63"/>
                </a:lnTo>
                <a:lnTo>
                  <a:pt x="28" y="63"/>
                </a:lnTo>
                <a:lnTo>
                  <a:pt x="28" y="75"/>
                </a:lnTo>
                <a:lnTo>
                  <a:pt x="13" y="75"/>
                </a:lnTo>
                <a:lnTo>
                  <a:pt x="13" y="63"/>
                </a:lnTo>
                <a:lnTo>
                  <a:pt x="0" y="63"/>
                </a:lnTo>
                <a:lnTo>
                  <a:pt x="0" y="49"/>
                </a:lnTo>
                <a:lnTo>
                  <a:pt x="13" y="49"/>
                </a:lnTo>
                <a:lnTo>
                  <a:pt x="13" y="37"/>
                </a:lnTo>
                <a:lnTo>
                  <a:pt x="28" y="37"/>
                </a:lnTo>
                <a:lnTo>
                  <a:pt x="28" y="25"/>
                </a:lnTo>
                <a:lnTo>
                  <a:pt x="42" y="25"/>
                </a:lnTo>
                <a:lnTo>
                  <a:pt x="42" y="12"/>
                </a:lnTo>
                <a:lnTo>
                  <a:pt x="70" y="12"/>
                </a:lnTo>
                <a:lnTo>
                  <a:pt x="70" y="0"/>
                </a:lnTo>
              </a:path>
            </a:pathLst>
          </a:custGeom>
          <a:solidFill>
            <a:srgbClr val="000000"/>
          </a:solidFill>
          <a:ln w="9525" cap="rnd">
            <a:noFill/>
            <a:round/>
            <a:headEnd type="none" w="sm" len="sm"/>
            <a:tailEnd type="none" w="sm" len="sm"/>
          </a:ln>
          <a:effectLst/>
        </p:spPr>
        <p:txBody>
          <a:bodyPr/>
          <a:lstStyle/>
          <a:p>
            <a:endParaRPr lang="en-US"/>
          </a:p>
        </p:txBody>
      </p:sp>
      <p:sp>
        <p:nvSpPr>
          <p:cNvPr id="12" name="Freeform 12"/>
          <p:cNvSpPr>
            <a:spLocks/>
          </p:cNvSpPr>
          <p:nvPr/>
        </p:nvSpPr>
        <p:spPr bwMode="auto">
          <a:xfrm>
            <a:off x="6677025" y="2662238"/>
            <a:ext cx="176213" cy="79375"/>
          </a:xfrm>
          <a:custGeom>
            <a:avLst/>
            <a:gdLst/>
            <a:ahLst/>
            <a:cxnLst>
              <a:cxn ang="0">
                <a:pos x="41" y="0"/>
              </a:cxn>
              <a:cxn ang="0">
                <a:pos x="96" y="0"/>
              </a:cxn>
              <a:cxn ang="0">
                <a:pos x="96" y="12"/>
              </a:cxn>
              <a:cxn ang="0">
                <a:pos x="110" y="12"/>
              </a:cxn>
              <a:cxn ang="0">
                <a:pos x="110" y="24"/>
              </a:cxn>
              <a:cxn ang="0">
                <a:pos x="96" y="24"/>
              </a:cxn>
              <a:cxn ang="0">
                <a:pos x="96" y="37"/>
              </a:cxn>
              <a:cxn ang="0">
                <a:pos x="41" y="37"/>
              </a:cxn>
              <a:cxn ang="0">
                <a:pos x="41" y="49"/>
              </a:cxn>
              <a:cxn ang="0">
                <a:pos x="13" y="49"/>
              </a:cxn>
              <a:cxn ang="0">
                <a:pos x="13" y="37"/>
              </a:cxn>
              <a:cxn ang="0">
                <a:pos x="0" y="37"/>
              </a:cxn>
              <a:cxn ang="0">
                <a:pos x="0" y="24"/>
              </a:cxn>
              <a:cxn ang="0">
                <a:pos x="13" y="24"/>
              </a:cxn>
              <a:cxn ang="0">
                <a:pos x="13" y="12"/>
              </a:cxn>
              <a:cxn ang="0">
                <a:pos x="41" y="12"/>
              </a:cxn>
              <a:cxn ang="0">
                <a:pos x="41" y="0"/>
              </a:cxn>
            </a:cxnLst>
            <a:rect l="0" t="0" r="r" b="b"/>
            <a:pathLst>
              <a:path w="111" h="50">
                <a:moveTo>
                  <a:pt x="41" y="0"/>
                </a:moveTo>
                <a:lnTo>
                  <a:pt x="96" y="0"/>
                </a:lnTo>
                <a:lnTo>
                  <a:pt x="96" y="12"/>
                </a:lnTo>
                <a:lnTo>
                  <a:pt x="110" y="12"/>
                </a:lnTo>
                <a:lnTo>
                  <a:pt x="110" y="24"/>
                </a:lnTo>
                <a:lnTo>
                  <a:pt x="96" y="24"/>
                </a:lnTo>
                <a:lnTo>
                  <a:pt x="96" y="37"/>
                </a:lnTo>
                <a:lnTo>
                  <a:pt x="41" y="37"/>
                </a:lnTo>
                <a:lnTo>
                  <a:pt x="41" y="49"/>
                </a:lnTo>
                <a:lnTo>
                  <a:pt x="13" y="49"/>
                </a:lnTo>
                <a:lnTo>
                  <a:pt x="13" y="37"/>
                </a:lnTo>
                <a:lnTo>
                  <a:pt x="0" y="37"/>
                </a:lnTo>
                <a:lnTo>
                  <a:pt x="0" y="24"/>
                </a:lnTo>
                <a:lnTo>
                  <a:pt x="13" y="24"/>
                </a:lnTo>
                <a:lnTo>
                  <a:pt x="13" y="12"/>
                </a:lnTo>
                <a:lnTo>
                  <a:pt x="41" y="12"/>
                </a:lnTo>
                <a:lnTo>
                  <a:pt x="41" y="0"/>
                </a:lnTo>
              </a:path>
            </a:pathLst>
          </a:custGeom>
          <a:solidFill>
            <a:srgbClr val="000000"/>
          </a:solidFill>
          <a:ln w="9525" cap="rnd">
            <a:noFill/>
            <a:round/>
            <a:headEnd type="none" w="sm" len="sm"/>
            <a:tailEnd type="none" w="sm" len="sm"/>
          </a:ln>
          <a:effectLst/>
        </p:spPr>
        <p:txBody>
          <a:bodyPr/>
          <a:lstStyle/>
          <a:p>
            <a:endParaRPr lang="en-US"/>
          </a:p>
        </p:txBody>
      </p:sp>
      <p:sp>
        <p:nvSpPr>
          <p:cNvPr id="13" name="Freeform 13"/>
          <p:cNvSpPr>
            <a:spLocks/>
          </p:cNvSpPr>
          <p:nvPr/>
        </p:nvSpPr>
        <p:spPr bwMode="auto">
          <a:xfrm>
            <a:off x="6002338" y="2681288"/>
            <a:ext cx="88900" cy="60325"/>
          </a:xfrm>
          <a:custGeom>
            <a:avLst/>
            <a:gdLst/>
            <a:ahLst/>
            <a:cxnLst>
              <a:cxn ang="0">
                <a:pos x="28" y="0"/>
              </a:cxn>
              <a:cxn ang="0">
                <a:pos x="55" y="0"/>
              </a:cxn>
              <a:cxn ang="0">
                <a:pos x="55" y="13"/>
              </a:cxn>
              <a:cxn ang="0">
                <a:pos x="28" y="13"/>
              </a:cxn>
              <a:cxn ang="0">
                <a:pos x="28" y="25"/>
              </a:cxn>
              <a:cxn ang="0">
                <a:pos x="14" y="25"/>
              </a:cxn>
              <a:cxn ang="0">
                <a:pos x="14" y="37"/>
              </a:cxn>
              <a:cxn ang="0">
                <a:pos x="0" y="37"/>
              </a:cxn>
              <a:cxn ang="0">
                <a:pos x="0" y="25"/>
              </a:cxn>
              <a:cxn ang="0">
                <a:pos x="14" y="25"/>
              </a:cxn>
              <a:cxn ang="0">
                <a:pos x="14" y="13"/>
              </a:cxn>
              <a:cxn ang="0">
                <a:pos x="28" y="13"/>
              </a:cxn>
              <a:cxn ang="0">
                <a:pos x="28" y="0"/>
              </a:cxn>
            </a:cxnLst>
            <a:rect l="0" t="0" r="r" b="b"/>
            <a:pathLst>
              <a:path w="56" h="38">
                <a:moveTo>
                  <a:pt x="28" y="0"/>
                </a:moveTo>
                <a:lnTo>
                  <a:pt x="55" y="0"/>
                </a:lnTo>
                <a:lnTo>
                  <a:pt x="55" y="13"/>
                </a:lnTo>
                <a:lnTo>
                  <a:pt x="28" y="13"/>
                </a:lnTo>
                <a:lnTo>
                  <a:pt x="28" y="25"/>
                </a:lnTo>
                <a:lnTo>
                  <a:pt x="14" y="25"/>
                </a:lnTo>
                <a:lnTo>
                  <a:pt x="14" y="37"/>
                </a:lnTo>
                <a:lnTo>
                  <a:pt x="0" y="37"/>
                </a:lnTo>
                <a:lnTo>
                  <a:pt x="0" y="25"/>
                </a:lnTo>
                <a:lnTo>
                  <a:pt x="14" y="25"/>
                </a:lnTo>
                <a:lnTo>
                  <a:pt x="14" y="13"/>
                </a:lnTo>
                <a:lnTo>
                  <a:pt x="28" y="13"/>
                </a:lnTo>
                <a:lnTo>
                  <a:pt x="28" y="0"/>
                </a:lnTo>
              </a:path>
            </a:pathLst>
          </a:custGeom>
          <a:solidFill>
            <a:srgbClr val="000000"/>
          </a:solidFill>
          <a:ln w="9525" cap="rnd">
            <a:noFill/>
            <a:round/>
            <a:headEnd type="none" w="sm" len="sm"/>
            <a:tailEnd type="none" w="sm" len="sm"/>
          </a:ln>
          <a:effectLst/>
        </p:spPr>
        <p:txBody>
          <a:bodyPr/>
          <a:lstStyle/>
          <a:p>
            <a:endParaRPr lang="en-US"/>
          </a:p>
        </p:txBody>
      </p:sp>
      <p:sp>
        <p:nvSpPr>
          <p:cNvPr id="14" name="Freeform 14"/>
          <p:cNvSpPr>
            <a:spLocks/>
          </p:cNvSpPr>
          <p:nvPr/>
        </p:nvSpPr>
        <p:spPr bwMode="auto">
          <a:xfrm>
            <a:off x="6407150" y="2681288"/>
            <a:ext cx="41275" cy="17462"/>
          </a:xfrm>
          <a:custGeom>
            <a:avLst/>
            <a:gdLst/>
            <a:ahLst/>
            <a:cxnLst>
              <a:cxn ang="0">
                <a:pos x="0" y="0"/>
              </a:cxn>
              <a:cxn ang="0">
                <a:pos x="25" y="0"/>
              </a:cxn>
              <a:cxn ang="0">
                <a:pos x="25" y="10"/>
              </a:cxn>
              <a:cxn ang="0">
                <a:pos x="0" y="10"/>
              </a:cxn>
              <a:cxn ang="0">
                <a:pos x="0" y="0"/>
              </a:cxn>
            </a:cxnLst>
            <a:rect l="0" t="0" r="r" b="b"/>
            <a:pathLst>
              <a:path w="26" h="11">
                <a:moveTo>
                  <a:pt x="0" y="0"/>
                </a:moveTo>
                <a:lnTo>
                  <a:pt x="25" y="0"/>
                </a:lnTo>
                <a:lnTo>
                  <a:pt x="25" y="10"/>
                </a:lnTo>
                <a:lnTo>
                  <a:pt x="0" y="10"/>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15" name="Freeform 15"/>
          <p:cNvSpPr>
            <a:spLocks/>
          </p:cNvSpPr>
          <p:nvPr/>
        </p:nvSpPr>
        <p:spPr bwMode="auto">
          <a:xfrm>
            <a:off x="6742113" y="2681288"/>
            <a:ext cx="87312" cy="17462"/>
          </a:xfrm>
          <a:custGeom>
            <a:avLst/>
            <a:gdLst/>
            <a:ahLst/>
            <a:cxnLst>
              <a:cxn ang="0">
                <a:pos x="0" y="0"/>
              </a:cxn>
              <a:cxn ang="0">
                <a:pos x="54" y="0"/>
              </a:cxn>
              <a:cxn ang="0">
                <a:pos x="54" y="10"/>
              </a:cxn>
              <a:cxn ang="0">
                <a:pos x="0" y="10"/>
              </a:cxn>
              <a:cxn ang="0">
                <a:pos x="0" y="0"/>
              </a:cxn>
            </a:cxnLst>
            <a:rect l="0" t="0" r="r" b="b"/>
            <a:pathLst>
              <a:path w="55" h="11">
                <a:moveTo>
                  <a:pt x="0" y="0"/>
                </a:moveTo>
                <a:lnTo>
                  <a:pt x="54" y="0"/>
                </a:lnTo>
                <a:lnTo>
                  <a:pt x="54" y="10"/>
                </a:lnTo>
                <a:lnTo>
                  <a:pt x="0" y="10"/>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16" name="Freeform 16"/>
          <p:cNvSpPr>
            <a:spLocks/>
          </p:cNvSpPr>
          <p:nvPr/>
        </p:nvSpPr>
        <p:spPr bwMode="auto">
          <a:xfrm>
            <a:off x="6362700" y="2701925"/>
            <a:ext cx="41275" cy="19050"/>
          </a:xfrm>
          <a:custGeom>
            <a:avLst/>
            <a:gdLst/>
            <a:ahLst/>
            <a:cxnLst>
              <a:cxn ang="0">
                <a:pos x="0" y="0"/>
              </a:cxn>
              <a:cxn ang="0">
                <a:pos x="25" y="0"/>
              </a:cxn>
              <a:cxn ang="0">
                <a:pos x="25" y="11"/>
              </a:cxn>
              <a:cxn ang="0">
                <a:pos x="0" y="11"/>
              </a:cxn>
              <a:cxn ang="0">
                <a:pos x="0" y="0"/>
              </a:cxn>
            </a:cxnLst>
            <a:rect l="0" t="0" r="r" b="b"/>
            <a:pathLst>
              <a:path w="26" h="12">
                <a:moveTo>
                  <a:pt x="0" y="0"/>
                </a:moveTo>
                <a:lnTo>
                  <a:pt x="25" y="0"/>
                </a:lnTo>
                <a:lnTo>
                  <a:pt x="25" y="11"/>
                </a:lnTo>
                <a:lnTo>
                  <a:pt x="0" y="11"/>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17" name="Freeform 17"/>
          <p:cNvSpPr>
            <a:spLocks/>
          </p:cNvSpPr>
          <p:nvPr/>
        </p:nvSpPr>
        <p:spPr bwMode="auto">
          <a:xfrm>
            <a:off x="6697663" y="2701925"/>
            <a:ext cx="42862" cy="19050"/>
          </a:xfrm>
          <a:custGeom>
            <a:avLst/>
            <a:gdLst/>
            <a:ahLst/>
            <a:cxnLst>
              <a:cxn ang="0">
                <a:pos x="0" y="0"/>
              </a:cxn>
              <a:cxn ang="0">
                <a:pos x="26" y="0"/>
              </a:cxn>
              <a:cxn ang="0">
                <a:pos x="26" y="11"/>
              </a:cxn>
              <a:cxn ang="0">
                <a:pos x="0" y="11"/>
              </a:cxn>
              <a:cxn ang="0">
                <a:pos x="0" y="0"/>
              </a:cxn>
            </a:cxnLst>
            <a:rect l="0" t="0" r="r" b="b"/>
            <a:pathLst>
              <a:path w="27" h="12">
                <a:moveTo>
                  <a:pt x="0" y="0"/>
                </a:moveTo>
                <a:lnTo>
                  <a:pt x="26" y="0"/>
                </a:lnTo>
                <a:lnTo>
                  <a:pt x="26" y="11"/>
                </a:lnTo>
                <a:lnTo>
                  <a:pt x="0" y="11"/>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18" name="Freeform 18"/>
          <p:cNvSpPr>
            <a:spLocks/>
          </p:cNvSpPr>
          <p:nvPr/>
        </p:nvSpPr>
        <p:spPr bwMode="auto">
          <a:xfrm>
            <a:off x="7124700" y="2701925"/>
            <a:ext cx="85725" cy="80963"/>
          </a:xfrm>
          <a:custGeom>
            <a:avLst/>
            <a:gdLst/>
            <a:ahLst/>
            <a:cxnLst>
              <a:cxn ang="0">
                <a:pos x="0" y="0"/>
              </a:cxn>
              <a:cxn ang="0">
                <a:pos x="14" y="0"/>
              </a:cxn>
              <a:cxn ang="0">
                <a:pos x="14" y="13"/>
              </a:cxn>
              <a:cxn ang="0">
                <a:pos x="27" y="13"/>
              </a:cxn>
              <a:cxn ang="0">
                <a:pos x="27" y="25"/>
              </a:cxn>
              <a:cxn ang="0">
                <a:pos x="40" y="25"/>
              </a:cxn>
              <a:cxn ang="0">
                <a:pos x="40" y="38"/>
              </a:cxn>
              <a:cxn ang="0">
                <a:pos x="53" y="38"/>
              </a:cxn>
              <a:cxn ang="0">
                <a:pos x="53" y="50"/>
              </a:cxn>
              <a:cxn ang="0">
                <a:pos x="40" y="50"/>
              </a:cxn>
              <a:cxn ang="0">
                <a:pos x="40" y="38"/>
              </a:cxn>
              <a:cxn ang="0">
                <a:pos x="27" y="38"/>
              </a:cxn>
              <a:cxn ang="0">
                <a:pos x="27" y="25"/>
              </a:cxn>
              <a:cxn ang="0">
                <a:pos x="14" y="25"/>
              </a:cxn>
              <a:cxn ang="0">
                <a:pos x="14" y="13"/>
              </a:cxn>
              <a:cxn ang="0">
                <a:pos x="0" y="13"/>
              </a:cxn>
              <a:cxn ang="0">
                <a:pos x="0" y="0"/>
              </a:cxn>
            </a:cxnLst>
            <a:rect l="0" t="0" r="r" b="b"/>
            <a:pathLst>
              <a:path w="54" h="51">
                <a:moveTo>
                  <a:pt x="0" y="0"/>
                </a:moveTo>
                <a:lnTo>
                  <a:pt x="14" y="0"/>
                </a:lnTo>
                <a:lnTo>
                  <a:pt x="14" y="13"/>
                </a:lnTo>
                <a:lnTo>
                  <a:pt x="27" y="13"/>
                </a:lnTo>
                <a:lnTo>
                  <a:pt x="27" y="25"/>
                </a:lnTo>
                <a:lnTo>
                  <a:pt x="40" y="25"/>
                </a:lnTo>
                <a:lnTo>
                  <a:pt x="40" y="38"/>
                </a:lnTo>
                <a:lnTo>
                  <a:pt x="53" y="38"/>
                </a:lnTo>
                <a:lnTo>
                  <a:pt x="53" y="50"/>
                </a:lnTo>
                <a:lnTo>
                  <a:pt x="40" y="50"/>
                </a:lnTo>
                <a:lnTo>
                  <a:pt x="40" y="38"/>
                </a:lnTo>
                <a:lnTo>
                  <a:pt x="27" y="38"/>
                </a:lnTo>
                <a:lnTo>
                  <a:pt x="27" y="25"/>
                </a:lnTo>
                <a:lnTo>
                  <a:pt x="14" y="25"/>
                </a:lnTo>
                <a:lnTo>
                  <a:pt x="14" y="13"/>
                </a:lnTo>
                <a:lnTo>
                  <a:pt x="0" y="13"/>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19" name="Freeform 19"/>
          <p:cNvSpPr>
            <a:spLocks/>
          </p:cNvSpPr>
          <p:nvPr/>
        </p:nvSpPr>
        <p:spPr bwMode="auto">
          <a:xfrm>
            <a:off x="6340475" y="2722563"/>
            <a:ext cx="19050" cy="19050"/>
          </a:xfrm>
          <a:custGeom>
            <a:avLst/>
            <a:gdLst/>
            <a:ahLst/>
            <a:cxnLst>
              <a:cxn ang="0">
                <a:pos x="0" y="0"/>
              </a:cxn>
              <a:cxn ang="0">
                <a:pos x="11" y="0"/>
              </a:cxn>
              <a:cxn ang="0">
                <a:pos x="11" y="11"/>
              </a:cxn>
              <a:cxn ang="0">
                <a:pos x="0" y="11"/>
              </a:cxn>
              <a:cxn ang="0">
                <a:pos x="0" y="0"/>
              </a:cxn>
            </a:cxnLst>
            <a:rect l="0" t="0" r="r" b="b"/>
            <a:pathLst>
              <a:path w="12" h="12">
                <a:moveTo>
                  <a:pt x="0" y="0"/>
                </a:moveTo>
                <a:lnTo>
                  <a:pt x="11" y="0"/>
                </a:lnTo>
                <a:lnTo>
                  <a:pt x="11" y="11"/>
                </a:lnTo>
                <a:lnTo>
                  <a:pt x="0" y="11"/>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20" name="Freeform 20"/>
          <p:cNvSpPr>
            <a:spLocks/>
          </p:cNvSpPr>
          <p:nvPr/>
        </p:nvSpPr>
        <p:spPr bwMode="auto">
          <a:xfrm>
            <a:off x="6048375" y="2744788"/>
            <a:ext cx="20638" cy="17462"/>
          </a:xfrm>
          <a:custGeom>
            <a:avLst/>
            <a:gdLst/>
            <a:ahLst/>
            <a:cxnLst>
              <a:cxn ang="0">
                <a:pos x="0" y="0"/>
              </a:cxn>
              <a:cxn ang="0">
                <a:pos x="12" y="0"/>
              </a:cxn>
              <a:cxn ang="0">
                <a:pos x="12" y="10"/>
              </a:cxn>
              <a:cxn ang="0">
                <a:pos x="0" y="10"/>
              </a:cxn>
              <a:cxn ang="0">
                <a:pos x="0" y="0"/>
              </a:cxn>
            </a:cxnLst>
            <a:rect l="0" t="0" r="r" b="b"/>
            <a:pathLst>
              <a:path w="13" h="11">
                <a:moveTo>
                  <a:pt x="0" y="0"/>
                </a:moveTo>
                <a:lnTo>
                  <a:pt x="12" y="0"/>
                </a:lnTo>
                <a:lnTo>
                  <a:pt x="12" y="10"/>
                </a:lnTo>
                <a:lnTo>
                  <a:pt x="0" y="10"/>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21" name="Freeform 21"/>
          <p:cNvSpPr>
            <a:spLocks/>
          </p:cNvSpPr>
          <p:nvPr/>
        </p:nvSpPr>
        <p:spPr bwMode="auto">
          <a:xfrm>
            <a:off x="6316663" y="2744788"/>
            <a:ext cx="20637" cy="17462"/>
          </a:xfrm>
          <a:custGeom>
            <a:avLst/>
            <a:gdLst/>
            <a:ahLst/>
            <a:cxnLst>
              <a:cxn ang="0">
                <a:pos x="0" y="0"/>
              </a:cxn>
              <a:cxn ang="0">
                <a:pos x="12" y="0"/>
              </a:cxn>
              <a:cxn ang="0">
                <a:pos x="12" y="10"/>
              </a:cxn>
              <a:cxn ang="0">
                <a:pos x="0" y="10"/>
              </a:cxn>
              <a:cxn ang="0">
                <a:pos x="0" y="0"/>
              </a:cxn>
            </a:cxnLst>
            <a:rect l="0" t="0" r="r" b="b"/>
            <a:pathLst>
              <a:path w="13" h="11">
                <a:moveTo>
                  <a:pt x="0" y="0"/>
                </a:moveTo>
                <a:lnTo>
                  <a:pt x="12" y="0"/>
                </a:lnTo>
                <a:lnTo>
                  <a:pt x="12" y="10"/>
                </a:lnTo>
                <a:lnTo>
                  <a:pt x="0" y="10"/>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22" name="Freeform 22"/>
          <p:cNvSpPr>
            <a:spLocks/>
          </p:cNvSpPr>
          <p:nvPr/>
        </p:nvSpPr>
        <p:spPr bwMode="auto">
          <a:xfrm>
            <a:off x="6094413" y="2786063"/>
            <a:ext cx="936625" cy="454025"/>
          </a:xfrm>
          <a:custGeom>
            <a:avLst/>
            <a:gdLst/>
            <a:ahLst/>
            <a:cxnLst>
              <a:cxn ang="0">
                <a:pos x="224" y="14"/>
              </a:cxn>
              <a:cxn ang="0">
                <a:pos x="252" y="26"/>
              </a:cxn>
              <a:cxn ang="0">
                <a:pos x="267" y="78"/>
              </a:cxn>
              <a:cxn ang="0">
                <a:pos x="309" y="65"/>
              </a:cxn>
              <a:cxn ang="0">
                <a:pos x="379" y="39"/>
              </a:cxn>
              <a:cxn ang="0">
                <a:pos x="407" y="26"/>
              </a:cxn>
              <a:cxn ang="0">
                <a:pos x="491" y="26"/>
              </a:cxn>
              <a:cxn ang="0">
                <a:pos x="519" y="39"/>
              </a:cxn>
              <a:cxn ang="0">
                <a:pos x="575" y="78"/>
              </a:cxn>
              <a:cxn ang="0">
                <a:pos x="575" y="91"/>
              </a:cxn>
              <a:cxn ang="0">
                <a:pos x="519" y="103"/>
              </a:cxn>
              <a:cxn ang="0">
                <a:pos x="491" y="117"/>
              </a:cxn>
              <a:cxn ang="0">
                <a:pos x="477" y="143"/>
              </a:cxn>
              <a:cxn ang="0">
                <a:pos x="407" y="156"/>
              </a:cxn>
              <a:cxn ang="0">
                <a:pos x="421" y="181"/>
              </a:cxn>
              <a:cxn ang="0">
                <a:pos x="449" y="194"/>
              </a:cxn>
              <a:cxn ang="0">
                <a:pos x="436" y="246"/>
              </a:cxn>
              <a:cxn ang="0">
                <a:pos x="392" y="259"/>
              </a:cxn>
              <a:cxn ang="0">
                <a:pos x="365" y="285"/>
              </a:cxn>
              <a:cxn ang="0">
                <a:pos x="252" y="271"/>
              </a:cxn>
              <a:cxn ang="0">
                <a:pos x="239" y="246"/>
              </a:cxn>
              <a:cxn ang="0">
                <a:pos x="239" y="194"/>
              </a:cxn>
              <a:cxn ang="0">
                <a:pos x="252" y="156"/>
              </a:cxn>
              <a:cxn ang="0">
                <a:pos x="280" y="143"/>
              </a:cxn>
              <a:cxn ang="0">
                <a:pos x="267" y="168"/>
              </a:cxn>
              <a:cxn ang="0">
                <a:pos x="239" y="194"/>
              </a:cxn>
              <a:cxn ang="0">
                <a:pos x="252" y="259"/>
              </a:cxn>
              <a:cxn ang="0">
                <a:pos x="365" y="271"/>
              </a:cxn>
              <a:cxn ang="0">
                <a:pos x="392" y="246"/>
              </a:cxn>
              <a:cxn ang="0">
                <a:pos x="436" y="220"/>
              </a:cxn>
              <a:cxn ang="0">
                <a:pos x="421" y="181"/>
              </a:cxn>
              <a:cxn ang="0">
                <a:pos x="392" y="168"/>
              </a:cxn>
              <a:cxn ang="0">
                <a:pos x="379" y="129"/>
              </a:cxn>
              <a:cxn ang="0">
                <a:pos x="350" y="103"/>
              </a:cxn>
              <a:cxn ang="0">
                <a:pos x="337" y="103"/>
              </a:cxn>
              <a:cxn ang="0">
                <a:pos x="252" y="117"/>
              </a:cxn>
              <a:cxn ang="0">
                <a:pos x="239" y="143"/>
              </a:cxn>
              <a:cxn ang="0">
                <a:pos x="126" y="156"/>
              </a:cxn>
              <a:cxn ang="0">
                <a:pos x="112" y="181"/>
              </a:cxn>
              <a:cxn ang="0">
                <a:pos x="84" y="194"/>
              </a:cxn>
              <a:cxn ang="0">
                <a:pos x="98" y="168"/>
              </a:cxn>
              <a:cxn ang="0">
                <a:pos x="126" y="156"/>
              </a:cxn>
              <a:cxn ang="0">
                <a:pos x="112" y="129"/>
              </a:cxn>
              <a:cxn ang="0">
                <a:pos x="84" y="117"/>
              </a:cxn>
              <a:cxn ang="0">
                <a:pos x="56" y="117"/>
              </a:cxn>
              <a:cxn ang="0">
                <a:pos x="14" y="129"/>
              </a:cxn>
              <a:cxn ang="0">
                <a:pos x="0" y="129"/>
              </a:cxn>
              <a:cxn ang="0">
                <a:pos x="28" y="117"/>
              </a:cxn>
              <a:cxn ang="0">
                <a:pos x="56" y="91"/>
              </a:cxn>
              <a:cxn ang="0">
                <a:pos x="98" y="65"/>
              </a:cxn>
              <a:cxn ang="0">
                <a:pos x="112" y="26"/>
              </a:cxn>
              <a:cxn ang="0">
                <a:pos x="168" y="14"/>
              </a:cxn>
            </a:cxnLst>
            <a:rect l="0" t="0" r="r" b="b"/>
            <a:pathLst>
              <a:path w="590" h="286">
                <a:moveTo>
                  <a:pt x="168" y="0"/>
                </a:moveTo>
                <a:lnTo>
                  <a:pt x="224" y="0"/>
                </a:lnTo>
                <a:lnTo>
                  <a:pt x="224" y="14"/>
                </a:lnTo>
                <a:lnTo>
                  <a:pt x="239" y="14"/>
                </a:lnTo>
                <a:lnTo>
                  <a:pt x="239" y="26"/>
                </a:lnTo>
                <a:lnTo>
                  <a:pt x="252" y="26"/>
                </a:lnTo>
                <a:lnTo>
                  <a:pt x="252" y="39"/>
                </a:lnTo>
                <a:lnTo>
                  <a:pt x="267" y="39"/>
                </a:lnTo>
                <a:lnTo>
                  <a:pt x="267" y="78"/>
                </a:lnTo>
                <a:lnTo>
                  <a:pt x="280" y="78"/>
                </a:lnTo>
                <a:lnTo>
                  <a:pt x="280" y="65"/>
                </a:lnTo>
                <a:lnTo>
                  <a:pt x="309" y="65"/>
                </a:lnTo>
                <a:lnTo>
                  <a:pt x="309" y="52"/>
                </a:lnTo>
                <a:lnTo>
                  <a:pt x="379" y="52"/>
                </a:lnTo>
                <a:lnTo>
                  <a:pt x="379" y="39"/>
                </a:lnTo>
                <a:lnTo>
                  <a:pt x="392" y="39"/>
                </a:lnTo>
                <a:lnTo>
                  <a:pt x="392" y="26"/>
                </a:lnTo>
                <a:lnTo>
                  <a:pt x="407" y="26"/>
                </a:lnTo>
                <a:lnTo>
                  <a:pt x="407" y="14"/>
                </a:lnTo>
                <a:lnTo>
                  <a:pt x="491" y="14"/>
                </a:lnTo>
                <a:lnTo>
                  <a:pt x="491" y="26"/>
                </a:lnTo>
                <a:lnTo>
                  <a:pt x="505" y="26"/>
                </a:lnTo>
                <a:lnTo>
                  <a:pt x="505" y="39"/>
                </a:lnTo>
                <a:lnTo>
                  <a:pt x="519" y="39"/>
                </a:lnTo>
                <a:lnTo>
                  <a:pt x="519" y="65"/>
                </a:lnTo>
                <a:lnTo>
                  <a:pt x="575" y="65"/>
                </a:lnTo>
                <a:lnTo>
                  <a:pt x="575" y="78"/>
                </a:lnTo>
                <a:lnTo>
                  <a:pt x="589" y="78"/>
                </a:lnTo>
                <a:lnTo>
                  <a:pt x="589" y="91"/>
                </a:lnTo>
                <a:lnTo>
                  <a:pt x="575" y="91"/>
                </a:lnTo>
                <a:lnTo>
                  <a:pt x="575" y="78"/>
                </a:lnTo>
                <a:lnTo>
                  <a:pt x="519" y="78"/>
                </a:lnTo>
                <a:lnTo>
                  <a:pt x="519" y="103"/>
                </a:lnTo>
                <a:lnTo>
                  <a:pt x="505" y="103"/>
                </a:lnTo>
                <a:lnTo>
                  <a:pt x="505" y="117"/>
                </a:lnTo>
                <a:lnTo>
                  <a:pt x="491" y="117"/>
                </a:lnTo>
                <a:lnTo>
                  <a:pt x="491" y="129"/>
                </a:lnTo>
                <a:lnTo>
                  <a:pt x="477" y="129"/>
                </a:lnTo>
                <a:lnTo>
                  <a:pt x="477" y="143"/>
                </a:lnTo>
                <a:lnTo>
                  <a:pt x="392" y="143"/>
                </a:lnTo>
                <a:lnTo>
                  <a:pt x="392" y="156"/>
                </a:lnTo>
                <a:lnTo>
                  <a:pt x="407" y="156"/>
                </a:lnTo>
                <a:lnTo>
                  <a:pt x="407" y="168"/>
                </a:lnTo>
                <a:lnTo>
                  <a:pt x="421" y="168"/>
                </a:lnTo>
                <a:lnTo>
                  <a:pt x="421" y="181"/>
                </a:lnTo>
                <a:lnTo>
                  <a:pt x="436" y="181"/>
                </a:lnTo>
                <a:lnTo>
                  <a:pt x="436" y="194"/>
                </a:lnTo>
                <a:lnTo>
                  <a:pt x="449" y="194"/>
                </a:lnTo>
                <a:lnTo>
                  <a:pt x="449" y="220"/>
                </a:lnTo>
                <a:lnTo>
                  <a:pt x="436" y="220"/>
                </a:lnTo>
                <a:lnTo>
                  <a:pt x="436" y="246"/>
                </a:lnTo>
                <a:lnTo>
                  <a:pt x="421" y="246"/>
                </a:lnTo>
                <a:lnTo>
                  <a:pt x="421" y="259"/>
                </a:lnTo>
                <a:lnTo>
                  <a:pt x="392" y="259"/>
                </a:lnTo>
                <a:lnTo>
                  <a:pt x="392" y="271"/>
                </a:lnTo>
                <a:lnTo>
                  <a:pt x="365" y="271"/>
                </a:lnTo>
                <a:lnTo>
                  <a:pt x="365" y="285"/>
                </a:lnTo>
                <a:lnTo>
                  <a:pt x="267" y="285"/>
                </a:lnTo>
                <a:lnTo>
                  <a:pt x="267" y="271"/>
                </a:lnTo>
                <a:lnTo>
                  <a:pt x="252" y="271"/>
                </a:lnTo>
                <a:lnTo>
                  <a:pt x="252" y="259"/>
                </a:lnTo>
                <a:lnTo>
                  <a:pt x="239" y="259"/>
                </a:lnTo>
                <a:lnTo>
                  <a:pt x="239" y="246"/>
                </a:lnTo>
                <a:lnTo>
                  <a:pt x="224" y="246"/>
                </a:lnTo>
                <a:lnTo>
                  <a:pt x="224" y="194"/>
                </a:lnTo>
                <a:lnTo>
                  <a:pt x="239" y="194"/>
                </a:lnTo>
                <a:lnTo>
                  <a:pt x="239" y="168"/>
                </a:lnTo>
                <a:lnTo>
                  <a:pt x="252" y="168"/>
                </a:lnTo>
                <a:lnTo>
                  <a:pt x="252" y="156"/>
                </a:lnTo>
                <a:lnTo>
                  <a:pt x="267" y="156"/>
                </a:lnTo>
                <a:lnTo>
                  <a:pt x="267" y="143"/>
                </a:lnTo>
                <a:lnTo>
                  <a:pt x="280" y="143"/>
                </a:lnTo>
                <a:lnTo>
                  <a:pt x="280" y="156"/>
                </a:lnTo>
                <a:lnTo>
                  <a:pt x="267" y="156"/>
                </a:lnTo>
                <a:lnTo>
                  <a:pt x="267" y="168"/>
                </a:lnTo>
                <a:lnTo>
                  <a:pt x="252" y="168"/>
                </a:lnTo>
                <a:lnTo>
                  <a:pt x="252" y="194"/>
                </a:lnTo>
                <a:lnTo>
                  <a:pt x="239" y="194"/>
                </a:lnTo>
                <a:lnTo>
                  <a:pt x="239" y="246"/>
                </a:lnTo>
                <a:lnTo>
                  <a:pt x="252" y="246"/>
                </a:lnTo>
                <a:lnTo>
                  <a:pt x="252" y="259"/>
                </a:lnTo>
                <a:lnTo>
                  <a:pt x="267" y="259"/>
                </a:lnTo>
                <a:lnTo>
                  <a:pt x="267" y="271"/>
                </a:lnTo>
                <a:lnTo>
                  <a:pt x="365" y="271"/>
                </a:lnTo>
                <a:lnTo>
                  <a:pt x="365" y="259"/>
                </a:lnTo>
                <a:lnTo>
                  <a:pt x="392" y="259"/>
                </a:lnTo>
                <a:lnTo>
                  <a:pt x="392" y="246"/>
                </a:lnTo>
                <a:lnTo>
                  <a:pt x="421" y="246"/>
                </a:lnTo>
                <a:lnTo>
                  <a:pt x="421" y="220"/>
                </a:lnTo>
                <a:lnTo>
                  <a:pt x="436" y="220"/>
                </a:lnTo>
                <a:lnTo>
                  <a:pt x="436" y="194"/>
                </a:lnTo>
                <a:lnTo>
                  <a:pt x="421" y="194"/>
                </a:lnTo>
                <a:lnTo>
                  <a:pt x="421" y="181"/>
                </a:lnTo>
                <a:lnTo>
                  <a:pt x="407" y="181"/>
                </a:lnTo>
                <a:lnTo>
                  <a:pt x="407" y="168"/>
                </a:lnTo>
                <a:lnTo>
                  <a:pt x="392" y="168"/>
                </a:lnTo>
                <a:lnTo>
                  <a:pt x="392" y="156"/>
                </a:lnTo>
                <a:lnTo>
                  <a:pt x="379" y="156"/>
                </a:lnTo>
                <a:lnTo>
                  <a:pt x="379" y="129"/>
                </a:lnTo>
                <a:lnTo>
                  <a:pt x="365" y="129"/>
                </a:lnTo>
                <a:lnTo>
                  <a:pt x="365" y="103"/>
                </a:lnTo>
                <a:lnTo>
                  <a:pt x="350" y="103"/>
                </a:lnTo>
                <a:lnTo>
                  <a:pt x="350" y="91"/>
                </a:lnTo>
                <a:lnTo>
                  <a:pt x="337" y="91"/>
                </a:lnTo>
                <a:lnTo>
                  <a:pt x="337" y="103"/>
                </a:lnTo>
                <a:lnTo>
                  <a:pt x="295" y="103"/>
                </a:lnTo>
                <a:lnTo>
                  <a:pt x="295" y="117"/>
                </a:lnTo>
                <a:lnTo>
                  <a:pt x="252" y="117"/>
                </a:lnTo>
                <a:lnTo>
                  <a:pt x="252" y="129"/>
                </a:lnTo>
                <a:lnTo>
                  <a:pt x="239" y="129"/>
                </a:lnTo>
                <a:lnTo>
                  <a:pt x="239" y="143"/>
                </a:lnTo>
                <a:lnTo>
                  <a:pt x="224" y="143"/>
                </a:lnTo>
                <a:lnTo>
                  <a:pt x="224" y="156"/>
                </a:lnTo>
                <a:lnTo>
                  <a:pt x="126" y="156"/>
                </a:lnTo>
                <a:lnTo>
                  <a:pt x="126" y="168"/>
                </a:lnTo>
                <a:lnTo>
                  <a:pt x="112" y="168"/>
                </a:lnTo>
                <a:lnTo>
                  <a:pt x="112" y="181"/>
                </a:lnTo>
                <a:lnTo>
                  <a:pt x="98" y="181"/>
                </a:lnTo>
                <a:lnTo>
                  <a:pt x="98" y="194"/>
                </a:lnTo>
                <a:lnTo>
                  <a:pt x="84" y="194"/>
                </a:lnTo>
                <a:lnTo>
                  <a:pt x="84" y="181"/>
                </a:lnTo>
                <a:lnTo>
                  <a:pt x="98" y="181"/>
                </a:lnTo>
                <a:lnTo>
                  <a:pt x="98" y="168"/>
                </a:lnTo>
                <a:lnTo>
                  <a:pt x="112" y="168"/>
                </a:lnTo>
                <a:lnTo>
                  <a:pt x="112" y="156"/>
                </a:lnTo>
                <a:lnTo>
                  <a:pt x="126" y="156"/>
                </a:lnTo>
                <a:lnTo>
                  <a:pt x="126" y="143"/>
                </a:lnTo>
                <a:lnTo>
                  <a:pt x="112" y="143"/>
                </a:lnTo>
                <a:lnTo>
                  <a:pt x="112" y="129"/>
                </a:lnTo>
                <a:lnTo>
                  <a:pt x="98" y="129"/>
                </a:lnTo>
                <a:lnTo>
                  <a:pt x="98" y="117"/>
                </a:lnTo>
                <a:lnTo>
                  <a:pt x="84" y="117"/>
                </a:lnTo>
                <a:lnTo>
                  <a:pt x="84" y="103"/>
                </a:lnTo>
                <a:lnTo>
                  <a:pt x="56" y="103"/>
                </a:lnTo>
                <a:lnTo>
                  <a:pt x="56" y="117"/>
                </a:lnTo>
                <a:lnTo>
                  <a:pt x="28" y="117"/>
                </a:lnTo>
                <a:lnTo>
                  <a:pt x="28" y="129"/>
                </a:lnTo>
                <a:lnTo>
                  <a:pt x="14" y="129"/>
                </a:lnTo>
                <a:lnTo>
                  <a:pt x="14" y="143"/>
                </a:lnTo>
                <a:lnTo>
                  <a:pt x="0" y="143"/>
                </a:lnTo>
                <a:lnTo>
                  <a:pt x="0" y="129"/>
                </a:lnTo>
                <a:lnTo>
                  <a:pt x="14" y="129"/>
                </a:lnTo>
                <a:lnTo>
                  <a:pt x="14" y="117"/>
                </a:lnTo>
                <a:lnTo>
                  <a:pt x="28" y="117"/>
                </a:lnTo>
                <a:lnTo>
                  <a:pt x="28" y="103"/>
                </a:lnTo>
                <a:lnTo>
                  <a:pt x="56" y="103"/>
                </a:lnTo>
                <a:lnTo>
                  <a:pt x="56" y="91"/>
                </a:lnTo>
                <a:lnTo>
                  <a:pt x="84" y="91"/>
                </a:lnTo>
                <a:lnTo>
                  <a:pt x="84" y="65"/>
                </a:lnTo>
                <a:lnTo>
                  <a:pt x="98" y="65"/>
                </a:lnTo>
                <a:lnTo>
                  <a:pt x="98" y="39"/>
                </a:lnTo>
                <a:lnTo>
                  <a:pt x="112" y="39"/>
                </a:lnTo>
                <a:lnTo>
                  <a:pt x="112" y="26"/>
                </a:lnTo>
                <a:lnTo>
                  <a:pt x="140" y="26"/>
                </a:lnTo>
                <a:lnTo>
                  <a:pt x="140" y="14"/>
                </a:lnTo>
                <a:lnTo>
                  <a:pt x="168" y="14"/>
                </a:lnTo>
                <a:lnTo>
                  <a:pt x="168" y="0"/>
                </a:lnTo>
              </a:path>
            </a:pathLst>
          </a:custGeom>
          <a:solidFill>
            <a:srgbClr val="000000"/>
          </a:solidFill>
          <a:ln w="9525" cap="rnd">
            <a:noFill/>
            <a:round/>
            <a:headEnd type="none" w="sm" len="sm"/>
            <a:tailEnd type="none" w="sm" len="sm"/>
          </a:ln>
          <a:effectLst/>
        </p:spPr>
        <p:txBody>
          <a:bodyPr/>
          <a:lstStyle/>
          <a:p>
            <a:endParaRPr lang="en-US"/>
          </a:p>
        </p:txBody>
      </p:sp>
      <p:sp>
        <p:nvSpPr>
          <p:cNvPr id="23" name="Freeform 23"/>
          <p:cNvSpPr>
            <a:spLocks/>
          </p:cNvSpPr>
          <p:nvPr/>
        </p:nvSpPr>
        <p:spPr bwMode="auto">
          <a:xfrm>
            <a:off x="6002338" y="2806700"/>
            <a:ext cx="66675" cy="58738"/>
          </a:xfrm>
          <a:custGeom>
            <a:avLst/>
            <a:gdLst/>
            <a:ahLst/>
            <a:cxnLst>
              <a:cxn ang="0">
                <a:pos x="28" y="0"/>
              </a:cxn>
              <a:cxn ang="0">
                <a:pos x="41" y="0"/>
              </a:cxn>
              <a:cxn ang="0">
                <a:pos x="41" y="12"/>
              </a:cxn>
              <a:cxn ang="0">
                <a:pos x="28" y="12"/>
              </a:cxn>
              <a:cxn ang="0">
                <a:pos x="28" y="24"/>
              </a:cxn>
              <a:cxn ang="0">
                <a:pos x="14" y="24"/>
              </a:cxn>
              <a:cxn ang="0">
                <a:pos x="14" y="36"/>
              </a:cxn>
              <a:cxn ang="0">
                <a:pos x="0" y="36"/>
              </a:cxn>
              <a:cxn ang="0">
                <a:pos x="0" y="24"/>
              </a:cxn>
              <a:cxn ang="0">
                <a:pos x="14" y="24"/>
              </a:cxn>
              <a:cxn ang="0">
                <a:pos x="14" y="12"/>
              </a:cxn>
              <a:cxn ang="0">
                <a:pos x="28" y="12"/>
              </a:cxn>
              <a:cxn ang="0">
                <a:pos x="28" y="0"/>
              </a:cxn>
            </a:cxnLst>
            <a:rect l="0" t="0" r="r" b="b"/>
            <a:pathLst>
              <a:path w="42" h="37">
                <a:moveTo>
                  <a:pt x="28" y="0"/>
                </a:moveTo>
                <a:lnTo>
                  <a:pt x="41" y="0"/>
                </a:lnTo>
                <a:lnTo>
                  <a:pt x="41" y="12"/>
                </a:lnTo>
                <a:lnTo>
                  <a:pt x="28" y="12"/>
                </a:lnTo>
                <a:lnTo>
                  <a:pt x="28" y="24"/>
                </a:lnTo>
                <a:lnTo>
                  <a:pt x="14" y="24"/>
                </a:lnTo>
                <a:lnTo>
                  <a:pt x="14" y="36"/>
                </a:lnTo>
                <a:lnTo>
                  <a:pt x="0" y="36"/>
                </a:lnTo>
                <a:lnTo>
                  <a:pt x="0" y="24"/>
                </a:lnTo>
                <a:lnTo>
                  <a:pt x="14" y="24"/>
                </a:lnTo>
                <a:lnTo>
                  <a:pt x="14" y="12"/>
                </a:lnTo>
                <a:lnTo>
                  <a:pt x="28" y="12"/>
                </a:lnTo>
                <a:lnTo>
                  <a:pt x="28" y="0"/>
                </a:lnTo>
              </a:path>
            </a:pathLst>
          </a:custGeom>
          <a:solidFill>
            <a:srgbClr val="000000"/>
          </a:solidFill>
          <a:ln w="9525" cap="rnd">
            <a:noFill/>
            <a:round/>
            <a:headEnd type="none" w="sm" len="sm"/>
            <a:tailEnd type="none" w="sm" len="sm"/>
          </a:ln>
          <a:effectLst/>
        </p:spPr>
        <p:txBody>
          <a:bodyPr/>
          <a:lstStyle/>
          <a:p>
            <a:endParaRPr lang="en-US"/>
          </a:p>
        </p:txBody>
      </p:sp>
      <p:sp>
        <p:nvSpPr>
          <p:cNvPr id="24" name="Freeform 24"/>
          <p:cNvSpPr>
            <a:spLocks/>
          </p:cNvSpPr>
          <p:nvPr/>
        </p:nvSpPr>
        <p:spPr bwMode="auto">
          <a:xfrm>
            <a:off x="6249988" y="2806700"/>
            <a:ext cx="244475" cy="204788"/>
          </a:xfrm>
          <a:custGeom>
            <a:avLst/>
            <a:gdLst/>
            <a:ahLst/>
            <a:cxnLst>
              <a:cxn ang="0">
                <a:pos x="69" y="0"/>
              </a:cxn>
              <a:cxn ang="0">
                <a:pos x="125" y="0"/>
              </a:cxn>
              <a:cxn ang="0">
                <a:pos x="125" y="12"/>
              </a:cxn>
              <a:cxn ang="0">
                <a:pos x="140" y="12"/>
              </a:cxn>
              <a:cxn ang="0">
                <a:pos x="140" y="26"/>
              </a:cxn>
              <a:cxn ang="0">
                <a:pos x="153" y="26"/>
              </a:cxn>
              <a:cxn ang="0">
                <a:pos x="153" y="102"/>
              </a:cxn>
              <a:cxn ang="0">
                <a:pos x="140" y="102"/>
              </a:cxn>
              <a:cxn ang="0">
                <a:pos x="140" y="116"/>
              </a:cxn>
              <a:cxn ang="0">
                <a:pos x="125" y="116"/>
              </a:cxn>
              <a:cxn ang="0">
                <a:pos x="125" y="128"/>
              </a:cxn>
              <a:cxn ang="0">
                <a:pos x="28" y="128"/>
              </a:cxn>
              <a:cxn ang="0">
                <a:pos x="28" y="116"/>
              </a:cxn>
              <a:cxn ang="0">
                <a:pos x="13" y="116"/>
              </a:cxn>
              <a:cxn ang="0">
                <a:pos x="13" y="102"/>
              </a:cxn>
              <a:cxn ang="0">
                <a:pos x="0" y="102"/>
              </a:cxn>
              <a:cxn ang="0">
                <a:pos x="0" y="51"/>
              </a:cxn>
              <a:cxn ang="0">
                <a:pos x="13" y="51"/>
              </a:cxn>
              <a:cxn ang="0">
                <a:pos x="13" y="26"/>
              </a:cxn>
              <a:cxn ang="0">
                <a:pos x="41" y="26"/>
              </a:cxn>
              <a:cxn ang="0">
                <a:pos x="41" y="12"/>
              </a:cxn>
              <a:cxn ang="0">
                <a:pos x="69" y="12"/>
              </a:cxn>
              <a:cxn ang="0">
                <a:pos x="69" y="0"/>
              </a:cxn>
            </a:cxnLst>
            <a:rect l="0" t="0" r="r" b="b"/>
            <a:pathLst>
              <a:path w="154" h="129">
                <a:moveTo>
                  <a:pt x="69" y="0"/>
                </a:moveTo>
                <a:lnTo>
                  <a:pt x="125" y="0"/>
                </a:lnTo>
                <a:lnTo>
                  <a:pt x="125" y="12"/>
                </a:lnTo>
                <a:lnTo>
                  <a:pt x="140" y="12"/>
                </a:lnTo>
                <a:lnTo>
                  <a:pt x="140" y="26"/>
                </a:lnTo>
                <a:lnTo>
                  <a:pt x="153" y="26"/>
                </a:lnTo>
                <a:lnTo>
                  <a:pt x="153" y="102"/>
                </a:lnTo>
                <a:lnTo>
                  <a:pt x="140" y="102"/>
                </a:lnTo>
                <a:lnTo>
                  <a:pt x="140" y="116"/>
                </a:lnTo>
                <a:lnTo>
                  <a:pt x="125" y="116"/>
                </a:lnTo>
                <a:lnTo>
                  <a:pt x="125" y="128"/>
                </a:lnTo>
                <a:lnTo>
                  <a:pt x="28" y="128"/>
                </a:lnTo>
                <a:lnTo>
                  <a:pt x="28" y="116"/>
                </a:lnTo>
                <a:lnTo>
                  <a:pt x="13" y="116"/>
                </a:lnTo>
                <a:lnTo>
                  <a:pt x="13" y="102"/>
                </a:lnTo>
                <a:lnTo>
                  <a:pt x="0" y="102"/>
                </a:lnTo>
                <a:lnTo>
                  <a:pt x="0" y="51"/>
                </a:lnTo>
                <a:lnTo>
                  <a:pt x="13" y="51"/>
                </a:lnTo>
                <a:lnTo>
                  <a:pt x="13" y="26"/>
                </a:lnTo>
                <a:lnTo>
                  <a:pt x="41" y="26"/>
                </a:lnTo>
                <a:lnTo>
                  <a:pt x="41" y="12"/>
                </a:lnTo>
                <a:lnTo>
                  <a:pt x="69" y="12"/>
                </a:lnTo>
                <a:lnTo>
                  <a:pt x="69" y="0"/>
                </a:lnTo>
              </a:path>
            </a:pathLst>
          </a:custGeom>
          <a:solidFill>
            <a:srgbClr val="FFA584"/>
          </a:solidFill>
          <a:ln w="9525" cap="rnd">
            <a:noFill/>
            <a:round/>
            <a:headEnd type="none" w="sm" len="sm"/>
            <a:tailEnd type="none" w="sm" len="sm"/>
          </a:ln>
          <a:effectLst/>
        </p:spPr>
        <p:txBody>
          <a:bodyPr/>
          <a:lstStyle/>
          <a:p>
            <a:endParaRPr lang="en-US"/>
          </a:p>
        </p:txBody>
      </p:sp>
      <p:sp>
        <p:nvSpPr>
          <p:cNvPr id="25" name="Freeform 25"/>
          <p:cNvSpPr>
            <a:spLocks/>
          </p:cNvSpPr>
          <p:nvPr/>
        </p:nvSpPr>
        <p:spPr bwMode="auto">
          <a:xfrm>
            <a:off x="7056438" y="2806700"/>
            <a:ext cx="131762" cy="141288"/>
          </a:xfrm>
          <a:custGeom>
            <a:avLst/>
            <a:gdLst/>
            <a:ahLst/>
            <a:cxnLst>
              <a:cxn ang="0">
                <a:pos x="0" y="0"/>
              </a:cxn>
              <a:cxn ang="0">
                <a:pos x="55" y="0"/>
              </a:cxn>
              <a:cxn ang="0">
                <a:pos x="55" y="12"/>
              </a:cxn>
              <a:cxn ang="0">
                <a:pos x="69" y="12"/>
              </a:cxn>
              <a:cxn ang="0">
                <a:pos x="69" y="25"/>
              </a:cxn>
              <a:cxn ang="0">
                <a:pos x="82" y="25"/>
              </a:cxn>
              <a:cxn ang="0">
                <a:pos x="82" y="63"/>
              </a:cxn>
              <a:cxn ang="0">
                <a:pos x="69" y="63"/>
              </a:cxn>
              <a:cxn ang="0">
                <a:pos x="69" y="51"/>
              </a:cxn>
              <a:cxn ang="0">
                <a:pos x="55" y="51"/>
              </a:cxn>
              <a:cxn ang="0">
                <a:pos x="55" y="25"/>
              </a:cxn>
              <a:cxn ang="0">
                <a:pos x="41" y="25"/>
              </a:cxn>
              <a:cxn ang="0">
                <a:pos x="41" y="88"/>
              </a:cxn>
              <a:cxn ang="0">
                <a:pos x="14" y="88"/>
              </a:cxn>
              <a:cxn ang="0">
                <a:pos x="14" y="12"/>
              </a:cxn>
              <a:cxn ang="0">
                <a:pos x="0" y="12"/>
              </a:cxn>
              <a:cxn ang="0">
                <a:pos x="0" y="0"/>
              </a:cxn>
            </a:cxnLst>
            <a:rect l="0" t="0" r="r" b="b"/>
            <a:pathLst>
              <a:path w="83" h="89">
                <a:moveTo>
                  <a:pt x="0" y="0"/>
                </a:moveTo>
                <a:lnTo>
                  <a:pt x="55" y="0"/>
                </a:lnTo>
                <a:lnTo>
                  <a:pt x="55" y="12"/>
                </a:lnTo>
                <a:lnTo>
                  <a:pt x="69" y="12"/>
                </a:lnTo>
                <a:lnTo>
                  <a:pt x="69" y="25"/>
                </a:lnTo>
                <a:lnTo>
                  <a:pt x="82" y="25"/>
                </a:lnTo>
                <a:lnTo>
                  <a:pt x="82" y="63"/>
                </a:lnTo>
                <a:lnTo>
                  <a:pt x="69" y="63"/>
                </a:lnTo>
                <a:lnTo>
                  <a:pt x="69" y="51"/>
                </a:lnTo>
                <a:lnTo>
                  <a:pt x="55" y="51"/>
                </a:lnTo>
                <a:lnTo>
                  <a:pt x="55" y="25"/>
                </a:lnTo>
                <a:lnTo>
                  <a:pt x="41" y="25"/>
                </a:lnTo>
                <a:lnTo>
                  <a:pt x="41" y="88"/>
                </a:lnTo>
                <a:lnTo>
                  <a:pt x="14" y="88"/>
                </a:lnTo>
                <a:lnTo>
                  <a:pt x="14" y="12"/>
                </a:lnTo>
                <a:lnTo>
                  <a:pt x="0" y="12"/>
                </a:lnTo>
                <a:lnTo>
                  <a:pt x="0" y="0"/>
                </a:lnTo>
              </a:path>
            </a:pathLst>
          </a:custGeom>
          <a:solidFill>
            <a:srgbClr val="FFFFFF"/>
          </a:solidFill>
          <a:ln w="9525" cap="rnd">
            <a:noFill/>
            <a:round/>
            <a:headEnd type="none" w="sm" len="sm"/>
            <a:tailEnd type="none" w="sm" len="sm"/>
          </a:ln>
          <a:effectLst/>
        </p:spPr>
        <p:txBody>
          <a:bodyPr/>
          <a:lstStyle/>
          <a:p>
            <a:endParaRPr lang="en-US"/>
          </a:p>
        </p:txBody>
      </p:sp>
      <p:sp>
        <p:nvSpPr>
          <p:cNvPr id="26" name="Freeform 26"/>
          <p:cNvSpPr>
            <a:spLocks/>
          </p:cNvSpPr>
          <p:nvPr/>
        </p:nvSpPr>
        <p:spPr bwMode="auto">
          <a:xfrm>
            <a:off x="6677025" y="2827338"/>
            <a:ext cx="220663" cy="163512"/>
          </a:xfrm>
          <a:custGeom>
            <a:avLst/>
            <a:gdLst/>
            <a:ahLst/>
            <a:cxnLst>
              <a:cxn ang="0">
                <a:pos x="41" y="0"/>
              </a:cxn>
              <a:cxn ang="0">
                <a:pos x="125" y="0"/>
              </a:cxn>
              <a:cxn ang="0">
                <a:pos x="125" y="13"/>
              </a:cxn>
              <a:cxn ang="0">
                <a:pos x="138" y="13"/>
              </a:cxn>
              <a:cxn ang="0">
                <a:pos x="138" y="76"/>
              </a:cxn>
              <a:cxn ang="0">
                <a:pos x="125" y="76"/>
              </a:cxn>
              <a:cxn ang="0">
                <a:pos x="125" y="89"/>
              </a:cxn>
              <a:cxn ang="0">
                <a:pos x="110" y="89"/>
              </a:cxn>
              <a:cxn ang="0">
                <a:pos x="110" y="102"/>
              </a:cxn>
              <a:cxn ang="0">
                <a:pos x="13" y="102"/>
              </a:cxn>
              <a:cxn ang="0">
                <a:pos x="13" y="76"/>
              </a:cxn>
              <a:cxn ang="0">
                <a:pos x="0" y="76"/>
              </a:cxn>
              <a:cxn ang="0">
                <a:pos x="0" y="38"/>
              </a:cxn>
              <a:cxn ang="0">
                <a:pos x="13" y="38"/>
              </a:cxn>
              <a:cxn ang="0">
                <a:pos x="13" y="26"/>
              </a:cxn>
              <a:cxn ang="0">
                <a:pos x="28" y="26"/>
              </a:cxn>
              <a:cxn ang="0">
                <a:pos x="28" y="13"/>
              </a:cxn>
              <a:cxn ang="0">
                <a:pos x="41" y="13"/>
              </a:cxn>
              <a:cxn ang="0">
                <a:pos x="41" y="0"/>
              </a:cxn>
            </a:cxnLst>
            <a:rect l="0" t="0" r="r" b="b"/>
            <a:pathLst>
              <a:path w="139" h="103">
                <a:moveTo>
                  <a:pt x="41" y="0"/>
                </a:moveTo>
                <a:lnTo>
                  <a:pt x="125" y="0"/>
                </a:lnTo>
                <a:lnTo>
                  <a:pt x="125" y="13"/>
                </a:lnTo>
                <a:lnTo>
                  <a:pt x="138" y="13"/>
                </a:lnTo>
                <a:lnTo>
                  <a:pt x="138" y="76"/>
                </a:lnTo>
                <a:lnTo>
                  <a:pt x="125" y="76"/>
                </a:lnTo>
                <a:lnTo>
                  <a:pt x="125" y="89"/>
                </a:lnTo>
                <a:lnTo>
                  <a:pt x="110" y="89"/>
                </a:lnTo>
                <a:lnTo>
                  <a:pt x="110" y="102"/>
                </a:lnTo>
                <a:lnTo>
                  <a:pt x="13" y="102"/>
                </a:lnTo>
                <a:lnTo>
                  <a:pt x="13" y="76"/>
                </a:lnTo>
                <a:lnTo>
                  <a:pt x="0" y="76"/>
                </a:lnTo>
                <a:lnTo>
                  <a:pt x="0" y="38"/>
                </a:lnTo>
                <a:lnTo>
                  <a:pt x="13" y="38"/>
                </a:lnTo>
                <a:lnTo>
                  <a:pt x="13" y="26"/>
                </a:lnTo>
                <a:lnTo>
                  <a:pt x="28" y="26"/>
                </a:lnTo>
                <a:lnTo>
                  <a:pt x="28" y="13"/>
                </a:lnTo>
                <a:lnTo>
                  <a:pt x="41" y="13"/>
                </a:lnTo>
                <a:lnTo>
                  <a:pt x="41" y="0"/>
                </a:lnTo>
              </a:path>
            </a:pathLst>
          </a:custGeom>
          <a:solidFill>
            <a:srgbClr val="FFA584"/>
          </a:solidFill>
          <a:ln w="9525" cap="rnd">
            <a:noFill/>
            <a:round/>
            <a:headEnd type="none" w="sm" len="sm"/>
            <a:tailEnd type="none" w="sm" len="sm"/>
          </a:ln>
          <a:effectLst/>
        </p:spPr>
        <p:txBody>
          <a:bodyPr/>
          <a:lstStyle/>
          <a:p>
            <a:endParaRPr lang="en-US"/>
          </a:p>
        </p:txBody>
      </p:sp>
      <p:sp>
        <p:nvSpPr>
          <p:cNvPr id="27" name="Freeform 27"/>
          <p:cNvSpPr>
            <a:spLocks/>
          </p:cNvSpPr>
          <p:nvPr/>
        </p:nvSpPr>
        <p:spPr bwMode="auto">
          <a:xfrm>
            <a:off x="7102475" y="2827338"/>
            <a:ext cx="19050" cy="17462"/>
          </a:xfrm>
          <a:custGeom>
            <a:avLst/>
            <a:gdLst/>
            <a:ahLst/>
            <a:cxnLst>
              <a:cxn ang="0">
                <a:pos x="0" y="0"/>
              </a:cxn>
              <a:cxn ang="0">
                <a:pos x="11" y="0"/>
              </a:cxn>
              <a:cxn ang="0">
                <a:pos x="11" y="10"/>
              </a:cxn>
              <a:cxn ang="0">
                <a:pos x="0" y="10"/>
              </a:cxn>
              <a:cxn ang="0">
                <a:pos x="0" y="0"/>
              </a:cxn>
            </a:cxnLst>
            <a:rect l="0" t="0" r="r" b="b"/>
            <a:pathLst>
              <a:path w="12" h="11">
                <a:moveTo>
                  <a:pt x="0" y="0"/>
                </a:moveTo>
                <a:lnTo>
                  <a:pt x="11" y="0"/>
                </a:lnTo>
                <a:lnTo>
                  <a:pt x="11" y="10"/>
                </a:lnTo>
                <a:lnTo>
                  <a:pt x="0" y="10"/>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28" name="Freeform 28"/>
          <p:cNvSpPr>
            <a:spLocks/>
          </p:cNvSpPr>
          <p:nvPr/>
        </p:nvSpPr>
        <p:spPr bwMode="auto">
          <a:xfrm>
            <a:off x="6519863" y="2890838"/>
            <a:ext cx="131762" cy="57150"/>
          </a:xfrm>
          <a:custGeom>
            <a:avLst/>
            <a:gdLst/>
            <a:ahLst/>
            <a:cxnLst>
              <a:cxn ang="0">
                <a:pos x="41" y="0"/>
              </a:cxn>
              <a:cxn ang="0">
                <a:pos x="82" y="0"/>
              </a:cxn>
              <a:cxn ang="0">
                <a:pos x="82" y="12"/>
              </a:cxn>
              <a:cxn ang="0">
                <a:pos x="69" y="12"/>
              </a:cxn>
              <a:cxn ang="0">
                <a:pos x="69" y="24"/>
              </a:cxn>
              <a:cxn ang="0">
                <a:pos x="27" y="24"/>
              </a:cxn>
              <a:cxn ang="0">
                <a:pos x="27" y="35"/>
              </a:cxn>
              <a:cxn ang="0">
                <a:pos x="0" y="35"/>
              </a:cxn>
              <a:cxn ang="0">
                <a:pos x="0" y="24"/>
              </a:cxn>
              <a:cxn ang="0">
                <a:pos x="13" y="24"/>
              </a:cxn>
              <a:cxn ang="0">
                <a:pos x="13" y="12"/>
              </a:cxn>
              <a:cxn ang="0">
                <a:pos x="41" y="12"/>
              </a:cxn>
              <a:cxn ang="0">
                <a:pos x="41" y="0"/>
              </a:cxn>
            </a:cxnLst>
            <a:rect l="0" t="0" r="r" b="b"/>
            <a:pathLst>
              <a:path w="83" h="36">
                <a:moveTo>
                  <a:pt x="41" y="0"/>
                </a:moveTo>
                <a:lnTo>
                  <a:pt x="82" y="0"/>
                </a:lnTo>
                <a:lnTo>
                  <a:pt x="82" y="12"/>
                </a:lnTo>
                <a:lnTo>
                  <a:pt x="69" y="12"/>
                </a:lnTo>
                <a:lnTo>
                  <a:pt x="69" y="24"/>
                </a:lnTo>
                <a:lnTo>
                  <a:pt x="27" y="24"/>
                </a:lnTo>
                <a:lnTo>
                  <a:pt x="27" y="35"/>
                </a:lnTo>
                <a:lnTo>
                  <a:pt x="0" y="35"/>
                </a:lnTo>
                <a:lnTo>
                  <a:pt x="0" y="24"/>
                </a:lnTo>
                <a:lnTo>
                  <a:pt x="13" y="24"/>
                </a:lnTo>
                <a:lnTo>
                  <a:pt x="13" y="12"/>
                </a:lnTo>
                <a:lnTo>
                  <a:pt x="41" y="12"/>
                </a:lnTo>
                <a:lnTo>
                  <a:pt x="41" y="0"/>
                </a:lnTo>
              </a:path>
            </a:pathLst>
          </a:custGeom>
          <a:solidFill>
            <a:srgbClr val="FFA584"/>
          </a:solidFill>
          <a:ln w="9525" cap="rnd">
            <a:noFill/>
            <a:round/>
            <a:headEnd type="none" w="sm" len="sm"/>
            <a:tailEnd type="none" w="sm" len="sm"/>
          </a:ln>
          <a:effectLst/>
        </p:spPr>
        <p:txBody>
          <a:bodyPr/>
          <a:lstStyle/>
          <a:p>
            <a:endParaRPr lang="en-US"/>
          </a:p>
        </p:txBody>
      </p:sp>
      <p:sp>
        <p:nvSpPr>
          <p:cNvPr id="29" name="Freeform 29"/>
          <p:cNvSpPr>
            <a:spLocks/>
          </p:cNvSpPr>
          <p:nvPr/>
        </p:nvSpPr>
        <p:spPr bwMode="auto">
          <a:xfrm>
            <a:off x="5019675" y="2994025"/>
            <a:ext cx="712788" cy="952500"/>
          </a:xfrm>
          <a:custGeom>
            <a:avLst/>
            <a:gdLst/>
            <a:ahLst/>
            <a:cxnLst>
              <a:cxn ang="0">
                <a:pos x="252" y="0"/>
              </a:cxn>
              <a:cxn ang="0">
                <a:pos x="279" y="13"/>
              </a:cxn>
              <a:cxn ang="0">
                <a:pos x="293" y="26"/>
              </a:cxn>
              <a:cxn ang="0">
                <a:pos x="308" y="260"/>
              </a:cxn>
              <a:cxn ang="0">
                <a:pos x="336" y="248"/>
              </a:cxn>
              <a:cxn ang="0">
                <a:pos x="350" y="260"/>
              </a:cxn>
              <a:cxn ang="0">
                <a:pos x="363" y="248"/>
              </a:cxn>
              <a:cxn ang="0">
                <a:pos x="378" y="260"/>
              </a:cxn>
              <a:cxn ang="0">
                <a:pos x="392" y="313"/>
              </a:cxn>
              <a:cxn ang="0">
                <a:pos x="406" y="273"/>
              </a:cxn>
              <a:cxn ang="0">
                <a:pos x="420" y="299"/>
              </a:cxn>
              <a:cxn ang="0">
                <a:pos x="433" y="325"/>
              </a:cxn>
              <a:cxn ang="0">
                <a:pos x="448" y="351"/>
              </a:cxn>
              <a:cxn ang="0">
                <a:pos x="433" y="455"/>
              </a:cxn>
              <a:cxn ang="0">
                <a:pos x="420" y="469"/>
              </a:cxn>
              <a:cxn ang="0">
                <a:pos x="392" y="482"/>
              </a:cxn>
              <a:cxn ang="0">
                <a:pos x="363" y="495"/>
              </a:cxn>
              <a:cxn ang="0">
                <a:pos x="350" y="508"/>
              </a:cxn>
              <a:cxn ang="0">
                <a:pos x="308" y="521"/>
              </a:cxn>
              <a:cxn ang="0">
                <a:pos x="279" y="535"/>
              </a:cxn>
              <a:cxn ang="0">
                <a:pos x="252" y="548"/>
              </a:cxn>
              <a:cxn ang="0">
                <a:pos x="224" y="559"/>
              </a:cxn>
              <a:cxn ang="0">
                <a:pos x="168" y="572"/>
              </a:cxn>
              <a:cxn ang="0">
                <a:pos x="112" y="586"/>
              </a:cxn>
              <a:cxn ang="0">
                <a:pos x="55" y="599"/>
              </a:cxn>
              <a:cxn ang="0">
                <a:pos x="41" y="586"/>
              </a:cxn>
              <a:cxn ang="0">
                <a:pos x="28" y="572"/>
              </a:cxn>
              <a:cxn ang="0">
                <a:pos x="13" y="548"/>
              </a:cxn>
              <a:cxn ang="0">
                <a:pos x="0" y="508"/>
              </a:cxn>
              <a:cxn ang="0">
                <a:pos x="13" y="417"/>
              </a:cxn>
              <a:cxn ang="0">
                <a:pos x="28" y="390"/>
              </a:cxn>
              <a:cxn ang="0">
                <a:pos x="70" y="378"/>
              </a:cxn>
              <a:cxn ang="0">
                <a:pos x="55" y="364"/>
              </a:cxn>
              <a:cxn ang="0">
                <a:pos x="70" y="325"/>
              </a:cxn>
              <a:cxn ang="0">
                <a:pos x="83" y="313"/>
              </a:cxn>
              <a:cxn ang="0">
                <a:pos x="139" y="299"/>
              </a:cxn>
              <a:cxn ang="0">
                <a:pos x="112" y="286"/>
              </a:cxn>
              <a:cxn ang="0">
                <a:pos x="125" y="273"/>
              </a:cxn>
              <a:cxn ang="0">
                <a:pos x="139" y="260"/>
              </a:cxn>
              <a:cxn ang="0">
                <a:pos x="195" y="248"/>
              </a:cxn>
              <a:cxn ang="0">
                <a:pos x="168" y="235"/>
              </a:cxn>
              <a:cxn ang="0">
                <a:pos x="154" y="195"/>
              </a:cxn>
              <a:cxn ang="0">
                <a:pos x="168" y="143"/>
              </a:cxn>
              <a:cxn ang="0">
                <a:pos x="182" y="65"/>
              </a:cxn>
              <a:cxn ang="0">
                <a:pos x="195" y="40"/>
              </a:cxn>
              <a:cxn ang="0">
                <a:pos x="210" y="13"/>
              </a:cxn>
            </a:cxnLst>
            <a:rect l="0" t="0" r="r" b="b"/>
            <a:pathLst>
              <a:path w="449" h="600">
                <a:moveTo>
                  <a:pt x="210" y="0"/>
                </a:moveTo>
                <a:lnTo>
                  <a:pt x="252" y="0"/>
                </a:lnTo>
                <a:lnTo>
                  <a:pt x="252" y="13"/>
                </a:lnTo>
                <a:lnTo>
                  <a:pt x="279" y="13"/>
                </a:lnTo>
                <a:lnTo>
                  <a:pt x="279" y="26"/>
                </a:lnTo>
                <a:lnTo>
                  <a:pt x="293" y="26"/>
                </a:lnTo>
                <a:lnTo>
                  <a:pt x="293" y="260"/>
                </a:lnTo>
                <a:lnTo>
                  <a:pt x="308" y="260"/>
                </a:lnTo>
                <a:lnTo>
                  <a:pt x="308" y="248"/>
                </a:lnTo>
                <a:lnTo>
                  <a:pt x="336" y="248"/>
                </a:lnTo>
                <a:lnTo>
                  <a:pt x="336" y="260"/>
                </a:lnTo>
                <a:lnTo>
                  <a:pt x="350" y="260"/>
                </a:lnTo>
                <a:lnTo>
                  <a:pt x="350" y="248"/>
                </a:lnTo>
                <a:lnTo>
                  <a:pt x="363" y="248"/>
                </a:lnTo>
                <a:lnTo>
                  <a:pt x="363" y="260"/>
                </a:lnTo>
                <a:lnTo>
                  <a:pt x="378" y="260"/>
                </a:lnTo>
                <a:lnTo>
                  <a:pt x="378" y="313"/>
                </a:lnTo>
                <a:lnTo>
                  <a:pt x="392" y="313"/>
                </a:lnTo>
                <a:lnTo>
                  <a:pt x="392" y="273"/>
                </a:lnTo>
                <a:lnTo>
                  <a:pt x="406" y="273"/>
                </a:lnTo>
                <a:lnTo>
                  <a:pt x="406" y="299"/>
                </a:lnTo>
                <a:lnTo>
                  <a:pt x="420" y="299"/>
                </a:lnTo>
                <a:lnTo>
                  <a:pt x="420" y="325"/>
                </a:lnTo>
                <a:lnTo>
                  <a:pt x="433" y="325"/>
                </a:lnTo>
                <a:lnTo>
                  <a:pt x="433" y="351"/>
                </a:lnTo>
                <a:lnTo>
                  <a:pt x="448" y="351"/>
                </a:lnTo>
                <a:lnTo>
                  <a:pt x="448" y="455"/>
                </a:lnTo>
                <a:lnTo>
                  <a:pt x="433" y="455"/>
                </a:lnTo>
                <a:lnTo>
                  <a:pt x="433" y="469"/>
                </a:lnTo>
                <a:lnTo>
                  <a:pt x="420" y="469"/>
                </a:lnTo>
                <a:lnTo>
                  <a:pt x="420" y="482"/>
                </a:lnTo>
                <a:lnTo>
                  <a:pt x="392" y="482"/>
                </a:lnTo>
                <a:lnTo>
                  <a:pt x="392" y="495"/>
                </a:lnTo>
                <a:lnTo>
                  <a:pt x="363" y="495"/>
                </a:lnTo>
                <a:lnTo>
                  <a:pt x="363" y="508"/>
                </a:lnTo>
                <a:lnTo>
                  <a:pt x="350" y="508"/>
                </a:lnTo>
                <a:lnTo>
                  <a:pt x="350" y="521"/>
                </a:lnTo>
                <a:lnTo>
                  <a:pt x="308" y="521"/>
                </a:lnTo>
                <a:lnTo>
                  <a:pt x="308" y="535"/>
                </a:lnTo>
                <a:lnTo>
                  <a:pt x="279" y="535"/>
                </a:lnTo>
                <a:lnTo>
                  <a:pt x="279" y="548"/>
                </a:lnTo>
                <a:lnTo>
                  <a:pt x="252" y="548"/>
                </a:lnTo>
                <a:lnTo>
                  <a:pt x="252" y="559"/>
                </a:lnTo>
                <a:lnTo>
                  <a:pt x="224" y="559"/>
                </a:lnTo>
                <a:lnTo>
                  <a:pt x="224" y="572"/>
                </a:lnTo>
                <a:lnTo>
                  <a:pt x="168" y="572"/>
                </a:lnTo>
                <a:lnTo>
                  <a:pt x="168" y="586"/>
                </a:lnTo>
                <a:lnTo>
                  <a:pt x="112" y="586"/>
                </a:lnTo>
                <a:lnTo>
                  <a:pt x="112" y="599"/>
                </a:lnTo>
                <a:lnTo>
                  <a:pt x="55" y="599"/>
                </a:lnTo>
                <a:lnTo>
                  <a:pt x="55" y="586"/>
                </a:lnTo>
                <a:lnTo>
                  <a:pt x="41" y="586"/>
                </a:lnTo>
                <a:lnTo>
                  <a:pt x="41" y="572"/>
                </a:lnTo>
                <a:lnTo>
                  <a:pt x="28" y="572"/>
                </a:lnTo>
                <a:lnTo>
                  <a:pt x="28" y="548"/>
                </a:lnTo>
                <a:lnTo>
                  <a:pt x="13" y="548"/>
                </a:lnTo>
                <a:lnTo>
                  <a:pt x="13" y="508"/>
                </a:lnTo>
                <a:lnTo>
                  <a:pt x="0" y="508"/>
                </a:lnTo>
                <a:lnTo>
                  <a:pt x="0" y="417"/>
                </a:lnTo>
                <a:lnTo>
                  <a:pt x="13" y="417"/>
                </a:lnTo>
                <a:lnTo>
                  <a:pt x="13" y="390"/>
                </a:lnTo>
                <a:lnTo>
                  <a:pt x="28" y="390"/>
                </a:lnTo>
                <a:lnTo>
                  <a:pt x="28" y="378"/>
                </a:lnTo>
                <a:lnTo>
                  <a:pt x="70" y="378"/>
                </a:lnTo>
                <a:lnTo>
                  <a:pt x="70" y="364"/>
                </a:lnTo>
                <a:lnTo>
                  <a:pt x="55" y="364"/>
                </a:lnTo>
                <a:lnTo>
                  <a:pt x="55" y="325"/>
                </a:lnTo>
                <a:lnTo>
                  <a:pt x="70" y="325"/>
                </a:lnTo>
                <a:lnTo>
                  <a:pt x="70" y="313"/>
                </a:lnTo>
                <a:lnTo>
                  <a:pt x="83" y="313"/>
                </a:lnTo>
                <a:lnTo>
                  <a:pt x="83" y="299"/>
                </a:lnTo>
                <a:lnTo>
                  <a:pt x="139" y="299"/>
                </a:lnTo>
                <a:lnTo>
                  <a:pt x="139" y="286"/>
                </a:lnTo>
                <a:lnTo>
                  <a:pt x="112" y="286"/>
                </a:lnTo>
                <a:lnTo>
                  <a:pt x="112" y="273"/>
                </a:lnTo>
                <a:lnTo>
                  <a:pt x="125" y="273"/>
                </a:lnTo>
                <a:lnTo>
                  <a:pt x="125" y="260"/>
                </a:lnTo>
                <a:lnTo>
                  <a:pt x="139" y="260"/>
                </a:lnTo>
                <a:lnTo>
                  <a:pt x="139" y="248"/>
                </a:lnTo>
                <a:lnTo>
                  <a:pt x="195" y="248"/>
                </a:lnTo>
                <a:lnTo>
                  <a:pt x="195" y="235"/>
                </a:lnTo>
                <a:lnTo>
                  <a:pt x="168" y="235"/>
                </a:lnTo>
                <a:lnTo>
                  <a:pt x="168" y="195"/>
                </a:lnTo>
                <a:lnTo>
                  <a:pt x="154" y="195"/>
                </a:lnTo>
                <a:lnTo>
                  <a:pt x="154" y="143"/>
                </a:lnTo>
                <a:lnTo>
                  <a:pt x="168" y="143"/>
                </a:lnTo>
                <a:lnTo>
                  <a:pt x="168" y="65"/>
                </a:lnTo>
                <a:lnTo>
                  <a:pt x="182" y="65"/>
                </a:lnTo>
                <a:lnTo>
                  <a:pt x="182" y="40"/>
                </a:lnTo>
                <a:lnTo>
                  <a:pt x="195" y="40"/>
                </a:lnTo>
                <a:lnTo>
                  <a:pt x="195" y="13"/>
                </a:lnTo>
                <a:lnTo>
                  <a:pt x="210" y="13"/>
                </a:lnTo>
                <a:lnTo>
                  <a:pt x="210" y="0"/>
                </a:lnTo>
              </a:path>
            </a:pathLst>
          </a:custGeom>
          <a:solidFill>
            <a:srgbClr val="FFA584"/>
          </a:solidFill>
          <a:ln w="9525" cap="rnd">
            <a:noFill/>
            <a:round/>
            <a:headEnd type="none" w="sm" len="sm"/>
            <a:tailEnd type="none" w="sm" len="sm"/>
          </a:ln>
          <a:effectLst/>
        </p:spPr>
        <p:txBody>
          <a:bodyPr/>
          <a:lstStyle/>
          <a:p>
            <a:endParaRPr lang="en-US"/>
          </a:p>
        </p:txBody>
      </p:sp>
      <p:sp>
        <p:nvSpPr>
          <p:cNvPr id="30" name="Freeform 30"/>
          <p:cNvSpPr>
            <a:spLocks/>
          </p:cNvSpPr>
          <p:nvPr/>
        </p:nvSpPr>
        <p:spPr bwMode="auto">
          <a:xfrm>
            <a:off x="7124700" y="2994025"/>
            <a:ext cx="109538" cy="163513"/>
          </a:xfrm>
          <a:custGeom>
            <a:avLst/>
            <a:gdLst/>
            <a:ahLst/>
            <a:cxnLst>
              <a:cxn ang="0">
                <a:pos x="15" y="0"/>
              </a:cxn>
              <a:cxn ang="0">
                <a:pos x="27" y="0"/>
              </a:cxn>
              <a:cxn ang="0">
                <a:pos x="27" y="12"/>
              </a:cxn>
              <a:cxn ang="0">
                <a:pos x="15" y="12"/>
              </a:cxn>
              <a:cxn ang="0">
                <a:pos x="15" y="26"/>
              </a:cxn>
              <a:cxn ang="0">
                <a:pos x="27" y="26"/>
              </a:cxn>
              <a:cxn ang="0">
                <a:pos x="27" y="51"/>
              </a:cxn>
              <a:cxn ang="0">
                <a:pos x="40" y="51"/>
              </a:cxn>
              <a:cxn ang="0">
                <a:pos x="40" y="63"/>
              </a:cxn>
              <a:cxn ang="0">
                <a:pos x="54" y="63"/>
              </a:cxn>
              <a:cxn ang="0">
                <a:pos x="54" y="76"/>
              </a:cxn>
              <a:cxn ang="0">
                <a:pos x="68" y="76"/>
              </a:cxn>
              <a:cxn ang="0">
                <a:pos x="68" y="102"/>
              </a:cxn>
              <a:cxn ang="0">
                <a:pos x="54" y="102"/>
              </a:cxn>
              <a:cxn ang="0">
                <a:pos x="54" y="76"/>
              </a:cxn>
              <a:cxn ang="0">
                <a:pos x="40" y="76"/>
              </a:cxn>
              <a:cxn ang="0">
                <a:pos x="40" y="63"/>
              </a:cxn>
              <a:cxn ang="0">
                <a:pos x="27" y="63"/>
              </a:cxn>
              <a:cxn ang="0">
                <a:pos x="27" y="51"/>
              </a:cxn>
              <a:cxn ang="0">
                <a:pos x="15" y="51"/>
              </a:cxn>
              <a:cxn ang="0">
                <a:pos x="15" y="26"/>
              </a:cxn>
              <a:cxn ang="0">
                <a:pos x="0" y="26"/>
              </a:cxn>
              <a:cxn ang="0">
                <a:pos x="0" y="12"/>
              </a:cxn>
              <a:cxn ang="0">
                <a:pos x="15" y="12"/>
              </a:cxn>
              <a:cxn ang="0">
                <a:pos x="15" y="0"/>
              </a:cxn>
            </a:cxnLst>
            <a:rect l="0" t="0" r="r" b="b"/>
            <a:pathLst>
              <a:path w="69" h="103">
                <a:moveTo>
                  <a:pt x="15" y="0"/>
                </a:moveTo>
                <a:lnTo>
                  <a:pt x="27" y="0"/>
                </a:lnTo>
                <a:lnTo>
                  <a:pt x="27" y="12"/>
                </a:lnTo>
                <a:lnTo>
                  <a:pt x="15" y="12"/>
                </a:lnTo>
                <a:lnTo>
                  <a:pt x="15" y="26"/>
                </a:lnTo>
                <a:lnTo>
                  <a:pt x="27" y="26"/>
                </a:lnTo>
                <a:lnTo>
                  <a:pt x="27" y="51"/>
                </a:lnTo>
                <a:lnTo>
                  <a:pt x="40" y="51"/>
                </a:lnTo>
                <a:lnTo>
                  <a:pt x="40" y="63"/>
                </a:lnTo>
                <a:lnTo>
                  <a:pt x="54" y="63"/>
                </a:lnTo>
                <a:lnTo>
                  <a:pt x="54" y="76"/>
                </a:lnTo>
                <a:lnTo>
                  <a:pt x="68" y="76"/>
                </a:lnTo>
                <a:lnTo>
                  <a:pt x="68" y="102"/>
                </a:lnTo>
                <a:lnTo>
                  <a:pt x="54" y="102"/>
                </a:lnTo>
                <a:lnTo>
                  <a:pt x="54" y="76"/>
                </a:lnTo>
                <a:lnTo>
                  <a:pt x="40" y="76"/>
                </a:lnTo>
                <a:lnTo>
                  <a:pt x="40" y="63"/>
                </a:lnTo>
                <a:lnTo>
                  <a:pt x="27" y="63"/>
                </a:lnTo>
                <a:lnTo>
                  <a:pt x="27" y="51"/>
                </a:lnTo>
                <a:lnTo>
                  <a:pt x="15" y="51"/>
                </a:lnTo>
                <a:lnTo>
                  <a:pt x="15" y="26"/>
                </a:lnTo>
                <a:lnTo>
                  <a:pt x="0" y="26"/>
                </a:lnTo>
                <a:lnTo>
                  <a:pt x="0" y="12"/>
                </a:lnTo>
                <a:lnTo>
                  <a:pt x="15" y="12"/>
                </a:lnTo>
                <a:lnTo>
                  <a:pt x="15" y="0"/>
                </a:lnTo>
              </a:path>
            </a:pathLst>
          </a:custGeom>
          <a:solidFill>
            <a:srgbClr val="000000"/>
          </a:solidFill>
          <a:ln w="9525" cap="rnd">
            <a:noFill/>
            <a:round/>
            <a:headEnd type="none" w="sm" len="sm"/>
            <a:tailEnd type="none" w="sm" len="sm"/>
          </a:ln>
          <a:effectLst/>
        </p:spPr>
        <p:txBody>
          <a:bodyPr/>
          <a:lstStyle/>
          <a:p>
            <a:endParaRPr lang="en-US"/>
          </a:p>
        </p:txBody>
      </p:sp>
      <p:sp>
        <p:nvSpPr>
          <p:cNvPr id="31" name="Freeform 31"/>
          <p:cNvSpPr>
            <a:spLocks/>
          </p:cNvSpPr>
          <p:nvPr/>
        </p:nvSpPr>
        <p:spPr bwMode="auto">
          <a:xfrm>
            <a:off x="5959475" y="3014663"/>
            <a:ext cx="63500" cy="58737"/>
          </a:xfrm>
          <a:custGeom>
            <a:avLst/>
            <a:gdLst/>
            <a:ahLst/>
            <a:cxnLst>
              <a:cxn ang="0">
                <a:pos x="13" y="0"/>
              </a:cxn>
              <a:cxn ang="0">
                <a:pos x="39" y="0"/>
              </a:cxn>
              <a:cxn ang="0">
                <a:pos x="39" y="12"/>
              </a:cxn>
              <a:cxn ang="0">
                <a:pos x="13" y="12"/>
              </a:cxn>
              <a:cxn ang="0">
                <a:pos x="13" y="36"/>
              </a:cxn>
              <a:cxn ang="0">
                <a:pos x="0" y="36"/>
              </a:cxn>
              <a:cxn ang="0">
                <a:pos x="0" y="12"/>
              </a:cxn>
              <a:cxn ang="0">
                <a:pos x="13" y="12"/>
              </a:cxn>
              <a:cxn ang="0">
                <a:pos x="13" y="0"/>
              </a:cxn>
            </a:cxnLst>
            <a:rect l="0" t="0" r="r" b="b"/>
            <a:pathLst>
              <a:path w="40" h="37">
                <a:moveTo>
                  <a:pt x="13" y="0"/>
                </a:moveTo>
                <a:lnTo>
                  <a:pt x="39" y="0"/>
                </a:lnTo>
                <a:lnTo>
                  <a:pt x="39" y="12"/>
                </a:lnTo>
                <a:lnTo>
                  <a:pt x="13" y="12"/>
                </a:lnTo>
                <a:lnTo>
                  <a:pt x="13" y="36"/>
                </a:lnTo>
                <a:lnTo>
                  <a:pt x="0" y="36"/>
                </a:lnTo>
                <a:lnTo>
                  <a:pt x="0" y="12"/>
                </a:lnTo>
                <a:lnTo>
                  <a:pt x="13" y="12"/>
                </a:lnTo>
                <a:lnTo>
                  <a:pt x="13" y="0"/>
                </a:lnTo>
              </a:path>
            </a:pathLst>
          </a:custGeom>
          <a:solidFill>
            <a:srgbClr val="000000"/>
          </a:solidFill>
          <a:ln w="9525" cap="rnd">
            <a:noFill/>
            <a:round/>
            <a:headEnd type="none" w="sm" len="sm"/>
            <a:tailEnd type="none" w="sm" len="sm"/>
          </a:ln>
          <a:effectLst/>
        </p:spPr>
        <p:txBody>
          <a:bodyPr/>
          <a:lstStyle/>
          <a:p>
            <a:endParaRPr lang="en-US"/>
          </a:p>
        </p:txBody>
      </p:sp>
      <p:sp>
        <p:nvSpPr>
          <p:cNvPr id="32" name="Freeform 32"/>
          <p:cNvSpPr>
            <a:spLocks/>
          </p:cNvSpPr>
          <p:nvPr/>
        </p:nvSpPr>
        <p:spPr bwMode="auto">
          <a:xfrm>
            <a:off x="6002338" y="3140075"/>
            <a:ext cx="44450" cy="100013"/>
          </a:xfrm>
          <a:custGeom>
            <a:avLst/>
            <a:gdLst/>
            <a:ahLst/>
            <a:cxnLst>
              <a:cxn ang="0">
                <a:pos x="14" y="0"/>
              </a:cxn>
              <a:cxn ang="0">
                <a:pos x="27" y="0"/>
              </a:cxn>
              <a:cxn ang="0">
                <a:pos x="27" y="25"/>
              </a:cxn>
              <a:cxn ang="0">
                <a:pos x="14" y="25"/>
              </a:cxn>
              <a:cxn ang="0">
                <a:pos x="14" y="62"/>
              </a:cxn>
              <a:cxn ang="0">
                <a:pos x="0" y="62"/>
              </a:cxn>
              <a:cxn ang="0">
                <a:pos x="0" y="25"/>
              </a:cxn>
              <a:cxn ang="0">
                <a:pos x="14" y="25"/>
              </a:cxn>
              <a:cxn ang="0">
                <a:pos x="14" y="12"/>
              </a:cxn>
              <a:cxn ang="0">
                <a:pos x="14" y="0"/>
              </a:cxn>
            </a:cxnLst>
            <a:rect l="0" t="0" r="r" b="b"/>
            <a:pathLst>
              <a:path w="28" h="63">
                <a:moveTo>
                  <a:pt x="14" y="0"/>
                </a:moveTo>
                <a:lnTo>
                  <a:pt x="27" y="0"/>
                </a:lnTo>
                <a:lnTo>
                  <a:pt x="27" y="25"/>
                </a:lnTo>
                <a:lnTo>
                  <a:pt x="14" y="25"/>
                </a:lnTo>
                <a:lnTo>
                  <a:pt x="14" y="62"/>
                </a:lnTo>
                <a:lnTo>
                  <a:pt x="0" y="62"/>
                </a:lnTo>
                <a:lnTo>
                  <a:pt x="0" y="25"/>
                </a:lnTo>
                <a:lnTo>
                  <a:pt x="14" y="25"/>
                </a:lnTo>
                <a:lnTo>
                  <a:pt x="14" y="12"/>
                </a:lnTo>
                <a:lnTo>
                  <a:pt x="14" y="0"/>
                </a:lnTo>
              </a:path>
            </a:pathLst>
          </a:custGeom>
          <a:solidFill>
            <a:srgbClr val="000000"/>
          </a:solidFill>
          <a:ln w="9525" cap="rnd">
            <a:noFill/>
            <a:round/>
            <a:headEnd type="none" w="sm" len="sm"/>
            <a:tailEnd type="none" w="sm" len="sm"/>
          </a:ln>
          <a:effectLst/>
        </p:spPr>
        <p:txBody>
          <a:bodyPr/>
          <a:lstStyle/>
          <a:p>
            <a:endParaRPr lang="en-US"/>
          </a:p>
        </p:txBody>
      </p:sp>
      <p:sp>
        <p:nvSpPr>
          <p:cNvPr id="33" name="Freeform 33"/>
          <p:cNvSpPr>
            <a:spLocks/>
          </p:cNvSpPr>
          <p:nvPr/>
        </p:nvSpPr>
        <p:spPr bwMode="auto">
          <a:xfrm>
            <a:off x="7259638" y="3181350"/>
            <a:ext cx="19050" cy="17463"/>
          </a:xfrm>
          <a:custGeom>
            <a:avLst/>
            <a:gdLst/>
            <a:ahLst/>
            <a:cxnLst>
              <a:cxn ang="0">
                <a:pos x="0" y="0"/>
              </a:cxn>
              <a:cxn ang="0">
                <a:pos x="11" y="0"/>
              </a:cxn>
              <a:cxn ang="0">
                <a:pos x="11" y="10"/>
              </a:cxn>
              <a:cxn ang="0">
                <a:pos x="0" y="10"/>
              </a:cxn>
              <a:cxn ang="0">
                <a:pos x="0" y="0"/>
              </a:cxn>
            </a:cxnLst>
            <a:rect l="0" t="0" r="r" b="b"/>
            <a:pathLst>
              <a:path w="12" h="11">
                <a:moveTo>
                  <a:pt x="0" y="0"/>
                </a:moveTo>
                <a:lnTo>
                  <a:pt x="11" y="0"/>
                </a:lnTo>
                <a:lnTo>
                  <a:pt x="11" y="10"/>
                </a:lnTo>
                <a:lnTo>
                  <a:pt x="0" y="10"/>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34" name="Freeform 34"/>
          <p:cNvSpPr>
            <a:spLocks/>
          </p:cNvSpPr>
          <p:nvPr/>
        </p:nvSpPr>
        <p:spPr bwMode="auto">
          <a:xfrm>
            <a:off x="6272213" y="3284538"/>
            <a:ext cx="669925" cy="163512"/>
          </a:xfrm>
          <a:custGeom>
            <a:avLst/>
            <a:gdLst/>
            <a:ahLst/>
            <a:cxnLst>
              <a:cxn ang="0">
                <a:pos x="86" y="0"/>
              </a:cxn>
              <a:cxn ang="0">
                <a:pos x="71" y="26"/>
              </a:cxn>
              <a:cxn ang="0">
                <a:pos x="86" y="39"/>
              </a:cxn>
              <a:cxn ang="0">
                <a:pos x="99" y="51"/>
              </a:cxn>
              <a:cxn ang="0">
                <a:pos x="127" y="64"/>
              </a:cxn>
              <a:cxn ang="0">
                <a:pos x="155" y="77"/>
              </a:cxn>
              <a:cxn ang="0">
                <a:pos x="253" y="90"/>
              </a:cxn>
              <a:cxn ang="0">
                <a:pos x="295" y="77"/>
              </a:cxn>
              <a:cxn ang="0">
                <a:pos x="309" y="64"/>
              </a:cxn>
              <a:cxn ang="0">
                <a:pos x="323" y="51"/>
              </a:cxn>
              <a:cxn ang="0">
                <a:pos x="337" y="39"/>
              </a:cxn>
              <a:cxn ang="0">
                <a:pos x="351" y="0"/>
              </a:cxn>
              <a:cxn ang="0">
                <a:pos x="366" y="39"/>
              </a:cxn>
              <a:cxn ang="0">
                <a:pos x="380" y="51"/>
              </a:cxn>
              <a:cxn ang="0">
                <a:pos x="421" y="64"/>
              </a:cxn>
              <a:cxn ang="0">
                <a:pos x="380" y="77"/>
              </a:cxn>
              <a:cxn ang="0">
                <a:pos x="366" y="64"/>
              </a:cxn>
              <a:cxn ang="0">
                <a:pos x="351" y="51"/>
              </a:cxn>
              <a:cxn ang="0">
                <a:pos x="337" y="39"/>
              </a:cxn>
              <a:cxn ang="0">
                <a:pos x="323" y="51"/>
              </a:cxn>
              <a:cxn ang="0">
                <a:pos x="309" y="64"/>
              </a:cxn>
              <a:cxn ang="0">
                <a:pos x="295" y="77"/>
              </a:cxn>
              <a:cxn ang="0">
                <a:pos x="253" y="90"/>
              </a:cxn>
              <a:cxn ang="0">
                <a:pos x="155" y="102"/>
              </a:cxn>
              <a:cxn ang="0">
                <a:pos x="127" y="90"/>
              </a:cxn>
              <a:cxn ang="0">
                <a:pos x="99" y="77"/>
              </a:cxn>
              <a:cxn ang="0">
                <a:pos x="86" y="64"/>
              </a:cxn>
              <a:cxn ang="0">
                <a:pos x="71" y="51"/>
              </a:cxn>
              <a:cxn ang="0">
                <a:pos x="57" y="39"/>
              </a:cxn>
              <a:cxn ang="0">
                <a:pos x="43" y="51"/>
              </a:cxn>
              <a:cxn ang="0">
                <a:pos x="29" y="64"/>
              </a:cxn>
              <a:cxn ang="0">
                <a:pos x="0" y="77"/>
              </a:cxn>
              <a:cxn ang="0">
                <a:pos x="29" y="64"/>
              </a:cxn>
              <a:cxn ang="0">
                <a:pos x="43" y="51"/>
              </a:cxn>
              <a:cxn ang="0">
                <a:pos x="57" y="39"/>
              </a:cxn>
              <a:cxn ang="0">
                <a:pos x="71" y="26"/>
              </a:cxn>
              <a:cxn ang="0">
                <a:pos x="71" y="0"/>
              </a:cxn>
            </a:cxnLst>
            <a:rect l="0" t="0" r="r" b="b"/>
            <a:pathLst>
              <a:path w="422" h="103">
                <a:moveTo>
                  <a:pt x="71" y="0"/>
                </a:moveTo>
                <a:lnTo>
                  <a:pt x="86" y="0"/>
                </a:lnTo>
                <a:lnTo>
                  <a:pt x="86" y="26"/>
                </a:lnTo>
                <a:lnTo>
                  <a:pt x="71" y="26"/>
                </a:lnTo>
                <a:lnTo>
                  <a:pt x="71" y="39"/>
                </a:lnTo>
                <a:lnTo>
                  <a:pt x="86" y="39"/>
                </a:lnTo>
                <a:lnTo>
                  <a:pt x="86" y="51"/>
                </a:lnTo>
                <a:lnTo>
                  <a:pt x="99" y="51"/>
                </a:lnTo>
                <a:lnTo>
                  <a:pt x="99" y="64"/>
                </a:lnTo>
                <a:lnTo>
                  <a:pt x="127" y="64"/>
                </a:lnTo>
                <a:lnTo>
                  <a:pt x="127" y="77"/>
                </a:lnTo>
                <a:lnTo>
                  <a:pt x="155" y="77"/>
                </a:lnTo>
                <a:lnTo>
                  <a:pt x="155" y="90"/>
                </a:lnTo>
                <a:lnTo>
                  <a:pt x="253" y="90"/>
                </a:lnTo>
                <a:lnTo>
                  <a:pt x="253" y="77"/>
                </a:lnTo>
                <a:lnTo>
                  <a:pt x="295" y="77"/>
                </a:lnTo>
                <a:lnTo>
                  <a:pt x="295" y="64"/>
                </a:lnTo>
                <a:lnTo>
                  <a:pt x="309" y="64"/>
                </a:lnTo>
                <a:lnTo>
                  <a:pt x="309" y="51"/>
                </a:lnTo>
                <a:lnTo>
                  <a:pt x="323" y="51"/>
                </a:lnTo>
                <a:lnTo>
                  <a:pt x="323" y="39"/>
                </a:lnTo>
                <a:lnTo>
                  <a:pt x="337" y="39"/>
                </a:lnTo>
                <a:lnTo>
                  <a:pt x="337" y="0"/>
                </a:lnTo>
                <a:lnTo>
                  <a:pt x="351" y="0"/>
                </a:lnTo>
                <a:lnTo>
                  <a:pt x="351" y="39"/>
                </a:lnTo>
                <a:lnTo>
                  <a:pt x="366" y="39"/>
                </a:lnTo>
                <a:lnTo>
                  <a:pt x="366" y="51"/>
                </a:lnTo>
                <a:lnTo>
                  <a:pt x="380" y="51"/>
                </a:lnTo>
                <a:lnTo>
                  <a:pt x="380" y="64"/>
                </a:lnTo>
                <a:lnTo>
                  <a:pt x="421" y="64"/>
                </a:lnTo>
                <a:lnTo>
                  <a:pt x="421" y="77"/>
                </a:lnTo>
                <a:lnTo>
                  <a:pt x="380" y="77"/>
                </a:lnTo>
                <a:lnTo>
                  <a:pt x="380" y="64"/>
                </a:lnTo>
                <a:lnTo>
                  <a:pt x="366" y="64"/>
                </a:lnTo>
                <a:lnTo>
                  <a:pt x="366" y="51"/>
                </a:lnTo>
                <a:lnTo>
                  <a:pt x="351" y="51"/>
                </a:lnTo>
                <a:lnTo>
                  <a:pt x="351" y="39"/>
                </a:lnTo>
                <a:lnTo>
                  <a:pt x="337" y="39"/>
                </a:lnTo>
                <a:lnTo>
                  <a:pt x="337" y="51"/>
                </a:lnTo>
                <a:lnTo>
                  <a:pt x="323" y="51"/>
                </a:lnTo>
                <a:lnTo>
                  <a:pt x="323" y="64"/>
                </a:lnTo>
                <a:lnTo>
                  <a:pt x="309" y="64"/>
                </a:lnTo>
                <a:lnTo>
                  <a:pt x="309" y="77"/>
                </a:lnTo>
                <a:lnTo>
                  <a:pt x="295" y="77"/>
                </a:lnTo>
                <a:lnTo>
                  <a:pt x="295" y="90"/>
                </a:lnTo>
                <a:lnTo>
                  <a:pt x="253" y="90"/>
                </a:lnTo>
                <a:lnTo>
                  <a:pt x="253" y="102"/>
                </a:lnTo>
                <a:lnTo>
                  <a:pt x="155" y="102"/>
                </a:lnTo>
                <a:lnTo>
                  <a:pt x="155" y="90"/>
                </a:lnTo>
                <a:lnTo>
                  <a:pt x="127" y="90"/>
                </a:lnTo>
                <a:lnTo>
                  <a:pt x="127" y="77"/>
                </a:lnTo>
                <a:lnTo>
                  <a:pt x="99" y="77"/>
                </a:lnTo>
                <a:lnTo>
                  <a:pt x="99" y="64"/>
                </a:lnTo>
                <a:lnTo>
                  <a:pt x="86" y="64"/>
                </a:lnTo>
                <a:lnTo>
                  <a:pt x="86" y="51"/>
                </a:lnTo>
                <a:lnTo>
                  <a:pt x="71" y="51"/>
                </a:lnTo>
                <a:lnTo>
                  <a:pt x="71" y="39"/>
                </a:lnTo>
                <a:lnTo>
                  <a:pt x="57" y="39"/>
                </a:lnTo>
                <a:lnTo>
                  <a:pt x="57" y="51"/>
                </a:lnTo>
                <a:lnTo>
                  <a:pt x="43" y="51"/>
                </a:lnTo>
                <a:lnTo>
                  <a:pt x="43" y="64"/>
                </a:lnTo>
                <a:lnTo>
                  <a:pt x="29" y="64"/>
                </a:lnTo>
                <a:lnTo>
                  <a:pt x="29" y="77"/>
                </a:lnTo>
                <a:lnTo>
                  <a:pt x="0" y="77"/>
                </a:lnTo>
                <a:lnTo>
                  <a:pt x="0" y="64"/>
                </a:lnTo>
                <a:lnTo>
                  <a:pt x="29" y="64"/>
                </a:lnTo>
                <a:lnTo>
                  <a:pt x="29" y="51"/>
                </a:lnTo>
                <a:lnTo>
                  <a:pt x="43" y="51"/>
                </a:lnTo>
                <a:lnTo>
                  <a:pt x="43" y="39"/>
                </a:lnTo>
                <a:lnTo>
                  <a:pt x="57" y="39"/>
                </a:lnTo>
                <a:lnTo>
                  <a:pt x="57" y="26"/>
                </a:lnTo>
                <a:lnTo>
                  <a:pt x="71" y="26"/>
                </a:lnTo>
                <a:lnTo>
                  <a:pt x="71" y="12"/>
                </a:lnTo>
                <a:lnTo>
                  <a:pt x="71" y="0"/>
                </a:lnTo>
              </a:path>
            </a:pathLst>
          </a:custGeom>
          <a:solidFill>
            <a:srgbClr val="000000"/>
          </a:solidFill>
          <a:ln w="9525" cap="rnd">
            <a:noFill/>
            <a:round/>
            <a:headEnd type="none" w="sm" len="sm"/>
            <a:tailEnd type="none" w="sm" len="sm"/>
          </a:ln>
          <a:effectLst/>
        </p:spPr>
        <p:txBody>
          <a:bodyPr/>
          <a:lstStyle/>
          <a:p>
            <a:endParaRPr lang="en-US"/>
          </a:p>
        </p:txBody>
      </p:sp>
      <p:sp>
        <p:nvSpPr>
          <p:cNvPr id="35" name="Freeform 35"/>
          <p:cNvSpPr>
            <a:spLocks/>
          </p:cNvSpPr>
          <p:nvPr/>
        </p:nvSpPr>
        <p:spPr bwMode="auto">
          <a:xfrm>
            <a:off x="5106988" y="3387725"/>
            <a:ext cx="377825" cy="414338"/>
          </a:xfrm>
          <a:custGeom>
            <a:avLst/>
            <a:gdLst/>
            <a:ahLst/>
            <a:cxnLst>
              <a:cxn ang="0">
                <a:pos x="168" y="0"/>
              </a:cxn>
              <a:cxn ang="0">
                <a:pos x="182" y="14"/>
              </a:cxn>
              <a:cxn ang="0">
                <a:pos x="223" y="26"/>
              </a:cxn>
              <a:cxn ang="0">
                <a:pos x="237" y="14"/>
              </a:cxn>
              <a:cxn ang="0">
                <a:pos x="223" y="26"/>
              </a:cxn>
              <a:cxn ang="0">
                <a:pos x="237" y="65"/>
              </a:cxn>
              <a:cxn ang="0">
                <a:pos x="223" y="91"/>
              </a:cxn>
              <a:cxn ang="0">
                <a:pos x="209" y="117"/>
              </a:cxn>
              <a:cxn ang="0">
                <a:pos x="196" y="130"/>
              </a:cxn>
              <a:cxn ang="0">
                <a:pos x="182" y="156"/>
              </a:cxn>
              <a:cxn ang="0">
                <a:pos x="168" y="169"/>
              </a:cxn>
              <a:cxn ang="0">
                <a:pos x="154" y="195"/>
              </a:cxn>
              <a:cxn ang="0">
                <a:pos x="139" y="234"/>
              </a:cxn>
              <a:cxn ang="0">
                <a:pos x="126" y="260"/>
              </a:cxn>
              <a:cxn ang="0">
                <a:pos x="139" y="234"/>
              </a:cxn>
              <a:cxn ang="0">
                <a:pos x="154" y="195"/>
              </a:cxn>
              <a:cxn ang="0">
                <a:pos x="139" y="156"/>
              </a:cxn>
              <a:cxn ang="0">
                <a:pos x="126" y="169"/>
              </a:cxn>
              <a:cxn ang="0">
                <a:pos x="112" y="182"/>
              </a:cxn>
              <a:cxn ang="0">
                <a:pos x="84" y="195"/>
              </a:cxn>
              <a:cxn ang="0">
                <a:pos x="69" y="207"/>
              </a:cxn>
              <a:cxn ang="0">
                <a:pos x="15" y="221"/>
              </a:cxn>
              <a:cxn ang="0">
                <a:pos x="0" y="234"/>
              </a:cxn>
              <a:cxn ang="0">
                <a:pos x="15" y="221"/>
              </a:cxn>
              <a:cxn ang="0">
                <a:pos x="0" y="195"/>
              </a:cxn>
              <a:cxn ang="0">
                <a:pos x="15" y="169"/>
              </a:cxn>
              <a:cxn ang="0">
                <a:pos x="42" y="156"/>
              </a:cxn>
              <a:cxn ang="0">
                <a:pos x="15" y="143"/>
              </a:cxn>
              <a:cxn ang="0">
                <a:pos x="42" y="130"/>
              </a:cxn>
              <a:cxn ang="0">
                <a:pos x="56" y="143"/>
              </a:cxn>
              <a:cxn ang="0">
                <a:pos x="69" y="207"/>
              </a:cxn>
              <a:cxn ang="0">
                <a:pos x="84" y="195"/>
              </a:cxn>
              <a:cxn ang="0">
                <a:pos x="112" y="182"/>
              </a:cxn>
              <a:cxn ang="0">
                <a:pos x="126" y="169"/>
              </a:cxn>
              <a:cxn ang="0">
                <a:pos x="139" y="156"/>
              </a:cxn>
              <a:cxn ang="0">
                <a:pos x="154" y="143"/>
              </a:cxn>
              <a:cxn ang="0">
                <a:pos x="139" y="104"/>
              </a:cxn>
              <a:cxn ang="0">
                <a:pos x="126" y="91"/>
              </a:cxn>
              <a:cxn ang="0">
                <a:pos x="112" y="77"/>
              </a:cxn>
              <a:cxn ang="0">
                <a:pos x="84" y="65"/>
              </a:cxn>
              <a:cxn ang="0">
                <a:pos x="112" y="52"/>
              </a:cxn>
              <a:cxn ang="0">
                <a:pos x="126" y="65"/>
              </a:cxn>
              <a:cxn ang="0">
                <a:pos x="139" y="77"/>
              </a:cxn>
              <a:cxn ang="0">
                <a:pos x="154" y="91"/>
              </a:cxn>
              <a:cxn ang="0">
                <a:pos x="168" y="104"/>
              </a:cxn>
              <a:cxn ang="0">
                <a:pos x="182" y="143"/>
              </a:cxn>
              <a:cxn ang="0">
                <a:pos x="196" y="130"/>
              </a:cxn>
              <a:cxn ang="0">
                <a:pos x="209" y="117"/>
              </a:cxn>
              <a:cxn ang="0">
                <a:pos x="223" y="91"/>
              </a:cxn>
              <a:cxn ang="0">
                <a:pos x="209" y="65"/>
              </a:cxn>
              <a:cxn ang="0">
                <a:pos x="196" y="77"/>
              </a:cxn>
              <a:cxn ang="0">
                <a:pos x="182" y="91"/>
              </a:cxn>
              <a:cxn ang="0">
                <a:pos x="168" y="77"/>
              </a:cxn>
              <a:cxn ang="0">
                <a:pos x="139" y="14"/>
              </a:cxn>
            </a:cxnLst>
            <a:rect l="0" t="0" r="r" b="b"/>
            <a:pathLst>
              <a:path w="238" h="261">
                <a:moveTo>
                  <a:pt x="139" y="0"/>
                </a:moveTo>
                <a:lnTo>
                  <a:pt x="168" y="0"/>
                </a:lnTo>
                <a:lnTo>
                  <a:pt x="168" y="14"/>
                </a:lnTo>
                <a:lnTo>
                  <a:pt x="182" y="14"/>
                </a:lnTo>
                <a:lnTo>
                  <a:pt x="182" y="26"/>
                </a:lnTo>
                <a:lnTo>
                  <a:pt x="223" y="26"/>
                </a:lnTo>
                <a:lnTo>
                  <a:pt x="223" y="14"/>
                </a:lnTo>
                <a:lnTo>
                  <a:pt x="237" y="14"/>
                </a:lnTo>
                <a:lnTo>
                  <a:pt x="237" y="26"/>
                </a:lnTo>
                <a:lnTo>
                  <a:pt x="223" y="26"/>
                </a:lnTo>
                <a:lnTo>
                  <a:pt x="223" y="65"/>
                </a:lnTo>
                <a:lnTo>
                  <a:pt x="237" y="65"/>
                </a:lnTo>
                <a:lnTo>
                  <a:pt x="237" y="91"/>
                </a:lnTo>
                <a:lnTo>
                  <a:pt x="223" y="91"/>
                </a:lnTo>
                <a:lnTo>
                  <a:pt x="223" y="117"/>
                </a:lnTo>
                <a:lnTo>
                  <a:pt x="209" y="117"/>
                </a:lnTo>
                <a:lnTo>
                  <a:pt x="209" y="130"/>
                </a:lnTo>
                <a:lnTo>
                  <a:pt x="196" y="130"/>
                </a:lnTo>
                <a:lnTo>
                  <a:pt x="196" y="156"/>
                </a:lnTo>
                <a:lnTo>
                  <a:pt x="182" y="156"/>
                </a:lnTo>
                <a:lnTo>
                  <a:pt x="182" y="169"/>
                </a:lnTo>
                <a:lnTo>
                  <a:pt x="168" y="169"/>
                </a:lnTo>
                <a:lnTo>
                  <a:pt x="168" y="195"/>
                </a:lnTo>
                <a:lnTo>
                  <a:pt x="154" y="195"/>
                </a:lnTo>
                <a:lnTo>
                  <a:pt x="154" y="234"/>
                </a:lnTo>
                <a:lnTo>
                  <a:pt x="139" y="234"/>
                </a:lnTo>
                <a:lnTo>
                  <a:pt x="139" y="260"/>
                </a:lnTo>
                <a:lnTo>
                  <a:pt x="126" y="260"/>
                </a:lnTo>
                <a:lnTo>
                  <a:pt x="126" y="234"/>
                </a:lnTo>
                <a:lnTo>
                  <a:pt x="139" y="234"/>
                </a:lnTo>
                <a:lnTo>
                  <a:pt x="139" y="195"/>
                </a:lnTo>
                <a:lnTo>
                  <a:pt x="154" y="195"/>
                </a:lnTo>
                <a:lnTo>
                  <a:pt x="154" y="156"/>
                </a:lnTo>
                <a:lnTo>
                  <a:pt x="139" y="156"/>
                </a:lnTo>
                <a:lnTo>
                  <a:pt x="139" y="169"/>
                </a:lnTo>
                <a:lnTo>
                  <a:pt x="126" y="169"/>
                </a:lnTo>
                <a:lnTo>
                  <a:pt x="126" y="182"/>
                </a:lnTo>
                <a:lnTo>
                  <a:pt x="112" y="182"/>
                </a:lnTo>
                <a:lnTo>
                  <a:pt x="112" y="195"/>
                </a:lnTo>
                <a:lnTo>
                  <a:pt x="84" y="195"/>
                </a:lnTo>
                <a:lnTo>
                  <a:pt x="84" y="207"/>
                </a:lnTo>
                <a:lnTo>
                  <a:pt x="69" y="207"/>
                </a:lnTo>
                <a:lnTo>
                  <a:pt x="69" y="221"/>
                </a:lnTo>
                <a:lnTo>
                  <a:pt x="15" y="221"/>
                </a:lnTo>
                <a:lnTo>
                  <a:pt x="15" y="234"/>
                </a:lnTo>
                <a:lnTo>
                  <a:pt x="0" y="234"/>
                </a:lnTo>
                <a:lnTo>
                  <a:pt x="0" y="221"/>
                </a:lnTo>
                <a:lnTo>
                  <a:pt x="15" y="221"/>
                </a:lnTo>
                <a:lnTo>
                  <a:pt x="15" y="195"/>
                </a:lnTo>
                <a:lnTo>
                  <a:pt x="0" y="195"/>
                </a:lnTo>
                <a:lnTo>
                  <a:pt x="0" y="169"/>
                </a:lnTo>
                <a:lnTo>
                  <a:pt x="15" y="169"/>
                </a:lnTo>
                <a:lnTo>
                  <a:pt x="15" y="156"/>
                </a:lnTo>
                <a:lnTo>
                  <a:pt x="42" y="156"/>
                </a:lnTo>
                <a:lnTo>
                  <a:pt x="42" y="143"/>
                </a:lnTo>
                <a:lnTo>
                  <a:pt x="15" y="143"/>
                </a:lnTo>
                <a:lnTo>
                  <a:pt x="15" y="130"/>
                </a:lnTo>
                <a:lnTo>
                  <a:pt x="42" y="130"/>
                </a:lnTo>
                <a:lnTo>
                  <a:pt x="42" y="143"/>
                </a:lnTo>
                <a:lnTo>
                  <a:pt x="56" y="143"/>
                </a:lnTo>
                <a:lnTo>
                  <a:pt x="56" y="207"/>
                </a:lnTo>
                <a:lnTo>
                  <a:pt x="69" y="207"/>
                </a:lnTo>
                <a:lnTo>
                  <a:pt x="69" y="195"/>
                </a:lnTo>
                <a:lnTo>
                  <a:pt x="84" y="195"/>
                </a:lnTo>
                <a:lnTo>
                  <a:pt x="84" y="182"/>
                </a:lnTo>
                <a:lnTo>
                  <a:pt x="112" y="182"/>
                </a:lnTo>
                <a:lnTo>
                  <a:pt x="112" y="169"/>
                </a:lnTo>
                <a:lnTo>
                  <a:pt x="126" y="169"/>
                </a:lnTo>
                <a:lnTo>
                  <a:pt x="126" y="156"/>
                </a:lnTo>
                <a:lnTo>
                  <a:pt x="139" y="156"/>
                </a:lnTo>
                <a:lnTo>
                  <a:pt x="139" y="143"/>
                </a:lnTo>
                <a:lnTo>
                  <a:pt x="154" y="143"/>
                </a:lnTo>
                <a:lnTo>
                  <a:pt x="154" y="104"/>
                </a:lnTo>
                <a:lnTo>
                  <a:pt x="139" y="104"/>
                </a:lnTo>
                <a:lnTo>
                  <a:pt x="139" y="91"/>
                </a:lnTo>
                <a:lnTo>
                  <a:pt x="126" y="91"/>
                </a:lnTo>
                <a:lnTo>
                  <a:pt x="126" y="77"/>
                </a:lnTo>
                <a:lnTo>
                  <a:pt x="112" y="77"/>
                </a:lnTo>
                <a:lnTo>
                  <a:pt x="112" y="65"/>
                </a:lnTo>
                <a:lnTo>
                  <a:pt x="84" y="65"/>
                </a:lnTo>
                <a:lnTo>
                  <a:pt x="84" y="52"/>
                </a:lnTo>
                <a:lnTo>
                  <a:pt x="112" y="52"/>
                </a:lnTo>
                <a:lnTo>
                  <a:pt x="112" y="65"/>
                </a:lnTo>
                <a:lnTo>
                  <a:pt x="126" y="65"/>
                </a:lnTo>
                <a:lnTo>
                  <a:pt x="126" y="77"/>
                </a:lnTo>
                <a:lnTo>
                  <a:pt x="139" y="77"/>
                </a:lnTo>
                <a:lnTo>
                  <a:pt x="139" y="91"/>
                </a:lnTo>
                <a:lnTo>
                  <a:pt x="154" y="91"/>
                </a:lnTo>
                <a:lnTo>
                  <a:pt x="154" y="104"/>
                </a:lnTo>
                <a:lnTo>
                  <a:pt x="168" y="104"/>
                </a:lnTo>
                <a:lnTo>
                  <a:pt x="168" y="143"/>
                </a:lnTo>
                <a:lnTo>
                  <a:pt x="182" y="143"/>
                </a:lnTo>
                <a:lnTo>
                  <a:pt x="182" y="130"/>
                </a:lnTo>
                <a:lnTo>
                  <a:pt x="196" y="130"/>
                </a:lnTo>
                <a:lnTo>
                  <a:pt x="196" y="117"/>
                </a:lnTo>
                <a:lnTo>
                  <a:pt x="209" y="117"/>
                </a:lnTo>
                <a:lnTo>
                  <a:pt x="209" y="91"/>
                </a:lnTo>
                <a:lnTo>
                  <a:pt x="223" y="91"/>
                </a:lnTo>
                <a:lnTo>
                  <a:pt x="223" y="65"/>
                </a:lnTo>
                <a:lnTo>
                  <a:pt x="209" y="65"/>
                </a:lnTo>
                <a:lnTo>
                  <a:pt x="209" y="77"/>
                </a:lnTo>
                <a:lnTo>
                  <a:pt x="196" y="77"/>
                </a:lnTo>
                <a:lnTo>
                  <a:pt x="196" y="91"/>
                </a:lnTo>
                <a:lnTo>
                  <a:pt x="182" y="91"/>
                </a:lnTo>
                <a:lnTo>
                  <a:pt x="182" y="77"/>
                </a:lnTo>
                <a:lnTo>
                  <a:pt x="168" y="77"/>
                </a:lnTo>
                <a:lnTo>
                  <a:pt x="168" y="14"/>
                </a:lnTo>
                <a:lnTo>
                  <a:pt x="139" y="14"/>
                </a:lnTo>
                <a:lnTo>
                  <a:pt x="139" y="0"/>
                </a:lnTo>
              </a:path>
            </a:pathLst>
          </a:custGeom>
          <a:solidFill>
            <a:srgbClr val="000000"/>
          </a:solidFill>
          <a:ln w="9525" cap="rnd">
            <a:noFill/>
            <a:round/>
            <a:headEnd type="none" w="sm" len="sm"/>
            <a:tailEnd type="none" w="sm" len="sm"/>
          </a:ln>
          <a:effectLst/>
        </p:spPr>
        <p:txBody>
          <a:bodyPr/>
          <a:lstStyle/>
          <a:p>
            <a:endParaRPr lang="en-US"/>
          </a:p>
        </p:txBody>
      </p:sp>
      <p:sp>
        <p:nvSpPr>
          <p:cNvPr id="36" name="Freeform 36"/>
          <p:cNvSpPr>
            <a:spLocks/>
          </p:cNvSpPr>
          <p:nvPr/>
        </p:nvSpPr>
        <p:spPr bwMode="auto">
          <a:xfrm>
            <a:off x="5532438" y="3409950"/>
            <a:ext cx="88900" cy="100013"/>
          </a:xfrm>
          <a:custGeom>
            <a:avLst/>
            <a:gdLst/>
            <a:ahLst/>
            <a:cxnLst>
              <a:cxn ang="0">
                <a:pos x="0" y="0"/>
              </a:cxn>
              <a:cxn ang="0">
                <a:pos x="14" y="0"/>
              </a:cxn>
              <a:cxn ang="0">
                <a:pos x="14" y="49"/>
              </a:cxn>
              <a:cxn ang="0">
                <a:pos x="55" y="49"/>
              </a:cxn>
              <a:cxn ang="0">
                <a:pos x="55" y="62"/>
              </a:cxn>
              <a:cxn ang="0">
                <a:pos x="14" y="62"/>
              </a:cxn>
              <a:cxn ang="0">
                <a:pos x="14" y="49"/>
              </a:cxn>
              <a:cxn ang="0">
                <a:pos x="0" y="49"/>
              </a:cxn>
              <a:cxn ang="0">
                <a:pos x="0" y="0"/>
              </a:cxn>
            </a:cxnLst>
            <a:rect l="0" t="0" r="r" b="b"/>
            <a:pathLst>
              <a:path w="56" h="63">
                <a:moveTo>
                  <a:pt x="0" y="0"/>
                </a:moveTo>
                <a:lnTo>
                  <a:pt x="14" y="0"/>
                </a:lnTo>
                <a:lnTo>
                  <a:pt x="14" y="49"/>
                </a:lnTo>
                <a:lnTo>
                  <a:pt x="55" y="49"/>
                </a:lnTo>
                <a:lnTo>
                  <a:pt x="55" y="62"/>
                </a:lnTo>
                <a:lnTo>
                  <a:pt x="14" y="62"/>
                </a:lnTo>
                <a:lnTo>
                  <a:pt x="14" y="49"/>
                </a:lnTo>
                <a:lnTo>
                  <a:pt x="0" y="49"/>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37" name="Freeform 37"/>
          <p:cNvSpPr>
            <a:spLocks/>
          </p:cNvSpPr>
          <p:nvPr/>
        </p:nvSpPr>
        <p:spPr bwMode="auto">
          <a:xfrm>
            <a:off x="5399088" y="3451225"/>
            <a:ext cx="41275" cy="58738"/>
          </a:xfrm>
          <a:custGeom>
            <a:avLst/>
            <a:gdLst/>
            <a:ahLst/>
            <a:cxnLst>
              <a:cxn ang="0">
                <a:pos x="0" y="0"/>
              </a:cxn>
              <a:cxn ang="0">
                <a:pos x="25" y="0"/>
              </a:cxn>
              <a:cxn ang="0">
                <a:pos x="25" y="24"/>
              </a:cxn>
              <a:cxn ang="0">
                <a:pos x="13" y="24"/>
              </a:cxn>
              <a:cxn ang="0">
                <a:pos x="13" y="36"/>
              </a:cxn>
              <a:cxn ang="0">
                <a:pos x="0" y="36"/>
              </a:cxn>
              <a:cxn ang="0">
                <a:pos x="0" y="0"/>
              </a:cxn>
            </a:cxnLst>
            <a:rect l="0" t="0" r="r" b="b"/>
            <a:pathLst>
              <a:path w="26" h="37">
                <a:moveTo>
                  <a:pt x="0" y="0"/>
                </a:moveTo>
                <a:lnTo>
                  <a:pt x="25" y="0"/>
                </a:lnTo>
                <a:lnTo>
                  <a:pt x="25" y="24"/>
                </a:lnTo>
                <a:lnTo>
                  <a:pt x="13" y="24"/>
                </a:lnTo>
                <a:lnTo>
                  <a:pt x="13" y="36"/>
                </a:lnTo>
                <a:lnTo>
                  <a:pt x="0" y="36"/>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38" name="Freeform 38"/>
          <p:cNvSpPr>
            <a:spLocks/>
          </p:cNvSpPr>
          <p:nvPr/>
        </p:nvSpPr>
        <p:spPr bwMode="auto">
          <a:xfrm>
            <a:off x="4995863" y="3492500"/>
            <a:ext cx="1609725" cy="2365375"/>
          </a:xfrm>
          <a:custGeom>
            <a:avLst/>
            <a:gdLst/>
            <a:ahLst/>
            <a:cxnLst>
              <a:cxn ang="0">
                <a:pos x="619" y="66"/>
              </a:cxn>
              <a:cxn ang="0">
                <a:pos x="647" y="274"/>
              </a:cxn>
              <a:cxn ang="0">
                <a:pos x="675" y="405"/>
              </a:cxn>
              <a:cxn ang="0">
                <a:pos x="704" y="484"/>
              </a:cxn>
              <a:cxn ang="0">
                <a:pos x="732" y="536"/>
              </a:cxn>
              <a:cxn ang="0">
                <a:pos x="760" y="601"/>
              </a:cxn>
              <a:cxn ang="0">
                <a:pos x="788" y="640"/>
              </a:cxn>
              <a:cxn ang="0">
                <a:pos x="816" y="680"/>
              </a:cxn>
              <a:cxn ang="0">
                <a:pos x="844" y="706"/>
              </a:cxn>
              <a:cxn ang="0">
                <a:pos x="873" y="745"/>
              </a:cxn>
              <a:cxn ang="0">
                <a:pos x="902" y="771"/>
              </a:cxn>
              <a:cxn ang="0">
                <a:pos x="929" y="823"/>
              </a:cxn>
              <a:cxn ang="0">
                <a:pos x="956" y="901"/>
              </a:cxn>
              <a:cxn ang="0">
                <a:pos x="984" y="1006"/>
              </a:cxn>
              <a:cxn ang="0">
                <a:pos x="999" y="1058"/>
              </a:cxn>
              <a:cxn ang="0">
                <a:pos x="999" y="1359"/>
              </a:cxn>
              <a:cxn ang="0">
                <a:pos x="971" y="1450"/>
              </a:cxn>
              <a:cxn ang="0">
                <a:pos x="774" y="1476"/>
              </a:cxn>
              <a:cxn ang="0">
                <a:pos x="591" y="1476"/>
              </a:cxn>
              <a:cxn ang="0">
                <a:pos x="464" y="1450"/>
              </a:cxn>
              <a:cxn ang="0">
                <a:pos x="408" y="1424"/>
              </a:cxn>
              <a:cxn ang="0">
                <a:pos x="366" y="1398"/>
              </a:cxn>
              <a:cxn ang="0">
                <a:pos x="324" y="1372"/>
              </a:cxn>
              <a:cxn ang="0">
                <a:pos x="295" y="1346"/>
              </a:cxn>
              <a:cxn ang="0">
                <a:pos x="253" y="1320"/>
              </a:cxn>
              <a:cxn ang="0">
                <a:pos x="226" y="1281"/>
              </a:cxn>
              <a:cxn ang="0">
                <a:pos x="253" y="1163"/>
              </a:cxn>
              <a:cxn ang="0">
                <a:pos x="281" y="1098"/>
              </a:cxn>
              <a:cxn ang="0">
                <a:pos x="309" y="1046"/>
              </a:cxn>
              <a:cxn ang="0">
                <a:pos x="338" y="1019"/>
              </a:cxn>
              <a:cxn ang="0">
                <a:pos x="394" y="993"/>
              </a:cxn>
              <a:cxn ang="0">
                <a:pos x="507" y="993"/>
              </a:cxn>
              <a:cxn ang="0">
                <a:pos x="281" y="967"/>
              </a:cxn>
              <a:cxn ang="0">
                <a:pos x="226" y="941"/>
              </a:cxn>
              <a:cxn ang="0">
                <a:pos x="184" y="914"/>
              </a:cxn>
              <a:cxn ang="0">
                <a:pos x="140" y="888"/>
              </a:cxn>
              <a:cxn ang="0">
                <a:pos x="112" y="863"/>
              </a:cxn>
              <a:cxn ang="0">
                <a:pos x="84" y="837"/>
              </a:cxn>
              <a:cxn ang="0">
                <a:pos x="57" y="797"/>
              </a:cxn>
              <a:cxn ang="0">
                <a:pos x="28" y="536"/>
              </a:cxn>
              <a:cxn ang="0">
                <a:pos x="0" y="458"/>
              </a:cxn>
              <a:cxn ang="0">
                <a:pos x="126" y="354"/>
              </a:cxn>
              <a:cxn ang="0">
                <a:pos x="211" y="327"/>
              </a:cxn>
              <a:cxn ang="0">
                <a:pos x="309" y="301"/>
              </a:cxn>
              <a:cxn ang="0">
                <a:pos x="381" y="274"/>
              </a:cxn>
              <a:cxn ang="0">
                <a:pos x="436" y="248"/>
              </a:cxn>
              <a:cxn ang="0">
                <a:pos x="478" y="223"/>
              </a:cxn>
              <a:cxn ang="0">
                <a:pos x="507" y="196"/>
              </a:cxn>
              <a:cxn ang="0">
                <a:pos x="521" y="157"/>
              </a:cxn>
              <a:cxn ang="0">
                <a:pos x="521" y="105"/>
              </a:cxn>
              <a:cxn ang="0">
                <a:pos x="549" y="53"/>
              </a:cxn>
              <a:cxn ang="0">
                <a:pos x="577" y="27"/>
              </a:cxn>
            </a:cxnLst>
            <a:rect l="0" t="0" r="r" b="b"/>
            <a:pathLst>
              <a:path w="1014" h="1490">
                <a:moveTo>
                  <a:pt x="591" y="0"/>
                </a:moveTo>
                <a:lnTo>
                  <a:pt x="605" y="0"/>
                </a:lnTo>
                <a:lnTo>
                  <a:pt x="605" y="66"/>
                </a:lnTo>
                <a:lnTo>
                  <a:pt x="619" y="66"/>
                </a:lnTo>
                <a:lnTo>
                  <a:pt x="619" y="92"/>
                </a:lnTo>
                <a:lnTo>
                  <a:pt x="633" y="92"/>
                </a:lnTo>
                <a:lnTo>
                  <a:pt x="633" y="274"/>
                </a:lnTo>
                <a:lnTo>
                  <a:pt x="647" y="274"/>
                </a:lnTo>
                <a:lnTo>
                  <a:pt x="647" y="340"/>
                </a:lnTo>
                <a:lnTo>
                  <a:pt x="661" y="340"/>
                </a:lnTo>
                <a:lnTo>
                  <a:pt x="661" y="405"/>
                </a:lnTo>
                <a:lnTo>
                  <a:pt x="675" y="405"/>
                </a:lnTo>
                <a:lnTo>
                  <a:pt x="675" y="445"/>
                </a:lnTo>
                <a:lnTo>
                  <a:pt x="690" y="445"/>
                </a:lnTo>
                <a:lnTo>
                  <a:pt x="690" y="484"/>
                </a:lnTo>
                <a:lnTo>
                  <a:pt x="704" y="484"/>
                </a:lnTo>
                <a:lnTo>
                  <a:pt x="704" y="510"/>
                </a:lnTo>
                <a:lnTo>
                  <a:pt x="718" y="510"/>
                </a:lnTo>
                <a:lnTo>
                  <a:pt x="718" y="536"/>
                </a:lnTo>
                <a:lnTo>
                  <a:pt x="732" y="536"/>
                </a:lnTo>
                <a:lnTo>
                  <a:pt x="732" y="575"/>
                </a:lnTo>
                <a:lnTo>
                  <a:pt x="746" y="575"/>
                </a:lnTo>
                <a:lnTo>
                  <a:pt x="746" y="601"/>
                </a:lnTo>
                <a:lnTo>
                  <a:pt x="760" y="601"/>
                </a:lnTo>
                <a:lnTo>
                  <a:pt x="760" y="627"/>
                </a:lnTo>
                <a:lnTo>
                  <a:pt x="774" y="627"/>
                </a:lnTo>
                <a:lnTo>
                  <a:pt x="774" y="640"/>
                </a:lnTo>
                <a:lnTo>
                  <a:pt x="788" y="640"/>
                </a:lnTo>
                <a:lnTo>
                  <a:pt x="788" y="666"/>
                </a:lnTo>
                <a:lnTo>
                  <a:pt x="802" y="666"/>
                </a:lnTo>
                <a:lnTo>
                  <a:pt x="802" y="680"/>
                </a:lnTo>
                <a:lnTo>
                  <a:pt x="816" y="680"/>
                </a:lnTo>
                <a:lnTo>
                  <a:pt x="816" y="692"/>
                </a:lnTo>
                <a:lnTo>
                  <a:pt x="830" y="692"/>
                </a:lnTo>
                <a:lnTo>
                  <a:pt x="830" y="706"/>
                </a:lnTo>
                <a:lnTo>
                  <a:pt x="844" y="706"/>
                </a:lnTo>
                <a:lnTo>
                  <a:pt x="844" y="731"/>
                </a:lnTo>
                <a:lnTo>
                  <a:pt x="859" y="731"/>
                </a:lnTo>
                <a:lnTo>
                  <a:pt x="859" y="745"/>
                </a:lnTo>
                <a:lnTo>
                  <a:pt x="873" y="745"/>
                </a:lnTo>
                <a:lnTo>
                  <a:pt x="873" y="758"/>
                </a:lnTo>
                <a:lnTo>
                  <a:pt x="887" y="758"/>
                </a:lnTo>
                <a:lnTo>
                  <a:pt x="887" y="771"/>
                </a:lnTo>
                <a:lnTo>
                  <a:pt x="902" y="771"/>
                </a:lnTo>
                <a:lnTo>
                  <a:pt x="902" y="784"/>
                </a:lnTo>
                <a:lnTo>
                  <a:pt x="915" y="784"/>
                </a:lnTo>
                <a:lnTo>
                  <a:pt x="915" y="823"/>
                </a:lnTo>
                <a:lnTo>
                  <a:pt x="929" y="823"/>
                </a:lnTo>
                <a:lnTo>
                  <a:pt x="929" y="863"/>
                </a:lnTo>
                <a:lnTo>
                  <a:pt x="942" y="863"/>
                </a:lnTo>
                <a:lnTo>
                  <a:pt x="942" y="901"/>
                </a:lnTo>
                <a:lnTo>
                  <a:pt x="956" y="901"/>
                </a:lnTo>
                <a:lnTo>
                  <a:pt x="956" y="980"/>
                </a:lnTo>
                <a:lnTo>
                  <a:pt x="971" y="980"/>
                </a:lnTo>
                <a:lnTo>
                  <a:pt x="971" y="1006"/>
                </a:lnTo>
                <a:lnTo>
                  <a:pt x="984" y="1006"/>
                </a:lnTo>
                <a:lnTo>
                  <a:pt x="984" y="1046"/>
                </a:lnTo>
                <a:lnTo>
                  <a:pt x="971" y="1046"/>
                </a:lnTo>
                <a:lnTo>
                  <a:pt x="971" y="1058"/>
                </a:lnTo>
                <a:lnTo>
                  <a:pt x="999" y="1058"/>
                </a:lnTo>
                <a:lnTo>
                  <a:pt x="999" y="1136"/>
                </a:lnTo>
                <a:lnTo>
                  <a:pt x="1013" y="1136"/>
                </a:lnTo>
                <a:lnTo>
                  <a:pt x="1013" y="1359"/>
                </a:lnTo>
                <a:lnTo>
                  <a:pt x="999" y="1359"/>
                </a:lnTo>
                <a:lnTo>
                  <a:pt x="999" y="1424"/>
                </a:lnTo>
                <a:lnTo>
                  <a:pt x="984" y="1424"/>
                </a:lnTo>
                <a:lnTo>
                  <a:pt x="984" y="1450"/>
                </a:lnTo>
                <a:lnTo>
                  <a:pt x="971" y="1450"/>
                </a:lnTo>
                <a:lnTo>
                  <a:pt x="971" y="1463"/>
                </a:lnTo>
                <a:lnTo>
                  <a:pt x="942" y="1463"/>
                </a:lnTo>
                <a:lnTo>
                  <a:pt x="942" y="1476"/>
                </a:lnTo>
                <a:lnTo>
                  <a:pt x="774" y="1476"/>
                </a:lnTo>
                <a:lnTo>
                  <a:pt x="774" y="1489"/>
                </a:lnTo>
                <a:lnTo>
                  <a:pt x="690" y="1489"/>
                </a:lnTo>
                <a:lnTo>
                  <a:pt x="690" y="1476"/>
                </a:lnTo>
                <a:lnTo>
                  <a:pt x="591" y="1476"/>
                </a:lnTo>
                <a:lnTo>
                  <a:pt x="591" y="1463"/>
                </a:lnTo>
                <a:lnTo>
                  <a:pt x="507" y="1463"/>
                </a:lnTo>
                <a:lnTo>
                  <a:pt x="507" y="1450"/>
                </a:lnTo>
                <a:lnTo>
                  <a:pt x="464" y="1450"/>
                </a:lnTo>
                <a:lnTo>
                  <a:pt x="464" y="1437"/>
                </a:lnTo>
                <a:lnTo>
                  <a:pt x="436" y="1437"/>
                </a:lnTo>
                <a:lnTo>
                  <a:pt x="436" y="1424"/>
                </a:lnTo>
                <a:lnTo>
                  <a:pt x="408" y="1424"/>
                </a:lnTo>
                <a:lnTo>
                  <a:pt x="408" y="1411"/>
                </a:lnTo>
                <a:lnTo>
                  <a:pt x="381" y="1411"/>
                </a:lnTo>
                <a:lnTo>
                  <a:pt x="381" y="1398"/>
                </a:lnTo>
                <a:lnTo>
                  <a:pt x="366" y="1398"/>
                </a:lnTo>
                <a:lnTo>
                  <a:pt x="366" y="1384"/>
                </a:lnTo>
                <a:lnTo>
                  <a:pt x="352" y="1384"/>
                </a:lnTo>
                <a:lnTo>
                  <a:pt x="352" y="1372"/>
                </a:lnTo>
                <a:lnTo>
                  <a:pt x="324" y="1372"/>
                </a:lnTo>
                <a:lnTo>
                  <a:pt x="324" y="1359"/>
                </a:lnTo>
                <a:lnTo>
                  <a:pt x="309" y="1359"/>
                </a:lnTo>
                <a:lnTo>
                  <a:pt x="309" y="1346"/>
                </a:lnTo>
                <a:lnTo>
                  <a:pt x="295" y="1346"/>
                </a:lnTo>
                <a:lnTo>
                  <a:pt x="295" y="1333"/>
                </a:lnTo>
                <a:lnTo>
                  <a:pt x="267" y="1333"/>
                </a:lnTo>
                <a:lnTo>
                  <a:pt x="267" y="1320"/>
                </a:lnTo>
                <a:lnTo>
                  <a:pt x="253" y="1320"/>
                </a:lnTo>
                <a:lnTo>
                  <a:pt x="253" y="1307"/>
                </a:lnTo>
                <a:lnTo>
                  <a:pt x="239" y="1307"/>
                </a:lnTo>
                <a:lnTo>
                  <a:pt x="239" y="1281"/>
                </a:lnTo>
                <a:lnTo>
                  <a:pt x="226" y="1281"/>
                </a:lnTo>
                <a:lnTo>
                  <a:pt x="226" y="1228"/>
                </a:lnTo>
                <a:lnTo>
                  <a:pt x="239" y="1228"/>
                </a:lnTo>
                <a:lnTo>
                  <a:pt x="239" y="1163"/>
                </a:lnTo>
                <a:lnTo>
                  <a:pt x="253" y="1163"/>
                </a:lnTo>
                <a:lnTo>
                  <a:pt x="253" y="1136"/>
                </a:lnTo>
                <a:lnTo>
                  <a:pt x="267" y="1136"/>
                </a:lnTo>
                <a:lnTo>
                  <a:pt x="267" y="1098"/>
                </a:lnTo>
                <a:lnTo>
                  <a:pt x="281" y="1098"/>
                </a:lnTo>
                <a:lnTo>
                  <a:pt x="281" y="1072"/>
                </a:lnTo>
                <a:lnTo>
                  <a:pt x="295" y="1072"/>
                </a:lnTo>
                <a:lnTo>
                  <a:pt x="295" y="1046"/>
                </a:lnTo>
                <a:lnTo>
                  <a:pt x="309" y="1046"/>
                </a:lnTo>
                <a:lnTo>
                  <a:pt x="309" y="1033"/>
                </a:lnTo>
                <a:lnTo>
                  <a:pt x="324" y="1033"/>
                </a:lnTo>
                <a:lnTo>
                  <a:pt x="324" y="1019"/>
                </a:lnTo>
                <a:lnTo>
                  <a:pt x="338" y="1019"/>
                </a:lnTo>
                <a:lnTo>
                  <a:pt x="338" y="1006"/>
                </a:lnTo>
                <a:lnTo>
                  <a:pt x="352" y="1006"/>
                </a:lnTo>
                <a:lnTo>
                  <a:pt x="352" y="993"/>
                </a:lnTo>
                <a:lnTo>
                  <a:pt x="394" y="993"/>
                </a:lnTo>
                <a:lnTo>
                  <a:pt x="394" y="1006"/>
                </a:lnTo>
                <a:lnTo>
                  <a:pt x="408" y="1006"/>
                </a:lnTo>
                <a:lnTo>
                  <a:pt x="408" y="993"/>
                </a:lnTo>
                <a:lnTo>
                  <a:pt x="507" y="993"/>
                </a:lnTo>
                <a:lnTo>
                  <a:pt x="507" y="980"/>
                </a:lnTo>
                <a:lnTo>
                  <a:pt x="309" y="980"/>
                </a:lnTo>
                <a:lnTo>
                  <a:pt x="309" y="967"/>
                </a:lnTo>
                <a:lnTo>
                  <a:pt x="281" y="967"/>
                </a:lnTo>
                <a:lnTo>
                  <a:pt x="281" y="954"/>
                </a:lnTo>
                <a:lnTo>
                  <a:pt x="253" y="954"/>
                </a:lnTo>
                <a:lnTo>
                  <a:pt x="253" y="941"/>
                </a:lnTo>
                <a:lnTo>
                  <a:pt x="226" y="941"/>
                </a:lnTo>
                <a:lnTo>
                  <a:pt x="226" y="927"/>
                </a:lnTo>
                <a:lnTo>
                  <a:pt x="198" y="927"/>
                </a:lnTo>
                <a:lnTo>
                  <a:pt x="198" y="914"/>
                </a:lnTo>
                <a:lnTo>
                  <a:pt x="184" y="914"/>
                </a:lnTo>
                <a:lnTo>
                  <a:pt x="184" y="901"/>
                </a:lnTo>
                <a:lnTo>
                  <a:pt x="155" y="901"/>
                </a:lnTo>
                <a:lnTo>
                  <a:pt x="155" y="888"/>
                </a:lnTo>
                <a:lnTo>
                  <a:pt x="140" y="888"/>
                </a:lnTo>
                <a:lnTo>
                  <a:pt x="140" y="876"/>
                </a:lnTo>
                <a:lnTo>
                  <a:pt x="126" y="876"/>
                </a:lnTo>
                <a:lnTo>
                  <a:pt x="126" y="863"/>
                </a:lnTo>
                <a:lnTo>
                  <a:pt x="112" y="863"/>
                </a:lnTo>
                <a:lnTo>
                  <a:pt x="112" y="850"/>
                </a:lnTo>
                <a:lnTo>
                  <a:pt x="98" y="850"/>
                </a:lnTo>
                <a:lnTo>
                  <a:pt x="98" y="837"/>
                </a:lnTo>
                <a:lnTo>
                  <a:pt x="84" y="837"/>
                </a:lnTo>
                <a:lnTo>
                  <a:pt x="84" y="823"/>
                </a:lnTo>
                <a:lnTo>
                  <a:pt x="71" y="823"/>
                </a:lnTo>
                <a:lnTo>
                  <a:pt x="71" y="797"/>
                </a:lnTo>
                <a:lnTo>
                  <a:pt x="57" y="797"/>
                </a:lnTo>
                <a:lnTo>
                  <a:pt x="57" y="758"/>
                </a:lnTo>
                <a:lnTo>
                  <a:pt x="43" y="758"/>
                </a:lnTo>
                <a:lnTo>
                  <a:pt x="43" y="536"/>
                </a:lnTo>
                <a:lnTo>
                  <a:pt x="28" y="536"/>
                </a:lnTo>
                <a:lnTo>
                  <a:pt x="28" y="496"/>
                </a:lnTo>
                <a:lnTo>
                  <a:pt x="15" y="496"/>
                </a:lnTo>
                <a:lnTo>
                  <a:pt x="15" y="458"/>
                </a:lnTo>
                <a:lnTo>
                  <a:pt x="0" y="458"/>
                </a:lnTo>
                <a:lnTo>
                  <a:pt x="0" y="366"/>
                </a:lnTo>
                <a:lnTo>
                  <a:pt x="98" y="366"/>
                </a:lnTo>
                <a:lnTo>
                  <a:pt x="98" y="354"/>
                </a:lnTo>
                <a:lnTo>
                  <a:pt x="126" y="354"/>
                </a:lnTo>
                <a:lnTo>
                  <a:pt x="126" y="340"/>
                </a:lnTo>
                <a:lnTo>
                  <a:pt x="169" y="340"/>
                </a:lnTo>
                <a:lnTo>
                  <a:pt x="169" y="327"/>
                </a:lnTo>
                <a:lnTo>
                  <a:pt x="211" y="327"/>
                </a:lnTo>
                <a:lnTo>
                  <a:pt x="211" y="314"/>
                </a:lnTo>
                <a:lnTo>
                  <a:pt x="253" y="314"/>
                </a:lnTo>
                <a:lnTo>
                  <a:pt x="253" y="301"/>
                </a:lnTo>
                <a:lnTo>
                  <a:pt x="309" y="301"/>
                </a:lnTo>
                <a:lnTo>
                  <a:pt x="309" y="288"/>
                </a:lnTo>
                <a:lnTo>
                  <a:pt x="352" y="288"/>
                </a:lnTo>
                <a:lnTo>
                  <a:pt x="352" y="274"/>
                </a:lnTo>
                <a:lnTo>
                  <a:pt x="381" y="274"/>
                </a:lnTo>
                <a:lnTo>
                  <a:pt x="381" y="261"/>
                </a:lnTo>
                <a:lnTo>
                  <a:pt x="408" y="261"/>
                </a:lnTo>
                <a:lnTo>
                  <a:pt x="408" y="248"/>
                </a:lnTo>
                <a:lnTo>
                  <a:pt x="436" y="248"/>
                </a:lnTo>
                <a:lnTo>
                  <a:pt x="436" y="236"/>
                </a:lnTo>
                <a:lnTo>
                  <a:pt x="464" y="236"/>
                </a:lnTo>
                <a:lnTo>
                  <a:pt x="464" y="223"/>
                </a:lnTo>
                <a:lnTo>
                  <a:pt x="478" y="223"/>
                </a:lnTo>
                <a:lnTo>
                  <a:pt x="478" y="210"/>
                </a:lnTo>
                <a:lnTo>
                  <a:pt x="493" y="210"/>
                </a:lnTo>
                <a:lnTo>
                  <a:pt x="493" y="196"/>
                </a:lnTo>
                <a:lnTo>
                  <a:pt x="507" y="196"/>
                </a:lnTo>
                <a:lnTo>
                  <a:pt x="507" y="169"/>
                </a:lnTo>
                <a:lnTo>
                  <a:pt x="549" y="169"/>
                </a:lnTo>
                <a:lnTo>
                  <a:pt x="549" y="157"/>
                </a:lnTo>
                <a:lnTo>
                  <a:pt x="521" y="157"/>
                </a:lnTo>
                <a:lnTo>
                  <a:pt x="521" y="144"/>
                </a:lnTo>
                <a:lnTo>
                  <a:pt x="507" y="144"/>
                </a:lnTo>
                <a:lnTo>
                  <a:pt x="507" y="105"/>
                </a:lnTo>
                <a:lnTo>
                  <a:pt x="521" y="105"/>
                </a:lnTo>
                <a:lnTo>
                  <a:pt x="521" y="79"/>
                </a:lnTo>
                <a:lnTo>
                  <a:pt x="535" y="79"/>
                </a:lnTo>
                <a:lnTo>
                  <a:pt x="535" y="53"/>
                </a:lnTo>
                <a:lnTo>
                  <a:pt x="549" y="53"/>
                </a:lnTo>
                <a:lnTo>
                  <a:pt x="549" y="39"/>
                </a:lnTo>
                <a:lnTo>
                  <a:pt x="563" y="39"/>
                </a:lnTo>
                <a:lnTo>
                  <a:pt x="563" y="27"/>
                </a:lnTo>
                <a:lnTo>
                  <a:pt x="577" y="27"/>
                </a:lnTo>
                <a:lnTo>
                  <a:pt x="577" y="13"/>
                </a:lnTo>
                <a:lnTo>
                  <a:pt x="591" y="13"/>
                </a:lnTo>
                <a:lnTo>
                  <a:pt x="591" y="0"/>
                </a:lnTo>
              </a:path>
            </a:pathLst>
          </a:custGeom>
          <a:solidFill>
            <a:srgbClr val="0084FF"/>
          </a:solidFill>
          <a:ln w="9525" cap="rnd">
            <a:noFill/>
            <a:round/>
            <a:headEnd type="none" w="sm" len="sm"/>
            <a:tailEnd type="none" w="sm" len="sm"/>
          </a:ln>
          <a:effectLst/>
        </p:spPr>
        <p:txBody>
          <a:bodyPr/>
          <a:lstStyle/>
          <a:p>
            <a:endParaRPr lang="en-US"/>
          </a:p>
        </p:txBody>
      </p:sp>
      <p:sp>
        <p:nvSpPr>
          <p:cNvPr id="39" name="Freeform 39"/>
          <p:cNvSpPr>
            <a:spLocks/>
          </p:cNvSpPr>
          <p:nvPr/>
        </p:nvSpPr>
        <p:spPr bwMode="auto">
          <a:xfrm>
            <a:off x="5219700" y="3533775"/>
            <a:ext cx="87313" cy="100013"/>
          </a:xfrm>
          <a:custGeom>
            <a:avLst/>
            <a:gdLst/>
            <a:ahLst/>
            <a:cxnLst>
              <a:cxn ang="0">
                <a:pos x="27" y="0"/>
              </a:cxn>
              <a:cxn ang="0">
                <a:pos x="40" y="0"/>
              </a:cxn>
              <a:cxn ang="0">
                <a:pos x="40" y="13"/>
              </a:cxn>
              <a:cxn ang="0">
                <a:pos x="54" y="13"/>
              </a:cxn>
              <a:cxn ang="0">
                <a:pos x="54" y="26"/>
              </a:cxn>
              <a:cxn ang="0">
                <a:pos x="40" y="26"/>
              </a:cxn>
              <a:cxn ang="0">
                <a:pos x="40" y="13"/>
              </a:cxn>
              <a:cxn ang="0">
                <a:pos x="27" y="13"/>
              </a:cxn>
              <a:cxn ang="0">
                <a:pos x="27" y="26"/>
              </a:cxn>
              <a:cxn ang="0">
                <a:pos x="14" y="26"/>
              </a:cxn>
              <a:cxn ang="0">
                <a:pos x="14" y="49"/>
              </a:cxn>
              <a:cxn ang="0">
                <a:pos x="40" y="49"/>
              </a:cxn>
              <a:cxn ang="0">
                <a:pos x="40" y="38"/>
              </a:cxn>
              <a:cxn ang="0">
                <a:pos x="54" y="38"/>
              </a:cxn>
              <a:cxn ang="0">
                <a:pos x="54" y="49"/>
              </a:cxn>
              <a:cxn ang="0">
                <a:pos x="40" y="49"/>
              </a:cxn>
              <a:cxn ang="0">
                <a:pos x="40" y="62"/>
              </a:cxn>
              <a:cxn ang="0">
                <a:pos x="0" y="62"/>
              </a:cxn>
              <a:cxn ang="0">
                <a:pos x="0" y="26"/>
              </a:cxn>
              <a:cxn ang="0">
                <a:pos x="14" y="26"/>
              </a:cxn>
              <a:cxn ang="0">
                <a:pos x="14" y="13"/>
              </a:cxn>
              <a:cxn ang="0">
                <a:pos x="27" y="13"/>
              </a:cxn>
              <a:cxn ang="0">
                <a:pos x="27" y="0"/>
              </a:cxn>
            </a:cxnLst>
            <a:rect l="0" t="0" r="r" b="b"/>
            <a:pathLst>
              <a:path w="55" h="63">
                <a:moveTo>
                  <a:pt x="27" y="0"/>
                </a:moveTo>
                <a:lnTo>
                  <a:pt x="40" y="0"/>
                </a:lnTo>
                <a:lnTo>
                  <a:pt x="40" y="13"/>
                </a:lnTo>
                <a:lnTo>
                  <a:pt x="54" y="13"/>
                </a:lnTo>
                <a:lnTo>
                  <a:pt x="54" y="26"/>
                </a:lnTo>
                <a:lnTo>
                  <a:pt x="40" y="26"/>
                </a:lnTo>
                <a:lnTo>
                  <a:pt x="40" y="13"/>
                </a:lnTo>
                <a:lnTo>
                  <a:pt x="27" y="13"/>
                </a:lnTo>
                <a:lnTo>
                  <a:pt x="27" y="26"/>
                </a:lnTo>
                <a:lnTo>
                  <a:pt x="14" y="26"/>
                </a:lnTo>
                <a:lnTo>
                  <a:pt x="14" y="49"/>
                </a:lnTo>
                <a:lnTo>
                  <a:pt x="40" y="49"/>
                </a:lnTo>
                <a:lnTo>
                  <a:pt x="40" y="38"/>
                </a:lnTo>
                <a:lnTo>
                  <a:pt x="54" y="38"/>
                </a:lnTo>
                <a:lnTo>
                  <a:pt x="54" y="49"/>
                </a:lnTo>
                <a:lnTo>
                  <a:pt x="40" y="49"/>
                </a:lnTo>
                <a:lnTo>
                  <a:pt x="40" y="62"/>
                </a:lnTo>
                <a:lnTo>
                  <a:pt x="0" y="62"/>
                </a:lnTo>
                <a:lnTo>
                  <a:pt x="0" y="26"/>
                </a:lnTo>
                <a:lnTo>
                  <a:pt x="14" y="26"/>
                </a:lnTo>
                <a:lnTo>
                  <a:pt x="14" y="13"/>
                </a:lnTo>
                <a:lnTo>
                  <a:pt x="27" y="13"/>
                </a:lnTo>
                <a:lnTo>
                  <a:pt x="27" y="0"/>
                </a:lnTo>
              </a:path>
            </a:pathLst>
          </a:custGeom>
          <a:solidFill>
            <a:srgbClr val="000000"/>
          </a:solidFill>
          <a:ln w="9525" cap="rnd">
            <a:noFill/>
            <a:round/>
            <a:headEnd type="none" w="sm" len="sm"/>
            <a:tailEnd type="none" w="sm" len="sm"/>
          </a:ln>
          <a:effectLst/>
        </p:spPr>
        <p:txBody>
          <a:bodyPr/>
          <a:lstStyle/>
          <a:p>
            <a:endParaRPr lang="en-US"/>
          </a:p>
        </p:txBody>
      </p:sp>
      <p:sp>
        <p:nvSpPr>
          <p:cNvPr id="40" name="Freeform 40"/>
          <p:cNvSpPr>
            <a:spLocks/>
          </p:cNvSpPr>
          <p:nvPr/>
        </p:nvSpPr>
        <p:spPr bwMode="auto">
          <a:xfrm>
            <a:off x="6765925" y="3554413"/>
            <a:ext cx="1587500" cy="2159000"/>
          </a:xfrm>
          <a:custGeom>
            <a:avLst/>
            <a:gdLst/>
            <a:ahLst/>
            <a:cxnLst>
              <a:cxn ang="0">
                <a:pos x="380" y="66"/>
              </a:cxn>
              <a:cxn ang="0">
                <a:pos x="422" y="92"/>
              </a:cxn>
              <a:cxn ang="0">
                <a:pos x="479" y="130"/>
              </a:cxn>
              <a:cxn ang="0">
                <a:pos x="520" y="366"/>
              </a:cxn>
              <a:cxn ang="0">
                <a:pos x="605" y="196"/>
              </a:cxn>
              <a:cxn ang="0">
                <a:pos x="647" y="222"/>
              </a:cxn>
              <a:cxn ang="0">
                <a:pos x="774" y="235"/>
              </a:cxn>
              <a:cxn ang="0">
                <a:pos x="830" y="262"/>
              </a:cxn>
              <a:cxn ang="0">
                <a:pos x="858" y="314"/>
              </a:cxn>
              <a:cxn ang="0">
                <a:pos x="901" y="379"/>
              </a:cxn>
              <a:cxn ang="0">
                <a:pos x="928" y="444"/>
              </a:cxn>
              <a:cxn ang="0">
                <a:pos x="971" y="523"/>
              </a:cxn>
              <a:cxn ang="0">
                <a:pos x="999" y="862"/>
              </a:cxn>
              <a:cxn ang="0">
                <a:pos x="956" y="915"/>
              </a:cxn>
              <a:cxn ang="0">
                <a:pos x="928" y="954"/>
              </a:cxn>
              <a:cxn ang="0">
                <a:pos x="887" y="980"/>
              </a:cxn>
              <a:cxn ang="0">
                <a:pos x="858" y="1019"/>
              </a:cxn>
              <a:cxn ang="0">
                <a:pos x="901" y="1071"/>
              </a:cxn>
              <a:cxn ang="0">
                <a:pos x="928" y="1242"/>
              </a:cxn>
              <a:cxn ang="0">
                <a:pos x="916" y="1319"/>
              </a:cxn>
              <a:cxn ang="0">
                <a:pos x="788" y="1359"/>
              </a:cxn>
              <a:cxn ang="0">
                <a:pos x="323" y="1333"/>
              </a:cxn>
              <a:cxn ang="0">
                <a:pos x="42" y="1293"/>
              </a:cxn>
              <a:cxn ang="0">
                <a:pos x="14" y="1242"/>
              </a:cxn>
              <a:cxn ang="0">
                <a:pos x="42" y="994"/>
              </a:cxn>
              <a:cxn ang="0">
                <a:pos x="83" y="954"/>
              </a:cxn>
              <a:cxn ang="0">
                <a:pos x="126" y="915"/>
              </a:cxn>
              <a:cxn ang="0">
                <a:pos x="225" y="915"/>
              </a:cxn>
              <a:cxn ang="0">
                <a:pos x="323" y="954"/>
              </a:cxn>
              <a:cxn ang="0">
                <a:pos x="450" y="980"/>
              </a:cxn>
              <a:cxn ang="0">
                <a:pos x="479" y="1019"/>
              </a:cxn>
              <a:cxn ang="0">
                <a:pos x="520" y="1058"/>
              </a:cxn>
              <a:cxn ang="0">
                <a:pos x="549" y="1110"/>
              </a:cxn>
              <a:cxn ang="0">
                <a:pos x="563" y="1058"/>
              </a:cxn>
              <a:cxn ang="0">
                <a:pos x="534" y="980"/>
              </a:cxn>
              <a:cxn ang="0">
                <a:pos x="492" y="941"/>
              </a:cxn>
              <a:cxn ang="0">
                <a:pos x="464" y="875"/>
              </a:cxn>
              <a:cxn ang="0">
                <a:pos x="422" y="823"/>
              </a:cxn>
              <a:cxn ang="0">
                <a:pos x="394" y="745"/>
              </a:cxn>
              <a:cxn ang="0">
                <a:pos x="409" y="692"/>
              </a:cxn>
              <a:cxn ang="0">
                <a:pos x="422" y="653"/>
              </a:cxn>
              <a:cxn ang="0">
                <a:pos x="380" y="680"/>
              </a:cxn>
              <a:cxn ang="0">
                <a:pos x="352" y="719"/>
              </a:cxn>
              <a:cxn ang="0">
                <a:pos x="252" y="745"/>
              </a:cxn>
              <a:cxn ang="0">
                <a:pos x="112" y="719"/>
              </a:cxn>
              <a:cxn ang="0">
                <a:pos x="154" y="653"/>
              </a:cxn>
              <a:cxn ang="0">
                <a:pos x="183" y="497"/>
              </a:cxn>
              <a:cxn ang="0">
                <a:pos x="225" y="405"/>
              </a:cxn>
              <a:cxn ang="0">
                <a:pos x="252" y="183"/>
              </a:cxn>
              <a:cxn ang="0">
                <a:pos x="295" y="105"/>
              </a:cxn>
              <a:cxn ang="0">
                <a:pos x="323" y="40"/>
              </a:cxn>
            </a:cxnLst>
            <a:rect l="0" t="0" r="r" b="b"/>
            <a:pathLst>
              <a:path w="1000" h="1360">
                <a:moveTo>
                  <a:pt x="338" y="0"/>
                </a:moveTo>
                <a:lnTo>
                  <a:pt x="365" y="0"/>
                </a:lnTo>
                <a:lnTo>
                  <a:pt x="365" y="14"/>
                </a:lnTo>
                <a:lnTo>
                  <a:pt x="380" y="14"/>
                </a:lnTo>
                <a:lnTo>
                  <a:pt x="380" y="66"/>
                </a:lnTo>
                <a:lnTo>
                  <a:pt x="394" y="66"/>
                </a:lnTo>
                <a:lnTo>
                  <a:pt x="394" y="79"/>
                </a:lnTo>
                <a:lnTo>
                  <a:pt x="409" y="79"/>
                </a:lnTo>
                <a:lnTo>
                  <a:pt x="409" y="92"/>
                </a:lnTo>
                <a:lnTo>
                  <a:pt x="422" y="92"/>
                </a:lnTo>
                <a:lnTo>
                  <a:pt x="422" y="105"/>
                </a:lnTo>
                <a:lnTo>
                  <a:pt x="435" y="105"/>
                </a:lnTo>
                <a:lnTo>
                  <a:pt x="435" y="117"/>
                </a:lnTo>
                <a:lnTo>
                  <a:pt x="479" y="117"/>
                </a:lnTo>
                <a:lnTo>
                  <a:pt x="479" y="130"/>
                </a:lnTo>
                <a:lnTo>
                  <a:pt x="507" y="130"/>
                </a:lnTo>
                <a:lnTo>
                  <a:pt x="507" y="353"/>
                </a:lnTo>
                <a:lnTo>
                  <a:pt x="394" y="353"/>
                </a:lnTo>
                <a:lnTo>
                  <a:pt x="394" y="366"/>
                </a:lnTo>
                <a:lnTo>
                  <a:pt x="520" y="366"/>
                </a:lnTo>
                <a:lnTo>
                  <a:pt x="520" y="170"/>
                </a:lnTo>
                <a:lnTo>
                  <a:pt x="578" y="170"/>
                </a:lnTo>
                <a:lnTo>
                  <a:pt x="578" y="183"/>
                </a:lnTo>
                <a:lnTo>
                  <a:pt x="605" y="183"/>
                </a:lnTo>
                <a:lnTo>
                  <a:pt x="605" y="196"/>
                </a:lnTo>
                <a:lnTo>
                  <a:pt x="619" y="196"/>
                </a:lnTo>
                <a:lnTo>
                  <a:pt x="619" y="209"/>
                </a:lnTo>
                <a:lnTo>
                  <a:pt x="633" y="209"/>
                </a:lnTo>
                <a:lnTo>
                  <a:pt x="633" y="222"/>
                </a:lnTo>
                <a:lnTo>
                  <a:pt x="647" y="222"/>
                </a:lnTo>
                <a:lnTo>
                  <a:pt x="647" y="235"/>
                </a:lnTo>
                <a:lnTo>
                  <a:pt x="661" y="235"/>
                </a:lnTo>
                <a:lnTo>
                  <a:pt x="661" y="222"/>
                </a:lnTo>
                <a:lnTo>
                  <a:pt x="774" y="222"/>
                </a:lnTo>
                <a:lnTo>
                  <a:pt x="774" y="235"/>
                </a:lnTo>
                <a:lnTo>
                  <a:pt x="801" y="235"/>
                </a:lnTo>
                <a:lnTo>
                  <a:pt x="801" y="249"/>
                </a:lnTo>
                <a:lnTo>
                  <a:pt x="816" y="249"/>
                </a:lnTo>
                <a:lnTo>
                  <a:pt x="816" y="262"/>
                </a:lnTo>
                <a:lnTo>
                  <a:pt x="830" y="262"/>
                </a:lnTo>
                <a:lnTo>
                  <a:pt x="830" y="288"/>
                </a:lnTo>
                <a:lnTo>
                  <a:pt x="845" y="288"/>
                </a:lnTo>
                <a:lnTo>
                  <a:pt x="845" y="301"/>
                </a:lnTo>
                <a:lnTo>
                  <a:pt x="858" y="301"/>
                </a:lnTo>
                <a:lnTo>
                  <a:pt x="858" y="314"/>
                </a:lnTo>
                <a:lnTo>
                  <a:pt x="873" y="314"/>
                </a:lnTo>
                <a:lnTo>
                  <a:pt x="873" y="353"/>
                </a:lnTo>
                <a:lnTo>
                  <a:pt x="887" y="353"/>
                </a:lnTo>
                <a:lnTo>
                  <a:pt x="887" y="379"/>
                </a:lnTo>
                <a:lnTo>
                  <a:pt x="901" y="379"/>
                </a:lnTo>
                <a:lnTo>
                  <a:pt x="901" y="405"/>
                </a:lnTo>
                <a:lnTo>
                  <a:pt x="916" y="405"/>
                </a:lnTo>
                <a:lnTo>
                  <a:pt x="916" y="431"/>
                </a:lnTo>
                <a:lnTo>
                  <a:pt x="928" y="431"/>
                </a:lnTo>
                <a:lnTo>
                  <a:pt x="928" y="444"/>
                </a:lnTo>
                <a:lnTo>
                  <a:pt x="943" y="444"/>
                </a:lnTo>
                <a:lnTo>
                  <a:pt x="943" y="471"/>
                </a:lnTo>
                <a:lnTo>
                  <a:pt x="956" y="471"/>
                </a:lnTo>
                <a:lnTo>
                  <a:pt x="956" y="523"/>
                </a:lnTo>
                <a:lnTo>
                  <a:pt x="971" y="523"/>
                </a:lnTo>
                <a:lnTo>
                  <a:pt x="971" y="562"/>
                </a:lnTo>
                <a:lnTo>
                  <a:pt x="985" y="562"/>
                </a:lnTo>
                <a:lnTo>
                  <a:pt x="985" y="640"/>
                </a:lnTo>
                <a:lnTo>
                  <a:pt x="999" y="640"/>
                </a:lnTo>
                <a:lnTo>
                  <a:pt x="999" y="862"/>
                </a:lnTo>
                <a:lnTo>
                  <a:pt x="985" y="862"/>
                </a:lnTo>
                <a:lnTo>
                  <a:pt x="985" y="888"/>
                </a:lnTo>
                <a:lnTo>
                  <a:pt x="971" y="888"/>
                </a:lnTo>
                <a:lnTo>
                  <a:pt x="971" y="915"/>
                </a:lnTo>
                <a:lnTo>
                  <a:pt x="956" y="915"/>
                </a:lnTo>
                <a:lnTo>
                  <a:pt x="956" y="928"/>
                </a:lnTo>
                <a:lnTo>
                  <a:pt x="943" y="928"/>
                </a:lnTo>
                <a:lnTo>
                  <a:pt x="943" y="941"/>
                </a:lnTo>
                <a:lnTo>
                  <a:pt x="928" y="941"/>
                </a:lnTo>
                <a:lnTo>
                  <a:pt x="928" y="954"/>
                </a:lnTo>
                <a:lnTo>
                  <a:pt x="916" y="954"/>
                </a:lnTo>
                <a:lnTo>
                  <a:pt x="916" y="967"/>
                </a:lnTo>
                <a:lnTo>
                  <a:pt x="901" y="967"/>
                </a:lnTo>
                <a:lnTo>
                  <a:pt x="901" y="980"/>
                </a:lnTo>
                <a:lnTo>
                  <a:pt x="887" y="980"/>
                </a:lnTo>
                <a:lnTo>
                  <a:pt x="887" y="994"/>
                </a:lnTo>
                <a:lnTo>
                  <a:pt x="873" y="994"/>
                </a:lnTo>
                <a:lnTo>
                  <a:pt x="873" y="1007"/>
                </a:lnTo>
                <a:lnTo>
                  <a:pt x="858" y="1007"/>
                </a:lnTo>
                <a:lnTo>
                  <a:pt x="858" y="1019"/>
                </a:lnTo>
                <a:lnTo>
                  <a:pt x="873" y="1019"/>
                </a:lnTo>
                <a:lnTo>
                  <a:pt x="873" y="1032"/>
                </a:lnTo>
                <a:lnTo>
                  <a:pt x="887" y="1032"/>
                </a:lnTo>
                <a:lnTo>
                  <a:pt x="887" y="1071"/>
                </a:lnTo>
                <a:lnTo>
                  <a:pt x="901" y="1071"/>
                </a:lnTo>
                <a:lnTo>
                  <a:pt x="901" y="1124"/>
                </a:lnTo>
                <a:lnTo>
                  <a:pt x="916" y="1124"/>
                </a:lnTo>
                <a:lnTo>
                  <a:pt x="916" y="1163"/>
                </a:lnTo>
                <a:lnTo>
                  <a:pt x="928" y="1163"/>
                </a:lnTo>
                <a:lnTo>
                  <a:pt x="928" y="1242"/>
                </a:lnTo>
                <a:lnTo>
                  <a:pt x="943" y="1242"/>
                </a:lnTo>
                <a:lnTo>
                  <a:pt x="943" y="1306"/>
                </a:lnTo>
                <a:lnTo>
                  <a:pt x="928" y="1306"/>
                </a:lnTo>
                <a:lnTo>
                  <a:pt x="928" y="1319"/>
                </a:lnTo>
                <a:lnTo>
                  <a:pt x="916" y="1319"/>
                </a:lnTo>
                <a:lnTo>
                  <a:pt x="916" y="1333"/>
                </a:lnTo>
                <a:lnTo>
                  <a:pt x="887" y="1333"/>
                </a:lnTo>
                <a:lnTo>
                  <a:pt x="887" y="1345"/>
                </a:lnTo>
                <a:lnTo>
                  <a:pt x="788" y="1345"/>
                </a:lnTo>
                <a:lnTo>
                  <a:pt x="788" y="1359"/>
                </a:lnTo>
                <a:lnTo>
                  <a:pt x="633" y="1359"/>
                </a:lnTo>
                <a:lnTo>
                  <a:pt x="633" y="1345"/>
                </a:lnTo>
                <a:lnTo>
                  <a:pt x="394" y="1345"/>
                </a:lnTo>
                <a:lnTo>
                  <a:pt x="394" y="1333"/>
                </a:lnTo>
                <a:lnTo>
                  <a:pt x="323" y="1333"/>
                </a:lnTo>
                <a:lnTo>
                  <a:pt x="323" y="1319"/>
                </a:lnTo>
                <a:lnTo>
                  <a:pt x="169" y="1319"/>
                </a:lnTo>
                <a:lnTo>
                  <a:pt x="169" y="1306"/>
                </a:lnTo>
                <a:lnTo>
                  <a:pt x="42" y="1306"/>
                </a:lnTo>
                <a:lnTo>
                  <a:pt x="42" y="1293"/>
                </a:lnTo>
                <a:lnTo>
                  <a:pt x="14" y="1293"/>
                </a:lnTo>
                <a:lnTo>
                  <a:pt x="14" y="1280"/>
                </a:lnTo>
                <a:lnTo>
                  <a:pt x="0" y="1280"/>
                </a:lnTo>
                <a:lnTo>
                  <a:pt x="0" y="1242"/>
                </a:lnTo>
                <a:lnTo>
                  <a:pt x="14" y="1242"/>
                </a:lnTo>
                <a:lnTo>
                  <a:pt x="14" y="1097"/>
                </a:lnTo>
                <a:lnTo>
                  <a:pt x="28" y="1097"/>
                </a:lnTo>
                <a:lnTo>
                  <a:pt x="28" y="1045"/>
                </a:lnTo>
                <a:lnTo>
                  <a:pt x="42" y="1045"/>
                </a:lnTo>
                <a:lnTo>
                  <a:pt x="42" y="994"/>
                </a:lnTo>
                <a:lnTo>
                  <a:pt x="56" y="994"/>
                </a:lnTo>
                <a:lnTo>
                  <a:pt x="56" y="967"/>
                </a:lnTo>
                <a:lnTo>
                  <a:pt x="71" y="967"/>
                </a:lnTo>
                <a:lnTo>
                  <a:pt x="71" y="954"/>
                </a:lnTo>
                <a:lnTo>
                  <a:pt x="83" y="954"/>
                </a:lnTo>
                <a:lnTo>
                  <a:pt x="83" y="941"/>
                </a:lnTo>
                <a:lnTo>
                  <a:pt x="112" y="941"/>
                </a:lnTo>
                <a:lnTo>
                  <a:pt x="112" y="928"/>
                </a:lnTo>
                <a:lnTo>
                  <a:pt x="126" y="928"/>
                </a:lnTo>
                <a:lnTo>
                  <a:pt x="126" y="915"/>
                </a:lnTo>
                <a:lnTo>
                  <a:pt x="154" y="915"/>
                </a:lnTo>
                <a:lnTo>
                  <a:pt x="154" y="902"/>
                </a:lnTo>
                <a:lnTo>
                  <a:pt x="198" y="902"/>
                </a:lnTo>
                <a:lnTo>
                  <a:pt x="198" y="915"/>
                </a:lnTo>
                <a:lnTo>
                  <a:pt x="225" y="915"/>
                </a:lnTo>
                <a:lnTo>
                  <a:pt x="225" y="928"/>
                </a:lnTo>
                <a:lnTo>
                  <a:pt x="267" y="928"/>
                </a:lnTo>
                <a:lnTo>
                  <a:pt x="267" y="941"/>
                </a:lnTo>
                <a:lnTo>
                  <a:pt x="323" y="941"/>
                </a:lnTo>
                <a:lnTo>
                  <a:pt x="323" y="954"/>
                </a:lnTo>
                <a:lnTo>
                  <a:pt x="352" y="954"/>
                </a:lnTo>
                <a:lnTo>
                  <a:pt x="352" y="967"/>
                </a:lnTo>
                <a:lnTo>
                  <a:pt x="409" y="967"/>
                </a:lnTo>
                <a:lnTo>
                  <a:pt x="409" y="980"/>
                </a:lnTo>
                <a:lnTo>
                  <a:pt x="450" y="980"/>
                </a:lnTo>
                <a:lnTo>
                  <a:pt x="450" y="994"/>
                </a:lnTo>
                <a:lnTo>
                  <a:pt x="464" y="994"/>
                </a:lnTo>
                <a:lnTo>
                  <a:pt x="464" y="1007"/>
                </a:lnTo>
                <a:lnTo>
                  <a:pt x="479" y="1007"/>
                </a:lnTo>
                <a:lnTo>
                  <a:pt x="479" y="1019"/>
                </a:lnTo>
                <a:lnTo>
                  <a:pt x="492" y="1019"/>
                </a:lnTo>
                <a:lnTo>
                  <a:pt x="492" y="1045"/>
                </a:lnTo>
                <a:lnTo>
                  <a:pt x="507" y="1045"/>
                </a:lnTo>
                <a:lnTo>
                  <a:pt x="507" y="1058"/>
                </a:lnTo>
                <a:lnTo>
                  <a:pt x="520" y="1058"/>
                </a:lnTo>
                <a:lnTo>
                  <a:pt x="520" y="1071"/>
                </a:lnTo>
                <a:lnTo>
                  <a:pt x="534" y="1071"/>
                </a:lnTo>
                <a:lnTo>
                  <a:pt x="534" y="1097"/>
                </a:lnTo>
                <a:lnTo>
                  <a:pt x="549" y="1097"/>
                </a:lnTo>
                <a:lnTo>
                  <a:pt x="549" y="1110"/>
                </a:lnTo>
                <a:lnTo>
                  <a:pt x="619" y="1110"/>
                </a:lnTo>
                <a:lnTo>
                  <a:pt x="619" y="1097"/>
                </a:lnTo>
                <a:lnTo>
                  <a:pt x="578" y="1097"/>
                </a:lnTo>
                <a:lnTo>
                  <a:pt x="578" y="1058"/>
                </a:lnTo>
                <a:lnTo>
                  <a:pt x="563" y="1058"/>
                </a:lnTo>
                <a:lnTo>
                  <a:pt x="563" y="1032"/>
                </a:lnTo>
                <a:lnTo>
                  <a:pt x="549" y="1032"/>
                </a:lnTo>
                <a:lnTo>
                  <a:pt x="549" y="994"/>
                </a:lnTo>
                <a:lnTo>
                  <a:pt x="534" y="994"/>
                </a:lnTo>
                <a:lnTo>
                  <a:pt x="534" y="980"/>
                </a:lnTo>
                <a:lnTo>
                  <a:pt x="520" y="980"/>
                </a:lnTo>
                <a:lnTo>
                  <a:pt x="520" y="967"/>
                </a:lnTo>
                <a:lnTo>
                  <a:pt x="507" y="967"/>
                </a:lnTo>
                <a:lnTo>
                  <a:pt x="507" y="941"/>
                </a:lnTo>
                <a:lnTo>
                  <a:pt x="492" y="941"/>
                </a:lnTo>
                <a:lnTo>
                  <a:pt x="492" y="915"/>
                </a:lnTo>
                <a:lnTo>
                  <a:pt x="479" y="915"/>
                </a:lnTo>
                <a:lnTo>
                  <a:pt x="479" y="888"/>
                </a:lnTo>
                <a:lnTo>
                  <a:pt x="464" y="888"/>
                </a:lnTo>
                <a:lnTo>
                  <a:pt x="464" y="875"/>
                </a:lnTo>
                <a:lnTo>
                  <a:pt x="450" y="875"/>
                </a:lnTo>
                <a:lnTo>
                  <a:pt x="450" y="849"/>
                </a:lnTo>
                <a:lnTo>
                  <a:pt x="435" y="849"/>
                </a:lnTo>
                <a:lnTo>
                  <a:pt x="435" y="823"/>
                </a:lnTo>
                <a:lnTo>
                  <a:pt x="422" y="823"/>
                </a:lnTo>
                <a:lnTo>
                  <a:pt x="422" y="797"/>
                </a:lnTo>
                <a:lnTo>
                  <a:pt x="409" y="797"/>
                </a:lnTo>
                <a:lnTo>
                  <a:pt x="409" y="771"/>
                </a:lnTo>
                <a:lnTo>
                  <a:pt x="394" y="771"/>
                </a:lnTo>
                <a:lnTo>
                  <a:pt x="394" y="745"/>
                </a:lnTo>
                <a:lnTo>
                  <a:pt x="380" y="745"/>
                </a:lnTo>
                <a:lnTo>
                  <a:pt x="380" y="706"/>
                </a:lnTo>
                <a:lnTo>
                  <a:pt x="394" y="706"/>
                </a:lnTo>
                <a:lnTo>
                  <a:pt x="394" y="692"/>
                </a:lnTo>
                <a:lnTo>
                  <a:pt x="409" y="692"/>
                </a:lnTo>
                <a:lnTo>
                  <a:pt x="409" y="680"/>
                </a:lnTo>
                <a:lnTo>
                  <a:pt x="464" y="680"/>
                </a:lnTo>
                <a:lnTo>
                  <a:pt x="464" y="667"/>
                </a:lnTo>
                <a:lnTo>
                  <a:pt x="422" y="667"/>
                </a:lnTo>
                <a:lnTo>
                  <a:pt x="422" y="653"/>
                </a:lnTo>
                <a:lnTo>
                  <a:pt x="409" y="653"/>
                </a:lnTo>
                <a:lnTo>
                  <a:pt x="409" y="667"/>
                </a:lnTo>
                <a:lnTo>
                  <a:pt x="394" y="667"/>
                </a:lnTo>
                <a:lnTo>
                  <a:pt x="394" y="680"/>
                </a:lnTo>
                <a:lnTo>
                  <a:pt x="380" y="680"/>
                </a:lnTo>
                <a:lnTo>
                  <a:pt x="380" y="692"/>
                </a:lnTo>
                <a:lnTo>
                  <a:pt x="365" y="692"/>
                </a:lnTo>
                <a:lnTo>
                  <a:pt x="365" y="706"/>
                </a:lnTo>
                <a:lnTo>
                  <a:pt x="352" y="706"/>
                </a:lnTo>
                <a:lnTo>
                  <a:pt x="352" y="719"/>
                </a:lnTo>
                <a:lnTo>
                  <a:pt x="338" y="719"/>
                </a:lnTo>
                <a:lnTo>
                  <a:pt x="338" y="732"/>
                </a:lnTo>
                <a:lnTo>
                  <a:pt x="323" y="732"/>
                </a:lnTo>
                <a:lnTo>
                  <a:pt x="323" y="745"/>
                </a:lnTo>
                <a:lnTo>
                  <a:pt x="252" y="745"/>
                </a:lnTo>
                <a:lnTo>
                  <a:pt x="252" y="732"/>
                </a:lnTo>
                <a:lnTo>
                  <a:pt x="141" y="732"/>
                </a:lnTo>
                <a:lnTo>
                  <a:pt x="141" y="745"/>
                </a:lnTo>
                <a:lnTo>
                  <a:pt x="112" y="745"/>
                </a:lnTo>
                <a:lnTo>
                  <a:pt x="112" y="719"/>
                </a:lnTo>
                <a:lnTo>
                  <a:pt x="126" y="719"/>
                </a:lnTo>
                <a:lnTo>
                  <a:pt x="126" y="680"/>
                </a:lnTo>
                <a:lnTo>
                  <a:pt x="141" y="680"/>
                </a:lnTo>
                <a:lnTo>
                  <a:pt x="141" y="653"/>
                </a:lnTo>
                <a:lnTo>
                  <a:pt x="154" y="653"/>
                </a:lnTo>
                <a:lnTo>
                  <a:pt x="154" y="588"/>
                </a:lnTo>
                <a:lnTo>
                  <a:pt x="169" y="588"/>
                </a:lnTo>
                <a:lnTo>
                  <a:pt x="169" y="536"/>
                </a:lnTo>
                <a:lnTo>
                  <a:pt x="183" y="536"/>
                </a:lnTo>
                <a:lnTo>
                  <a:pt x="183" y="497"/>
                </a:lnTo>
                <a:lnTo>
                  <a:pt x="198" y="497"/>
                </a:lnTo>
                <a:lnTo>
                  <a:pt x="198" y="457"/>
                </a:lnTo>
                <a:lnTo>
                  <a:pt x="211" y="457"/>
                </a:lnTo>
                <a:lnTo>
                  <a:pt x="211" y="405"/>
                </a:lnTo>
                <a:lnTo>
                  <a:pt x="225" y="405"/>
                </a:lnTo>
                <a:lnTo>
                  <a:pt x="225" y="340"/>
                </a:lnTo>
                <a:lnTo>
                  <a:pt x="240" y="340"/>
                </a:lnTo>
                <a:lnTo>
                  <a:pt x="240" y="262"/>
                </a:lnTo>
                <a:lnTo>
                  <a:pt x="252" y="262"/>
                </a:lnTo>
                <a:lnTo>
                  <a:pt x="252" y="183"/>
                </a:lnTo>
                <a:lnTo>
                  <a:pt x="267" y="183"/>
                </a:lnTo>
                <a:lnTo>
                  <a:pt x="267" y="130"/>
                </a:lnTo>
                <a:lnTo>
                  <a:pt x="281" y="130"/>
                </a:lnTo>
                <a:lnTo>
                  <a:pt x="281" y="105"/>
                </a:lnTo>
                <a:lnTo>
                  <a:pt x="295" y="105"/>
                </a:lnTo>
                <a:lnTo>
                  <a:pt x="295" y="92"/>
                </a:lnTo>
                <a:lnTo>
                  <a:pt x="310" y="92"/>
                </a:lnTo>
                <a:lnTo>
                  <a:pt x="310" y="66"/>
                </a:lnTo>
                <a:lnTo>
                  <a:pt x="323" y="66"/>
                </a:lnTo>
                <a:lnTo>
                  <a:pt x="323" y="40"/>
                </a:lnTo>
                <a:lnTo>
                  <a:pt x="338" y="40"/>
                </a:lnTo>
                <a:lnTo>
                  <a:pt x="338" y="27"/>
                </a:lnTo>
                <a:lnTo>
                  <a:pt x="338" y="0"/>
                </a:lnTo>
              </a:path>
            </a:pathLst>
          </a:custGeom>
          <a:solidFill>
            <a:srgbClr val="0084FF"/>
          </a:solidFill>
          <a:ln w="9525" cap="rnd">
            <a:noFill/>
            <a:round/>
            <a:headEnd type="none" w="sm" len="sm"/>
            <a:tailEnd type="none" w="sm" len="sm"/>
          </a:ln>
          <a:effectLst/>
        </p:spPr>
        <p:txBody>
          <a:bodyPr/>
          <a:lstStyle/>
          <a:p>
            <a:endParaRPr lang="en-US"/>
          </a:p>
        </p:txBody>
      </p:sp>
      <p:sp>
        <p:nvSpPr>
          <p:cNvPr id="41" name="Freeform 41"/>
          <p:cNvSpPr>
            <a:spLocks/>
          </p:cNvSpPr>
          <p:nvPr/>
        </p:nvSpPr>
        <p:spPr bwMode="auto">
          <a:xfrm>
            <a:off x="5130800" y="3659188"/>
            <a:ext cx="41275" cy="38100"/>
          </a:xfrm>
          <a:custGeom>
            <a:avLst/>
            <a:gdLst/>
            <a:ahLst/>
            <a:cxnLst>
              <a:cxn ang="0">
                <a:pos x="0" y="0"/>
              </a:cxn>
              <a:cxn ang="0">
                <a:pos x="25" y="0"/>
              </a:cxn>
              <a:cxn ang="0">
                <a:pos x="25" y="23"/>
              </a:cxn>
              <a:cxn ang="0">
                <a:pos x="0" y="23"/>
              </a:cxn>
              <a:cxn ang="0">
                <a:pos x="0" y="0"/>
              </a:cxn>
            </a:cxnLst>
            <a:rect l="0" t="0" r="r" b="b"/>
            <a:pathLst>
              <a:path w="26" h="24">
                <a:moveTo>
                  <a:pt x="0" y="0"/>
                </a:moveTo>
                <a:lnTo>
                  <a:pt x="25" y="0"/>
                </a:lnTo>
                <a:lnTo>
                  <a:pt x="25" y="23"/>
                </a:lnTo>
                <a:lnTo>
                  <a:pt x="0" y="23"/>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42" name="Freeform 42"/>
          <p:cNvSpPr>
            <a:spLocks/>
          </p:cNvSpPr>
          <p:nvPr/>
        </p:nvSpPr>
        <p:spPr bwMode="auto">
          <a:xfrm>
            <a:off x="6765925" y="3679825"/>
            <a:ext cx="63500" cy="184150"/>
          </a:xfrm>
          <a:custGeom>
            <a:avLst/>
            <a:gdLst/>
            <a:ahLst/>
            <a:cxnLst>
              <a:cxn ang="0">
                <a:pos x="0" y="0"/>
              </a:cxn>
              <a:cxn ang="0">
                <a:pos x="13" y="0"/>
              </a:cxn>
              <a:cxn ang="0">
                <a:pos x="13" y="12"/>
              </a:cxn>
              <a:cxn ang="0">
                <a:pos x="27" y="12"/>
              </a:cxn>
              <a:cxn ang="0">
                <a:pos x="27" y="38"/>
              </a:cxn>
              <a:cxn ang="0">
                <a:pos x="39" y="38"/>
              </a:cxn>
              <a:cxn ang="0">
                <a:pos x="39" y="76"/>
              </a:cxn>
              <a:cxn ang="0">
                <a:pos x="27" y="76"/>
              </a:cxn>
              <a:cxn ang="0">
                <a:pos x="27" y="103"/>
              </a:cxn>
              <a:cxn ang="0">
                <a:pos x="13" y="103"/>
              </a:cxn>
              <a:cxn ang="0">
                <a:pos x="13" y="115"/>
              </a:cxn>
              <a:cxn ang="0">
                <a:pos x="0" y="115"/>
              </a:cxn>
              <a:cxn ang="0">
                <a:pos x="0" y="103"/>
              </a:cxn>
              <a:cxn ang="0">
                <a:pos x="13" y="103"/>
              </a:cxn>
              <a:cxn ang="0">
                <a:pos x="13" y="76"/>
              </a:cxn>
              <a:cxn ang="0">
                <a:pos x="27" y="76"/>
              </a:cxn>
              <a:cxn ang="0">
                <a:pos x="27" y="38"/>
              </a:cxn>
              <a:cxn ang="0">
                <a:pos x="13" y="38"/>
              </a:cxn>
              <a:cxn ang="0">
                <a:pos x="13" y="12"/>
              </a:cxn>
              <a:cxn ang="0">
                <a:pos x="0" y="12"/>
              </a:cxn>
              <a:cxn ang="0">
                <a:pos x="0" y="0"/>
              </a:cxn>
            </a:cxnLst>
            <a:rect l="0" t="0" r="r" b="b"/>
            <a:pathLst>
              <a:path w="40" h="116">
                <a:moveTo>
                  <a:pt x="0" y="0"/>
                </a:moveTo>
                <a:lnTo>
                  <a:pt x="13" y="0"/>
                </a:lnTo>
                <a:lnTo>
                  <a:pt x="13" y="12"/>
                </a:lnTo>
                <a:lnTo>
                  <a:pt x="27" y="12"/>
                </a:lnTo>
                <a:lnTo>
                  <a:pt x="27" y="38"/>
                </a:lnTo>
                <a:lnTo>
                  <a:pt x="39" y="38"/>
                </a:lnTo>
                <a:lnTo>
                  <a:pt x="39" y="76"/>
                </a:lnTo>
                <a:lnTo>
                  <a:pt x="27" y="76"/>
                </a:lnTo>
                <a:lnTo>
                  <a:pt x="27" y="103"/>
                </a:lnTo>
                <a:lnTo>
                  <a:pt x="13" y="103"/>
                </a:lnTo>
                <a:lnTo>
                  <a:pt x="13" y="115"/>
                </a:lnTo>
                <a:lnTo>
                  <a:pt x="0" y="115"/>
                </a:lnTo>
                <a:lnTo>
                  <a:pt x="0" y="103"/>
                </a:lnTo>
                <a:lnTo>
                  <a:pt x="13" y="103"/>
                </a:lnTo>
                <a:lnTo>
                  <a:pt x="13" y="76"/>
                </a:lnTo>
                <a:lnTo>
                  <a:pt x="27" y="76"/>
                </a:lnTo>
                <a:lnTo>
                  <a:pt x="27" y="38"/>
                </a:lnTo>
                <a:lnTo>
                  <a:pt x="13" y="38"/>
                </a:lnTo>
                <a:lnTo>
                  <a:pt x="13" y="12"/>
                </a:lnTo>
                <a:lnTo>
                  <a:pt x="0" y="12"/>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43" name="Freeform 43"/>
          <p:cNvSpPr>
            <a:spLocks/>
          </p:cNvSpPr>
          <p:nvPr/>
        </p:nvSpPr>
        <p:spPr bwMode="auto">
          <a:xfrm>
            <a:off x="6026150" y="3700463"/>
            <a:ext cx="1139825" cy="2012950"/>
          </a:xfrm>
          <a:custGeom>
            <a:avLst/>
            <a:gdLst/>
            <a:ahLst/>
            <a:cxnLst>
              <a:cxn ang="0">
                <a:pos x="29" y="13"/>
              </a:cxn>
              <a:cxn ang="0">
                <a:pos x="57" y="65"/>
              </a:cxn>
              <a:cxn ang="0">
                <a:pos x="84" y="117"/>
              </a:cxn>
              <a:cxn ang="0">
                <a:pos x="112" y="143"/>
              </a:cxn>
              <a:cxn ang="0">
                <a:pos x="141" y="169"/>
              </a:cxn>
              <a:cxn ang="0">
                <a:pos x="169" y="209"/>
              </a:cxn>
              <a:cxn ang="0">
                <a:pos x="197" y="235"/>
              </a:cxn>
              <a:cxn ang="0">
                <a:pos x="225" y="262"/>
              </a:cxn>
              <a:cxn ang="0">
                <a:pos x="253" y="288"/>
              </a:cxn>
              <a:cxn ang="0">
                <a:pos x="281" y="339"/>
              </a:cxn>
              <a:cxn ang="0">
                <a:pos x="309" y="392"/>
              </a:cxn>
              <a:cxn ang="0">
                <a:pos x="337" y="470"/>
              </a:cxn>
              <a:cxn ang="0">
                <a:pos x="380" y="497"/>
              </a:cxn>
              <a:cxn ang="0">
                <a:pos x="409" y="457"/>
              </a:cxn>
              <a:cxn ang="0">
                <a:pos x="435" y="405"/>
              </a:cxn>
              <a:cxn ang="0">
                <a:pos x="463" y="365"/>
              </a:cxn>
              <a:cxn ang="0">
                <a:pos x="492" y="326"/>
              </a:cxn>
              <a:cxn ang="0">
                <a:pos x="521" y="300"/>
              </a:cxn>
              <a:cxn ang="0">
                <a:pos x="548" y="262"/>
              </a:cxn>
              <a:cxn ang="0">
                <a:pos x="577" y="235"/>
              </a:cxn>
              <a:cxn ang="0">
                <a:pos x="605" y="209"/>
              </a:cxn>
              <a:cxn ang="0">
                <a:pos x="632" y="183"/>
              </a:cxn>
              <a:cxn ang="0">
                <a:pos x="660" y="143"/>
              </a:cxn>
              <a:cxn ang="0">
                <a:pos x="689" y="105"/>
              </a:cxn>
              <a:cxn ang="0">
                <a:pos x="717" y="53"/>
              </a:cxn>
              <a:cxn ang="0">
                <a:pos x="689" y="169"/>
              </a:cxn>
              <a:cxn ang="0">
                <a:pos x="660" y="314"/>
              </a:cxn>
              <a:cxn ang="0">
                <a:pos x="632" y="405"/>
              </a:cxn>
              <a:cxn ang="0">
                <a:pos x="605" y="497"/>
              </a:cxn>
              <a:cxn ang="0">
                <a:pos x="577" y="588"/>
              </a:cxn>
              <a:cxn ang="0">
                <a:pos x="548" y="666"/>
              </a:cxn>
              <a:cxn ang="0">
                <a:pos x="521" y="692"/>
              </a:cxn>
              <a:cxn ang="0">
                <a:pos x="492" y="719"/>
              </a:cxn>
              <a:cxn ang="0">
                <a:pos x="463" y="757"/>
              </a:cxn>
              <a:cxn ang="0">
                <a:pos x="435" y="783"/>
              </a:cxn>
              <a:cxn ang="0">
                <a:pos x="435" y="849"/>
              </a:cxn>
              <a:cxn ang="0">
                <a:pos x="506" y="875"/>
              </a:cxn>
              <a:cxn ang="0">
                <a:pos x="478" y="953"/>
              </a:cxn>
              <a:cxn ang="0">
                <a:pos x="449" y="1150"/>
              </a:cxn>
              <a:cxn ang="0">
                <a:pos x="478" y="1201"/>
              </a:cxn>
              <a:cxn ang="0">
                <a:pos x="492" y="1241"/>
              </a:cxn>
              <a:cxn ang="0">
                <a:pos x="449" y="1267"/>
              </a:cxn>
              <a:cxn ang="0">
                <a:pos x="409" y="1227"/>
              </a:cxn>
              <a:cxn ang="0">
                <a:pos x="394" y="1123"/>
              </a:cxn>
              <a:cxn ang="0">
                <a:pos x="394" y="1084"/>
              </a:cxn>
              <a:cxn ang="0">
                <a:pos x="365" y="1005"/>
              </a:cxn>
              <a:cxn ang="0">
                <a:pos x="365" y="953"/>
              </a:cxn>
              <a:cxn ang="0">
                <a:pos x="337" y="875"/>
              </a:cxn>
              <a:cxn ang="0">
                <a:pos x="309" y="770"/>
              </a:cxn>
              <a:cxn ang="0">
                <a:pos x="281" y="692"/>
              </a:cxn>
              <a:cxn ang="0">
                <a:pos x="253" y="640"/>
              </a:cxn>
              <a:cxn ang="0">
                <a:pos x="225" y="614"/>
              </a:cxn>
              <a:cxn ang="0">
                <a:pos x="197" y="575"/>
              </a:cxn>
              <a:cxn ang="0">
                <a:pos x="169" y="548"/>
              </a:cxn>
              <a:cxn ang="0">
                <a:pos x="141" y="510"/>
              </a:cxn>
              <a:cxn ang="0">
                <a:pos x="112" y="470"/>
              </a:cxn>
              <a:cxn ang="0">
                <a:pos x="84" y="405"/>
              </a:cxn>
              <a:cxn ang="0">
                <a:pos x="57" y="352"/>
              </a:cxn>
              <a:cxn ang="0">
                <a:pos x="29" y="275"/>
              </a:cxn>
              <a:cxn ang="0">
                <a:pos x="0" y="143"/>
              </a:cxn>
            </a:cxnLst>
            <a:rect l="0" t="0" r="r" b="b"/>
            <a:pathLst>
              <a:path w="718" h="1268">
                <a:moveTo>
                  <a:pt x="0" y="0"/>
                </a:moveTo>
                <a:lnTo>
                  <a:pt x="14" y="0"/>
                </a:lnTo>
                <a:lnTo>
                  <a:pt x="14" y="13"/>
                </a:lnTo>
                <a:lnTo>
                  <a:pt x="29" y="13"/>
                </a:lnTo>
                <a:lnTo>
                  <a:pt x="29" y="26"/>
                </a:lnTo>
                <a:lnTo>
                  <a:pt x="43" y="26"/>
                </a:lnTo>
                <a:lnTo>
                  <a:pt x="43" y="65"/>
                </a:lnTo>
                <a:lnTo>
                  <a:pt x="57" y="65"/>
                </a:lnTo>
                <a:lnTo>
                  <a:pt x="57" y="92"/>
                </a:lnTo>
                <a:lnTo>
                  <a:pt x="70" y="92"/>
                </a:lnTo>
                <a:lnTo>
                  <a:pt x="70" y="117"/>
                </a:lnTo>
                <a:lnTo>
                  <a:pt x="84" y="117"/>
                </a:lnTo>
                <a:lnTo>
                  <a:pt x="84" y="130"/>
                </a:lnTo>
                <a:lnTo>
                  <a:pt x="98" y="130"/>
                </a:lnTo>
                <a:lnTo>
                  <a:pt x="98" y="143"/>
                </a:lnTo>
                <a:lnTo>
                  <a:pt x="112" y="143"/>
                </a:lnTo>
                <a:lnTo>
                  <a:pt x="112" y="157"/>
                </a:lnTo>
                <a:lnTo>
                  <a:pt x="126" y="157"/>
                </a:lnTo>
                <a:lnTo>
                  <a:pt x="126" y="169"/>
                </a:lnTo>
                <a:lnTo>
                  <a:pt x="141" y="169"/>
                </a:lnTo>
                <a:lnTo>
                  <a:pt x="141" y="195"/>
                </a:lnTo>
                <a:lnTo>
                  <a:pt x="154" y="195"/>
                </a:lnTo>
                <a:lnTo>
                  <a:pt x="154" y="209"/>
                </a:lnTo>
                <a:lnTo>
                  <a:pt x="169" y="209"/>
                </a:lnTo>
                <a:lnTo>
                  <a:pt x="169" y="222"/>
                </a:lnTo>
                <a:lnTo>
                  <a:pt x="182" y="222"/>
                </a:lnTo>
                <a:lnTo>
                  <a:pt x="182" y="235"/>
                </a:lnTo>
                <a:lnTo>
                  <a:pt x="197" y="235"/>
                </a:lnTo>
                <a:lnTo>
                  <a:pt x="197" y="249"/>
                </a:lnTo>
                <a:lnTo>
                  <a:pt x="211" y="249"/>
                </a:lnTo>
                <a:lnTo>
                  <a:pt x="211" y="262"/>
                </a:lnTo>
                <a:lnTo>
                  <a:pt x="225" y="262"/>
                </a:lnTo>
                <a:lnTo>
                  <a:pt x="225" y="275"/>
                </a:lnTo>
                <a:lnTo>
                  <a:pt x="239" y="275"/>
                </a:lnTo>
                <a:lnTo>
                  <a:pt x="239" y="288"/>
                </a:lnTo>
                <a:lnTo>
                  <a:pt x="253" y="288"/>
                </a:lnTo>
                <a:lnTo>
                  <a:pt x="253" y="314"/>
                </a:lnTo>
                <a:lnTo>
                  <a:pt x="267" y="314"/>
                </a:lnTo>
                <a:lnTo>
                  <a:pt x="267" y="339"/>
                </a:lnTo>
                <a:lnTo>
                  <a:pt x="281" y="339"/>
                </a:lnTo>
                <a:lnTo>
                  <a:pt x="281" y="365"/>
                </a:lnTo>
                <a:lnTo>
                  <a:pt x="296" y="365"/>
                </a:lnTo>
                <a:lnTo>
                  <a:pt x="296" y="392"/>
                </a:lnTo>
                <a:lnTo>
                  <a:pt x="309" y="392"/>
                </a:lnTo>
                <a:lnTo>
                  <a:pt x="309" y="431"/>
                </a:lnTo>
                <a:lnTo>
                  <a:pt x="323" y="431"/>
                </a:lnTo>
                <a:lnTo>
                  <a:pt x="323" y="470"/>
                </a:lnTo>
                <a:lnTo>
                  <a:pt x="337" y="470"/>
                </a:lnTo>
                <a:lnTo>
                  <a:pt x="337" y="510"/>
                </a:lnTo>
                <a:lnTo>
                  <a:pt x="365" y="510"/>
                </a:lnTo>
                <a:lnTo>
                  <a:pt x="365" y="497"/>
                </a:lnTo>
                <a:lnTo>
                  <a:pt x="380" y="497"/>
                </a:lnTo>
                <a:lnTo>
                  <a:pt x="380" y="484"/>
                </a:lnTo>
                <a:lnTo>
                  <a:pt x="394" y="484"/>
                </a:lnTo>
                <a:lnTo>
                  <a:pt x="394" y="457"/>
                </a:lnTo>
                <a:lnTo>
                  <a:pt x="409" y="457"/>
                </a:lnTo>
                <a:lnTo>
                  <a:pt x="409" y="431"/>
                </a:lnTo>
                <a:lnTo>
                  <a:pt x="421" y="431"/>
                </a:lnTo>
                <a:lnTo>
                  <a:pt x="421" y="405"/>
                </a:lnTo>
                <a:lnTo>
                  <a:pt x="435" y="405"/>
                </a:lnTo>
                <a:lnTo>
                  <a:pt x="435" y="392"/>
                </a:lnTo>
                <a:lnTo>
                  <a:pt x="449" y="392"/>
                </a:lnTo>
                <a:lnTo>
                  <a:pt x="449" y="365"/>
                </a:lnTo>
                <a:lnTo>
                  <a:pt x="463" y="365"/>
                </a:lnTo>
                <a:lnTo>
                  <a:pt x="463" y="352"/>
                </a:lnTo>
                <a:lnTo>
                  <a:pt x="478" y="352"/>
                </a:lnTo>
                <a:lnTo>
                  <a:pt x="478" y="326"/>
                </a:lnTo>
                <a:lnTo>
                  <a:pt x="492" y="326"/>
                </a:lnTo>
                <a:lnTo>
                  <a:pt x="492" y="314"/>
                </a:lnTo>
                <a:lnTo>
                  <a:pt x="506" y="314"/>
                </a:lnTo>
                <a:lnTo>
                  <a:pt x="506" y="300"/>
                </a:lnTo>
                <a:lnTo>
                  <a:pt x="521" y="300"/>
                </a:lnTo>
                <a:lnTo>
                  <a:pt x="521" y="288"/>
                </a:lnTo>
                <a:lnTo>
                  <a:pt x="535" y="288"/>
                </a:lnTo>
                <a:lnTo>
                  <a:pt x="535" y="262"/>
                </a:lnTo>
                <a:lnTo>
                  <a:pt x="548" y="262"/>
                </a:lnTo>
                <a:lnTo>
                  <a:pt x="548" y="249"/>
                </a:lnTo>
                <a:lnTo>
                  <a:pt x="562" y="249"/>
                </a:lnTo>
                <a:lnTo>
                  <a:pt x="562" y="235"/>
                </a:lnTo>
                <a:lnTo>
                  <a:pt x="577" y="235"/>
                </a:lnTo>
                <a:lnTo>
                  <a:pt x="577" y="222"/>
                </a:lnTo>
                <a:lnTo>
                  <a:pt x="591" y="222"/>
                </a:lnTo>
                <a:lnTo>
                  <a:pt x="591" y="209"/>
                </a:lnTo>
                <a:lnTo>
                  <a:pt x="605" y="209"/>
                </a:lnTo>
                <a:lnTo>
                  <a:pt x="605" y="195"/>
                </a:lnTo>
                <a:lnTo>
                  <a:pt x="619" y="195"/>
                </a:lnTo>
                <a:lnTo>
                  <a:pt x="619" y="183"/>
                </a:lnTo>
                <a:lnTo>
                  <a:pt x="632" y="183"/>
                </a:lnTo>
                <a:lnTo>
                  <a:pt x="632" y="169"/>
                </a:lnTo>
                <a:lnTo>
                  <a:pt x="647" y="169"/>
                </a:lnTo>
                <a:lnTo>
                  <a:pt x="647" y="143"/>
                </a:lnTo>
                <a:lnTo>
                  <a:pt x="660" y="143"/>
                </a:lnTo>
                <a:lnTo>
                  <a:pt x="660" y="130"/>
                </a:lnTo>
                <a:lnTo>
                  <a:pt x="675" y="130"/>
                </a:lnTo>
                <a:lnTo>
                  <a:pt x="675" y="105"/>
                </a:lnTo>
                <a:lnTo>
                  <a:pt x="689" y="105"/>
                </a:lnTo>
                <a:lnTo>
                  <a:pt x="689" y="65"/>
                </a:lnTo>
                <a:lnTo>
                  <a:pt x="703" y="65"/>
                </a:lnTo>
                <a:lnTo>
                  <a:pt x="703" y="53"/>
                </a:lnTo>
                <a:lnTo>
                  <a:pt x="717" y="53"/>
                </a:lnTo>
                <a:lnTo>
                  <a:pt x="717" y="92"/>
                </a:lnTo>
                <a:lnTo>
                  <a:pt x="703" y="92"/>
                </a:lnTo>
                <a:lnTo>
                  <a:pt x="703" y="169"/>
                </a:lnTo>
                <a:lnTo>
                  <a:pt x="689" y="169"/>
                </a:lnTo>
                <a:lnTo>
                  <a:pt x="689" y="249"/>
                </a:lnTo>
                <a:lnTo>
                  <a:pt x="675" y="249"/>
                </a:lnTo>
                <a:lnTo>
                  <a:pt x="675" y="314"/>
                </a:lnTo>
                <a:lnTo>
                  <a:pt x="660" y="314"/>
                </a:lnTo>
                <a:lnTo>
                  <a:pt x="660" y="365"/>
                </a:lnTo>
                <a:lnTo>
                  <a:pt x="647" y="365"/>
                </a:lnTo>
                <a:lnTo>
                  <a:pt x="647" y="405"/>
                </a:lnTo>
                <a:lnTo>
                  <a:pt x="632" y="405"/>
                </a:lnTo>
                <a:lnTo>
                  <a:pt x="632" y="444"/>
                </a:lnTo>
                <a:lnTo>
                  <a:pt x="619" y="444"/>
                </a:lnTo>
                <a:lnTo>
                  <a:pt x="619" y="497"/>
                </a:lnTo>
                <a:lnTo>
                  <a:pt x="605" y="497"/>
                </a:lnTo>
                <a:lnTo>
                  <a:pt x="605" y="561"/>
                </a:lnTo>
                <a:lnTo>
                  <a:pt x="591" y="561"/>
                </a:lnTo>
                <a:lnTo>
                  <a:pt x="591" y="588"/>
                </a:lnTo>
                <a:lnTo>
                  <a:pt x="577" y="588"/>
                </a:lnTo>
                <a:lnTo>
                  <a:pt x="577" y="627"/>
                </a:lnTo>
                <a:lnTo>
                  <a:pt x="562" y="627"/>
                </a:lnTo>
                <a:lnTo>
                  <a:pt x="562" y="666"/>
                </a:lnTo>
                <a:lnTo>
                  <a:pt x="548" y="666"/>
                </a:lnTo>
                <a:lnTo>
                  <a:pt x="548" y="679"/>
                </a:lnTo>
                <a:lnTo>
                  <a:pt x="535" y="679"/>
                </a:lnTo>
                <a:lnTo>
                  <a:pt x="535" y="692"/>
                </a:lnTo>
                <a:lnTo>
                  <a:pt x="521" y="692"/>
                </a:lnTo>
                <a:lnTo>
                  <a:pt x="521" y="706"/>
                </a:lnTo>
                <a:lnTo>
                  <a:pt x="506" y="706"/>
                </a:lnTo>
                <a:lnTo>
                  <a:pt x="506" y="719"/>
                </a:lnTo>
                <a:lnTo>
                  <a:pt x="492" y="719"/>
                </a:lnTo>
                <a:lnTo>
                  <a:pt x="492" y="744"/>
                </a:lnTo>
                <a:lnTo>
                  <a:pt x="478" y="744"/>
                </a:lnTo>
                <a:lnTo>
                  <a:pt x="478" y="757"/>
                </a:lnTo>
                <a:lnTo>
                  <a:pt x="463" y="757"/>
                </a:lnTo>
                <a:lnTo>
                  <a:pt x="463" y="770"/>
                </a:lnTo>
                <a:lnTo>
                  <a:pt x="449" y="770"/>
                </a:lnTo>
                <a:lnTo>
                  <a:pt x="449" y="783"/>
                </a:lnTo>
                <a:lnTo>
                  <a:pt x="435" y="783"/>
                </a:lnTo>
                <a:lnTo>
                  <a:pt x="435" y="796"/>
                </a:lnTo>
                <a:lnTo>
                  <a:pt x="421" y="796"/>
                </a:lnTo>
                <a:lnTo>
                  <a:pt x="421" y="849"/>
                </a:lnTo>
                <a:lnTo>
                  <a:pt x="435" y="849"/>
                </a:lnTo>
                <a:lnTo>
                  <a:pt x="435" y="862"/>
                </a:lnTo>
                <a:lnTo>
                  <a:pt x="449" y="862"/>
                </a:lnTo>
                <a:lnTo>
                  <a:pt x="449" y="875"/>
                </a:lnTo>
                <a:lnTo>
                  <a:pt x="506" y="875"/>
                </a:lnTo>
                <a:lnTo>
                  <a:pt x="506" y="902"/>
                </a:lnTo>
                <a:lnTo>
                  <a:pt x="492" y="902"/>
                </a:lnTo>
                <a:lnTo>
                  <a:pt x="492" y="953"/>
                </a:lnTo>
                <a:lnTo>
                  <a:pt x="478" y="953"/>
                </a:lnTo>
                <a:lnTo>
                  <a:pt x="478" y="1005"/>
                </a:lnTo>
                <a:lnTo>
                  <a:pt x="463" y="1005"/>
                </a:lnTo>
                <a:lnTo>
                  <a:pt x="463" y="1150"/>
                </a:lnTo>
                <a:lnTo>
                  <a:pt x="449" y="1150"/>
                </a:lnTo>
                <a:lnTo>
                  <a:pt x="449" y="1188"/>
                </a:lnTo>
                <a:lnTo>
                  <a:pt x="463" y="1188"/>
                </a:lnTo>
                <a:lnTo>
                  <a:pt x="463" y="1201"/>
                </a:lnTo>
                <a:lnTo>
                  <a:pt x="478" y="1201"/>
                </a:lnTo>
                <a:lnTo>
                  <a:pt x="478" y="1214"/>
                </a:lnTo>
                <a:lnTo>
                  <a:pt x="506" y="1214"/>
                </a:lnTo>
                <a:lnTo>
                  <a:pt x="506" y="1241"/>
                </a:lnTo>
                <a:lnTo>
                  <a:pt x="492" y="1241"/>
                </a:lnTo>
                <a:lnTo>
                  <a:pt x="492" y="1253"/>
                </a:lnTo>
                <a:lnTo>
                  <a:pt x="478" y="1253"/>
                </a:lnTo>
                <a:lnTo>
                  <a:pt x="478" y="1267"/>
                </a:lnTo>
                <a:lnTo>
                  <a:pt x="449" y="1267"/>
                </a:lnTo>
                <a:lnTo>
                  <a:pt x="449" y="1241"/>
                </a:lnTo>
                <a:lnTo>
                  <a:pt x="435" y="1241"/>
                </a:lnTo>
                <a:lnTo>
                  <a:pt x="435" y="1227"/>
                </a:lnTo>
                <a:lnTo>
                  <a:pt x="409" y="1227"/>
                </a:lnTo>
                <a:lnTo>
                  <a:pt x="409" y="1214"/>
                </a:lnTo>
                <a:lnTo>
                  <a:pt x="380" y="1214"/>
                </a:lnTo>
                <a:lnTo>
                  <a:pt x="380" y="1123"/>
                </a:lnTo>
                <a:lnTo>
                  <a:pt x="394" y="1123"/>
                </a:lnTo>
                <a:lnTo>
                  <a:pt x="394" y="1110"/>
                </a:lnTo>
                <a:lnTo>
                  <a:pt x="380" y="1110"/>
                </a:lnTo>
                <a:lnTo>
                  <a:pt x="380" y="1084"/>
                </a:lnTo>
                <a:lnTo>
                  <a:pt x="394" y="1084"/>
                </a:lnTo>
                <a:lnTo>
                  <a:pt x="394" y="1071"/>
                </a:lnTo>
                <a:lnTo>
                  <a:pt x="380" y="1071"/>
                </a:lnTo>
                <a:lnTo>
                  <a:pt x="380" y="1005"/>
                </a:lnTo>
                <a:lnTo>
                  <a:pt x="365" y="1005"/>
                </a:lnTo>
                <a:lnTo>
                  <a:pt x="365" y="979"/>
                </a:lnTo>
                <a:lnTo>
                  <a:pt x="380" y="979"/>
                </a:lnTo>
                <a:lnTo>
                  <a:pt x="380" y="953"/>
                </a:lnTo>
                <a:lnTo>
                  <a:pt x="365" y="953"/>
                </a:lnTo>
                <a:lnTo>
                  <a:pt x="365" y="927"/>
                </a:lnTo>
                <a:lnTo>
                  <a:pt x="351" y="927"/>
                </a:lnTo>
                <a:lnTo>
                  <a:pt x="351" y="875"/>
                </a:lnTo>
                <a:lnTo>
                  <a:pt x="337" y="875"/>
                </a:lnTo>
                <a:lnTo>
                  <a:pt x="337" y="849"/>
                </a:lnTo>
                <a:lnTo>
                  <a:pt x="323" y="849"/>
                </a:lnTo>
                <a:lnTo>
                  <a:pt x="323" y="770"/>
                </a:lnTo>
                <a:lnTo>
                  <a:pt x="309" y="770"/>
                </a:lnTo>
                <a:lnTo>
                  <a:pt x="309" y="732"/>
                </a:lnTo>
                <a:lnTo>
                  <a:pt x="296" y="732"/>
                </a:lnTo>
                <a:lnTo>
                  <a:pt x="296" y="692"/>
                </a:lnTo>
                <a:lnTo>
                  <a:pt x="281" y="692"/>
                </a:lnTo>
                <a:lnTo>
                  <a:pt x="281" y="653"/>
                </a:lnTo>
                <a:lnTo>
                  <a:pt x="267" y="653"/>
                </a:lnTo>
                <a:lnTo>
                  <a:pt x="267" y="640"/>
                </a:lnTo>
                <a:lnTo>
                  <a:pt x="253" y="640"/>
                </a:lnTo>
                <a:lnTo>
                  <a:pt x="253" y="627"/>
                </a:lnTo>
                <a:lnTo>
                  <a:pt x="239" y="627"/>
                </a:lnTo>
                <a:lnTo>
                  <a:pt x="239" y="614"/>
                </a:lnTo>
                <a:lnTo>
                  <a:pt x="225" y="614"/>
                </a:lnTo>
                <a:lnTo>
                  <a:pt x="225" y="600"/>
                </a:lnTo>
                <a:lnTo>
                  <a:pt x="211" y="600"/>
                </a:lnTo>
                <a:lnTo>
                  <a:pt x="211" y="575"/>
                </a:lnTo>
                <a:lnTo>
                  <a:pt x="197" y="575"/>
                </a:lnTo>
                <a:lnTo>
                  <a:pt x="197" y="561"/>
                </a:lnTo>
                <a:lnTo>
                  <a:pt x="182" y="561"/>
                </a:lnTo>
                <a:lnTo>
                  <a:pt x="182" y="548"/>
                </a:lnTo>
                <a:lnTo>
                  <a:pt x="169" y="548"/>
                </a:lnTo>
                <a:lnTo>
                  <a:pt x="169" y="534"/>
                </a:lnTo>
                <a:lnTo>
                  <a:pt x="154" y="534"/>
                </a:lnTo>
                <a:lnTo>
                  <a:pt x="154" y="510"/>
                </a:lnTo>
                <a:lnTo>
                  <a:pt x="141" y="510"/>
                </a:lnTo>
                <a:lnTo>
                  <a:pt x="141" y="497"/>
                </a:lnTo>
                <a:lnTo>
                  <a:pt x="126" y="497"/>
                </a:lnTo>
                <a:lnTo>
                  <a:pt x="126" y="470"/>
                </a:lnTo>
                <a:lnTo>
                  <a:pt x="112" y="470"/>
                </a:lnTo>
                <a:lnTo>
                  <a:pt x="112" y="444"/>
                </a:lnTo>
                <a:lnTo>
                  <a:pt x="98" y="444"/>
                </a:lnTo>
                <a:lnTo>
                  <a:pt x="98" y="405"/>
                </a:lnTo>
                <a:lnTo>
                  <a:pt x="84" y="405"/>
                </a:lnTo>
                <a:lnTo>
                  <a:pt x="84" y="379"/>
                </a:lnTo>
                <a:lnTo>
                  <a:pt x="70" y="379"/>
                </a:lnTo>
                <a:lnTo>
                  <a:pt x="70" y="352"/>
                </a:lnTo>
                <a:lnTo>
                  <a:pt x="57" y="352"/>
                </a:lnTo>
                <a:lnTo>
                  <a:pt x="57" y="314"/>
                </a:lnTo>
                <a:lnTo>
                  <a:pt x="43" y="314"/>
                </a:lnTo>
                <a:lnTo>
                  <a:pt x="43" y="275"/>
                </a:lnTo>
                <a:lnTo>
                  <a:pt x="29" y="275"/>
                </a:lnTo>
                <a:lnTo>
                  <a:pt x="29" y="209"/>
                </a:lnTo>
                <a:lnTo>
                  <a:pt x="14" y="209"/>
                </a:lnTo>
                <a:lnTo>
                  <a:pt x="14" y="143"/>
                </a:lnTo>
                <a:lnTo>
                  <a:pt x="0" y="143"/>
                </a:lnTo>
                <a:lnTo>
                  <a:pt x="0" y="0"/>
                </a:lnTo>
              </a:path>
            </a:pathLst>
          </a:custGeom>
          <a:solidFill>
            <a:srgbClr val="FF0084"/>
          </a:solidFill>
          <a:ln w="9525" cap="rnd">
            <a:noFill/>
            <a:round/>
            <a:headEnd type="none" w="sm" len="sm"/>
            <a:tailEnd type="none" w="sm" len="sm"/>
          </a:ln>
          <a:effectLst/>
        </p:spPr>
        <p:txBody>
          <a:bodyPr/>
          <a:lstStyle/>
          <a:p>
            <a:endParaRPr lang="en-US"/>
          </a:p>
        </p:txBody>
      </p:sp>
      <p:sp>
        <p:nvSpPr>
          <p:cNvPr id="44" name="Freeform 44"/>
          <p:cNvSpPr>
            <a:spLocks/>
          </p:cNvSpPr>
          <p:nvPr/>
        </p:nvSpPr>
        <p:spPr bwMode="auto">
          <a:xfrm>
            <a:off x="5556250" y="3762375"/>
            <a:ext cx="758825" cy="1825625"/>
          </a:xfrm>
          <a:custGeom>
            <a:avLst/>
            <a:gdLst/>
            <a:ahLst/>
            <a:cxnLst>
              <a:cxn ang="0">
                <a:pos x="210" y="14"/>
              </a:cxn>
              <a:cxn ang="0">
                <a:pos x="239" y="41"/>
              </a:cxn>
              <a:cxn ang="0">
                <a:pos x="252" y="104"/>
              </a:cxn>
              <a:cxn ang="0">
                <a:pos x="280" y="131"/>
              </a:cxn>
              <a:cxn ang="0">
                <a:pos x="294" y="262"/>
              </a:cxn>
              <a:cxn ang="0">
                <a:pos x="322" y="313"/>
              </a:cxn>
              <a:cxn ang="0">
                <a:pos x="337" y="431"/>
              </a:cxn>
              <a:cxn ang="0">
                <a:pos x="364" y="627"/>
              </a:cxn>
              <a:cxn ang="0">
                <a:pos x="378" y="653"/>
              </a:cxn>
              <a:cxn ang="0">
                <a:pos x="378" y="667"/>
              </a:cxn>
              <a:cxn ang="0">
                <a:pos x="364" y="640"/>
              </a:cxn>
              <a:cxn ang="0">
                <a:pos x="337" y="667"/>
              </a:cxn>
              <a:cxn ang="0">
                <a:pos x="322" y="706"/>
              </a:cxn>
              <a:cxn ang="0">
                <a:pos x="294" y="719"/>
              </a:cxn>
              <a:cxn ang="0">
                <a:pos x="280" y="745"/>
              </a:cxn>
              <a:cxn ang="0">
                <a:pos x="337" y="757"/>
              </a:cxn>
              <a:cxn ang="0">
                <a:pos x="392" y="784"/>
              </a:cxn>
              <a:cxn ang="0">
                <a:pos x="477" y="797"/>
              </a:cxn>
              <a:cxn ang="0">
                <a:pos x="462" y="1084"/>
              </a:cxn>
              <a:cxn ang="0">
                <a:pos x="435" y="1097"/>
              </a:cxn>
              <a:cxn ang="0">
                <a:pos x="421" y="1122"/>
              </a:cxn>
              <a:cxn ang="0">
                <a:pos x="322" y="1136"/>
              </a:cxn>
              <a:cxn ang="0">
                <a:pos x="183" y="1136"/>
              </a:cxn>
              <a:cxn ang="0">
                <a:pos x="125" y="1122"/>
              </a:cxn>
              <a:cxn ang="0">
                <a:pos x="98" y="1097"/>
              </a:cxn>
              <a:cxn ang="0">
                <a:pos x="55" y="1084"/>
              </a:cxn>
              <a:cxn ang="0">
                <a:pos x="41" y="1057"/>
              </a:cxn>
              <a:cxn ang="0">
                <a:pos x="14" y="1046"/>
              </a:cxn>
              <a:cxn ang="0">
                <a:pos x="0" y="875"/>
              </a:cxn>
              <a:cxn ang="0">
                <a:pos x="28" y="850"/>
              </a:cxn>
              <a:cxn ang="0">
                <a:pos x="41" y="850"/>
              </a:cxn>
              <a:cxn ang="0">
                <a:pos x="14" y="875"/>
              </a:cxn>
              <a:cxn ang="0">
                <a:pos x="28" y="1046"/>
              </a:cxn>
              <a:cxn ang="0">
                <a:pos x="55" y="1057"/>
              </a:cxn>
              <a:cxn ang="0">
                <a:pos x="70" y="1084"/>
              </a:cxn>
              <a:cxn ang="0">
                <a:pos x="125" y="1097"/>
              </a:cxn>
              <a:cxn ang="0">
                <a:pos x="154" y="1122"/>
              </a:cxn>
              <a:cxn ang="0">
                <a:pos x="322" y="1136"/>
              </a:cxn>
              <a:cxn ang="0">
                <a:pos x="392" y="1110"/>
              </a:cxn>
              <a:cxn ang="0">
                <a:pos x="435" y="1097"/>
              </a:cxn>
              <a:cxn ang="0">
                <a:pos x="448" y="1057"/>
              </a:cxn>
              <a:cxn ang="0">
                <a:pos x="392" y="797"/>
              </a:cxn>
              <a:cxn ang="0">
                <a:pos x="337" y="771"/>
              </a:cxn>
              <a:cxn ang="0">
                <a:pos x="267" y="757"/>
              </a:cxn>
              <a:cxn ang="0">
                <a:pos x="239" y="784"/>
              </a:cxn>
              <a:cxn ang="0">
                <a:pos x="197" y="797"/>
              </a:cxn>
              <a:cxn ang="0">
                <a:pos x="154" y="797"/>
              </a:cxn>
              <a:cxn ang="0">
                <a:pos x="224" y="784"/>
              </a:cxn>
              <a:cxn ang="0">
                <a:pos x="239" y="757"/>
              </a:cxn>
              <a:cxn ang="0">
                <a:pos x="267" y="745"/>
              </a:cxn>
              <a:cxn ang="0">
                <a:pos x="280" y="719"/>
              </a:cxn>
              <a:cxn ang="0">
                <a:pos x="308" y="706"/>
              </a:cxn>
              <a:cxn ang="0">
                <a:pos x="322" y="667"/>
              </a:cxn>
              <a:cxn ang="0">
                <a:pos x="322" y="431"/>
              </a:cxn>
              <a:cxn ang="0">
                <a:pos x="308" y="313"/>
              </a:cxn>
              <a:cxn ang="0">
                <a:pos x="280" y="262"/>
              </a:cxn>
              <a:cxn ang="0">
                <a:pos x="267" y="131"/>
              </a:cxn>
              <a:cxn ang="0">
                <a:pos x="239" y="104"/>
              </a:cxn>
              <a:cxn ang="0">
                <a:pos x="224" y="41"/>
              </a:cxn>
              <a:cxn ang="0">
                <a:pos x="197" y="14"/>
              </a:cxn>
            </a:cxnLst>
            <a:rect l="0" t="0" r="r" b="b"/>
            <a:pathLst>
              <a:path w="478" h="1150">
                <a:moveTo>
                  <a:pt x="197" y="0"/>
                </a:moveTo>
                <a:lnTo>
                  <a:pt x="210" y="0"/>
                </a:lnTo>
                <a:lnTo>
                  <a:pt x="210" y="14"/>
                </a:lnTo>
                <a:lnTo>
                  <a:pt x="224" y="14"/>
                </a:lnTo>
                <a:lnTo>
                  <a:pt x="224" y="41"/>
                </a:lnTo>
                <a:lnTo>
                  <a:pt x="239" y="41"/>
                </a:lnTo>
                <a:lnTo>
                  <a:pt x="239" y="66"/>
                </a:lnTo>
                <a:lnTo>
                  <a:pt x="252" y="66"/>
                </a:lnTo>
                <a:lnTo>
                  <a:pt x="252" y="104"/>
                </a:lnTo>
                <a:lnTo>
                  <a:pt x="267" y="104"/>
                </a:lnTo>
                <a:lnTo>
                  <a:pt x="267" y="131"/>
                </a:lnTo>
                <a:lnTo>
                  <a:pt x="280" y="131"/>
                </a:lnTo>
                <a:lnTo>
                  <a:pt x="280" y="210"/>
                </a:lnTo>
                <a:lnTo>
                  <a:pt x="294" y="210"/>
                </a:lnTo>
                <a:lnTo>
                  <a:pt x="294" y="262"/>
                </a:lnTo>
                <a:lnTo>
                  <a:pt x="308" y="262"/>
                </a:lnTo>
                <a:lnTo>
                  <a:pt x="308" y="313"/>
                </a:lnTo>
                <a:lnTo>
                  <a:pt x="322" y="313"/>
                </a:lnTo>
                <a:lnTo>
                  <a:pt x="322" y="366"/>
                </a:lnTo>
                <a:lnTo>
                  <a:pt x="337" y="366"/>
                </a:lnTo>
                <a:lnTo>
                  <a:pt x="337" y="431"/>
                </a:lnTo>
                <a:lnTo>
                  <a:pt x="351" y="431"/>
                </a:lnTo>
                <a:lnTo>
                  <a:pt x="351" y="627"/>
                </a:lnTo>
                <a:lnTo>
                  <a:pt x="364" y="627"/>
                </a:lnTo>
                <a:lnTo>
                  <a:pt x="364" y="640"/>
                </a:lnTo>
                <a:lnTo>
                  <a:pt x="378" y="640"/>
                </a:lnTo>
                <a:lnTo>
                  <a:pt x="378" y="653"/>
                </a:lnTo>
                <a:lnTo>
                  <a:pt x="392" y="653"/>
                </a:lnTo>
                <a:lnTo>
                  <a:pt x="392" y="667"/>
                </a:lnTo>
                <a:lnTo>
                  <a:pt x="378" y="667"/>
                </a:lnTo>
                <a:lnTo>
                  <a:pt x="378" y="653"/>
                </a:lnTo>
                <a:lnTo>
                  <a:pt x="364" y="653"/>
                </a:lnTo>
                <a:lnTo>
                  <a:pt x="364" y="640"/>
                </a:lnTo>
                <a:lnTo>
                  <a:pt x="351" y="640"/>
                </a:lnTo>
                <a:lnTo>
                  <a:pt x="351" y="667"/>
                </a:lnTo>
                <a:lnTo>
                  <a:pt x="337" y="667"/>
                </a:lnTo>
                <a:lnTo>
                  <a:pt x="337" y="679"/>
                </a:lnTo>
                <a:lnTo>
                  <a:pt x="322" y="679"/>
                </a:lnTo>
                <a:lnTo>
                  <a:pt x="322" y="706"/>
                </a:lnTo>
                <a:lnTo>
                  <a:pt x="308" y="706"/>
                </a:lnTo>
                <a:lnTo>
                  <a:pt x="308" y="719"/>
                </a:lnTo>
                <a:lnTo>
                  <a:pt x="294" y="719"/>
                </a:lnTo>
                <a:lnTo>
                  <a:pt x="294" y="731"/>
                </a:lnTo>
                <a:lnTo>
                  <a:pt x="280" y="731"/>
                </a:lnTo>
                <a:lnTo>
                  <a:pt x="280" y="745"/>
                </a:lnTo>
                <a:lnTo>
                  <a:pt x="294" y="745"/>
                </a:lnTo>
                <a:lnTo>
                  <a:pt x="294" y="757"/>
                </a:lnTo>
                <a:lnTo>
                  <a:pt x="337" y="757"/>
                </a:lnTo>
                <a:lnTo>
                  <a:pt x="337" y="771"/>
                </a:lnTo>
                <a:lnTo>
                  <a:pt x="392" y="771"/>
                </a:lnTo>
                <a:lnTo>
                  <a:pt x="392" y="784"/>
                </a:lnTo>
                <a:lnTo>
                  <a:pt x="462" y="784"/>
                </a:lnTo>
                <a:lnTo>
                  <a:pt x="462" y="797"/>
                </a:lnTo>
                <a:lnTo>
                  <a:pt x="477" y="797"/>
                </a:lnTo>
                <a:lnTo>
                  <a:pt x="477" y="1057"/>
                </a:lnTo>
                <a:lnTo>
                  <a:pt x="462" y="1057"/>
                </a:lnTo>
                <a:lnTo>
                  <a:pt x="462" y="1084"/>
                </a:lnTo>
                <a:lnTo>
                  <a:pt x="448" y="1084"/>
                </a:lnTo>
                <a:lnTo>
                  <a:pt x="448" y="1097"/>
                </a:lnTo>
                <a:lnTo>
                  <a:pt x="435" y="1097"/>
                </a:lnTo>
                <a:lnTo>
                  <a:pt x="435" y="1110"/>
                </a:lnTo>
                <a:lnTo>
                  <a:pt x="421" y="1110"/>
                </a:lnTo>
                <a:lnTo>
                  <a:pt x="421" y="1122"/>
                </a:lnTo>
                <a:lnTo>
                  <a:pt x="392" y="1122"/>
                </a:lnTo>
                <a:lnTo>
                  <a:pt x="392" y="1136"/>
                </a:lnTo>
                <a:lnTo>
                  <a:pt x="322" y="1136"/>
                </a:lnTo>
                <a:lnTo>
                  <a:pt x="322" y="1149"/>
                </a:lnTo>
                <a:lnTo>
                  <a:pt x="183" y="1149"/>
                </a:lnTo>
                <a:lnTo>
                  <a:pt x="183" y="1136"/>
                </a:lnTo>
                <a:lnTo>
                  <a:pt x="154" y="1136"/>
                </a:lnTo>
                <a:lnTo>
                  <a:pt x="154" y="1122"/>
                </a:lnTo>
                <a:lnTo>
                  <a:pt x="125" y="1122"/>
                </a:lnTo>
                <a:lnTo>
                  <a:pt x="125" y="1110"/>
                </a:lnTo>
                <a:lnTo>
                  <a:pt x="98" y="1110"/>
                </a:lnTo>
                <a:lnTo>
                  <a:pt x="98" y="1097"/>
                </a:lnTo>
                <a:lnTo>
                  <a:pt x="70" y="1097"/>
                </a:lnTo>
                <a:lnTo>
                  <a:pt x="70" y="1084"/>
                </a:lnTo>
                <a:lnTo>
                  <a:pt x="55" y="1084"/>
                </a:lnTo>
                <a:lnTo>
                  <a:pt x="55" y="1071"/>
                </a:lnTo>
                <a:lnTo>
                  <a:pt x="41" y="1071"/>
                </a:lnTo>
                <a:lnTo>
                  <a:pt x="41" y="1057"/>
                </a:lnTo>
                <a:lnTo>
                  <a:pt x="28" y="1057"/>
                </a:lnTo>
                <a:lnTo>
                  <a:pt x="28" y="1046"/>
                </a:lnTo>
                <a:lnTo>
                  <a:pt x="14" y="1046"/>
                </a:lnTo>
                <a:lnTo>
                  <a:pt x="14" y="1019"/>
                </a:lnTo>
                <a:lnTo>
                  <a:pt x="0" y="1019"/>
                </a:lnTo>
                <a:lnTo>
                  <a:pt x="0" y="875"/>
                </a:lnTo>
                <a:lnTo>
                  <a:pt x="14" y="875"/>
                </a:lnTo>
                <a:lnTo>
                  <a:pt x="14" y="850"/>
                </a:lnTo>
                <a:lnTo>
                  <a:pt x="28" y="850"/>
                </a:lnTo>
                <a:lnTo>
                  <a:pt x="28" y="837"/>
                </a:lnTo>
                <a:lnTo>
                  <a:pt x="41" y="837"/>
                </a:lnTo>
                <a:lnTo>
                  <a:pt x="41" y="850"/>
                </a:lnTo>
                <a:lnTo>
                  <a:pt x="28" y="850"/>
                </a:lnTo>
                <a:lnTo>
                  <a:pt x="28" y="875"/>
                </a:lnTo>
                <a:lnTo>
                  <a:pt x="14" y="875"/>
                </a:lnTo>
                <a:lnTo>
                  <a:pt x="14" y="1019"/>
                </a:lnTo>
                <a:lnTo>
                  <a:pt x="28" y="1019"/>
                </a:lnTo>
                <a:lnTo>
                  <a:pt x="28" y="1046"/>
                </a:lnTo>
                <a:lnTo>
                  <a:pt x="41" y="1046"/>
                </a:lnTo>
                <a:lnTo>
                  <a:pt x="41" y="1057"/>
                </a:lnTo>
                <a:lnTo>
                  <a:pt x="55" y="1057"/>
                </a:lnTo>
                <a:lnTo>
                  <a:pt x="55" y="1071"/>
                </a:lnTo>
                <a:lnTo>
                  <a:pt x="70" y="1071"/>
                </a:lnTo>
                <a:lnTo>
                  <a:pt x="70" y="1084"/>
                </a:lnTo>
                <a:lnTo>
                  <a:pt x="98" y="1084"/>
                </a:lnTo>
                <a:lnTo>
                  <a:pt x="98" y="1097"/>
                </a:lnTo>
                <a:lnTo>
                  <a:pt x="125" y="1097"/>
                </a:lnTo>
                <a:lnTo>
                  <a:pt x="125" y="1110"/>
                </a:lnTo>
                <a:lnTo>
                  <a:pt x="154" y="1110"/>
                </a:lnTo>
                <a:lnTo>
                  <a:pt x="154" y="1122"/>
                </a:lnTo>
                <a:lnTo>
                  <a:pt x="183" y="1122"/>
                </a:lnTo>
                <a:lnTo>
                  <a:pt x="183" y="1136"/>
                </a:lnTo>
                <a:lnTo>
                  <a:pt x="322" y="1136"/>
                </a:lnTo>
                <a:lnTo>
                  <a:pt x="322" y="1122"/>
                </a:lnTo>
                <a:lnTo>
                  <a:pt x="392" y="1122"/>
                </a:lnTo>
                <a:lnTo>
                  <a:pt x="392" y="1110"/>
                </a:lnTo>
                <a:lnTo>
                  <a:pt x="421" y="1110"/>
                </a:lnTo>
                <a:lnTo>
                  <a:pt x="421" y="1097"/>
                </a:lnTo>
                <a:lnTo>
                  <a:pt x="435" y="1097"/>
                </a:lnTo>
                <a:lnTo>
                  <a:pt x="435" y="1084"/>
                </a:lnTo>
                <a:lnTo>
                  <a:pt x="448" y="1084"/>
                </a:lnTo>
                <a:lnTo>
                  <a:pt x="448" y="1057"/>
                </a:lnTo>
                <a:lnTo>
                  <a:pt x="462" y="1057"/>
                </a:lnTo>
                <a:lnTo>
                  <a:pt x="462" y="797"/>
                </a:lnTo>
                <a:lnTo>
                  <a:pt x="392" y="797"/>
                </a:lnTo>
                <a:lnTo>
                  <a:pt x="392" y="784"/>
                </a:lnTo>
                <a:lnTo>
                  <a:pt x="337" y="784"/>
                </a:lnTo>
                <a:lnTo>
                  <a:pt x="337" y="771"/>
                </a:lnTo>
                <a:lnTo>
                  <a:pt x="294" y="771"/>
                </a:lnTo>
                <a:lnTo>
                  <a:pt x="294" y="757"/>
                </a:lnTo>
                <a:lnTo>
                  <a:pt x="267" y="757"/>
                </a:lnTo>
                <a:lnTo>
                  <a:pt x="267" y="771"/>
                </a:lnTo>
                <a:lnTo>
                  <a:pt x="239" y="771"/>
                </a:lnTo>
                <a:lnTo>
                  <a:pt x="239" y="784"/>
                </a:lnTo>
                <a:lnTo>
                  <a:pt x="224" y="784"/>
                </a:lnTo>
                <a:lnTo>
                  <a:pt x="224" y="797"/>
                </a:lnTo>
                <a:lnTo>
                  <a:pt x="197" y="797"/>
                </a:lnTo>
                <a:lnTo>
                  <a:pt x="197" y="810"/>
                </a:lnTo>
                <a:lnTo>
                  <a:pt x="154" y="810"/>
                </a:lnTo>
                <a:lnTo>
                  <a:pt x="154" y="797"/>
                </a:lnTo>
                <a:lnTo>
                  <a:pt x="197" y="797"/>
                </a:lnTo>
                <a:lnTo>
                  <a:pt x="197" y="784"/>
                </a:lnTo>
                <a:lnTo>
                  <a:pt x="224" y="784"/>
                </a:lnTo>
                <a:lnTo>
                  <a:pt x="224" y="771"/>
                </a:lnTo>
                <a:lnTo>
                  <a:pt x="239" y="771"/>
                </a:lnTo>
                <a:lnTo>
                  <a:pt x="239" y="757"/>
                </a:lnTo>
                <a:lnTo>
                  <a:pt x="252" y="757"/>
                </a:lnTo>
                <a:lnTo>
                  <a:pt x="252" y="745"/>
                </a:lnTo>
                <a:lnTo>
                  <a:pt x="267" y="745"/>
                </a:lnTo>
                <a:lnTo>
                  <a:pt x="267" y="731"/>
                </a:lnTo>
                <a:lnTo>
                  <a:pt x="280" y="731"/>
                </a:lnTo>
                <a:lnTo>
                  <a:pt x="280" y="719"/>
                </a:lnTo>
                <a:lnTo>
                  <a:pt x="294" y="719"/>
                </a:lnTo>
                <a:lnTo>
                  <a:pt x="294" y="706"/>
                </a:lnTo>
                <a:lnTo>
                  <a:pt x="308" y="706"/>
                </a:lnTo>
                <a:lnTo>
                  <a:pt x="308" y="679"/>
                </a:lnTo>
                <a:lnTo>
                  <a:pt x="322" y="679"/>
                </a:lnTo>
                <a:lnTo>
                  <a:pt x="322" y="667"/>
                </a:lnTo>
                <a:lnTo>
                  <a:pt x="337" y="667"/>
                </a:lnTo>
                <a:lnTo>
                  <a:pt x="337" y="431"/>
                </a:lnTo>
                <a:lnTo>
                  <a:pt x="322" y="431"/>
                </a:lnTo>
                <a:lnTo>
                  <a:pt x="322" y="366"/>
                </a:lnTo>
                <a:lnTo>
                  <a:pt x="308" y="366"/>
                </a:lnTo>
                <a:lnTo>
                  <a:pt x="308" y="313"/>
                </a:lnTo>
                <a:lnTo>
                  <a:pt x="294" y="313"/>
                </a:lnTo>
                <a:lnTo>
                  <a:pt x="294" y="262"/>
                </a:lnTo>
                <a:lnTo>
                  <a:pt x="280" y="262"/>
                </a:lnTo>
                <a:lnTo>
                  <a:pt x="280" y="210"/>
                </a:lnTo>
                <a:lnTo>
                  <a:pt x="267" y="210"/>
                </a:lnTo>
                <a:lnTo>
                  <a:pt x="267" y="131"/>
                </a:lnTo>
                <a:lnTo>
                  <a:pt x="252" y="131"/>
                </a:lnTo>
                <a:lnTo>
                  <a:pt x="252" y="104"/>
                </a:lnTo>
                <a:lnTo>
                  <a:pt x="239" y="104"/>
                </a:lnTo>
                <a:lnTo>
                  <a:pt x="239" y="66"/>
                </a:lnTo>
                <a:lnTo>
                  <a:pt x="224" y="66"/>
                </a:lnTo>
                <a:lnTo>
                  <a:pt x="224" y="41"/>
                </a:lnTo>
                <a:lnTo>
                  <a:pt x="210" y="41"/>
                </a:lnTo>
                <a:lnTo>
                  <a:pt x="210" y="14"/>
                </a:lnTo>
                <a:lnTo>
                  <a:pt x="197" y="14"/>
                </a:lnTo>
                <a:lnTo>
                  <a:pt x="197" y="0"/>
                </a:lnTo>
              </a:path>
            </a:pathLst>
          </a:custGeom>
          <a:solidFill>
            <a:srgbClr val="000000"/>
          </a:solidFill>
          <a:ln w="9525" cap="rnd">
            <a:noFill/>
            <a:round/>
            <a:headEnd type="none" w="sm" len="sm"/>
            <a:tailEnd type="none" w="sm" len="sm"/>
          </a:ln>
          <a:effectLst/>
        </p:spPr>
        <p:txBody>
          <a:bodyPr/>
          <a:lstStyle/>
          <a:p>
            <a:endParaRPr lang="en-US"/>
          </a:p>
        </p:txBody>
      </p:sp>
      <p:sp>
        <p:nvSpPr>
          <p:cNvPr id="45" name="Freeform 45"/>
          <p:cNvSpPr>
            <a:spLocks/>
          </p:cNvSpPr>
          <p:nvPr/>
        </p:nvSpPr>
        <p:spPr bwMode="auto">
          <a:xfrm>
            <a:off x="7124700" y="3762375"/>
            <a:ext cx="19050" cy="17463"/>
          </a:xfrm>
          <a:custGeom>
            <a:avLst/>
            <a:gdLst/>
            <a:ahLst/>
            <a:cxnLst>
              <a:cxn ang="0">
                <a:pos x="0" y="0"/>
              </a:cxn>
              <a:cxn ang="0">
                <a:pos x="11" y="0"/>
              </a:cxn>
              <a:cxn ang="0">
                <a:pos x="11" y="10"/>
              </a:cxn>
              <a:cxn ang="0">
                <a:pos x="0" y="10"/>
              </a:cxn>
              <a:cxn ang="0">
                <a:pos x="0" y="0"/>
              </a:cxn>
            </a:cxnLst>
            <a:rect l="0" t="0" r="r" b="b"/>
            <a:pathLst>
              <a:path w="12" h="11">
                <a:moveTo>
                  <a:pt x="0" y="0"/>
                </a:moveTo>
                <a:lnTo>
                  <a:pt x="11" y="0"/>
                </a:lnTo>
                <a:lnTo>
                  <a:pt x="11" y="10"/>
                </a:lnTo>
                <a:lnTo>
                  <a:pt x="0" y="10"/>
                </a:lnTo>
                <a:lnTo>
                  <a:pt x="0" y="0"/>
                </a:lnTo>
              </a:path>
            </a:pathLst>
          </a:custGeom>
          <a:solidFill>
            <a:srgbClr val="FF8442"/>
          </a:solidFill>
          <a:ln w="9525" cap="rnd">
            <a:noFill/>
            <a:round/>
            <a:headEnd type="none" w="sm" len="sm"/>
            <a:tailEnd type="none" w="sm" len="sm"/>
          </a:ln>
          <a:effectLst/>
        </p:spPr>
        <p:txBody>
          <a:bodyPr/>
          <a:lstStyle/>
          <a:p>
            <a:endParaRPr lang="en-US"/>
          </a:p>
        </p:txBody>
      </p:sp>
      <p:sp>
        <p:nvSpPr>
          <p:cNvPr id="46" name="Freeform 46"/>
          <p:cNvSpPr>
            <a:spLocks/>
          </p:cNvSpPr>
          <p:nvPr/>
        </p:nvSpPr>
        <p:spPr bwMode="auto">
          <a:xfrm>
            <a:off x="6116638" y="3783013"/>
            <a:ext cx="422275" cy="392112"/>
          </a:xfrm>
          <a:custGeom>
            <a:avLst/>
            <a:gdLst/>
            <a:ahLst/>
            <a:cxnLst>
              <a:cxn ang="0">
                <a:pos x="0" y="0"/>
              </a:cxn>
              <a:cxn ang="0">
                <a:pos x="14" y="0"/>
              </a:cxn>
              <a:cxn ang="0">
                <a:pos x="14" y="13"/>
              </a:cxn>
              <a:cxn ang="0">
                <a:pos x="41" y="13"/>
              </a:cxn>
              <a:cxn ang="0">
                <a:pos x="41" y="26"/>
              </a:cxn>
              <a:cxn ang="0">
                <a:pos x="68" y="26"/>
              </a:cxn>
              <a:cxn ang="0">
                <a:pos x="68" y="39"/>
              </a:cxn>
              <a:cxn ang="0">
                <a:pos x="97" y="39"/>
              </a:cxn>
              <a:cxn ang="0">
                <a:pos x="97" y="52"/>
              </a:cxn>
              <a:cxn ang="0">
                <a:pos x="125" y="52"/>
              </a:cxn>
              <a:cxn ang="0">
                <a:pos x="125" y="64"/>
              </a:cxn>
              <a:cxn ang="0">
                <a:pos x="154" y="64"/>
              </a:cxn>
              <a:cxn ang="0">
                <a:pos x="154" y="77"/>
              </a:cxn>
              <a:cxn ang="0">
                <a:pos x="182" y="77"/>
              </a:cxn>
              <a:cxn ang="0">
                <a:pos x="182" y="90"/>
              </a:cxn>
              <a:cxn ang="0">
                <a:pos x="223" y="90"/>
              </a:cxn>
              <a:cxn ang="0">
                <a:pos x="223" y="129"/>
              </a:cxn>
              <a:cxn ang="0">
                <a:pos x="237" y="129"/>
              </a:cxn>
              <a:cxn ang="0">
                <a:pos x="237" y="143"/>
              </a:cxn>
              <a:cxn ang="0">
                <a:pos x="250" y="143"/>
              </a:cxn>
              <a:cxn ang="0">
                <a:pos x="250" y="155"/>
              </a:cxn>
              <a:cxn ang="0">
                <a:pos x="265" y="155"/>
              </a:cxn>
              <a:cxn ang="0">
                <a:pos x="265" y="182"/>
              </a:cxn>
              <a:cxn ang="0">
                <a:pos x="250" y="182"/>
              </a:cxn>
              <a:cxn ang="0">
                <a:pos x="250" y="194"/>
              </a:cxn>
              <a:cxn ang="0">
                <a:pos x="237" y="194"/>
              </a:cxn>
              <a:cxn ang="0">
                <a:pos x="237" y="220"/>
              </a:cxn>
              <a:cxn ang="0">
                <a:pos x="223" y="220"/>
              </a:cxn>
              <a:cxn ang="0">
                <a:pos x="223" y="246"/>
              </a:cxn>
              <a:cxn ang="0">
                <a:pos x="209" y="246"/>
              </a:cxn>
              <a:cxn ang="0">
                <a:pos x="209" y="182"/>
              </a:cxn>
              <a:cxn ang="0">
                <a:pos x="196" y="182"/>
              </a:cxn>
              <a:cxn ang="0">
                <a:pos x="196" y="220"/>
              </a:cxn>
              <a:cxn ang="0">
                <a:pos x="182" y="220"/>
              </a:cxn>
              <a:cxn ang="0">
                <a:pos x="182" y="208"/>
              </a:cxn>
              <a:cxn ang="0">
                <a:pos x="167" y="208"/>
              </a:cxn>
              <a:cxn ang="0">
                <a:pos x="167" y="194"/>
              </a:cxn>
              <a:cxn ang="0">
                <a:pos x="154" y="194"/>
              </a:cxn>
              <a:cxn ang="0">
                <a:pos x="154" y="182"/>
              </a:cxn>
              <a:cxn ang="0">
                <a:pos x="139" y="182"/>
              </a:cxn>
              <a:cxn ang="0">
                <a:pos x="139" y="169"/>
              </a:cxn>
              <a:cxn ang="0">
                <a:pos x="125" y="169"/>
              </a:cxn>
              <a:cxn ang="0">
                <a:pos x="125" y="155"/>
              </a:cxn>
              <a:cxn ang="0">
                <a:pos x="110" y="155"/>
              </a:cxn>
              <a:cxn ang="0">
                <a:pos x="110" y="143"/>
              </a:cxn>
              <a:cxn ang="0">
                <a:pos x="97" y="143"/>
              </a:cxn>
              <a:cxn ang="0">
                <a:pos x="97" y="116"/>
              </a:cxn>
              <a:cxn ang="0">
                <a:pos x="83" y="116"/>
              </a:cxn>
              <a:cxn ang="0">
                <a:pos x="83" y="103"/>
              </a:cxn>
              <a:cxn ang="0">
                <a:pos x="68" y="103"/>
              </a:cxn>
              <a:cxn ang="0">
                <a:pos x="68" y="90"/>
              </a:cxn>
              <a:cxn ang="0">
                <a:pos x="55" y="90"/>
              </a:cxn>
              <a:cxn ang="0">
                <a:pos x="55" y="77"/>
              </a:cxn>
              <a:cxn ang="0">
                <a:pos x="41" y="77"/>
              </a:cxn>
              <a:cxn ang="0">
                <a:pos x="41" y="64"/>
              </a:cxn>
              <a:cxn ang="0">
                <a:pos x="26" y="64"/>
              </a:cxn>
              <a:cxn ang="0">
                <a:pos x="26" y="39"/>
              </a:cxn>
              <a:cxn ang="0">
                <a:pos x="14" y="39"/>
              </a:cxn>
              <a:cxn ang="0">
                <a:pos x="14" y="13"/>
              </a:cxn>
              <a:cxn ang="0">
                <a:pos x="0" y="13"/>
              </a:cxn>
              <a:cxn ang="0">
                <a:pos x="0" y="0"/>
              </a:cxn>
            </a:cxnLst>
            <a:rect l="0" t="0" r="r" b="b"/>
            <a:pathLst>
              <a:path w="266" h="247">
                <a:moveTo>
                  <a:pt x="0" y="0"/>
                </a:moveTo>
                <a:lnTo>
                  <a:pt x="14" y="0"/>
                </a:lnTo>
                <a:lnTo>
                  <a:pt x="14" y="13"/>
                </a:lnTo>
                <a:lnTo>
                  <a:pt x="41" y="13"/>
                </a:lnTo>
                <a:lnTo>
                  <a:pt x="41" y="26"/>
                </a:lnTo>
                <a:lnTo>
                  <a:pt x="68" y="26"/>
                </a:lnTo>
                <a:lnTo>
                  <a:pt x="68" y="39"/>
                </a:lnTo>
                <a:lnTo>
                  <a:pt x="97" y="39"/>
                </a:lnTo>
                <a:lnTo>
                  <a:pt x="97" y="52"/>
                </a:lnTo>
                <a:lnTo>
                  <a:pt x="125" y="52"/>
                </a:lnTo>
                <a:lnTo>
                  <a:pt x="125" y="64"/>
                </a:lnTo>
                <a:lnTo>
                  <a:pt x="154" y="64"/>
                </a:lnTo>
                <a:lnTo>
                  <a:pt x="154" y="77"/>
                </a:lnTo>
                <a:lnTo>
                  <a:pt x="182" y="77"/>
                </a:lnTo>
                <a:lnTo>
                  <a:pt x="182" y="90"/>
                </a:lnTo>
                <a:lnTo>
                  <a:pt x="223" y="90"/>
                </a:lnTo>
                <a:lnTo>
                  <a:pt x="223" y="129"/>
                </a:lnTo>
                <a:lnTo>
                  <a:pt x="237" y="129"/>
                </a:lnTo>
                <a:lnTo>
                  <a:pt x="237" y="143"/>
                </a:lnTo>
                <a:lnTo>
                  <a:pt x="250" y="143"/>
                </a:lnTo>
                <a:lnTo>
                  <a:pt x="250" y="155"/>
                </a:lnTo>
                <a:lnTo>
                  <a:pt x="265" y="155"/>
                </a:lnTo>
                <a:lnTo>
                  <a:pt x="265" y="182"/>
                </a:lnTo>
                <a:lnTo>
                  <a:pt x="250" y="182"/>
                </a:lnTo>
                <a:lnTo>
                  <a:pt x="250" y="194"/>
                </a:lnTo>
                <a:lnTo>
                  <a:pt x="237" y="194"/>
                </a:lnTo>
                <a:lnTo>
                  <a:pt x="237" y="220"/>
                </a:lnTo>
                <a:lnTo>
                  <a:pt x="223" y="220"/>
                </a:lnTo>
                <a:lnTo>
                  <a:pt x="223" y="246"/>
                </a:lnTo>
                <a:lnTo>
                  <a:pt x="209" y="246"/>
                </a:lnTo>
                <a:lnTo>
                  <a:pt x="209" y="182"/>
                </a:lnTo>
                <a:lnTo>
                  <a:pt x="196" y="182"/>
                </a:lnTo>
                <a:lnTo>
                  <a:pt x="196" y="220"/>
                </a:lnTo>
                <a:lnTo>
                  <a:pt x="182" y="220"/>
                </a:lnTo>
                <a:lnTo>
                  <a:pt x="182" y="208"/>
                </a:lnTo>
                <a:lnTo>
                  <a:pt x="167" y="208"/>
                </a:lnTo>
                <a:lnTo>
                  <a:pt x="167" y="194"/>
                </a:lnTo>
                <a:lnTo>
                  <a:pt x="154" y="194"/>
                </a:lnTo>
                <a:lnTo>
                  <a:pt x="154" y="182"/>
                </a:lnTo>
                <a:lnTo>
                  <a:pt x="139" y="182"/>
                </a:lnTo>
                <a:lnTo>
                  <a:pt x="139" y="169"/>
                </a:lnTo>
                <a:lnTo>
                  <a:pt x="125" y="169"/>
                </a:lnTo>
                <a:lnTo>
                  <a:pt x="125" y="155"/>
                </a:lnTo>
                <a:lnTo>
                  <a:pt x="110" y="155"/>
                </a:lnTo>
                <a:lnTo>
                  <a:pt x="110" y="143"/>
                </a:lnTo>
                <a:lnTo>
                  <a:pt x="97" y="143"/>
                </a:lnTo>
                <a:lnTo>
                  <a:pt x="97" y="116"/>
                </a:lnTo>
                <a:lnTo>
                  <a:pt x="83" y="116"/>
                </a:lnTo>
                <a:lnTo>
                  <a:pt x="83" y="103"/>
                </a:lnTo>
                <a:lnTo>
                  <a:pt x="68" y="103"/>
                </a:lnTo>
                <a:lnTo>
                  <a:pt x="68" y="90"/>
                </a:lnTo>
                <a:lnTo>
                  <a:pt x="55" y="90"/>
                </a:lnTo>
                <a:lnTo>
                  <a:pt x="55" y="77"/>
                </a:lnTo>
                <a:lnTo>
                  <a:pt x="41" y="77"/>
                </a:lnTo>
                <a:lnTo>
                  <a:pt x="41" y="64"/>
                </a:lnTo>
                <a:lnTo>
                  <a:pt x="26" y="64"/>
                </a:lnTo>
                <a:lnTo>
                  <a:pt x="26" y="39"/>
                </a:lnTo>
                <a:lnTo>
                  <a:pt x="14" y="39"/>
                </a:lnTo>
                <a:lnTo>
                  <a:pt x="14" y="13"/>
                </a:lnTo>
                <a:lnTo>
                  <a:pt x="0" y="13"/>
                </a:lnTo>
                <a:lnTo>
                  <a:pt x="0" y="0"/>
                </a:lnTo>
              </a:path>
            </a:pathLst>
          </a:custGeom>
          <a:solidFill>
            <a:srgbClr val="FFFFFF"/>
          </a:solidFill>
          <a:ln w="9525" cap="rnd">
            <a:noFill/>
            <a:round/>
            <a:headEnd type="none" w="sm" len="sm"/>
            <a:tailEnd type="none" w="sm" len="sm"/>
          </a:ln>
          <a:effectLst/>
        </p:spPr>
        <p:txBody>
          <a:bodyPr/>
          <a:lstStyle/>
          <a:p>
            <a:endParaRPr lang="en-US"/>
          </a:p>
        </p:txBody>
      </p:sp>
      <p:sp>
        <p:nvSpPr>
          <p:cNvPr id="47" name="Freeform 47"/>
          <p:cNvSpPr>
            <a:spLocks/>
          </p:cNvSpPr>
          <p:nvPr/>
        </p:nvSpPr>
        <p:spPr bwMode="auto">
          <a:xfrm>
            <a:off x="6677025" y="3825875"/>
            <a:ext cx="422275" cy="349250"/>
          </a:xfrm>
          <a:custGeom>
            <a:avLst/>
            <a:gdLst/>
            <a:ahLst/>
            <a:cxnLst>
              <a:cxn ang="0">
                <a:pos x="251" y="0"/>
              </a:cxn>
              <a:cxn ang="0">
                <a:pos x="265" y="0"/>
              </a:cxn>
              <a:cxn ang="0">
                <a:pos x="265" y="25"/>
              </a:cxn>
              <a:cxn ang="0">
                <a:pos x="251" y="25"/>
              </a:cxn>
              <a:cxn ang="0">
                <a:pos x="251" y="51"/>
              </a:cxn>
              <a:cxn ang="0">
                <a:pos x="238" y="51"/>
              </a:cxn>
              <a:cxn ang="0">
                <a:pos x="238" y="63"/>
              </a:cxn>
              <a:cxn ang="0">
                <a:pos x="223" y="63"/>
              </a:cxn>
              <a:cxn ang="0">
                <a:pos x="223" y="90"/>
              </a:cxn>
              <a:cxn ang="0">
                <a:pos x="209" y="90"/>
              </a:cxn>
              <a:cxn ang="0">
                <a:pos x="209" y="102"/>
              </a:cxn>
              <a:cxn ang="0">
                <a:pos x="196" y="102"/>
              </a:cxn>
              <a:cxn ang="0">
                <a:pos x="196" y="116"/>
              </a:cxn>
              <a:cxn ang="0">
                <a:pos x="182" y="116"/>
              </a:cxn>
              <a:cxn ang="0">
                <a:pos x="182" y="128"/>
              </a:cxn>
              <a:cxn ang="0">
                <a:pos x="168" y="128"/>
              </a:cxn>
              <a:cxn ang="0">
                <a:pos x="168" y="142"/>
              </a:cxn>
              <a:cxn ang="0">
                <a:pos x="154" y="142"/>
              </a:cxn>
              <a:cxn ang="0">
                <a:pos x="154" y="155"/>
              </a:cxn>
              <a:cxn ang="0">
                <a:pos x="140" y="155"/>
              </a:cxn>
              <a:cxn ang="0">
                <a:pos x="140" y="167"/>
              </a:cxn>
              <a:cxn ang="0">
                <a:pos x="125" y="167"/>
              </a:cxn>
              <a:cxn ang="0">
                <a:pos x="125" y="181"/>
              </a:cxn>
              <a:cxn ang="0">
                <a:pos x="111" y="181"/>
              </a:cxn>
              <a:cxn ang="0">
                <a:pos x="111" y="205"/>
              </a:cxn>
              <a:cxn ang="0">
                <a:pos x="98" y="205"/>
              </a:cxn>
              <a:cxn ang="0">
                <a:pos x="98" y="219"/>
              </a:cxn>
              <a:cxn ang="0">
                <a:pos x="69" y="219"/>
              </a:cxn>
              <a:cxn ang="0">
                <a:pos x="69" y="205"/>
              </a:cxn>
              <a:cxn ang="0">
                <a:pos x="56" y="205"/>
              </a:cxn>
              <a:cxn ang="0">
                <a:pos x="56" y="181"/>
              </a:cxn>
              <a:cxn ang="0">
                <a:pos x="41" y="181"/>
              </a:cxn>
              <a:cxn ang="0">
                <a:pos x="41" y="167"/>
              </a:cxn>
              <a:cxn ang="0">
                <a:pos x="27" y="167"/>
              </a:cxn>
              <a:cxn ang="0">
                <a:pos x="27" y="155"/>
              </a:cxn>
              <a:cxn ang="0">
                <a:pos x="0" y="155"/>
              </a:cxn>
              <a:cxn ang="0">
                <a:pos x="0" y="128"/>
              </a:cxn>
              <a:cxn ang="0">
                <a:pos x="14" y="128"/>
              </a:cxn>
              <a:cxn ang="0">
                <a:pos x="14" y="116"/>
              </a:cxn>
              <a:cxn ang="0">
                <a:pos x="27" y="116"/>
              </a:cxn>
              <a:cxn ang="0">
                <a:pos x="27" y="102"/>
              </a:cxn>
              <a:cxn ang="0">
                <a:pos x="41" y="102"/>
              </a:cxn>
              <a:cxn ang="0">
                <a:pos x="41" y="90"/>
              </a:cxn>
              <a:cxn ang="0">
                <a:pos x="56" y="90"/>
              </a:cxn>
              <a:cxn ang="0">
                <a:pos x="56" y="102"/>
              </a:cxn>
              <a:cxn ang="0">
                <a:pos x="69" y="102"/>
              </a:cxn>
              <a:cxn ang="0">
                <a:pos x="69" y="128"/>
              </a:cxn>
              <a:cxn ang="0">
                <a:pos x="83" y="128"/>
              </a:cxn>
              <a:cxn ang="0">
                <a:pos x="83" y="90"/>
              </a:cxn>
              <a:cxn ang="0">
                <a:pos x="69" y="90"/>
              </a:cxn>
              <a:cxn ang="0">
                <a:pos x="69" y="51"/>
              </a:cxn>
              <a:cxn ang="0">
                <a:pos x="182" y="51"/>
              </a:cxn>
              <a:cxn ang="0">
                <a:pos x="182" y="38"/>
              </a:cxn>
              <a:cxn ang="0">
                <a:pos x="209" y="38"/>
              </a:cxn>
              <a:cxn ang="0">
                <a:pos x="209" y="25"/>
              </a:cxn>
              <a:cxn ang="0">
                <a:pos x="238" y="25"/>
              </a:cxn>
              <a:cxn ang="0">
                <a:pos x="238" y="13"/>
              </a:cxn>
              <a:cxn ang="0">
                <a:pos x="251" y="13"/>
              </a:cxn>
              <a:cxn ang="0">
                <a:pos x="251" y="0"/>
              </a:cxn>
            </a:cxnLst>
            <a:rect l="0" t="0" r="r" b="b"/>
            <a:pathLst>
              <a:path w="266" h="220">
                <a:moveTo>
                  <a:pt x="251" y="0"/>
                </a:moveTo>
                <a:lnTo>
                  <a:pt x="265" y="0"/>
                </a:lnTo>
                <a:lnTo>
                  <a:pt x="265" y="25"/>
                </a:lnTo>
                <a:lnTo>
                  <a:pt x="251" y="25"/>
                </a:lnTo>
                <a:lnTo>
                  <a:pt x="251" y="51"/>
                </a:lnTo>
                <a:lnTo>
                  <a:pt x="238" y="51"/>
                </a:lnTo>
                <a:lnTo>
                  <a:pt x="238" y="63"/>
                </a:lnTo>
                <a:lnTo>
                  <a:pt x="223" y="63"/>
                </a:lnTo>
                <a:lnTo>
                  <a:pt x="223" y="90"/>
                </a:lnTo>
                <a:lnTo>
                  <a:pt x="209" y="90"/>
                </a:lnTo>
                <a:lnTo>
                  <a:pt x="209" y="102"/>
                </a:lnTo>
                <a:lnTo>
                  <a:pt x="196" y="102"/>
                </a:lnTo>
                <a:lnTo>
                  <a:pt x="196" y="116"/>
                </a:lnTo>
                <a:lnTo>
                  <a:pt x="182" y="116"/>
                </a:lnTo>
                <a:lnTo>
                  <a:pt x="182" y="128"/>
                </a:lnTo>
                <a:lnTo>
                  <a:pt x="168" y="128"/>
                </a:lnTo>
                <a:lnTo>
                  <a:pt x="168" y="142"/>
                </a:lnTo>
                <a:lnTo>
                  <a:pt x="154" y="142"/>
                </a:lnTo>
                <a:lnTo>
                  <a:pt x="154" y="155"/>
                </a:lnTo>
                <a:lnTo>
                  <a:pt x="140" y="155"/>
                </a:lnTo>
                <a:lnTo>
                  <a:pt x="140" y="167"/>
                </a:lnTo>
                <a:lnTo>
                  <a:pt x="125" y="167"/>
                </a:lnTo>
                <a:lnTo>
                  <a:pt x="125" y="181"/>
                </a:lnTo>
                <a:lnTo>
                  <a:pt x="111" y="181"/>
                </a:lnTo>
                <a:lnTo>
                  <a:pt x="111" y="205"/>
                </a:lnTo>
                <a:lnTo>
                  <a:pt x="98" y="205"/>
                </a:lnTo>
                <a:lnTo>
                  <a:pt x="98" y="219"/>
                </a:lnTo>
                <a:lnTo>
                  <a:pt x="69" y="219"/>
                </a:lnTo>
                <a:lnTo>
                  <a:pt x="69" y="205"/>
                </a:lnTo>
                <a:lnTo>
                  <a:pt x="56" y="205"/>
                </a:lnTo>
                <a:lnTo>
                  <a:pt x="56" y="181"/>
                </a:lnTo>
                <a:lnTo>
                  <a:pt x="41" y="181"/>
                </a:lnTo>
                <a:lnTo>
                  <a:pt x="41" y="167"/>
                </a:lnTo>
                <a:lnTo>
                  <a:pt x="27" y="167"/>
                </a:lnTo>
                <a:lnTo>
                  <a:pt x="27" y="155"/>
                </a:lnTo>
                <a:lnTo>
                  <a:pt x="0" y="155"/>
                </a:lnTo>
                <a:lnTo>
                  <a:pt x="0" y="128"/>
                </a:lnTo>
                <a:lnTo>
                  <a:pt x="14" y="128"/>
                </a:lnTo>
                <a:lnTo>
                  <a:pt x="14" y="116"/>
                </a:lnTo>
                <a:lnTo>
                  <a:pt x="27" y="116"/>
                </a:lnTo>
                <a:lnTo>
                  <a:pt x="27" y="102"/>
                </a:lnTo>
                <a:lnTo>
                  <a:pt x="41" y="102"/>
                </a:lnTo>
                <a:lnTo>
                  <a:pt x="41" y="90"/>
                </a:lnTo>
                <a:lnTo>
                  <a:pt x="56" y="90"/>
                </a:lnTo>
                <a:lnTo>
                  <a:pt x="56" y="102"/>
                </a:lnTo>
                <a:lnTo>
                  <a:pt x="69" y="102"/>
                </a:lnTo>
                <a:lnTo>
                  <a:pt x="69" y="128"/>
                </a:lnTo>
                <a:lnTo>
                  <a:pt x="83" y="128"/>
                </a:lnTo>
                <a:lnTo>
                  <a:pt x="83" y="90"/>
                </a:lnTo>
                <a:lnTo>
                  <a:pt x="69" y="90"/>
                </a:lnTo>
                <a:lnTo>
                  <a:pt x="69" y="51"/>
                </a:lnTo>
                <a:lnTo>
                  <a:pt x="182" y="51"/>
                </a:lnTo>
                <a:lnTo>
                  <a:pt x="182" y="38"/>
                </a:lnTo>
                <a:lnTo>
                  <a:pt x="209" y="38"/>
                </a:lnTo>
                <a:lnTo>
                  <a:pt x="209" y="25"/>
                </a:lnTo>
                <a:lnTo>
                  <a:pt x="238" y="25"/>
                </a:lnTo>
                <a:lnTo>
                  <a:pt x="238" y="13"/>
                </a:lnTo>
                <a:lnTo>
                  <a:pt x="251" y="13"/>
                </a:lnTo>
                <a:lnTo>
                  <a:pt x="251" y="0"/>
                </a:lnTo>
              </a:path>
            </a:pathLst>
          </a:custGeom>
          <a:solidFill>
            <a:srgbClr val="FFFFFF"/>
          </a:solidFill>
          <a:ln w="9525" cap="rnd">
            <a:noFill/>
            <a:round/>
            <a:headEnd type="none" w="sm" len="sm"/>
            <a:tailEnd type="none" w="sm" len="sm"/>
          </a:ln>
          <a:effectLst/>
        </p:spPr>
        <p:txBody>
          <a:bodyPr/>
          <a:lstStyle/>
          <a:p>
            <a:endParaRPr lang="en-US"/>
          </a:p>
        </p:txBody>
      </p:sp>
      <p:sp>
        <p:nvSpPr>
          <p:cNvPr id="48" name="Freeform 48"/>
          <p:cNvSpPr>
            <a:spLocks/>
          </p:cNvSpPr>
          <p:nvPr/>
        </p:nvSpPr>
        <p:spPr bwMode="auto">
          <a:xfrm>
            <a:off x="7505700" y="3929063"/>
            <a:ext cx="533400" cy="744537"/>
          </a:xfrm>
          <a:custGeom>
            <a:avLst/>
            <a:gdLst/>
            <a:ahLst/>
            <a:cxnLst>
              <a:cxn ang="0">
                <a:pos x="182" y="0"/>
              </a:cxn>
              <a:cxn ang="0">
                <a:pos x="167" y="13"/>
              </a:cxn>
              <a:cxn ang="0">
                <a:pos x="153" y="26"/>
              </a:cxn>
              <a:cxn ang="0">
                <a:pos x="140" y="39"/>
              </a:cxn>
              <a:cxn ang="0">
                <a:pos x="153" y="91"/>
              </a:cxn>
              <a:cxn ang="0">
                <a:pos x="167" y="130"/>
              </a:cxn>
              <a:cxn ang="0">
                <a:pos x="182" y="156"/>
              </a:cxn>
              <a:cxn ang="0">
                <a:pos x="195" y="183"/>
              </a:cxn>
              <a:cxn ang="0">
                <a:pos x="209" y="208"/>
              </a:cxn>
              <a:cxn ang="0">
                <a:pos x="223" y="235"/>
              </a:cxn>
              <a:cxn ang="0">
                <a:pos x="238" y="260"/>
              </a:cxn>
              <a:cxn ang="0">
                <a:pos x="251" y="286"/>
              </a:cxn>
              <a:cxn ang="0">
                <a:pos x="265" y="298"/>
              </a:cxn>
              <a:cxn ang="0">
                <a:pos x="307" y="312"/>
              </a:cxn>
              <a:cxn ang="0">
                <a:pos x="280" y="325"/>
              </a:cxn>
              <a:cxn ang="0">
                <a:pos x="238" y="338"/>
              </a:cxn>
              <a:cxn ang="0">
                <a:pos x="209" y="351"/>
              </a:cxn>
              <a:cxn ang="0">
                <a:pos x="182" y="363"/>
              </a:cxn>
              <a:cxn ang="0">
                <a:pos x="223" y="377"/>
              </a:cxn>
              <a:cxn ang="0">
                <a:pos x="251" y="390"/>
              </a:cxn>
              <a:cxn ang="0">
                <a:pos x="265" y="403"/>
              </a:cxn>
              <a:cxn ang="0">
                <a:pos x="280" y="417"/>
              </a:cxn>
              <a:cxn ang="0">
                <a:pos x="307" y="429"/>
              </a:cxn>
              <a:cxn ang="0">
                <a:pos x="321" y="442"/>
              </a:cxn>
              <a:cxn ang="0">
                <a:pos x="335" y="455"/>
              </a:cxn>
              <a:cxn ang="0">
                <a:pos x="321" y="468"/>
              </a:cxn>
              <a:cxn ang="0">
                <a:pos x="307" y="455"/>
              </a:cxn>
              <a:cxn ang="0">
                <a:pos x="280" y="442"/>
              </a:cxn>
              <a:cxn ang="0">
                <a:pos x="265" y="429"/>
              </a:cxn>
              <a:cxn ang="0">
                <a:pos x="251" y="417"/>
              </a:cxn>
              <a:cxn ang="0">
                <a:pos x="223" y="403"/>
              </a:cxn>
              <a:cxn ang="0">
                <a:pos x="182" y="390"/>
              </a:cxn>
              <a:cxn ang="0">
                <a:pos x="167" y="377"/>
              </a:cxn>
              <a:cxn ang="0">
                <a:pos x="126" y="363"/>
              </a:cxn>
              <a:cxn ang="0">
                <a:pos x="97" y="377"/>
              </a:cxn>
              <a:cxn ang="0">
                <a:pos x="84" y="390"/>
              </a:cxn>
              <a:cxn ang="0">
                <a:pos x="70" y="403"/>
              </a:cxn>
              <a:cxn ang="0">
                <a:pos x="41" y="417"/>
              </a:cxn>
              <a:cxn ang="0">
                <a:pos x="0" y="429"/>
              </a:cxn>
              <a:cxn ang="0">
                <a:pos x="41" y="417"/>
              </a:cxn>
              <a:cxn ang="0">
                <a:pos x="70" y="403"/>
              </a:cxn>
              <a:cxn ang="0">
                <a:pos x="84" y="390"/>
              </a:cxn>
              <a:cxn ang="0">
                <a:pos x="97" y="377"/>
              </a:cxn>
              <a:cxn ang="0">
                <a:pos x="126" y="363"/>
              </a:cxn>
              <a:cxn ang="0">
                <a:pos x="209" y="351"/>
              </a:cxn>
              <a:cxn ang="0">
                <a:pos x="238" y="338"/>
              </a:cxn>
              <a:cxn ang="0">
                <a:pos x="265" y="325"/>
              </a:cxn>
              <a:cxn ang="0">
                <a:pos x="251" y="312"/>
              </a:cxn>
              <a:cxn ang="0">
                <a:pos x="238" y="298"/>
              </a:cxn>
              <a:cxn ang="0">
                <a:pos x="223" y="286"/>
              </a:cxn>
              <a:cxn ang="0">
                <a:pos x="209" y="260"/>
              </a:cxn>
              <a:cxn ang="0">
                <a:pos x="195" y="235"/>
              </a:cxn>
              <a:cxn ang="0">
                <a:pos x="182" y="208"/>
              </a:cxn>
              <a:cxn ang="0">
                <a:pos x="167" y="183"/>
              </a:cxn>
              <a:cxn ang="0">
                <a:pos x="153" y="156"/>
              </a:cxn>
              <a:cxn ang="0">
                <a:pos x="140" y="130"/>
              </a:cxn>
              <a:cxn ang="0">
                <a:pos x="126" y="91"/>
              </a:cxn>
              <a:cxn ang="0">
                <a:pos x="140" y="39"/>
              </a:cxn>
              <a:cxn ang="0">
                <a:pos x="153" y="26"/>
              </a:cxn>
              <a:cxn ang="0">
                <a:pos x="167" y="13"/>
              </a:cxn>
            </a:cxnLst>
            <a:rect l="0" t="0" r="r" b="b"/>
            <a:pathLst>
              <a:path w="336" h="469">
                <a:moveTo>
                  <a:pt x="167" y="0"/>
                </a:moveTo>
                <a:lnTo>
                  <a:pt x="182" y="0"/>
                </a:lnTo>
                <a:lnTo>
                  <a:pt x="182" y="13"/>
                </a:lnTo>
                <a:lnTo>
                  <a:pt x="167" y="13"/>
                </a:lnTo>
                <a:lnTo>
                  <a:pt x="167" y="26"/>
                </a:lnTo>
                <a:lnTo>
                  <a:pt x="153" y="26"/>
                </a:lnTo>
                <a:lnTo>
                  <a:pt x="153" y="39"/>
                </a:lnTo>
                <a:lnTo>
                  <a:pt x="140" y="39"/>
                </a:lnTo>
                <a:lnTo>
                  <a:pt x="140" y="91"/>
                </a:lnTo>
                <a:lnTo>
                  <a:pt x="153" y="91"/>
                </a:lnTo>
                <a:lnTo>
                  <a:pt x="153" y="130"/>
                </a:lnTo>
                <a:lnTo>
                  <a:pt x="167" y="130"/>
                </a:lnTo>
                <a:lnTo>
                  <a:pt x="167" y="156"/>
                </a:lnTo>
                <a:lnTo>
                  <a:pt x="182" y="156"/>
                </a:lnTo>
                <a:lnTo>
                  <a:pt x="182" y="183"/>
                </a:lnTo>
                <a:lnTo>
                  <a:pt x="195" y="183"/>
                </a:lnTo>
                <a:lnTo>
                  <a:pt x="195" y="208"/>
                </a:lnTo>
                <a:lnTo>
                  <a:pt x="209" y="208"/>
                </a:lnTo>
                <a:lnTo>
                  <a:pt x="209" y="235"/>
                </a:lnTo>
                <a:lnTo>
                  <a:pt x="223" y="235"/>
                </a:lnTo>
                <a:lnTo>
                  <a:pt x="223" y="260"/>
                </a:lnTo>
                <a:lnTo>
                  <a:pt x="238" y="260"/>
                </a:lnTo>
                <a:lnTo>
                  <a:pt x="238" y="286"/>
                </a:lnTo>
                <a:lnTo>
                  <a:pt x="251" y="286"/>
                </a:lnTo>
                <a:lnTo>
                  <a:pt x="251" y="298"/>
                </a:lnTo>
                <a:lnTo>
                  <a:pt x="265" y="298"/>
                </a:lnTo>
                <a:lnTo>
                  <a:pt x="265" y="312"/>
                </a:lnTo>
                <a:lnTo>
                  <a:pt x="307" y="312"/>
                </a:lnTo>
                <a:lnTo>
                  <a:pt x="307" y="325"/>
                </a:lnTo>
                <a:lnTo>
                  <a:pt x="280" y="325"/>
                </a:lnTo>
                <a:lnTo>
                  <a:pt x="280" y="338"/>
                </a:lnTo>
                <a:lnTo>
                  <a:pt x="238" y="338"/>
                </a:lnTo>
                <a:lnTo>
                  <a:pt x="238" y="351"/>
                </a:lnTo>
                <a:lnTo>
                  <a:pt x="209" y="351"/>
                </a:lnTo>
                <a:lnTo>
                  <a:pt x="209" y="363"/>
                </a:lnTo>
                <a:lnTo>
                  <a:pt x="182" y="363"/>
                </a:lnTo>
                <a:lnTo>
                  <a:pt x="182" y="377"/>
                </a:lnTo>
                <a:lnTo>
                  <a:pt x="223" y="377"/>
                </a:lnTo>
                <a:lnTo>
                  <a:pt x="223" y="390"/>
                </a:lnTo>
                <a:lnTo>
                  <a:pt x="251" y="390"/>
                </a:lnTo>
                <a:lnTo>
                  <a:pt x="251" y="403"/>
                </a:lnTo>
                <a:lnTo>
                  <a:pt x="265" y="403"/>
                </a:lnTo>
                <a:lnTo>
                  <a:pt x="265" y="417"/>
                </a:lnTo>
                <a:lnTo>
                  <a:pt x="280" y="417"/>
                </a:lnTo>
                <a:lnTo>
                  <a:pt x="280" y="429"/>
                </a:lnTo>
                <a:lnTo>
                  <a:pt x="307" y="429"/>
                </a:lnTo>
                <a:lnTo>
                  <a:pt x="307" y="442"/>
                </a:lnTo>
                <a:lnTo>
                  <a:pt x="321" y="442"/>
                </a:lnTo>
                <a:lnTo>
                  <a:pt x="321" y="455"/>
                </a:lnTo>
                <a:lnTo>
                  <a:pt x="335" y="455"/>
                </a:lnTo>
                <a:lnTo>
                  <a:pt x="335" y="468"/>
                </a:lnTo>
                <a:lnTo>
                  <a:pt x="321" y="468"/>
                </a:lnTo>
                <a:lnTo>
                  <a:pt x="321" y="455"/>
                </a:lnTo>
                <a:lnTo>
                  <a:pt x="307" y="455"/>
                </a:lnTo>
                <a:lnTo>
                  <a:pt x="307" y="442"/>
                </a:lnTo>
                <a:lnTo>
                  <a:pt x="280" y="442"/>
                </a:lnTo>
                <a:lnTo>
                  <a:pt x="280" y="429"/>
                </a:lnTo>
                <a:lnTo>
                  <a:pt x="265" y="429"/>
                </a:lnTo>
                <a:lnTo>
                  <a:pt x="265" y="417"/>
                </a:lnTo>
                <a:lnTo>
                  <a:pt x="251" y="417"/>
                </a:lnTo>
                <a:lnTo>
                  <a:pt x="251" y="403"/>
                </a:lnTo>
                <a:lnTo>
                  <a:pt x="223" y="403"/>
                </a:lnTo>
                <a:lnTo>
                  <a:pt x="223" y="390"/>
                </a:lnTo>
                <a:lnTo>
                  <a:pt x="182" y="390"/>
                </a:lnTo>
                <a:lnTo>
                  <a:pt x="182" y="377"/>
                </a:lnTo>
                <a:lnTo>
                  <a:pt x="167" y="377"/>
                </a:lnTo>
                <a:lnTo>
                  <a:pt x="167" y="363"/>
                </a:lnTo>
                <a:lnTo>
                  <a:pt x="126" y="363"/>
                </a:lnTo>
                <a:lnTo>
                  <a:pt x="126" y="377"/>
                </a:lnTo>
                <a:lnTo>
                  <a:pt x="97" y="377"/>
                </a:lnTo>
                <a:lnTo>
                  <a:pt x="97" y="390"/>
                </a:lnTo>
                <a:lnTo>
                  <a:pt x="84" y="390"/>
                </a:lnTo>
                <a:lnTo>
                  <a:pt x="84" y="403"/>
                </a:lnTo>
                <a:lnTo>
                  <a:pt x="70" y="403"/>
                </a:lnTo>
                <a:lnTo>
                  <a:pt x="70" y="417"/>
                </a:lnTo>
                <a:lnTo>
                  <a:pt x="41" y="417"/>
                </a:lnTo>
                <a:lnTo>
                  <a:pt x="41" y="429"/>
                </a:lnTo>
                <a:lnTo>
                  <a:pt x="0" y="429"/>
                </a:lnTo>
                <a:lnTo>
                  <a:pt x="0" y="417"/>
                </a:lnTo>
                <a:lnTo>
                  <a:pt x="41" y="417"/>
                </a:lnTo>
                <a:lnTo>
                  <a:pt x="41" y="403"/>
                </a:lnTo>
                <a:lnTo>
                  <a:pt x="70" y="403"/>
                </a:lnTo>
                <a:lnTo>
                  <a:pt x="70" y="390"/>
                </a:lnTo>
                <a:lnTo>
                  <a:pt x="84" y="390"/>
                </a:lnTo>
                <a:lnTo>
                  <a:pt x="84" y="377"/>
                </a:lnTo>
                <a:lnTo>
                  <a:pt x="97" y="377"/>
                </a:lnTo>
                <a:lnTo>
                  <a:pt x="97" y="363"/>
                </a:lnTo>
                <a:lnTo>
                  <a:pt x="126" y="363"/>
                </a:lnTo>
                <a:lnTo>
                  <a:pt x="126" y="351"/>
                </a:lnTo>
                <a:lnTo>
                  <a:pt x="209" y="351"/>
                </a:lnTo>
                <a:lnTo>
                  <a:pt x="209" y="338"/>
                </a:lnTo>
                <a:lnTo>
                  <a:pt x="238" y="338"/>
                </a:lnTo>
                <a:lnTo>
                  <a:pt x="238" y="325"/>
                </a:lnTo>
                <a:lnTo>
                  <a:pt x="265" y="325"/>
                </a:lnTo>
                <a:lnTo>
                  <a:pt x="265" y="312"/>
                </a:lnTo>
                <a:lnTo>
                  <a:pt x="251" y="312"/>
                </a:lnTo>
                <a:lnTo>
                  <a:pt x="251" y="298"/>
                </a:lnTo>
                <a:lnTo>
                  <a:pt x="238" y="298"/>
                </a:lnTo>
                <a:lnTo>
                  <a:pt x="238" y="286"/>
                </a:lnTo>
                <a:lnTo>
                  <a:pt x="223" y="286"/>
                </a:lnTo>
                <a:lnTo>
                  <a:pt x="223" y="260"/>
                </a:lnTo>
                <a:lnTo>
                  <a:pt x="209" y="260"/>
                </a:lnTo>
                <a:lnTo>
                  <a:pt x="209" y="235"/>
                </a:lnTo>
                <a:lnTo>
                  <a:pt x="195" y="235"/>
                </a:lnTo>
                <a:lnTo>
                  <a:pt x="195" y="208"/>
                </a:lnTo>
                <a:lnTo>
                  <a:pt x="182" y="208"/>
                </a:lnTo>
                <a:lnTo>
                  <a:pt x="182" y="183"/>
                </a:lnTo>
                <a:lnTo>
                  <a:pt x="167" y="183"/>
                </a:lnTo>
                <a:lnTo>
                  <a:pt x="167" y="156"/>
                </a:lnTo>
                <a:lnTo>
                  <a:pt x="153" y="156"/>
                </a:lnTo>
                <a:lnTo>
                  <a:pt x="153" y="130"/>
                </a:lnTo>
                <a:lnTo>
                  <a:pt x="140" y="130"/>
                </a:lnTo>
                <a:lnTo>
                  <a:pt x="140" y="91"/>
                </a:lnTo>
                <a:lnTo>
                  <a:pt x="126" y="91"/>
                </a:lnTo>
                <a:lnTo>
                  <a:pt x="126" y="39"/>
                </a:lnTo>
                <a:lnTo>
                  <a:pt x="140" y="39"/>
                </a:lnTo>
                <a:lnTo>
                  <a:pt x="140" y="26"/>
                </a:lnTo>
                <a:lnTo>
                  <a:pt x="153" y="26"/>
                </a:lnTo>
                <a:lnTo>
                  <a:pt x="153" y="13"/>
                </a:lnTo>
                <a:lnTo>
                  <a:pt x="167" y="13"/>
                </a:lnTo>
                <a:lnTo>
                  <a:pt x="167" y="0"/>
                </a:lnTo>
              </a:path>
            </a:pathLst>
          </a:custGeom>
          <a:solidFill>
            <a:srgbClr val="000000"/>
          </a:solidFill>
          <a:ln w="9525" cap="rnd">
            <a:noFill/>
            <a:round/>
            <a:headEnd type="none" w="sm" len="sm"/>
            <a:tailEnd type="none" w="sm" len="sm"/>
          </a:ln>
          <a:effectLst/>
        </p:spPr>
        <p:txBody>
          <a:bodyPr/>
          <a:lstStyle/>
          <a:p>
            <a:endParaRPr lang="en-US"/>
          </a:p>
        </p:txBody>
      </p:sp>
      <p:sp>
        <p:nvSpPr>
          <p:cNvPr id="49" name="Freeform 49"/>
          <p:cNvSpPr>
            <a:spLocks/>
          </p:cNvSpPr>
          <p:nvPr/>
        </p:nvSpPr>
        <p:spPr bwMode="auto">
          <a:xfrm>
            <a:off x="6451600" y="3990975"/>
            <a:ext cx="20638" cy="80963"/>
          </a:xfrm>
          <a:custGeom>
            <a:avLst/>
            <a:gdLst/>
            <a:ahLst/>
            <a:cxnLst>
              <a:cxn ang="0">
                <a:pos x="0" y="0"/>
              </a:cxn>
              <a:cxn ang="0">
                <a:pos x="12" y="0"/>
              </a:cxn>
              <a:cxn ang="0">
                <a:pos x="12" y="50"/>
              </a:cxn>
              <a:cxn ang="0">
                <a:pos x="0" y="50"/>
              </a:cxn>
              <a:cxn ang="0">
                <a:pos x="0" y="0"/>
              </a:cxn>
            </a:cxnLst>
            <a:rect l="0" t="0" r="r" b="b"/>
            <a:pathLst>
              <a:path w="13" h="51">
                <a:moveTo>
                  <a:pt x="0" y="0"/>
                </a:moveTo>
                <a:lnTo>
                  <a:pt x="12" y="0"/>
                </a:lnTo>
                <a:lnTo>
                  <a:pt x="12" y="50"/>
                </a:lnTo>
                <a:lnTo>
                  <a:pt x="0" y="50"/>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50" name="Freeform 50"/>
          <p:cNvSpPr>
            <a:spLocks/>
          </p:cNvSpPr>
          <p:nvPr/>
        </p:nvSpPr>
        <p:spPr bwMode="auto">
          <a:xfrm>
            <a:off x="6810375" y="4033838"/>
            <a:ext cx="42863" cy="79375"/>
          </a:xfrm>
          <a:custGeom>
            <a:avLst/>
            <a:gdLst/>
            <a:ahLst/>
            <a:cxnLst>
              <a:cxn ang="0">
                <a:pos x="0" y="0"/>
              </a:cxn>
              <a:cxn ang="0">
                <a:pos x="13" y="0"/>
              </a:cxn>
              <a:cxn ang="0">
                <a:pos x="13" y="25"/>
              </a:cxn>
              <a:cxn ang="0">
                <a:pos x="26" y="25"/>
              </a:cxn>
              <a:cxn ang="0">
                <a:pos x="26" y="49"/>
              </a:cxn>
              <a:cxn ang="0">
                <a:pos x="13" y="49"/>
              </a:cxn>
              <a:cxn ang="0">
                <a:pos x="13" y="25"/>
              </a:cxn>
              <a:cxn ang="0">
                <a:pos x="0" y="25"/>
              </a:cxn>
              <a:cxn ang="0">
                <a:pos x="0" y="0"/>
              </a:cxn>
            </a:cxnLst>
            <a:rect l="0" t="0" r="r" b="b"/>
            <a:pathLst>
              <a:path w="27" h="50">
                <a:moveTo>
                  <a:pt x="0" y="0"/>
                </a:moveTo>
                <a:lnTo>
                  <a:pt x="13" y="0"/>
                </a:lnTo>
                <a:lnTo>
                  <a:pt x="13" y="25"/>
                </a:lnTo>
                <a:lnTo>
                  <a:pt x="26" y="25"/>
                </a:lnTo>
                <a:lnTo>
                  <a:pt x="26" y="49"/>
                </a:lnTo>
                <a:lnTo>
                  <a:pt x="13" y="49"/>
                </a:lnTo>
                <a:lnTo>
                  <a:pt x="13" y="25"/>
                </a:lnTo>
                <a:lnTo>
                  <a:pt x="0" y="25"/>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51" name="Freeform 51"/>
          <p:cNvSpPr>
            <a:spLocks/>
          </p:cNvSpPr>
          <p:nvPr/>
        </p:nvSpPr>
        <p:spPr bwMode="auto">
          <a:xfrm>
            <a:off x="7237413" y="4137025"/>
            <a:ext cx="444500" cy="454025"/>
          </a:xfrm>
          <a:custGeom>
            <a:avLst/>
            <a:gdLst/>
            <a:ahLst/>
            <a:cxnLst>
              <a:cxn ang="0">
                <a:pos x="97" y="0"/>
              </a:cxn>
              <a:cxn ang="0">
                <a:pos x="41" y="13"/>
              </a:cxn>
              <a:cxn ang="0">
                <a:pos x="83" y="25"/>
              </a:cxn>
              <a:cxn ang="0">
                <a:pos x="140" y="39"/>
              </a:cxn>
              <a:cxn ang="0">
                <a:pos x="167" y="52"/>
              </a:cxn>
              <a:cxn ang="0">
                <a:pos x="196" y="65"/>
              </a:cxn>
              <a:cxn ang="0">
                <a:pos x="223" y="77"/>
              </a:cxn>
              <a:cxn ang="0">
                <a:pos x="252" y="90"/>
              </a:cxn>
              <a:cxn ang="0">
                <a:pos x="265" y="104"/>
              </a:cxn>
              <a:cxn ang="0">
                <a:pos x="279" y="117"/>
              </a:cxn>
              <a:cxn ang="0">
                <a:pos x="265" y="142"/>
              </a:cxn>
              <a:cxn ang="0">
                <a:pos x="252" y="156"/>
              </a:cxn>
              <a:cxn ang="0">
                <a:pos x="237" y="167"/>
              </a:cxn>
              <a:cxn ang="0">
                <a:pos x="223" y="181"/>
              </a:cxn>
              <a:cxn ang="0">
                <a:pos x="209" y="207"/>
              </a:cxn>
              <a:cxn ang="0">
                <a:pos x="196" y="220"/>
              </a:cxn>
              <a:cxn ang="0">
                <a:pos x="182" y="232"/>
              </a:cxn>
              <a:cxn ang="0">
                <a:pos x="167" y="246"/>
              </a:cxn>
              <a:cxn ang="0">
                <a:pos x="154" y="259"/>
              </a:cxn>
              <a:cxn ang="0">
                <a:pos x="140" y="271"/>
              </a:cxn>
              <a:cxn ang="0">
                <a:pos x="125" y="285"/>
              </a:cxn>
              <a:cxn ang="0">
                <a:pos x="140" y="271"/>
              </a:cxn>
              <a:cxn ang="0">
                <a:pos x="154" y="259"/>
              </a:cxn>
              <a:cxn ang="0">
                <a:pos x="167" y="246"/>
              </a:cxn>
              <a:cxn ang="0">
                <a:pos x="182" y="232"/>
              </a:cxn>
              <a:cxn ang="0">
                <a:pos x="196" y="220"/>
              </a:cxn>
              <a:cxn ang="0">
                <a:pos x="209" y="207"/>
              </a:cxn>
              <a:cxn ang="0">
                <a:pos x="223" y="181"/>
              </a:cxn>
              <a:cxn ang="0">
                <a:pos x="237" y="167"/>
              </a:cxn>
              <a:cxn ang="0">
                <a:pos x="252" y="156"/>
              </a:cxn>
              <a:cxn ang="0">
                <a:pos x="265" y="142"/>
              </a:cxn>
              <a:cxn ang="0">
                <a:pos x="252" y="117"/>
              </a:cxn>
              <a:cxn ang="0">
                <a:pos x="223" y="104"/>
              </a:cxn>
              <a:cxn ang="0">
                <a:pos x="196" y="90"/>
              </a:cxn>
              <a:cxn ang="0">
                <a:pos x="167" y="77"/>
              </a:cxn>
              <a:cxn ang="0">
                <a:pos x="140" y="65"/>
              </a:cxn>
              <a:cxn ang="0">
                <a:pos x="83" y="52"/>
              </a:cxn>
              <a:cxn ang="0">
                <a:pos x="41" y="39"/>
              </a:cxn>
              <a:cxn ang="0">
                <a:pos x="0" y="25"/>
              </a:cxn>
              <a:cxn ang="0">
                <a:pos x="14" y="13"/>
              </a:cxn>
            </a:cxnLst>
            <a:rect l="0" t="0" r="r" b="b"/>
            <a:pathLst>
              <a:path w="280" h="286">
                <a:moveTo>
                  <a:pt x="14" y="0"/>
                </a:moveTo>
                <a:lnTo>
                  <a:pt x="97" y="0"/>
                </a:lnTo>
                <a:lnTo>
                  <a:pt x="97" y="13"/>
                </a:lnTo>
                <a:lnTo>
                  <a:pt x="41" y="13"/>
                </a:lnTo>
                <a:lnTo>
                  <a:pt x="41" y="25"/>
                </a:lnTo>
                <a:lnTo>
                  <a:pt x="83" y="25"/>
                </a:lnTo>
                <a:lnTo>
                  <a:pt x="83" y="39"/>
                </a:lnTo>
                <a:lnTo>
                  <a:pt x="140" y="39"/>
                </a:lnTo>
                <a:lnTo>
                  <a:pt x="140" y="52"/>
                </a:lnTo>
                <a:lnTo>
                  <a:pt x="167" y="52"/>
                </a:lnTo>
                <a:lnTo>
                  <a:pt x="167" y="65"/>
                </a:lnTo>
                <a:lnTo>
                  <a:pt x="196" y="65"/>
                </a:lnTo>
                <a:lnTo>
                  <a:pt x="196" y="77"/>
                </a:lnTo>
                <a:lnTo>
                  <a:pt x="223" y="77"/>
                </a:lnTo>
                <a:lnTo>
                  <a:pt x="223" y="90"/>
                </a:lnTo>
                <a:lnTo>
                  <a:pt x="252" y="90"/>
                </a:lnTo>
                <a:lnTo>
                  <a:pt x="252" y="104"/>
                </a:lnTo>
                <a:lnTo>
                  <a:pt x="265" y="104"/>
                </a:lnTo>
                <a:lnTo>
                  <a:pt x="265" y="117"/>
                </a:lnTo>
                <a:lnTo>
                  <a:pt x="279" y="117"/>
                </a:lnTo>
                <a:lnTo>
                  <a:pt x="279" y="142"/>
                </a:lnTo>
                <a:lnTo>
                  <a:pt x="265" y="142"/>
                </a:lnTo>
                <a:lnTo>
                  <a:pt x="265" y="156"/>
                </a:lnTo>
                <a:lnTo>
                  <a:pt x="252" y="156"/>
                </a:lnTo>
                <a:lnTo>
                  <a:pt x="252" y="167"/>
                </a:lnTo>
                <a:lnTo>
                  <a:pt x="237" y="167"/>
                </a:lnTo>
                <a:lnTo>
                  <a:pt x="237" y="181"/>
                </a:lnTo>
                <a:lnTo>
                  <a:pt x="223" y="181"/>
                </a:lnTo>
                <a:lnTo>
                  <a:pt x="223" y="207"/>
                </a:lnTo>
                <a:lnTo>
                  <a:pt x="209" y="207"/>
                </a:lnTo>
                <a:lnTo>
                  <a:pt x="209" y="220"/>
                </a:lnTo>
                <a:lnTo>
                  <a:pt x="196" y="220"/>
                </a:lnTo>
                <a:lnTo>
                  <a:pt x="196" y="232"/>
                </a:lnTo>
                <a:lnTo>
                  <a:pt x="182" y="232"/>
                </a:lnTo>
                <a:lnTo>
                  <a:pt x="182" y="246"/>
                </a:lnTo>
                <a:lnTo>
                  <a:pt x="167" y="246"/>
                </a:lnTo>
                <a:lnTo>
                  <a:pt x="167" y="259"/>
                </a:lnTo>
                <a:lnTo>
                  <a:pt x="154" y="259"/>
                </a:lnTo>
                <a:lnTo>
                  <a:pt x="154" y="271"/>
                </a:lnTo>
                <a:lnTo>
                  <a:pt x="140" y="271"/>
                </a:lnTo>
                <a:lnTo>
                  <a:pt x="140" y="285"/>
                </a:lnTo>
                <a:lnTo>
                  <a:pt x="125" y="285"/>
                </a:lnTo>
                <a:lnTo>
                  <a:pt x="125" y="271"/>
                </a:lnTo>
                <a:lnTo>
                  <a:pt x="140" y="271"/>
                </a:lnTo>
                <a:lnTo>
                  <a:pt x="140" y="259"/>
                </a:lnTo>
                <a:lnTo>
                  <a:pt x="154" y="259"/>
                </a:lnTo>
                <a:lnTo>
                  <a:pt x="154" y="246"/>
                </a:lnTo>
                <a:lnTo>
                  <a:pt x="167" y="246"/>
                </a:lnTo>
                <a:lnTo>
                  <a:pt x="167" y="232"/>
                </a:lnTo>
                <a:lnTo>
                  <a:pt x="182" y="232"/>
                </a:lnTo>
                <a:lnTo>
                  <a:pt x="182" y="220"/>
                </a:lnTo>
                <a:lnTo>
                  <a:pt x="196" y="220"/>
                </a:lnTo>
                <a:lnTo>
                  <a:pt x="196" y="207"/>
                </a:lnTo>
                <a:lnTo>
                  <a:pt x="209" y="207"/>
                </a:lnTo>
                <a:lnTo>
                  <a:pt x="209" y="181"/>
                </a:lnTo>
                <a:lnTo>
                  <a:pt x="223" y="181"/>
                </a:lnTo>
                <a:lnTo>
                  <a:pt x="223" y="167"/>
                </a:lnTo>
                <a:lnTo>
                  <a:pt x="237" y="167"/>
                </a:lnTo>
                <a:lnTo>
                  <a:pt x="237" y="156"/>
                </a:lnTo>
                <a:lnTo>
                  <a:pt x="252" y="156"/>
                </a:lnTo>
                <a:lnTo>
                  <a:pt x="252" y="142"/>
                </a:lnTo>
                <a:lnTo>
                  <a:pt x="265" y="142"/>
                </a:lnTo>
                <a:lnTo>
                  <a:pt x="265" y="117"/>
                </a:lnTo>
                <a:lnTo>
                  <a:pt x="252" y="117"/>
                </a:lnTo>
                <a:lnTo>
                  <a:pt x="252" y="104"/>
                </a:lnTo>
                <a:lnTo>
                  <a:pt x="223" y="104"/>
                </a:lnTo>
                <a:lnTo>
                  <a:pt x="223" y="90"/>
                </a:lnTo>
                <a:lnTo>
                  <a:pt x="196" y="90"/>
                </a:lnTo>
                <a:lnTo>
                  <a:pt x="196" y="77"/>
                </a:lnTo>
                <a:lnTo>
                  <a:pt x="167" y="77"/>
                </a:lnTo>
                <a:lnTo>
                  <a:pt x="167" y="65"/>
                </a:lnTo>
                <a:lnTo>
                  <a:pt x="140" y="65"/>
                </a:lnTo>
                <a:lnTo>
                  <a:pt x="140" y="52"/>
                </a:lnTo>
                <a:lnTo>
                  <a:pt x="83" y="52"/>
                </a:lnTo>
                <a:lnTo>
                  <a:pt x="83" y="39"/>
                </a:lnTo>
                <a:lnTo>
                  <a:pt x="41" y="39"/>
                </a:lnTo>
                <a:lnTo>
                  <a:pt x="41" y="25"/>
                </a:lnTo>
                <a:lnTo>
                  <a:pt x="0" y="25"/>
                </a:lnTo>
                <a:lnTo>
                  <a:pt x="0" y="13"/>
                </a:lnTo>
                <a:lnTo>
                  <a:pt x="14" y="13"/>
                </a:lnTo>
                <a:lnTo>
                  <a:pt x="14" y="0"/>
                </a:lnTo>
              </a:path>
            </a:pathLst>
          </a:custGeom>
          <a:solidFill>
            <a:srgbClr val="000000"/>
          </a:solidFill>
          <a:ln w="9525" cap="rnd">
            <a:noFill/>
            <a:round/>
            <a:headEnd type="none" w="sm" len="sm"/>
            <a:tailEnd type="none" w="sm" len="sm"/>
          </a:ln>
          <a:effectLst/>
        </p:spPr>
        <p:txBody>
          <a:bodyPr/>
          <a:lstStyle/>
          <a:p>
            <a:endParaRPr lang="en-US"/>
          </a:p>
        </p:txBody>
      </p:sp>
      <p:sp>
        <p:nvSpPr>
          <p:cNvPr id="52" name="Freeform 52"/>
          <p:cNvSpPr>
            <a:spLocks/>
          </p:cNvSpPr>
          <p:nvPr/>
        </p:nvSpPr>
        <p:spPr bwMode="auto">
          <a:xfrm>
            <a:off x="6564313" y="4635500"/>
            <a:ext cx="65087" cy="79375"/>
          </a:xfrm>
          <a:custGeom>
            <a:avLst/>
            <a:gdLst/>
            <a:ahLst/>
            <a:cxnLst>
              <a:cxn ang="0">
                <a:pos x="13" y="0"/>
              </a:cxn>
              <a:cxn ang="0">
                <a:pos x="26" y="0"/>
              </a:cxn>
              <a:cxn ang="0">
                <a:pos x="26" y="12"/>
              </a:cxn>
              <a:cxn ang="0">
                <a:pos x="40" y="12"/>
              </a:cxn>
              <a:cxn ang="0">
                <a:pos x="40" y="37"/>
              </a:cxn>
              <a:cxn ang="0">
                <a:pos x="26" y="37"/>
              </a:cxn>
              <a:cxn ang="0">
                <a:pos x="26" y="49"/>
              </a:cxn>
              <a:cxn ang="0">
                <a:pos x="13" y="49"/>
              </a:cxn>
              <a:cxn ang="0">
                <a:pos x="13" y="37"/>
              </a:cxn>
              <a:cxn ang="0">
                <a:pos x="0" y="37"/>
              </a:cxn>
              <a:cxn ang="0">
                <a:pos x="0" y="12"/>
              </a:cxn>
              <a:cxn ang="0">
                <a:pos x="13" y="12"/>
              </a:cxn>
              <a:cxn ang="0">
                <a:pos x="13" y="0"/>
              </a:cxn>
            </a:cxnLst>
            <a:rect l="0" t="0" r="r" b="b"/>
            <a:pathLst>
              <a:path w="41" h="50">
                <a:moveTo>
                  <a:pt x="13" y="0"/>
                </a:moveTo>
                <a:lnTo>
                  <a:pt x="26" y="0"/>
                </a:lnTo>
                <a:lnTo>
                  <a:pt x="26" y="12"/>
                </a:lnTo>
                <a:lnTo>
                  <a:pt x="40" y="12"/>
                </a:lnTo>
                <a:lnTo>
                  <a:pt x="40" y="37"/>
                </a:lnTo>
                <a:lnTo>
                  <a:pt x="26" y="37"/>
                </a:lnTo>
                <a:lnTo>
                  <a:pt x="26" y="49"/>
                </a:lnTo>
                <a:lnTo>
                  <a:pt x="13" y="49"/>
                </a:lnTo>
                <a:lnTo>
                  <a:pt x="13" y="37"/>
                </a:lnTo>
                <a:lnTo>
                  <a:pt x="0" y="37"/>
                </a:lnTo>
                <a:lnTo>
                  <a:pt x="0" y="12"/>
                </a:lnTo>
                <a:lnTo>
                  <a:pt x="13" y="12"/>
                </a:lnTo>
                <a:lnTo>
                  <a:pt x="13" y="0"/>
                </a:lnTo>
              </a:path>
            </a:pathLst>
          </a:custGeom>
          <a:solidFill>
            <a:srgbClr val="000000"/>
          </a:solidFill>
          <a:ln w="9525" cap="rnd">
            <a:noFill/>
            <a:round/>
            <a:headEnd type="none" w="sm" len="sm"/>
            <a:tailEnd type="none" w="sm" len="sm"/>
          </a:ln>
          <a:effectLst/>
        </p:spPr>
        <p:txBody>
          <a:bodyPr/>
          <a:lstStyle/>
          <a:p>
            <a:endParaRPr lang="en-US"/>
          </a:p>
        </p:txBody>
      </p:sp>
      <p:sp>
        <p:nvSpPr>
          <p:cNvPr id="53" name="Freeform 53"/>
          <p:cNvSpPr>
            <a:spLocks/>
          </p:cNvSpPr>
          <p:nvPr/>
        </p:nvSpPr>
        <p:spPr bwMode="auto">
          <a:xfrm>
            <a:off x="6584950" y="4656138"/>
            <a:ext cx="20638" cy="39687"/>
          </a:xfrm>
          <a:custGeom>
            <a:avLst/>
            <a:gdLst/>
            <a:ahLst/>
            <a:cxnLst>
              <a:cxn ang="0">
                <a:pos x="0" y="0"/>
              </a:cxn>
              <a:cxn ang="0">
                <a:pos x="12" y="0"/>
              </a:cxn>
              <a:cxn ang="0">
                <a:pos x="12" y="24"/>
              </a:cxn>
              <a:cxn ang="0">
                <a:pos x="0" y="24"/>
              </a:cxn>
              <a:cxn ang="0">
                <a:pos x="0" y="0"/>
              </a:cxn>
            </a:cxnLst>
            <a:rect l="0" t="0" r="r" b="b"/>
            <a:pathLst>
              <a:path w="13" h="25">
                <a:moveTo>
                  <a:pt x="0" y="0"/>
                </a:moveTo>
                <a:lnTo>
                  <a:pt x="12" y="0"/>
                </a:lnTo>
                <a:lnTo>
                  <a:pt x="12" y="24"/>
                </a:lnTo>
                <a:lnTo>
                  <a:pt x="0" y="24"/>
                </a:lnTo>
                <a:lnTo>
                  <a:pt x="0" y="0"/>
                </a:lnTo>
              </a:path>
            </a:pathLst>
          </a:custGeom>
          <a:solidFill>
            <a:srgbClr val="FF0084"/>
          </a:solidFill>
          <a:ln w="9525" cap="rnd">
            <a:noFill/>
            <a:round/>
            <a:headEnd type="none" w="sm" len="sm"/>
            <a:tailEnd type="none" w="sm" len="sm"/>
          </a:ln>
          <a:effectLst/>
        </p:spPr>
        <p:txBody>
          <a:bodyPr/>
          <a:lstStyle/>
          <a:p>
            <a:endParaRPr lang="en-US"/>
          </a:p>
        </p:txBody>
      </p:sp>
      <p:sp>
        <p:nvSpPr>
          <p:cNvPr id="54" name="Freeform 54"/>
          <p:cNvSpPr>
            <a:spLocks/>
          </p:cNvSpPr>
          <p:nvPr/>
        </p:nvSpPr>
        <p:spPr bwMode="auto">
          <a:xfrm>
            <a:off x="6721475" y="4738688"/>
            <a:ext cx="938213" cy="558800"/>
          </a:xfrm>
          <a:custGeom>
            <a:avLst/>
            <a:gdLst/>
            <a:ahLst/>
            <a:cxnLst>
              <a:cxn ang="0">
                <a:pos x="281" y="0"/>
              </a:cxn>
              <a:cxn ang="0">
                <a:pos x="309" y="13"/>
              </a:cxn>
              <a:cxn ang="0">
                <a:pos x="323" y="39"/>
              </a:cxn>
              <a:cxn ang="0">
                <a:pos x="408" y="13"/>
              </a:cxn>
              <a:cxn ang="0">
                <a:pos x="422" y="26"/>
              </a:cxn>
              <a:cxn ang="0">
                <a:pos x="436" y="52"/>
              </a:cxn>
              <a:cxn ang="0">
                <a:pos x="450" y="79"/>
              </a:cxn>
              <a:cxn ang="0">
                <a:pos x="463" y="104"/>
              </a:cxn>
              <a:cxn ang="0">
                <a:pos x="478" y="130"/>
              </a:cxn>
              <a:cxn ang="0">
                <a:pos x="492" y="143"/>
              </a:cxn>
              <a:cxn ang="0">
                <a:pos x="506" y="169"/>
              </a:cxn>
              <a:cxn ang="0">
                <a:pos x="520" y="195"/>
              </a:cxn>
              <a:cxn ang="0">
                <a:pos x="533" y="221"/>
              </a:cxn>
              <a:cxn ang="0">
                <a:pos x="547" y="234"/>
              </a:cxn>
              <a:cxn ang="0">
                <a:pos x="561" y="248"/>
              </a:cxn>
              <a:cxn ang="0">
                <a:pos x="576" y="286"/>
              </a:cxn>
              <a:cxn ang="0">
                <a:pos x="590" y="312"/>
              </a:cxn>
              <a:cxn ang="0">
                <a:pos x="576" y="351"/>
              </a:cxn>
              <a:cxn ang="0">
                <a:pos x="561" y="325"/>
              </a:cxn>
              <a:cxn ang="0">
                <a:pos x="547" y="312"/>
              </a:cxn>
              <a:cxn ang="0">
                <a:pos x="533" y="299"/>
              </a:cxn>
              <a:cxn ang="0">
                <a:pos x="520" y="272"/>
              </a:cxn>
              <a:cxn ang="0">
                <a:pos x="506" y="261"/>
              </a:cxn>
              <a:cxn ang="0">
                <a:pos x="492" y="248"/>
              </a:cxn>
              <a:cxn ang="0">
                <a:pos x="478" y="234"/>
              </a:cxn>
              <a:cxn ang="0">
                <a:pos x="436" y="221"/>
              </a:cxn>
              <a:cxn ang="0">
                <a:pos x="379" y="207"/>
              </a:cxn>
              <a:cxn ang="0">
                <a:pos x="350" y="195"/>
              </a:cxn>
              <a:cxn ang="0">
                <a:pos x="295" y="182"/>
              </a:cxn>
              <a:cxn ang="0">
                <a:pos x="253" y="169"/>
              </a:cxn>
              <a:cxn ang="0">
                <a:pos x="225" y="156"/>
              </a:cxn>
              <a:cxn ang="0">
                <a:pos x="182" y="143"/>
              </a:cxn>
              <a:cxn ang="0">
                <a:pos x="154" y="156"/>
              </a:cxn>
              <a:cxn ang="0">
                <a:pos x="141" y="169"/>
              </a:cxn>
              <a:cxn ang="0">
                <a:pos x="112" y="182"/>
              </a:cxn>
              <a:cxn ang="0">
                <a:pos x="99" y="195"/>
              </a:cxn>
              <a:cxn ang="0">
                <a:pos x="14" y="207"/>
              </a:cxn>
              <a:cxn ang="0">
                <a:pos x="0" y="195"/>
              </a:cxn>
              <a:cxn ang="0">
                <a:pos x="14" y="143"/>
              </a:cxn>
              <a:cxn ang="0">
                <a:pos x="29" y="130"/>
              </a:cxn>
              <a:cxn ang="0">
                <a:pos x="43" y="117"/>
              </a:cxn>
              <a:cxn ang="0">
                <a:pos x="56" y="104"/>
              </a:cxn>
              <a:cxn ang="0">
                <a:pos x="70" y="91"/>
              </a:cxn>
              <a:cxn ang="0">
                <a:pos x="84" y="65"/>
              </a:cxn>
              <a:cxn ang="0">
                <a:pos x="99" y="52"/>
              </a:cxn>
              <a:cxn ang="0">
                <a:pos x="112" y="39"/>
              </a:cxn>
              <a:cxn ang="0">
                <a:pos x="141" y="26"/>
              </a:cxn>
              <a:cxn ang="0">
                <a:pos x="169" y="13"/>
              </a:cxn>
            </a:cxnLst>
            <a:rect l="0" t="0" r="r" b="b"/>
            <a:pathLst>
              <a:path w="591" h="352">
                <a:moveTo>
                  <a:pt x="169" y="0"/>
                </a:moveTo>
                <a:lnTo>
                  <a:pt x="281" y="0"/>
                </a:lnTo>
                <a:lnTo>
                  <a:pt x="281" y="13"/>
                </a:lnTo>
                <a:lnTo>
                  <a:pt x="309" y="13"/>
                </a:lnTo>
                <a:lnTo>
                  <a:pt x="309" y="39"/>
                </a:lnTo>
                <a:lnTo>
                  <a:pt x="323" y="39"/>
                </a:lnTo>
                <a:lnTo>
                  <a:pt x="323" y="13"/>
                </a:lnTo>
                <a:lnTo>
                  <a:pt x="408" y="13"/>
                </a:lnTo>
                <a:lnTo>
                  <a:pt x="408" y="26"/>
                </a:lnTo>
                <a:lnTo>
                  <a:pt x="422" y="26"/>
                </a:lnTo>
                <a:lnTo>
                  <a:pt x="422" y="52"/>
                </a:lnTo>
                <a:lnTo>
                  <a:pt x="436" y="52"/>
                </a:lnTo>
                <a:lnTo>
                  <a:pt x="436" y="79"/>
                </a:lnTo>
                <a:lnTo>
                  <a:pt x="450" y="79"/>
                </a:lnTo>
                <a:lnTo>
                  <a:pt x="450" y="104"/>
                </a:lnTo>
                <a:lnTo>
                  <a:pt x="463" y="104"/>
                </a:lnTo>
                <a:lnTo>
                  <a:pt x="463" y="130"/>
                </a:lnTo>
                <a:lnTo>
                  <a:pt x="478" y="130"/>
                </a:lnTo>
                <a:lnTo>
                  <a:pt x="478" y="143"/>
                </a:lnTo>
                <a:lnTo>
                  <a:pt x="492" y="143"/>
                </a:lnTo>
                <a:lnTo>
                  <a:pt x="492" y="169"/>
                </a:lnTo>
                <a:lnTo>
                  <a:pt x="506" y="169"/>
                </a:lnTo>
                <a:lnTo>
                  <a:pt x="506" y="195"/>
                </a:lnTo>
                <a:lnTo>
                  <a:pt x="520" y="195"/>
                </a:lnTo>
                <a:lnTo>
                  <a:pt x="520" y="221"/>
                </a:lnTo>
                <a:lnTo>
                  <a:pt x="533" y="221"/>
                </a:lnTo>
                <a:lnTo>
                  <a:pt x="533" y="234"/>
                </a:lnTo>
                <a:lnTo>
                  <a:pt x="547" y="234"/>
                </a:lnTo>
                <a:lnTo>
                  <a:pt x="547" y="248"/>
                </a:lnTo>
                <a:lnTo>
                  <a:pt x="561" y="248"/>
                </a:lnTo>
                <a:lnTo>
                  <a:pt x="561" y="286"/>
                </a:lnTo>
                <a:lnTo>
                  <a:pt x="576" y="286"/>
                </a:lnTo>
                <a:lnTo>
                  <a:pt x="576" y="312"/>
                </a:lnTo>
                <a:lnTo>
                  <a:pt x="590" y="312"/>
                </a:lnTo>
                <a:lnTo>
                  <a:pt x="590" y="351"/>
                </a:lnTo>
                <a:lnTo>
                  <a:pt x="576" y="351"/>
                </a:lnTo>
                <a:lnTo>
                  <a:pt x="576" y="325"/>
                </a:lnTo>
                <a:lnTo>
                  <a:pt x="561" y="325"/>
                </a:lnTo>
                <a:lnTo>
                  <a:pt x="561" y="312"/>
                </a:lnTo>
                <a:lnTo>
                  <a:pt x="547" y="312"/>
                </a:lnTo>
                <a:lnTo>
                  <a:pt x="547" y="299"/>
                </a:lnTo>
                <a:lnTo>
                  <a:pt x="533" y="299"/>
                </a:lnTo>
                <a:lnTo>
                  <a:pt x="533" y="272"/>
                </a:lnTo>
                <a:lnTo>
                  <a:pt x="520" y="272"/>
                </a:lnTo>
                <a:lnTo>
                  <a:pt x="520" y="261"/>
                </a:lnTo>
                <a:lnTo>
                  <a:pt x="506" y="261"/>
                </a:lnTo>
                <a:lnTo>
                  <a:pt x="506" y="248"/>
                </a:lnTo>
                <a:lnTo>
                  <a:pt x="492" y="248"/>
                </a:lnTo>
                <a:lnTo>
                  <a:pt x="492" y="234"/>
                </a:lnTo>
                <a:lnTo>
                  <a:pt x="478" y="234"/>
                </a:lnTo>
                <a:lnTo>
                  <a:pt x="478" y="221"/>
                </a:lnTo>
                <a:lnTo>
                  <a:pt x="436" y="221"/>
                </a:lnTo>
                <a:lnTo>
                  <a:pt x="436" y="207"/>
                </a:lnTo>
                <a:lnTo>
                  <a:pt x="379" y="207"/>
                </a:lnTo>
                <a:lnTo>
                  <a:pt x="379" y="195"/>
                </a:lnTo>
                <a:lnTo>
                  <a:pt x="350" y="195"/>
                </a:lnTo>
                <a:lnTo>
                  <a:pt x="350" y="182"/>
                </a:lnTo>
                <a:lnTo>
                  <a:pt x="295" y="182"/>
                </a:lnTo>
                <a:lnTo>
                  <a:pt x="295" y="169"/>
                </a:lnTo>
                <a:lnTo>
                  <a:pt x="253" y="169"/>
                </a:lnTo>
                <a:lnTo>
                  <a:pt x="253" y="156"/>
                </a:lnTo>
                <a:lnTo>
                  <a:pt x="225" y="156"/>
                </a:lnTo>
                <a:lnTo>
                  <a:pt x="225" y="143"/>
                </a:lnTo>
                <a:lnTo>
                  <a:pt x="182" y="143"/>
                </a:lnTo>
                <a:lnTo>
                  <a:pt x="182" y="156"/>
                </a:lnTo>
                <a:lnTo>
                  <a:pt x="154" y="156"/>
                </a:lnTo>
                <a:lnTo>
                  <a:pt x="154" y="169"/>
                </a:lnTo>
                <a:lnTo>
                  <a:pt x="141" y="169"/>
                </a:lnTo>
                <a:lnTo>
                  <a:pt x="141" y="182"/>
                </a:lnTo>
                <a:lnTo>
                  <a:pt x="112" y="182"/>
                </a:lnTo>
                <a:lnTo>
                  <a:pt x="112" y="195"/>
                </a:lnTo>
                <a:lnTo>
                  <a:pt x="99" y="195"/>
                </a:lnTo>
                <a:lnTo>
                  <a:pt x="99" y="207"/>
                </a:lnTo>
                <a:lnTo>
                  <a:pt x="14" y="207"/>
                </a:lnTo>
                <a:lnTo>
                  <a:pt x="14" y="195"/>
                </a:lnTo>
                <a:lnTo>
                  <a:pt x="0" y="195"/>
                </a:lnTo>
                <a:lnTo>
                  <a:pt x="0" y="143"/>
                </a:lnTo>
                <a:lnTo>
                  <a:pt x="14" y="143"/>
                </a:lnTo>
                <a:lnTo>
                  <a:pt x="14" y="130"/>
                </a:lnTo>
                <a:lnTo>
                  <a:pt x="29" y="130"/>
                </a:lnTo>
                <a:lnTo>
                  <a:pt x="29" y="117"/>
                </a:lnTo>
                <a:lnTo>
                  <a:pt x="43" y="117"/>
                </a:lnTo>
                <a:lnTo>
                  <a:pt x="43" y="104"/>
                </a:lnTo>
                <a:lnTo>
                  <a:pt x="56" y="104"/>
                </a:lnTo>
                <a:lnTo>
                  <a:pt x="56" y="91"/>
                </a:lnTo>
                <a:lnTo>
                  <a:pt x="70" y="91"/>
                </a:lnTo>
                <a:lnTo>
                  <a:pt x="70" y="65"/>
                </a:lnTo>
                <a:lnTo>
                  <a:pt x="84" y="65"/>
                </a:lnTo>
                <a:lnTo>
                  <a:pt x="84" y="52"/>
                </a:lnTo>
                <a:lnTo>
                  <a:pt x="99" y="52"/>
                </a:lnTo>
                <a:lnTo>
                  <a:pt x="99" y="39"/>
                </a:lnTo>
                <a:lnTo>
                  <a:pt x="112" y="39"/>
                </a:lnTo>
                <a:lnTo>
                  <a:pt x="112" y="26"/>
                </a:lnTo>
                <a:lnTo>
                  <a:pt x="141" y="26"/>
                </a:lnTo>
                <a:lnTo>
                  <a:pt x="141" y="13"/>
                </a:lnTo>
                <a:lnTo>
                  <a:pt x="169" y="13"/>
                </a:lnTo>
                <a:lnTo>
                  <a:pt x="169" y="0"/>
                </a:lnTo>
              </a:path>
            </a:pathLst>
          </a:custGeom>
          <a:solidFill>
            <a:srgbClr val="FFA584"/>
          </a:solidFill>
          <a:ln w="9525" cap="rnd">
            <a:noFill/>
            <a:round/>
            <a:headEnd type="none" w="sm" len="sm"/>
            <a:tailEnd type="none" w="sm" len="sm"/>
          </a:ln>
          <a:effectLst/>
        </p:spPr>
        <p:txBody>
          <a:bodyPr/>
          <a:lstStyle/>
          <a:p>
            <a:endParaRPr lang="en-US"/>
          </a:p>
        </p:txBody>
      </p:sp>
      <p:sp>
        <p:nvSpPr>
          <p:cNvPr id="55" name="Freeform 55"/>
          <p:cNvSpPr>
            <a:spLocks/>
          </p:cNvSpPr>
          <p:nvPr/>
        </p:nvSpPr>
        <p:spPr bwMode="auto">
          <a:xfrm>
            <a:off x="7213600" y="4738688"/>
            <a:ext cx="20638" cy="17462"/>
          </a:xfrm>
          <a:custGeom>
            <a:avLst/>
            <a:gdLst/>
            <a:ahLst/>
            <a:cxnLst>
              <a:cxn ang="0">
                <a:pos x="0" y="0"/>
              </a:cxn>
              <a:cxn ang="0">
                <a:pos x="12" y="0"/>
              </a:cxn>
              <a:cxn ang="0">
                <a:pos x="12" y="10"/>
              </a:cxn>
              <a:cxn ang="0">
                <a:pos x="0" y="10"/>
              </a:cxn>
              <a:cxn ang="0">
                <a:pos x="0" y="0"/>
              </a:cxn>
            </a:cxnLst>
            <a:rect l="0" t="0" r="r" b="b"/>
            <a:pathLst>
              <a:path w="13" h="11">
                <a:moveTo>
                  <a:pt x="0" y="0"/>
                </a:moveTo>
                <a:lnTo>
                  <a:pt x="12" y="0"/>
                </a:lnTo>
                <a:lnTo>
                  <a:pt x="12" y="10"/>
                </a:lnTo>
                <a:lnTo>
                  <a:pt x="0" y="10"/>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56" name="Freeform 56"/>
          <p:cNvSpPr>
            <a:spLocks/>
          </p:cNvSpPr>
          <p:nvPr/>
        </p:nvSpPr>
        <p:spPr bwMode="auto">
          <a:xfrm>
            <a:off x="6564313" y="4802188"/>
            <a:ext cx="65087" cy="79375"/>
          </a:xfrm>
          <a:custGeom>
            <a:avLst/>
            <a:gdLst/>
            <a:ahLst/>
            <a:cxnLst>
              <a:cxn ang="0">
                <a:pos x="13" y="0"/>
              </a:cxn>
              <a:cxn ang="0">
                <a:pos x="26" y="0"/>
              </a:cxn>
              <a:cxn ang="0">
                <a:pos x="26" y="12"/>
              </a:cxn>
              <a:cxn ang="0">
                <a:pos x="40" y="12"/>
              </a:cxn>
              <a:cxn ang="0">
                <a:pos x="40" y="37"/>
              </a:cxn>
              <a:cxn ang="0">
                <a:pos x="26" y="37"/>
              </a:cxn>
              <a:cxn ang="0">
                <a:pos x="26" y="49"/>
              </a:cxn>
              <a:cxn ang="0">
                <a:pos x="13" y="49"/>
              </a:cxn>
              <a:cxn ang="0">
                <a:pos x="13" y="37"/>
              </a:cxn>
              <a:cxn ang="0">
                <a:pos x="0" y="37"/>
              </a:cxn>
              <a:cxn ang="0">
                <a:pos x="0" y="12"/>
              </a:cxn>
              <a:cxn ang="0">
                <a:pos x="13" y="12"/>
              </a:cxn>
              <a:cxn ang="0">
                <a:pos x="13" y="0"/>
              </a:cxn>
            </a:cxnLst>
            <a:rect l="0" t="0" r="r" b="b"/>
            <a:pathLst>
              <a:path w="41" h="50">
                <a:moveTo>
                  <a:pt x="13" y="0"/>
                </a:moveTo>
                <a:lnTo>
                  <a:pt x="26" y="0"/>
                </a:lnTo>
                <a:lnTo>
                  <a:pt x="26" y="12"/>
                </a:lnTo>
                <a:lnTo>
                  <a:pt x="40" y="12"/>
                </a:lnTo>
                <a:lnTo>
                  <a:pt x="40" y="37"/>
                </a:lnTo>
                <a:lnTo>
                  <a:pt x="26" y="37"/>
                </a:lnTo>
                <a:lnTo>
                  <a:pt x="26" y="49"/>
                </a:lnTo>
                <a:lnTo>
                  <a:pt x="13" y="49"/>
                </a:lnTo>
                <a:lnTo>
                  <a:pt x="13" y="37"/>
                </a:lnTo>
                <a:lnTo>
                  <a:pt x="0" y="37"/>
                </a:lnTo>
                <a:lnTo>
                  <a:pt x="0" y="12"/>
                </a:lnTo>
                <a:lnTo>
                  <a:pt x="13" y="12"/>
                </a:lnTo>
                <a:lnTo>
                  <a:pt x="13" y="0"/>
                </a:lnTo>
              </a:path>
            </a:pathLst>
          </a:custGeom>
          <a:solidFill>
            <a:srgbClr val="000000"/>
          </a:solidFill>
          <a:ln w="9525" cap="rnd">
            <a:noFill/>
            <a:round/>
            <a:headEnd type="none" w="sm" len="sm"/>
            <a:tailEnd type="none" w="sm" len="sm"/>
          </a:ln>
          <a:effectLst/>
        </p:spPr>
        <p:txBody>
          <a:bodyPr/>
          <a:lstStyle/>
          <a:p>
            <a:endParaRPr lang="en-US"/>
          </a:p>
        </p:txBody>
      </p:sp>
      <p:sp>
        <p:nvSpPr>
          <p:cNvPr id="57" name="Freeform 57"/>
          <p:cNvSpPr>
            <a:spLocks/>
          </p:cNvSpPr>
          <p:nvPr/>
        </p:nvSpPr>
        <p:spPr bwMode="auto">
          <a:xfrm>
            <a:off x="7237413" y="4802188"/>
            <a:ext cx="107950" cy="120650"/>
          </a:xfrm>
          <a:custGeom>
            <a:avLst/>
            <a:gdLst/>
            <a:ahLst/>
            <a:cxnLst>
              <a:cxn ang="0">
                <a:pos x="0" y="0"/>
              </a:cxn>
              <a:cxn ang="0">
                <a:pos x="14" y="0"/>
              </a:cxn>
              <a:cxn ang="0">
                <a:pos x="14" y="12"/>
              </a:cxn>
              <a:cxn ang="0">
                <a:pos x="26" y="12"/>
              </a:cxn>
              <a:cxn ang="0">
                <a:pos x="26" y="25"/>
              </a:cxn>
              <a:cxn ang="0">
                <a:pos x="40" y="25"/>
              </a:cxn>
              <a:cxn ang="0">
                <a:pos x="40" y="38"/>
              </a:cxn>
              <a:cxn ang="0">
                <a:pos x="53" y="38"/>
              </a:cxn>
              <a:cxn ang="0">
                <a:pos x="53" y="51"/>
              </a:cxn>
              <a:cxn ang="0">
                <a:pos x="67" y="51"/>
              </a:cxn>
              <a:cxn ang="0">
                <a:pos x="67" y="75"/>
              </a:cxn>
              <a:cxn ang="0">
                <a:pos x="53" y="75"/>
              </a:cxn>
              <a:cxn ang="0">
                <a:pos x="53" y="51"/>
              </a:cxn>
              <a:cxn ang="0">
                <a:pos x="40" y="51"/>
              </a:cxn>
              <a:cxn ang="0">
                <a:pos x="40" y="38"/>
              </a:cxn>
              <a:cxn ang="0">
                <a:pos x="26" y="38"/>
              </a:cxn>
              <a:cxn ang="0">
                <a:pos x="26" y="25"/>
              </a:cxn>
              <a:cxn ang="0">
                <a:pos x="14" y="25"/>
              </a:cxn>
              <a:cxn ang="0">
                <a:pos x="14" y="12"/>
              </a:cxn>
              <a:cxn ang="0">
                <a:pos x="0" y="12"/>
              </a:cxn>
              <a:cxn ang="0">
                <a:pos x="0" y="0"/>
              </a:cxn>
            </a:cxnLst>
            <a:rect l="0" t="0" r="r" b="b"/>
            <a:pathLst>
              <a:path w="68" h="76">
                <a:moveTo>
                  <a:pt x="0" y="0"/>
                </a:moveTo>
                <a:lnTo>
                  <a:pt x="14" y="0"/>
                </a:lnTo>
                <a:lnTo>
                  <a:pt x="14" y="12"/>
                </a:lnTo>
                <a:lnTo>
                  <a:pt x="26" y="12"/>
                </a:lnTo>
                <a:lnTo>
                  <a:pt x="26" y="25"/>
                </a:lnTo>
                <a:lnTo>
                  <a:pt x="40" y="25"/>
                </a:lnTo>
                <a:lnTo>
                  <a:pt x="40" y="38"/>
                </a:lnTo>
                <a:lnTo>
                  <a:pt x="53" y="38"/>
                </a:lnTo>
                <a:lnTo>
                  <a:pt x="53" y="51"/>
                </a:lnTo>
                <a:lnTo>
                  <a:pt x="67" y="51"/>
                </a:lnTo>
                <a:lnTo>
                  <a:pt x="67" y="75"/>
                </a:lnTo>
                <a:lnTo>
                  <a:pt x="53" y="75"/>
                </a:lnTo>
                <a:lnTo>
                  <a:pt x="53" y="51"/>
                </a:lnTo>
                <a:lnTo>
                  <a:pt x="40" y="51"/>
                </a:lnTo>
                <a:lnTo>
                  <a:pt x="40" y="38"/>
                </a:lnTo>
                <a:lnTo>
                  <a:pt x="26" y="38"/>
                </a:lnTo>
                <a:lnTo>
                  <a:pt x="26" y="25"/>
                </a:lnTo>
                <a:lnTo>
                  <a:pt x="14" y="25"/>
                </a:lnTo>
                <a:lnTo>
                  <a:pt x="14" y="12"/>
                </a:lnTo>
                <a:lnTo>
                  <a:pt x="0" y="12"/>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58" name="Freeform 58"/>
          <p:cNvSpPr>
            <a:spLocks/>
          </p:cNvSpPr>
          <p:nvPr/>
        </p:nvSpPr>
        <p:spPr bwMode="auto">
          <a:xfrm>
            <a:off x="6584950" y="4822825"/>
            <a:ext cx="20638" cy="38100"/>
          </a:xfrm>
          <a:custGeom>
            <a:avLst/>
            <a:gdLst/>
            <a:ahLst/>
            <a:cxnLst>
              <a:cxn ang="0">
                <a:pos x="0" y="0"/>
              </a:cxn>
              <a:cxn ang="0">
                <a:pos x="12" y="0"/>
              </a:cxn>
              <a:cxn ang="0">
                <a:pos x="12" y="23"/>
              </a:cxn>
              <a:cxn ang="0">
                <a:pos x="0" y="23"/>
              </a:cxn>
              <a:cxn ang="0">
                <a:pos x="0" y="0"/>
              </a:cxn>
            </a:cxnLst>
            <a:rect l="0" t="0" r="r" b="b"/>
            <a:pathLst>
              <a:path w="13" h="24">
                <a:moveTo>
                  <a:pt x="0" y="0"/>
                </a:moveTo>
                <a:lnTo>
                  <a:pt x="12" y="0"/>
                </a:lnTo>
                <a:lnTo>
                  <a:pt x="12" y="23"/>
                </a:lnTo>
                <a:lnTo>
                  <a:pt x="0" y="23"/>
                </a:lnTo>
                <a:lnTo>
                  <a:pt x="0" y="0"/>
                </a:lnTo>
              </a:path>
            </a:pathLst>
          </a:custGeom>
          <a:solidFill>
            <a:srgbClr val="FF0084"/>
          </a:solidFill>
          <a:ln w="9525" cap="rnd">
            <a:noFill/>
            <a:round/>
            <a:headEnd type="none" w="sm" len="sm"/>
            <a:tailEnd type="none" w="sm" len="sm"/>
          </a:ln>
          <a:effectLst/>
        </p:spPr>
        <p:txBody>
          <a:bodyPr/>
          <a:lstStyle/>
          <a:p>
            <a:endParaRPr lang="en-US"/>
          </a:p>
        </p:txBody>
      </p:sp>
      <p:sp>
        <p:nvSpPr>
          <p:cNvPr id="59" name="Freeform 59"/>
          <p:cNvSpPr>
            <a:spLocks/>
          </p:cNvSpPr>
          <p:nvPr/>
        </p:nvSpPr>
        <p:spPr bwMode="auto">
          <a:xfrm>
            <a:off x="6742113" y="4948238"/>
            <a:ext cx="111125" cy="100012"/>
          </a:xfrm>
          <a:custGeom>
            <a:avLst/>
            <a:gdLst/>
            <a:ahLst/>
            <a:cxnLst>
              <a:cxn ang="0">
                <a:pos x="15" y="0"/>
              </a:cxn>
              <a:cxn ang="0">
                <a:pos x="55" y="0"/>
              </a:cxn>
              <a:cxn ang="0">
                <a:pos x="55" y="12"/>
              </a:cxn>
              <a:cxn ang="0">
                <a:pos x="69" y="12"/>
              </a:cxn>
              <a:cxn ang="0">
                <a:pos x="69" y="49"/>
              </a:cxn>
              <a:cxn ang="0">
                <a:pos x="55" y="49"/>
              </a:cxn>
              <a:cxn ang="0">
                <a:pos x="55" y="62"/>
              </a:cxn>
              <a:cxn ang="0">
                <a:pos x="0" y="62"/>
              </a:cxn>
              <a:cxn ang="0">
                <a:pos x="0" y="12"/>
              </a:cxn>
              <a:cxn ang="0">
                <a:pos x="15" y="12"/>
              </a:cxn>
              <a:cxn ang="0">
                <a:pos x="15" y="0"/>
              </a:cxn>
            </a:cxnLst>
            <a:rect l="0" t="0" r="r" b="b"/>
            <a:pathLst>
              <a:path w="70" h="63">
                <a:moveTo>
                  <a:pt x="15" y="0"/>
                </a:moveTo>
                <a:lnTo>
                  <a:pt x="55" y="0"/>
                </a:lnTo>
                <a:lnTo>
                  <a:pt x="55" y="12"/>
                </a:lnTo>
                <a:lnTo>
                  <a:pt x="69" y="12"/>
                </a:lnTo>
                <a:lnTo>
                  <a:pt x="69" y="49"/>
                </a:lnTo>
                <a:lnTo>
                  <a:pt x="55" y="49"/>
                </a:lnTo>
                <a:lnTo>
                  <a:pt x="55" y="62"/>
                </a:lnTo>
                <a:lnTo>
                  <a:pt x="0" y="62"/>
                </a:lnTo>
                <a:lnTo>
                  <a:pt x="0" y="12"/>
                </a:lnTo>
                <a:lnTo>
                  <a:pt x="15" y="12"/>
                </a:lnTo>
                <a:lnTo>
                  <a:pt x="15" y="0"/>
                </a:lnTo>
              </a:path>
            </a:pathLst>
          </a:custGeom>
          <a:solidFill>
            <a:srgbClr val="000000"/>
          </a:solidFill>
          <a:ln w="9525" cap="rnd">
            <a:noFill/>
            <a:round/>
            <a:headEnd type="none" w="sm" len="sm"/>
            <a:tailEnd type="none" w="sm" len="sm"/>
          </a:ln>
          <a:effectLst/>
        </p:spPr>
        <p:txBody>
          <a:bodyPr/>
          <a:lstStyle/>
          <a:p>
            <a:endParaRPr lang="en-US"/>
          </a:p>
        </p:txBody>
      </p:sp>
      <p:sp>
        <p:nvSpPr>
          <p:cNvPr id="60" name="Freeform 60"/>
          <p:cNvSpPr>
            <a:spLocks/>
          </p:cNvSpPr>
          <p:nvPr/>
        </p:nvSpPr>
        <p:spPr bwMode="auto">
          <a:xfrm>
            <a:off x="6765925" y="4968875"/>
            <a:ext cx="63500" cy="57150"/>
          </a:xfrm>
          <a:custGeom>
            <a:avLst/>
            <a:gdLst/>
            <a:ahLst/>
            <a:cxnLst>
              <a:cxn ang="0">
                <a:pos x="0" y="0"/>
              </a:cxn>
              <a:cxn ang="0">
                <a:pos x="39" y="0"/>
              </a:cxn>
              <a:cxn ang="0">
                <a:pos x="39" y="35"/>
              </a:cxn>
              <a:cxn ang="0">
                <a:pos x="0" y="35"/>
              </a:cxn>
              <a:cxn ang="0">
                <a:pos x="0" y="0"/>
              </a:cxn>
            </a:cxnLst>
            <a:rect l="0" t="0" r="r" b="b"/>
            <a:pathLst>
              <a:path w="40" h="36">
                <a:moveTo>
                  <a:pt x="0" y="0"/>
                </a:moveTo>
                <a:lnTo>
                  <a:pt x="39" y="0"/>
                </a:lnTo>
                <a:lnTo>
                  <a:pt x="39" y="35"/>
                </a:lnTo>
                <a:lnTo>
                  <a:pt x="0" y="35"/>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61" name="Freeform 61"/>
          <p:cNvSpPr>
            <a:spLocks/>
          </p:cNvSpPr>
          <p:nvPr/>
        </p:nvSpPr>
        <p:spPr bwMode="auto">
          <a:xfrm>
            <a:off x="6584950" y="4989513"/>
            <a:ext cx="66675" cy="79375"/>
          </a:xfrm>
          <a:custGeom>
            <a:avLst/>
            <a:gdLst/>
            <a:ahLst/>
            <a:cxnLst>
              <a:cxn ang="0">
                <a:pos x="14" y="0"/>
              </a:cxn>
              <a:cxn ang="0">
                <a:pos x="28" y="0"/>
              </a:cxn>
              <a:cxn ang="0">
                <a:pos x="28" y="12"/>
              </a:cxn>
              <a:cxn ang="0">
                <a:pos x="41" y="12"/>
              </a:cxn>
              <a:cxn ang="0">
                <a:pos x="41" y="37"/>
              </a:cxn>
              <a:cxn ang="0">
                <a:pos x="28" y="37"/>
              </a:cxn>
              <a:cxn ang="0">
                <a:pos x="28" y="49"/>
              </a:cxn>
              <a:cxn ang="0">
                <a:pos x="14" y="49"/>
              </a:cxn>
              <a:cxn ang="0">
                <a:pos x="14" y="37"/>
              </a:cxn>
              <a:cxn ang="0">
                <a:pos x="0" y="37"/>
              </a:cxn>
              <a:cxn ang="0">
                <a:pos x="0" y="12"/>
              </a:cxn>
              <a:cxn ang="0">
                <a:pos x="14" y="12"/>
              </a:cxn>
              <a:cxn ang="0">
                <a:pos x="14" y="0"/>
              </a:cxn>
            </a:cxnLst>
            <a:rect l="0" t="0" r="r" b="b"/>
            <a:pathLst>
              <a:path w="42" h="50">
                <a:moveTo>
                  <a:pt x="14" y="0"/>
                </a:moveTo>
                <a:lnTo>
                  <a:pt x="28" y="0"/>
                </a:lnTo>
                <a:lnTo>
                  <a:pt x="28" y="12"/>
                </a:lnTo>
                <a:lnTo>
                  <a:pt x="41" y="12"/>
                </a:lnTo>
                <a:lnTo>
                  <a:pt x="41" y="37"/>
                </a:lnTo>
                <a:lnTo>
                  <a:pt x="28" y="37"/>
                </a:lnTo>
                <a:lnTo>
                  <a:pt x="28" y="49"/>
                </a:lnTo>
                <a:lnTo>
                  <a:pt x="14" y="49"/>
                </a:lnTo>
                <a:lnTo>
                  <a:pt x="14" y="37"/>
                </a:lnTo>
                <a:lnTo>
                  <a:pt x="0" y="37"/>
                </a:lnTo>
                <a:lnTo>
                  <a:pt x="0" y="12"/>
                </a:lnTo>
                <a:lnTo>
                  <a:pt x="14" y="12"/>
                </a:lnTo>
                <a:lnTo>
                  <a:pt x="14" y="0"/>
                </a:lnTo>
              </a:path>
            </a:pathLst>
          </a:custGeom>
          <a:solidFill>
            <a:srgbClr val="000000"/>
          </a:solidFill>
          <a:ln w="9525" cap="rnd">
            <a:noFill/>
            <a:round/>
            <a:headEnd type="none" w="sm" len="sm"/>
            <a:tailEnd type="none" w="sm" len="sm"/>
          </a:ln>
          <a:effectLst/>
        </p:spPr>
        <p:txBody>
          <a:bodyPr/>
          <a:lstStyle/>
          <a:p>
            <a:endParaRPr lang="en-US"/>
          </a:p>
        </p:txBody>
      </p:sp>
      <p:sp>
        <p:nvSpPr>
          <p:cNvPr id="62" name="Freeform 62"/>
          <p:cNvSpPr>
            <a:spLocks/>
          </p:cNvSpPr>
          <p:nvPr/>
        </p:nvSpPr>
        <p:spPr bwMode="auto">
          <a:xfrm>
            <a:off x="6608763" y="5010150"/>
            <a:ext cx="20637" cy="38100"/>
          </a:xfrm>
          <a:custGeom>
            <a:avLst/>
            <a:gdLst/>
            <a:ahLst/>
            <a:cxnLst>
              <a:cxn ang="0">
                <a:pos x="0" y="0"/>
              </a:cxn>
              <a:cxn ang="0">
                <a:pos x="12" y="0"/>
              </a:cxn>
              <a:cxn ang="0">
                <a:pos x="12" y="23"/>
              </a:cxn>
              <a:cxn ang="0">
                <a:pos x="0" y="23"/>
              </a:cxn>
              <a:cxn ang="0">
                <a:pos x="0" y="0"/>
              </a:cxn>
            </a:cxnLst>
            <a:rect l="0" t="0" r="r" b="b"/>
            <a:pathLst>
              <a:path w="13" h="24">
                <a:moveTo>
                  <a:pt x="0" y="0"/>
                </a:moveTo>
                <a:lnTo>
                  <a:pt x="12" y="0"/>
                </a:lnTo>
                <a:lnTo>
                  <a:pt x="12" y="23"/>
                </a:lnTo>
                <a:lnTo>
                  <a:pt x="0" y="23"/>
                </a:lnTo>
                <a:lnTo>
                  <a:pt x="0" y="0"/>
                </a:lnTo>
              </a:path>
            </a:pathLst>
          </a:custGeom>
          <a:solidFill>
            <a:srgbClr val="FF0084"/>
          </a:solidFill>
          <a:ln w="9525" cap="rnd">
            <a:noFill/>
            <a:round/>
            <a:headEnd type="none" w="sm" len="sm"/>
            <a:tailEnd type="none" w="sm" len="sm"/>
          </a:ln>
          <a:effectLst/>
        </p:spPr>
        <p:txBody>
          <a:bodyPr/>
          <a:lstStyle/>
          <a:p>
            <a:endParaRPr lang="en-US"/>
          </a:p>
        </p:txBody>
      </p:sp>
      <p:sp>
        <p:nvSpPr>
          <p:cNvPr id="63" name="Freeform 63"/>
          <p:cNvSpPr>
            <a:spLocks/>
          </p:cNvSpPr>
          <p:nvPr/>
        </p:nvSpPr>
        <p:spPr bwMode="auto">
          <a:xfrm>
            <a:off x="6451600" y="5072063"/>
            <a:ext cx="87313" cy="80962"/>
          </a:xfrm>
          <a:custGeom>
            <a:avLst/>
            <a:gdLst/>
            <a:ahLst/>
            <a:cxnLst>
              <a:cxn ang="0">
                <a:pos x="0" y="0"/>
              </a:cxn>
              <a:cxn ang="0">
                <a:pos x="14" y="0"/>
              </a:cxn>
              <a:cxn ang="0">
                <a:pos x="14" y="13"/>
              </a:cxn>
              <a:cxn ang="0">
                <a:pos x="27" y="13"/>
              </a:cxn>
              <a:cxn ang="0">
                <a:pos x="27" y="25"/>
              </a:cxn>
              <a:cxn ang="0">
                <a:pos x="41" y="25"/>
              </a:cxn>
              <a:cxn ang="0">
                <a:pos x="41" y="38"/>
              </a:cxn>
              <a:cxn ang="0">
                <a:pos x="54" y="38"/>
              </a:cxn>
              <a:cxn ang="0">
                <a:pos x="54" y="50"/>
              </a:cxn>
              <a:cxn ang="0">
                <a:pos x="41" y="50"/>
              </a:cxn>
              <a:cxn ang="0">
                <a:pos x="41" y="38"/>
              </a:cxn>
              <a:cxn ang="0">
                <a:pos x="27" y="38"/>
              </a:cxn>
              <a:cxn ang="0">
                <a:pos x="27" y="25"/>
              </a:cxn>
              <a:cxn ang="0">
                <a:pos x="14" y="25"/>
              </a:cxn>
              <a:cxn ang="0">
                <a:pos x="14" y="13"/>
              </a:cxn>
              <a:cxn ang="0">
                <a:pos x="0" y="13"/>
              </a:cxn>
              <a:cxn ang="0">
                <a:pos x="0" y="0"/>
              </a:cxn>
            </a:cxnLst>
            <a:rect l="0" t="0" r="r" b="b"/>
            <a:pathLst>
              <a:path w="55" h="51">
                <a:moveTo>
                  <a:pt x="0" y="0"/>
                </a:moveTo>
                <a:lnTo>
                  <a:pt x="14" y="0"/>
                </a:lnTo>
                <a:lnTo>
                  <a:pt x="14" y="13"/>
                </a:lnTo>
                <a:lnTo>
                  <a:pt x="27" y="13"/>
                </a:lnTo>
                <a:lnTo>
                  <a:pt x="27" y="25"/>
                </a:lnTo>
                <a:lnTo>
                  <a:pt x="41" y="25"/>
                </a:lnTo>
                <a:lnTo>
                  <a:pt x="41" y="38"/>
                </a:lnTo>
                <a:lnTo>
                  <a:pt x="54" y="38"/>
                </a:lnTo>
                <a:lnTo>
                  <a:pt x="54" y="50"/>
                </a:lnTo>
                <a:lnTo>
                  <a:pt x="41" y="50"/>
                </a:lnTo>
                <a:lnTo>
                  <a:pt x="41" y="38"/>
                </a:lnTo>
                <a:lnTo>
                  <a:pt x="27" y="38"/>
                </a:lnTo>
                <a:lnTo>
                  <a:pt x="27" y="25"/>
                </a:lnTo>
                <a:lnTo>
                  <a:pt x="14" y="25"/>
                </a:lnTo>
                <a:lnTo>
                  <a:pt x="14" y="13"/>
                </a:lnTo>
                <a:lnTo>
                  <a:pt x="0" y="13"/>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64" name="Freeform 64"/>
          <p:cNvSpPr>
            <a:spLocks/>
          </p:cNvSpPr>
          <p:nvPr/>
        </p:nvSpPr>
        <p:spPr bwMode="auto">
          <a:xfrm>
            <a:off x="7751763" y="5175250"/>
            <a:ext cx="377825" cy="122238"/>
          </a:xfrm>
          <a:custGeom>
            <a:avLst/>
            <a:gdLst/>
            <a:ahLst/>
            <a:cxnLst>
              <a:cxn ang="0">
                <a:pos x="223" y="0"/>
              </a:cxn>
              <a:cxn ang="0">
                <a:pos x="237" y="0"/>
              </a:cxn>
              <a:cxn ang="0">
                <a:pos x="237" y="12"/>
              </a:cxn>
              <a:cxn ang="0">
                <a:pos x="223" y="12"/>
              </a:cxn>
              <a:cxn ang="0">
                <a:pos x="223" y="25"/>
              </a:cxn>
              <a:cxn ang="0">
                <a:pos x="196" y="25"/>
              </a:cxn>
              <a:cxn ang="0">
                <a:pos x="196" y="38"/>
              </a:cxn>
              <a:cxn ang="0">
                <a:pos x="154" y="38"/>
              </a:cxn>
              <a:cxn ang="0">
                <a:pos x="154" y="51"/>
              </a:cxn>
              <a:cxn ang="0">
                <a:pos x="126" y="51"/>
              </a:cxn>
              <a:cxn ang="0">
                <a:pos x="126" y="63"/>
              </a:cxn>
              <a:cxn ang="0">
                <a:pos x="69" y="63"/>
              </a:cxn>
              <a:cxn ang="0">
                <a:pos x="69" y="76"/>
              </a:cxn>
              <a:cxn ang="0">
                <a:pos x="0" y="76"/>
              </a:cxn>
              <a:cxn ang="0">
                <a:pos x="0" y="63"/>
              </a:cxn>
              <a:cxn ang="0">
                <a:pos x="69" y="63"/>
              </a:cxn>
              <a:cxn ang="0">
                <a:pos x="69" y="51"/>
              </a:cxn>
              <a:cxn ang="0">
                <a:pos x="126" y="51"/>
              </a:cxn>
              <a:cxn ang="0">
                <a:pos x="126" y="38"/>
              </a:cxn>
              <a:cxn ang="0">
                <a:pos x="154" y="38"/>
              </a:cxn>
              <a:cxn ang="0">
                <a:pos x="154" y="25"/>
              </a:cxn>
              <a:cxn ang="0">
                <a:pos x="196" y="25"/>
              </a:cxn>
              <a:cxn ang="0">
                <a:pos x="196" y="12"/>
              </a:cxn>
              <a:cxn ang="0">
                <a:pos x="223" y="12"/>
              </a:cxn>
              <a:cxn ang="0">
                <a:pos x="223" y="0"/>
              </a:cxn>
            </a:cxnLst>
            <a:rect l="0" t="0" r="r" b="b"/>
            <a:pathLst>
              <a:path w="238" h="77">
                <a:moveTo>
                  <a:pt x="223" y="0"/>
                </a:moveTo>
                <a:lnTo>
                  <a:pt x="237" y="0"/>
                </a:lnTo>
                <a:lnTo>
                  <a:pt x="237" y="12"/>
                </a:lnTo>
                <a:lnTo>
                  <a:pt x="223" y="12"/>
                </a:lnTo>
                <a:lnTo>
                  <a:pt x="223" y="25"/>
                </a:lnTo>
                <a:lnTo>
                  <a:pt x="196" y="25"/>
                </a:lnTo>
                <a:lnTo>
                  <a:pt x="196" y="38"/>
                </a:lnTo>
                <a:lnTo>
                  <a:pt x="154" y="38"/>
                </a:lnTo>
                <a:lnTo>
                  <a:pt x="154" y="51"/>
                </a:lnTo>
                <a:lnTo>
                  <a:pt x="126" y="51"/>
                </a:lnTo>
                <a:lnTo>
                  <a:pt x="126" y="63"/>
                </a:lnTo>
                <a:lnTo>
                  <a:pt x="69" y="63"/>
                </a:lnTo>
                <a:lnTo>
                  <a:pt x="69" y="76"/>
                </a:lnTo>
                <a:lnTo>
                  <a:pt x="0" y="76"/>
                </a:lnTo>
                <a:lnTo>
                  <a:pt x="0" y="63"/>
                </a:lnTo>
                <a:lnTo>
                  <a:pt x="69" y="63"/>
                </a:lnTo>
                <a:lnTo>
                  <a:pt x="69" y="51"/>
                </a:lnTo>
                <a:lnTo>
                  <a:pt x="126" y="51"/>
                </a:lnTo>
                <a:lnTo>
                  <a:pt x="126" y="38"/>
                </a:lnTo>
                <a:lnTo>
                  <a:pt x="154" y="38"/>
                </a:lnTo>
                <a:lnTo>
                  <a:pt x="154" y="25"/>
                </a:lnTo>
                <a:lnTo>
                  <a:pt x="196" y="25"/>
                </a:lnTo>
                <a:lnTo>
                  <a:pt x="196" y="12"/>
                </a:lnTo>
                <a:lnTo>
                  <a:pt x="223" y="12"/>
                </a:lnTo>
                <a:lnTo>
                  <a:pt x="223" y="0"/>
                </a:lnTo>
              </a:path>
            </a:pathLst>
          </a:custGeom>
          <a:solidFill>
            <a:srgbClr val="000000"/>
          </a:solidFill>
          <a:ln w="9525" cap="rnd">
            <a:noFill/>
            <a:round/>
            <a:headEnd type="none" w="sm" len="sm"/>
            <a:tailEnd type="none" w="sm" len="sm"/>
          </a:ln>
          <a:effectLst/>
        </p:spPr>
        <p:txBody>
          <a:bodyPr/>
          <a:lstStyle/>
          <a:p>
            <a:endParaRPr lang="en-US"/>
          </a:p>
        </p:txBody>
      </p:sp>
      <p:sp>
        <p:nvSpPr>
          <p:cNvPr id="65" name="Freeform 65"/>
          <p:cNvSpPr>
            <a:spLocks/>
          </p:cNvSpPr>
          <p:nvPr/>
        </p:nvSpPr>
        <p:spPr bwMode="auto">
          <a:xfrm>
            <a:off x="6630988" y="5195888"/>
            <a:ext cx="41275" cy="80962"/>
          </a:xfrm>
          <a:custGeom>
            <a:avLst/>
            <a:gdLst/>
            <a:ahLst/>
            <a:cxnLst>
              <a:cxn ang="0">
                <a:pos x="0" y="0"/>
              </a:cxn>
              <a:cxn ang="0">
                <a:pos x="13" y="0"/>
              </a:cxn>
              <a:cxn ang="0">
                <a:pos x="13" y="13"/>
              </a:cxn>
              <a:cxn ang="0">
                <a:pos x="25" y="13"/>
              </a:cxn>
              <a:cxn ang="0">
                <a:pos x="25" y="38"/>
              </a:cxn>
              <a:cxn ang="0">
                <a:pos x="13" y="38"/>
              </a:cxn>
              <a:cxn ang="0">
                <a:pos x="13" y="50"/>
              </a:cxn>
              <a:cxn ang="0">
                <a:pos x="0" y="50"/>
              </a:cxn>
              <a:cxn ang="0">
                <a:pos x="0" y="38"/>
              </a:cxn>
              <a:cxn ang="0">
                <a:pos x="13" y="38"/>
              </a:cxn>
              <a:cxn ang="0">
                <a:pos x="13" y="13"/>
              </a:cxn>
              <a:cxn ang="0">
                <a:pos x="0" y="13"/>
              </a:cxn>
              <a:cxn ang="0">
                <a:pos x="0" y="0"/>
              </a:cxn>
            </a:cxnLst>
            <a:rect l="0" t="0" r="r" b="b"/>
            <a:pathLst>
              <a:path w="26" h="51">
                <a:moveTo>
                  <a:pt x="0" y="0"/>
                </a:moveTo>
                <a:lnTo>
                  <a:pt x="13" y="0"/>
                </a:lnTo>
                <a:lnTo>
                  <a:pt x="13" y="13"/>
                </a:lnTo>
                <a:lnTo>
                  <a:pt x="25" y="13"/>
                </a:lnTo>
                <a:lnTo>
                  <a:pt x="25" y="38"/>
                </a:lnTo>
                <a:lnTo>
                  <a:pt x="13" y="38"/>
                </a:lnTo>
                <a:lnTo>
                  <a:pt x="13" y="50"/>
                </a:lnTo>
                <a:lnTo>
                  <a:pt x="0" y="50"/>
                </a:lnTo>
                <a:lnTo>
                  <a:pt x="0" y="38"/>
                </a:lnTo>
                <a:lnTo>
                  <a:pt x="13" y="38"/>
                </a:lnTo>
                <a:lnTo>
                  <a:pt x="13" y="13"/>
                </a:lnTo>
                <a:lnTo>
                  <a:pt x="0" y="13"/>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66" name="Freeform 66"/>
          <p:cNvSpPr>
            <a:spLocks/>
          </p:cNvSpPr>
          <p:nvPr/>
        </p:nvSpPr>
        <p:spPr bwMode="auto">
          <a:xfrm>
            <a:off x="6653213" y="5424488"/>
            <a:ext cx="19050" cy="39687"/>
          </a:xfrm>
          <a:custGeom>
            <a:avLst/>
            <a:gdLst/>
            <a:ahLst/>
            <a:cxnLst>
              <a:cxn ang="0">
                <a:pos x="0" y="0"/>
              </a:cxn>
              <a:cxn ang="0">
                <a:pos x="11" y="0"/>
              </a:cxn>
              <a:cxn ang="0">
                <a:pos x="11" y="24"/>
              </a:cxn>
              <a:cxn ang="0">
                <a:pos x="0" y="24"/>
              </a:cxn>
              <a:cxn ang="0">
                <a:pos x="0" y="0"/>
              </a:cxn>
            </a:cxnLst>
            <a:rect l="0" t="0" r="r" b="b"/>
            <a:pathLst>
              <a:path w="12" h="25">
                <a:moveTo>
                  <a:pt x="0" y="0"/>
                </a:moveTo>
                <a:lnTo>
                  <a:pt x="11" y="0"/>
                </a:lnTo>
                <a:lnTo>
                  <a:pt x="11" y="24"/>
                </a:lnTo>
                <a:lnTo>
                  <a:pt x="0" y="24"/>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67" name="Freeform 67"/>
          <p:cNvSpPr>
            <a:spLocks/>
          </p:cNvSpPr>
          <p:nvPr/>
        </p:nvSpPr>
        <p:spPr bwMode="auto">
          <a:xfrm>
            <a:off x="5927725" y="2806700"/>
            <a:ext cx="131763" cy="141288"/>
          </a:xfrm>
          <a:custGeom>
            <a:avLst/>
            <a:gdLst/>
            <a:ahLst/>
            <a:cxnLst>
              <a:cxn ang="0">
                <a:pos x="82" y="0"/>
              </a:cxn>
              <a:cxn ang="0">
                <a:pos x="27" y="0"/>
              </a:cxn>
              <a:cxn ang="0">
                <a:pos x="27" y="12"/>
              </a:cxn>
              <a:cxn ang="0">
                <a:pos x="13" y="12"/>
              </a:cxn>
              <a:cxn ang="0">
                <a:pos x="13" y="25"/>
              </a:cxn>
              <a:cxn ang="0">
                <a:pos x="0" y="25"/>
              </a:cxn>
              <a:cxn ang="0">
                <a:pos x="0" y="63"/>
              </a:cxn>
              <a:cxn ang="0">
                <a:pos x="13" y="63"/>
              </a:cxn>
              <a:cxn ang="0">
                <a:pos x="13" y="51"/>
              </a:cxn>
              <a:cxn ang="0">
                <a:pos x="27" y="51"/>
              </a:cxn>
              <a:cxn ang="0">
                <a:pos x="27" y="25"/>
              </a:cxn>
              <a:cxn ang="0">
                <a:pos x="41" y="25"/>
              </a:cxn>
              <a:cxn ang="0">
                <a:pos x="41" y="88"/>
              </a:cxn>
              <a:cxn ang="0">
                <a:pos x="69" y="88"/>
              </a:cxn>
              <a:cxn ang="0">
                <a:pos x="69" y="12"/>
              </a:cxn>
              <a:cxn ang="0">
                <a:pos x="82" y="12"/>
              </a:cxn>
              <a:cxn ang="0">
                <a:pos x="82" y="0"/>
              </a:cxn>
            </a:cxnLst>
            <a:rect l="0" t="0" r="r" b="b"/>
            <a:pathLst>
              <a:path w="83" h="89">
                <a:moveTo>
                  <a:pt x="82" y="0"/>
                </a:moveTo>
                <a:lnTo>
                  <a:pt x="27" y="0"/>
                </a:lnTo>
                <a:lnTo>
                  <a:pt x="27" y="12"/>
                </a:lnTo>
                <a:lnTo>
                  <a:pt x="13" y="12"/>
                </a:lnTo>
                <a:lnTo>
                  <a:pt x="13" y="25"/>
                </a:lnTo>
                <a:lnTo>
                  <a:pt x="0" y="25"/>
                </a:lnTo>
                <a:lnTo>
                  <a:pt x="0" y="63"/>
                </a:lnTo>
                <a:lnTo>
                  <a:pt x="13" y="63"/>
                </a:lnTo>
                <a:lnTo>
                  <a:pt x="13" y="51"/>
                </a:lnTo>
                <a:lnTo>
                  <a:pt x="27" y="51"/>
                </a:lnTo>
                <a:lnTo>
                  <a:pt x="27" y="25"/>
                </a:lnTo>
                <a:lnTo>
                  <a:pt x="41" y="25"/>
                </a:lnTo>
                <a:lnTo>
                  <a:pt x="41" y="88"/>
                </a:lnTo>
                <a:lnTo>
                  <a:pt x="69" y="88"/>
                </a:lnTo>
                <a:lnTo>
                  <a:pt x="69" y="12"/>
                </a:lnTo>
                <a:lnTo>
                  <a:pt x="82" y="12"/>
                </a:lnTo>
                <a:lnTo>
                  <a:pt x="82" y="0"/>
                </a:lnTo>
              </a:path>
            </a:pathLst>
          </a:custGeom>
          <a:solidFill>
            <a:srgbClr val="FFFFFF"/>
          </a:solidFill>
          <a:ln w="9525" cap="rnd">
            <a:noFill/>
            <a:round/>
            <a:headEnd type="none" w="sm" len="sm"/>
            <a:tailEnd type="none" w="sm" len="sm"/>
          </a:ln>
          <a:effectLst/>
        </p:spPr>
        <p:txBody>
          <a:bodyPr/>
          <a:lstStyle/>
          <a:p>
            <a:endParaRPr lang="en-US"/>
          </a:p>
        </p:txBody>
      </p:sp>
      <p:sp>
        <p:nvSpPr>
          <p:cNvPr id="68" name="Freeform 68"/>
          <p:cNvSpPr>
            <a:spLocks/>
          </p:cNvSpPr>
          <p:nvPr/>
        </p:nvSpPr>
        <p:spPr bwMode="auto">
          <a:xfrm>
            <a:off x="5026025" y="3733800"/>
            <a:ext cx="769938" cy="331788"/>
          </a:xfrm>
          <a:custGeom>
            <a:avLst/>
            <a:gdLst/>
            <a:ahLst/>
            <a:cxnLst>
              <a:cxn ang="0">
                <a:pos x="15" y="204"/>
              </a:cxn>
              <a:cxn ang="0">
                <a:pos x="36" y="204"/>
              </a:cxn>
              <a:cxn ang="0">
                <a:pos x="54" y="207"/>
              </a:cxn>
              <a:cxn ang="0">
                <a:pos x="76" y="205"/>
              </a:cxn>
              <a:cxn ang="0">
                <a:pos x="86" y="189"/>
              </a:cxn>
              <a:cxn ang="0">
                <a:pos x="107" y="189"/>
              </a:cxn>
              <a:cxn ang="0">
                <a:pos x="126" y="178"/>
              </a:cxn>
              <a:cxn ang="0">
                <a:pos x="147" y="170"/>
              </a:cxn>
              <a:cxn ang="0">
                <a:pos x="165" y="162"/>
              </a:cxn>
              <a:cxn ang="0">
                <a:pos x="182" y="165"/>
              </a:cxn>
              <a:cxn ang="0">
                <a:pos x="203" y="159"/>
              </a:cxn>
              <a:cxn ang="0">
                <a:pos x="225" y="151"/>
              </a:cxn>
              <a:cxn ang="0">
                <a:pos x="246" y="143"/>
              </a:cxn>
              <a:cxn ang="0">
                <a:pos x="268" y="139"/>
              </a:cxn>
              <a:cxn ang="0">
                <a:pos x="289" y="131"/>
              </a:cxn>
              <a:cxn ang="0">
                <a:pos x="310" y="123"/>
              </a:cxn>
              <a:cxn ang="0">
                <a:pos x="328" y="116"/>
              </a:cxn>
              <a:cxn ang="0">
                <a:pos x="349" y="108"/>
              </a:cxn>
              <a:cxn ang="0">
                <a:pos x="371" y="105"/>
              </a:cxn>
              <a:cxn ang="0">
                <a:pos x="392" y="97"/>
              </a:cxn>
              <a:cxn ang="0">
                <a:pos x="413" y="90"/>
              </a:cxn>
              <a:cxn ang="0">
                <a:pos x="424" y="69"/>
              </a:cxn>
              <a:cxn ang="0">
                <a:pos x="442" y="62"/>
              </a:cxn>
              <a:cxn ang="0">
                <a:pos x="463" y="54"/>
              </a:cxn>
              <a:cxn ang="0">
                <a:pos x="473" y="44"/>
              </a:cxn>
              <a:cxn ang="0">
                <a:pos x="478" y="20"/>
              </a:cxn>
              <a:cxn ang="0">
                <a:pos x="484" y="0"/>
              </a:cxn>
              <a:cxn ang="0">
                <a:pos x="463" y="0"/>
              </a:cxn>
              <a:cxn ang="0">
                <a:pos x="442" y="4"/>
              </a:cxn>
              <a:cxn ang="0">
                <a:pos x="424" y="15"/>
              </a:cxn>
              <a:cxn ang="0">
                <a:pos x="410" y="27"/>
              </a:cxn>
              <a:cxn ang="0">
                <a:pos x="389" y="30"/>
              </a:cxn>
              <a:cxn ang="0">
                <a:pos x="367" y="38"/>
              </a:cxn>
              <a:cxn ang="0">
                <a:pos x="357" y="50"/>
              </a:cxn>
              <a:cxn ang="0">
                <a:pos x="339" y="61"/>
              </a:cxn>
              <a:cxn ang="0">
                <a:pos x="317" y="69"/>
              </a:cxn>
              <a:cxn ang="0">
                <a:pos x="296" y="74"/>
              </a:cxn>
              <a:cxn ang="0">
                <a:pos x="278" y="84"/>
              </a:cxn>
              <a:cxn ang="0">
                <a:pos x="260" y="88"/>
              </a:cxn>
              <a:cxn ang="0">
                <a:pos x="234" y="96"/>
              </a:cxn>
              <a:cxn ang="0">
                <a:pos x="216" y="104"/>
              </a:cxn>
              <a:cxn ang="0">
                <a:pos x="203" y="115"/>
              </a:cxn>
              <a:cxn ang="0">
                <a:pos x="192" y="127"/>
              </a:cxn>
              <a:cxn ang="0">
                <a:pos x="170" y="128"/>
              </a:cxn>
              <a:cxn ang="0">
                <a:pos x="149" y="128"/>
              </a:cxn>
              <a:cxn ang="0">
                <a:pos x="128" y="135"/>
              </a:cxn>
              <a:cxn ang="0">
                <a:pos x="106" y="142"/>
              </a:cxn>
              <a:cxn ang="0">
                <a:pos x="85" y="150"/>
              </a:cxn>
              <a:cxn ang="0">
                <a:pos x="64" y="158"/>
              </a:cxn>
              <a:cxn ang="0">
                <a:pos x="42" y="154"/>
              </a:cxn>
              <a:cxn ang="0">
                <a:pos x="24" y="151"/>
              </a:cxn>
              <a:cxn ang="0">
                <a:pos x="3" y="151"/>
              </a:cxn>
              <a:cxn ang="0">
                <a:pos x="0" y="173"/>
              </a:cxn>
              <a:cxn ang="0">
                <a:pos x="0" y="196"/>
              </a:cxn>
              <a:cxn ang="0">
                <a:pos x="13" y="207"/>
              </a:cxn>
            </a:cxnLst>
            <a:rect l="0" t="0" r="r" b="b"/>
            <a:pathLst>
              <a:path w="485" h="209">
                <a:moveTo>
                  <a:pt x="17" y="208"/>
                </a:moveTo>
                <a:lnTo>
                  <a:pt x="5" y="205"/>
                </a:lnTo>
                <a:lnTo>
                  <a:pt x="8" y="200"/>
                </a:lnTo>
                <a:lnTo>
                  <a:pt x="12" y="200"/>
                </a:lnTo>
                <a:lnTo>
                  <a:pt x="15" y="200"/>
                </a:lnTo>
                <a:lnTo>
                  <a:pt x="15" y="204"/>
                </a:lnTo>
                <a:lnTo>
                  <a:pt x="18" y="204"/>
                </a:lnTo>
                <a:lnTo>
                  <a:pt x="23" y="204"/>
                </a:lnTo>
                <a:lnTo>
                  <a:pt x="26" y="204"/>
                </a:lnTo>
                <a:lnTo>
                  <a:pt x="29" y="204"/>
                </a:lnTo>
                <a:lnTo>
                  <a:pt x="33" y="204"/>
                </a:lnTo>
                <a:lnTo>
                  <a:pt x="36" y="204"/>
                </a:lnTo>
                <a:lnTo>
                  <a:pt x="40" y="204"/>
                </a:lnTo>
                <a:lnTo>
                  <a:pt x="40" y="207"/>
                </a:lnTo>
                <a:lnTo>
                  <a:pt x="44" y="207"/>
                </a:lnTo>
                <a:lnTo>
                  <a:pt x="47" y="207"/>
                </a:lnTo>
                <a:lnTo>
                  <a:pt x="50" y="207"/>
                </a:lnTo>
                <a:lnTo>
                  <a:pt x="54" y="207"/>
                </a:lnTo>
                <a:lnTo>
                  <a:pt x="58" y="207"/>
                </a:lnTo>
                <a:lnTo>
                  <a:pt x="62" y="207"/>
                </a:lnTo>
                <a:lnTo>
                  <a:pt x="65" y="207"/>
                </a:lnTo>
                <a:lnTo>
                  <a:pt x="68" y="207"/>
                </a:lnTo>
                <a:lnTo>
                  <a:pt x="72" y="207"/>
                </a:lnTo>
                <a:lnTo>
                  <a:pt x="76" y="205"/>
                </a:lnTo>
                <a:lnTo>
                  <a:pt x="76" y="200"/>
                </a:lnTo>
                <a:lnTo>
                  <a:pt x="76" y="197"/>
                </a:lnTo>
                <a:lnTo>
                  <a:pt x="76" y="193"/>
                </a:lnTo>
                <a:lnTo>
                  <a:pt x="79" y="193"/>
                </a:lnTo>
                <a:lnTo>
                  <a:pt x="83" y="193"/>
                </a:lnTo>
                <a:lnTo>
                  <a:pt x="86" y="189"/>
                </a:lnTo>
                <a:lnTo>
                  <a:pt x="90" y="189"/>
                </a:lnTo>
                <a:lnTo>
                  <a:pt x="94" y="189"/>
                </a:lnTo>
                <a:lnTo>
                  <a:pt x="97" y="192"/>
                </a:lnTo>
                <a:lnTo>
                  <a:pt x="100" y="192"/>
                </a:lnTo>
                <a:lnTo>
                  <a:pt x="104" y="192"/>
                </a:lnTo>
                <a:lnTo>
                  <a:pt x="107" y="189"/>
                </a:lnTo>
                <a:lnTo>
                  <a:pt x="107" y="186"/>
                </a:lnTo>
                <a:lnTo>
                  <a:pt x="112" y="182"/>
                </a:lnTo>
                <a:lnTo>
                  <a:pt x="115" y="182"/>
                </a:lnTo>
                <a:lnTo>
                  <a:pt x="118" y="178"/>
                </a:lnTo>
                <a:lnTo>
                  <a:pt x="122" y="178"/>
                </a:lnTo>
                <a:lnTo>
                  <a:pt x="126" y="178"/>
                </a:lnTo>
                <a:lnTo>
                  <a:pt x="129" y="174"/>
                </a:lnTo>
                <a:lnTo>
                  <a:pt x="133" y="174"/>
                </a:lnTo>
                <a:lnTo>
                  <a:pt x="136" y="174"/>
                </a:lnTo>
                <a:lnTo>
                  <a:pt x="139" y="170"/>
                </a:lnTo>
                <a:lnTo>
                  <a:pt x="144" y="170"/>
                </a:lnTo>
                <a:lnTo>
                  <a:pt x="147" y="170"/>
                </a:lnTo>
                <a:lnTo>
                  <a:pt x="150" y="170"/>
                </a:lnTo>
                <a:lnTo>
                  <a:pt x="150" y="167"/>
                </a:lnTo>
                <a:lnTo>
                  <a:pt x="154" y="162"/>
                </a:lnTo>
                <a:lnTo>
                  <a:pt x="157" y="162"/>
                </a:lnTo>
                <a:lnTo>
                  <a:pt x="161" y="162"/>
                </a:lnTo>
                <a:lnTo>
                  <a:pt x="165" y="162"/>
                </a:lnTo>
                <a:lnTo>
                  <a:pt x="168" y="162"/>
                </a:lnTo>
                <a:lnTo>
                  <a:pt x="172" y="162"/>
                </a:lnTo>
                <a:lnTo>
                  <a:pt x="172" y="165"/>
                </a:lnTo>
                <a:lnTo>
                  <a:pt x="175" y="165"/>
                </a:lnTo>
                <a:lnTo>
                  <a:pt x="179" y="165"/>
                </a:lnTo>
                <a:lnTo>
                  <a:pt x="182" y="165"/>
                </a:lnTo>
                <a:lnTo>
                  <a:pt x="186" y="162"/>
                </a:lnTo>
                <a:lnTo>
                  <a:pt x="189" y="162"/>
                </a:lnTo>
                <a:lnTo>
                  <a:pt x="193" y="162"/>
                </a:lnTo>
                <a:lnTo>
                  <a:pt x="197" y="159"/>
                </a:lnTo>
                <a:lnTo>
                  <a:pt x="200" y="159"/>
                </a:lnTo>
                <a:lnTo>
                  <a:pt x="203" y="159"/>
                </a:lnTo>
                <a:lnTo>
                  <a:pt x="207" y="154"/>
                </a:lnTo>
                <a:lnTo>
                  <a:pt x="210" y="154"/>
                </a:lnTo>
                <a:lnTo>
                  <a:pt x="215" y="154"/>
                </a:lnTo>
                <a:lnTo>
                  <a:pt x="218" y="154"/>
                </a:lnTo>
                <a:lnTo>
                  <a:pt x="221" y="151"/>
                </a:lnTo>
                <a:lnTo>
                  <a:pt x="225" y="151"/>
                </a:lnTo>
                <a:lnTo>
                  <a:pt x="228" y="151"/>
                </a:lnTo>
                <a:lnTo>
                  <a:pt x="232" y="146"/>
                </a:lnTo>
                <a:lnTo>
                  <a:pt x="236" y="146"/>
                </a:lnTo>
                <a:lnTo>
                  <a:pt x="239" y="143"/>
                </a:lnTo>
                <a:lnTo>
                  <a:pt x="242" y="143"/>
                </a:lnTo>
                <a:lnTo>
                  <a:pt x="246" y="143"/>
                </a:lnTo>
                <a:lnTo>
                  <a:pt x="250" y="139"/>
                </a:lnTo>
                <a:lnTo>
                  <a:pt x="254" y="139"/>
                </a:lnTo>
                <a:lnTo>
                  <a:pt x="257" y="139"/>
                </a:lnTo>
                <a:lnTo>
                  <a:pt x="260" y="139"/>
                </a:lnTo>
                <a:lnTo>
                  <a:pt x="264" y="139"/>
                </a:lnTo>
                <a:lnTo>
                  <a:pt x="268" y="139"/>
                </a:lnTo>
                <a:lnTo>
                  <a:pt x="271" y="139"/>
                </a:lnTo>
                <a:lnTo>
                  <a:pt x="275" y="135"/>
                </a:lnTo>
                <a:lnTo>
                  <a:pt x="278" y="135"/>
                </a:lnTo>
                <a:lnTo>
                  <a:pt x="281" y="135"/>
                </a:lnTo>
                <a:lnTo>
                  <a:pt x="286" y="131"/>
                </a:lnTo>
                <a:lnTo>
                  <a:pt x="289" y="131"/>
                </a:lnTo>
                <a:lnTo>
                  <a:pt x="292" y="131"/>
                </a:lnTo>
                <a:lnTo>
                  <a:pt x="296" y="128"/>
                </a:lnTo>
                <a:lnTo>
                  <a:pt x="299" y="128"/>
                </a:lnTo>
                <a:lnTo>
                  <a:pt x="303" y="128"/>
                </a:lnTo>
                <a:lnTo>
                  <a:pt x="307" y="123"/>
                </a:lnTo>
                <a:lnTo>
                  <a:pt x="310" y="123"/>
                </a:lnTo>
                <a:lnTo>
                  <a:pt x="314" y="123"/>
                </a:lnTo>
                <a:lnTo>
                  <a:pt x="317" y="123"/>
                </a:lnTo>
                <a:lnTo>
                  <a:pt x="321" y="120"/>
                </a:lnTo>
                <a:lnTo>
                  <a:pt x="324" y="120"/>
                </a:lnTo>
                <a:lnTo>
                  <a:pt x="328" y="120"/>
                </a:lnTo>
                <a:lnTo>
                  <a:pt x="328" y="116"/>
                </a:lnTo>
                <a:lnTo>
                  <a:pt x="331" y="116"/>
                </a:lnTo>
                <a:lnTo>
                  <a:pt x="335" y="116"/>
                </a:lnTo>
                <a:lnTo>
                  <a:pt x="339" y="112"/>
                </a:lnTo>
                <a:lnTo>
                  <a:pt x="342" y="112"/>
                </a:lnTo>
                <a:lnTo>
                  <a:pt x="346" y="112"/>
                </a:lnTo>
                <a:lnTo>
                  <a:pt x="349" y="108"/>
                </a:lnTo>
                <a:lnTo>
                  <a:pt x="352" y="108"/>
                </a:lnTo>
                <a:lnTo>
                  <a:pt x="357" y="108"/>
                </a:lnTo>
                <a:lnTo>
                  <a:pt x="360" y="105"/>
                </a:lnTo>
                <a:lnTo>
                  <a:pt x="364" y="105"/>
                </a:lnTo>
                <a:lnTo>
                  <a:pt x="367" y="105"/>
                </a:lnTo>
                <a:lnTo>
                  <a:pt x="371" y="105"/>
                </a:lnTo>
                <a:lnTo>
                  <a:pt x="374" y="101"/>
                </a:lnTo>
                <a:lnTo>
                  <a:pt x="378" y="101"/>
                </a:lnTo>
                <a:lnTo>
                  <a:pt x="381" y="101"/>
                </a:lnTo>
                <a:lnTo>
                  <a:pt x="384" y="97"/>
                </a:lnTo>
                <a:lnTo>
                  <a:pt x="389" y="97"/>
                </a:lnTo>
                <a:lnTo>
                  <a:pt x="392" y="97"/>
                </a:lnTo>
                <a:lnTo>
                  <a:pt x="395" y="93"/>
                </a:lnTo>
                <a:lnTo>
                  <a:pt x="399" y="93"/>
                </a:lnTo>
                <a:lnTo>
                  <a:pt x="402" y="90"/>
                </a:lnTo>
                <a:lnTo>
                  <a:pt x="407" y="90"/>
                </a:lnTo>
                <a:lnTo>
                  <a:pt x="410" y="90"/>
                </a:lnTo>
                <a:lnTo>
                  <a:pt x="413" y="90"/>
                </a:lnTo>
                <a:lnTo>
                  <a:pt x="413" y="85"/>
                </a:lnTo>
                <a:lnTo>
                  <a:pt x="417" y="82"/>
                </a:lnTo>
                <a:lnTo>
                  <a:pt x="417" y="77"/>
                </a:lnTo>
                <a:lnTo>
                  <a:pt x="420" y="77"/>
                </a:lnTo>
                <a:lnTo>
                  <a:pt x="420" y="74"/>
                </a:lnTo>
                <a:lnTo>
                  <a:pt x="424" y="69"/>
                </a:lnTo>
                <a:lnTo>
                  <a:pt x="424" y="66"/>
                </a:lnTo>
                <a:lnTo>
                  <a:pt x="428" y="66"/>
                </a:lnTo>
                <a:lnTo>
                  <a:pt x="431" y="66"/>
                </a:lnTo>
                <a:lnTo>
                  <a:pt x="434" y="66"/>
                </a:lnTo>
                <a:lnTo>
                  <a:pt x="438" y="62"/>
                </a:lnTo>
                <a:lnTo>
                  <a:pt x="442" y="62"/>
                </a:lnTo>
                <a:lnTo>
                  <a:pt x="445" y="62"/>
                </a:lnTo>
                <a:lnTo>
                  <a:pt x="449" y="59"/>
                </a:lnTo>
                <a:lnTo>
                  <a:pt x="452" y="59"/>
                </a:lnTo>
                <a:lnTo>
                  <a:pt x="456" y="54"/>
                </a:lnTo>
                <a:lnTo>
                  <a:pt x="460" y="54"/>
                </a:lnTo>
                <a:lnTo>
                  <a:pt x="463" y="54"/>
                </a:lnTo>
                <a:lnTo>
                  <a:pt x="467" y="54"/>
                </a:lnTo>
                <a:lnTo>
                  <a:pt x="470" y="54"/>
                </a:lnTo>
                <a:lnTo>
                  <a:pt x="470" y="51"/>
                </a:lnTo>
                <a:lnTo>
                  <a:pt x="473" y="51"/>
                </a:lnTo>
                <a:lnTo>
                  <a:pt x="473" y="47"/>
                </a:lnTo>
                <a:lnTo>
                  <a:pt x="473" y="44"/>
                </a:lnTo>
                <a:lnTo>
                  <a:pt x="473" y="39"/>
                </a:lnTo>
                <a:lnTo>
                  <a:pt x="473" y="36"/>
                </a:lnTo>
                <a:lnTo>
                  <a:pt x="478" y="31"/>
                </a:lnTo>
                <a:lnTo>
                  <a:pt x="478" y="28"/>
                </a:lnTo>
                <a:lnTo>
                  <a:pt x="478" y="23"/>
                </a:lnTo>
                <a:lnTo>
                  <a:pt x="478" y="20"/>
                </a:lnTo>
                <a:lnTo>
                  <a:pt x="481" y="20"/>
                </a:lnTo>
                <a:lnTo>
                  <a:pt x="481" y="16"/>
                </a:lnTo>
                <a:lnTo>
                  <a:pt x="481" y="12"/>
                </a:lnTo>
                <a:lnTo>
                  <a:pt x="481" y="8"/>
                </a:lnTo>
                <a:lnTo>
                  <a:pt x="484" y="5"/>
                </a:lnTo>
                <a:lnTo>
                  <a:pt x="484" y="0"/>
                </a:lnTo>
                <a:lnTo>
                  <a:pt x="481" y="0"/>
                </a:lnTo>
                <a:lnTo>
                  <a:pt x="478" y="0"/>
                </a:lnTo>
                <a:lnTo>
                  <a:pt x="473" y="0"/>
                </a:lnTo>
                <a:lnTo>
                  <a:pt x="470" y="0"/>
                </a:lnTo>
                <a:lnTo>
                  <a:pt x="467" y="0"/>
                </a:lnTo>
                <a:lnTo>
                  <a:pt x="463" y="0"/>
                </a:lnTo>
                <a:lnTo>
                  <a:pt x="460" y="0"/>
                </a:lnTo>
                <a:lnTo>
                  <a:pt x="456" y="0"/>
                </a:lnTo>
                <a:lnTo>
                  <a:pt x="452" y="0"/>
                </a:lnTo>
                <a:lnTo>
                  <a:pt x="449" y="4"/>
                </a:lnTo>
                <a:lnTo>
                  <a:pt x="445" y="4"/>
                </a:lnTo>
                <a:lnTo>
                  <a:pt x="442" y="4"/>
                </a:lnTo>
                <a:lnTo>
                  <a:pt x="438" y="7"/>
                </a:lnTo>
                <a:lnTo>
                  <a:pt x="434" y="7"/>
                </a:lnTo>
                <a:lnTo>
                  <a:pt x="431" y="11"/>
                </a:lnTo>
                <a:lnTo>
                  <a:pt x="428" y="11"/>
                </a:lnTo>
                <a:lnTo>
                  <a:pt x="424" y="11"/>
                </a:lnTo>
                <a:lnTo>
                  <a:pt x="424" y="15"/>
                </a:lnTo>
                <a:lnTo>
                  <a:pt x="420" y="15"/>
                </a:lnTo>
                <a:lnTo>
                  <a:pt x="417" y="19"/>
                </a:lnTo>
                <a:lnTo>
                  <a:pt x="413" y="19"/>
                </a:lnTo>
                <a:lnTo>
                  <a:pt x="410" y="19"/>
                </a:lnTo>
                <a:lnTo>
                  <a:pt x="410" y="22"/>
                </a:lnTo>
                <a:lnTo>
                  <a:pt x="410" y="27"/>
                </a:lnTo>
                <a:lnTo>
                  <a:pt x="407" y="27"/>
                </a:lnTo>
                <a:lnTo>
                  <a:pt x="402" y="27"/>
                </a:lnTo>
                <a:lnTo>
                  <a:pt x="399" y="30"/>
                </a:lnTo>
                <a:lnTo>
                  <a:pt x="395" y="30"/>
                </a:lnTo>
                <a:lnTo>
                  <a:pt x="392" y="30"/>
                </a:lnTo>
                <a:lnTo>
                  <a:pt x="389" y="30"/>
                </a:lnTo>
                <a:lnTo>
                  <a:pt x="384" y="34"/>
                </a:lnTo>
                <a:lnTo>
                  <a:pt x="381" y="34"/>
                </a:lnTo>
                <a:lnTo>
                  <a:pt x="378" y="34"/>
                </a:lnTo>
                <a:lnTo>
                  <a:pt x="374" y="38"/>
                </a:lnTo>
                <a:lnTo>
                  <a:pt x="371" y="38"/>
                </a:lnTo>
                <a:lnTo>
                  <a:pt x="367" y="38"/>
                </a:lnTo>
                <a:lnTo>
                  <a:pt x="364" y="38"/>
                </a:lnTo>
                <a:lnTo>
                  <a:pt x="360" y="38"/>
                </a:lnTo>
                <a:lnTo>
                  <a:pt x="357" y="38"/>
                </a:lnTo>
                <a:lnTo>
                  <a:pt x="357" y="42"/>
                </a:lnTo>
                <a:lnTo>
                  <a:pt x="357" y="45"/>
                </a:lnTo>
                <a:lnTo>
                  <a:pt x="357" y="50"/>
                </a:lnTo>
                <a:lnTo>
                  <a:pt x="352" y="53"/>
                </a:lnTo>
                <a:lnTo>
                  <a:pt x="349" y="53"/>
                </a:lnTo>
                <a:lnTo>
                  <a:pt x="349" y="58"/>
                </a:lnTo>
                <a:lnTo>
                  <a:pt x="346" y="58"/>
                </a:lnTo>
                <a:lnTo>
                  <a:pt x="342" y="61"/>
                </a:lnTo>
                <a:lnTo>
                  <a:pt x="339" y="61"/>
                </a:lnTo>
                <a:lnTo>
                  <a:pt x="335" y="66"/>
                </a:lnTo>
                <a:lnTo>
                  <a:pt x="331" y="66"/>
                </a:lnTo>
                <a:lnTo>
                  <a:pt x="328" y="66"/>
                </a:lnTo>
                <a:lnTo>
                  <a:pt x="324" y="69"/>
                </a:lnTo>
                <a:lnTo>
                  <a:pt x="321" y="69"/>
                </a:lnTo>
                <a:lnTo>
                  <a:pt x="317" y="69"/>
                </a:lnTo>
                <a:lnTo>
                  <a:pt x="314" y="69"/>
                </a:lnTo>
                <a:lnTo>
                  <a:pt x="310" y="74"/>
                </a:lnTo>
                <a:lnTo>
                  <a:pt x="307" y="74"/>
                </a:lnTo>
                <a:lnTo>
                  <a:pt x="303" y="74"/>
                </a:lnTo>
                <a:lnTo>
                  <a:pt x="299" y="74"/>
                </a:lnTo>
                <a:lnTo>
                  <a:pt x="296" y="74"/>
                </a:lnTo>
                <a:lnTo>
                  <a:pt x="292" y="74"/>
                </a:lnTo>
                <a:lnTo>
                  <a:pt x="289" y="76"/>
                </a:lnTo>
                <a:lnTo>
                  <a:pt x="286" y="76"/>
                </a:lnTo>
                <a:lnTo>
                  <a:pt x="286" y="80"/>
                </a:lnTo>
                <a:lnTo>
                  <a:pt x="281" y="80"/>
                </a:lnTo>
                <a:lnTo>
                  <a:pt x="278" y="84"/>
                </a:lnTo>
                <a:lnTo>
                  <a:pt x="275" y="84"/>
                </a:lnTo>
                <a:lnTo>
                  <a:pt x="271" y="84"/>
                </a:lnTo>
                <a:lnTo>
                  <a:pt x="268" y="84"/>
                </a:lnTo>
                <a:lnTo>
                  <a:pt x="268" y="88"/>
                </a:lnTo>
                <a:lnTo>
                  <a:pt x="264" y="88"/>
                </a:lnTo>
                <a:lnTo>
                  <a:pt x="260" y="88"/>
                </a:lnTo>
                <a:lnTo>
                  <a:pt x="257" y="91"/>
                </a:lnTo>
                <a:lnTo>
                  <a:pt x="254" y="91"/>
                </a:lnTo>
                <a:lnTo>
                  <a:pt x="250" y="91"/>
                </a:lnTo>
                <a:lnTo>
                  <a:pt x="242" y="91"/>
                </a:lnTo>
                <a:lnTo>
                  <a:pt x="238" y="91"/>
                </a:lnTo>
                <a:lnTo>
                  <a:pt x="234" y="96"/>
                </a:lnTo>
                <a:lnTo>
                  <a:pt x="231" y="96"/>
                </a:lnTo>
                <a:lnTo>
                  <a:pt x="227" y="96"/>
                </a:lnTo>
                <a:lnTo>
                  <a:pt x="227" y="99"/>
                </a:lnTo>
                <a:lnTo>
                  <a:pt x="224" y="104"/>
                </a:lnTo>
                <a:lnTo>
                  <a:pt x="221" y="104"/>
                </a:lnTo>
                <a:lnTo>
                  <a:pt x="216" y="104"/>
                </a:lnTo>
                <a:lnTo>
                  <a:pt x="213" y="104"/>
                </a:lnTo>
                <a:lnTo>
                  <a:pt x="209" y="107"/>
                </a:lnTo>
                <a:lnTo>
                  <a:pt x="206" y="107"/>
                </a:lnTo>
                <a:lnTo>
                  <a:pt x="203" y="107"/>
                </a:lnTo>
                <a:lnTo>
                  <a:pt x="203" y="112"/>
                </a:lnTo>
                <a:lnTo>
                  <a:pt x="203" y="115"/>
                </a:lnTo>
                <a:lnTo>
                  <a:pt x="203" y="119"/>
                </a:lnTo>
                <a:lnTo>
                  <a:pt x="199" y="119"/>
                </a:lnTo>
                <a:lnTo>
                  <a:pt x="195" y="119"/>
                </a:lnTo>
                <a:lnTo>
                  <a:pt x="195" y="123"/>
                </a:lnTo>
                <a:lnTo>
                  <a:pt x="192" y="123"/>
                </a:lnTo>
                <a:lnTo>
                  <a:pt x="192" y="127"/>
                </a:lnTo>
                <a:lnTo>
                  <a:pt x="188" y="127"/>
                </a:lnTo>
                <a:lnTo>
                  <a:pt x="185" y="127"/>
                </a:lnTo>
                <a:lnTo>
                  <a:pt x="181" y="130"/>
                </a:lnTo>
                <a:lnTo>
                  <a:pt x="177" y="130"/>
                </a:lnTo>
                <a:lnTo>
                  <a:pt x="174" y="128"/>
                </a:lnTo>
                <a:lnTo>
                  <a:pt x="170" y="128"/>
                </a:lnTo>
                <a:lnTo>
                  <a:pt x="167" y="128"/>
                </a:lnTo>
                <a:lnTo>
                  <a:pt x="163" y="128"/>
                </a:lnTo>
                <a:lnTo>
                  <a:pt x="160" y="128"/>
                </a:lnTo>
                <a:lnTo>
                  <a:pt x="156" y="128"/>
                </a:lnTo>
                <a:lnTo>
                  <a:pt x="153" y="128"/>
                </a:lnTo>
                <a:lnTo>
                  <a:pt x="149" y="128"/>
                </a:lnTo>
                <a:lnTo>
                  <a:pt x="145" y="130"/>
                </a:lnTo>
                <a:lnTo>
                  <a:pt x="142" y="130"/>
                </a:lnTo>
                <a:lnTo>
                  <a:pt x="139" y="130"/>
                </a:lnTo>
                <a:lnTo>
                  <a:pt x="135" y="135"/>
                </a:lnTo>
                <a:lnTo>
                  <a:pt x="132" y="135"/>
                </a:lnTo>
                <a:lnTo>
                  <a:pt x="128" y="135"/>
                </a:lnTo>
                <a:lnTo>
                  <a:pt x="124" y="138"/>
                </a:lnTo>
                <a:lnTo>
                  <a:pt x="121" y="138"/>
                </a:lnTo>
                <a:lnTo>
                  <a:pt x="117" y="138"/>
                </a:lnTo>
                <a:lnTo>
                  <a:pt x="113" y="142"/>
                </a:lnTo>
                <a:lnTo>
                  <a:pt x="110" y="142"/>
                </a:lnTo>
                <a:lnTo>
                  <a:pt x="106" y="142"/>
                </a:lnTo>
                <a:lnTo>
                  <a:pt x="103" y="145"/>
                </a:lnTo>
                <a:lnTo>
                  <a:pt x="100" y="145"/>
                </a:lnTo>
                <a:lnTo>
                  <a:pt x="95" y="145"/>
                </a:lnTo>
                <a:lnTo>
                  <a:pt x="92" y="150"/>
                </a:lnTo>
                <a:lnTo>
                  <a:pt x="89" y="150"/>
                </a:lnTo>
                <a:lnTo>
                  <a:pt x="85" y="150"/>
                </a:lnTo>
                <a:lnTo>
                  <a:pt x="82" y="153"/>
                </a:lnTo>
                <a:lnTo>
                  <a:pt x="78" y="158"/>
                </a:lnTo>
                <a:lnTo>
                  <a:pt x="74" y="158"/>
                </a:lnTo>
                <a:lnTo>
                  <a:pt x="71" y="158"/>
                </a:lnTo>
                <a:lnTo>
                  <a:pt x="68" y="158"/>
                </a:lnTo>
                <a:lnTo>
                  <a:pt x="64" y="158"/>
                </a:lnTo>
                <a:lnTo>
                  <a:pt x="60" y="158"/>
                </a:lnTo>
                <a:lnTo>
                  <a:pt x="57" y="158"/>
                </a:lnTo>
                <a:lnTo>
                  <a:pt x="53" y="154"/>
                </a:lnTo>
                <a:lnTo>
                  <a:pt x="50" y="154"/>
                </a:lnTo>
                <a:lnTo>
                  <a:pt x="46" y="154"/>
                </a:lnTo>
                <a:lnTo>
                  <a:pt x="42" y="154"/>
                </a:lnTo>
                <a:lnTo>
                  <a:pt x="39" y="154"/>
                </a:lnTo>
                <a:lnTo>
                  <a:pt x="35" y="154"/>
                </a:lnTo>
                <a:lnTo>
                  <a:pt x="35" y="151"/>
                </a:lnTo>
                <a:lnTo>
                  <a:pt x="32" y="151"/>
                </a:lnTo>
                <a:lnTo>
                  <a:pt x="29" y="151"/>
                </a:lnTo>
                <a:lnTo>
                  <a:pt x="24" y="151"/>
                </a:lnTo>
                <a:lnTo>
                  <a:pt x="21" y="151"/>
                </a:lnTo>
                <a:lnTo>
                  <a:pt x="17" y="151"/>
                </a:lnTo>
                <a:lnTo>
                  <a:pt x="14" y="151"/>
                </a:lnTo>
                <a:lnTo>
                  <a:pt x="11" y="151"/>
                </a:lnTo>
                <a:lnTo>
                  <a:pt x="7" y="151"/>
                </a:lnTo>
                <a:lnTo>
                  <a:pt x="3" y="151"/>
                </a:lnTo>
                <a:lnTo>
                  <a:pt x="3" y="158"/>
                </a:lnTo>
                <a:lnTo>
                  <a:pt x="3" y="161"/>
                </a:lnTo>
                <a:lnTo>
                  <a:pt x="3" y="165"/>
                </a:lnTo>
                <a:lnTo>
                  <a:pt x="0" y="165"/>
                </a:lnTo>
                <a:lnTo>
                  <a:pt x="0" y="169"/>
                </a:lnTo>
                <a:lnTo>
                  <a:pt x="0" y="173"/>
                </a:lnTo>
                <a:lnTo>
                  <a:pt x="0" y="176"/>
                </a:lnTo>
                <a:lnTo>
                  <a:pt x="0" y="181"/>
                </a:lnTo>
                <a:lnTo>
                  <a:pt x="0" y="184"/>
                </a:lnTo>
                <a:lnTo>
                  <a:pt x="0" y="189"/>
                </a:lnTo>
                <a:lnTo>
                  <a:pt x="0" y="192"/>
                </a:lnTo>
                <a:lnTo>
                  <a:pt x="0" y="196"/>
                </a:lnTo>
                <a:lnTo>
                  <a:pt x="2" y="200"/>
                </a:lnTo>
                <a:lnTo>
                  <a:pt x="2" y="204"/>
                </a:lnTo>
                <a:lnTo>
                  <a:pt x="2" y="207"/>
                </a:lnTo>
                <a:lnTo>
                  <a:pt x="6" y="207"/>
                </a:lnTo>
                <a:lnTo>
                  <a:pt x="9" y="207"/>
                </a:lnTo>
                <a:lnTo>
                  <a:pt x="13" y="207"/>
                </a:lnTo>
                <a:lnTo>
                  <a:pt x="17" y="208"/>
                </a:lnTo>
              </a:path>
            </a:pathLst>
          </a:custGeom>
          <a:solidFill>
            <a:srgbClr val="FFFFFF"/>
          </a:solidFill>
          <a:ln w="12700" cap="rnd" cmpd="sng">
            <a:solidFill>
              <a:srgbClr val="232323"/>
            </a:solidFill>
            <a:prstDash val="solid"/>
            <a:round/>
            <a:headEnd type="none" w="sm" len="sm"/>
            <a:tailEnd type="none" w="sm" len="sm"/>
          </a:ln>
          <a:effectLst/>
        </p:spPr>
        <p:txBody>
          <a:bodyPr/>
          <a:lstStyle/>
          <a:p>
            <a:endParaRPr lang="en-US"/>
          </a:p>
        </p:txBody>
      </p:sp>
      <p:graphicFrame>
        <p:nvGraphicFramePr>
          <p:cNvPr id="69" name="Object 69"/>
          <p:cNvGraphicFramePr>
            <a:graphicFrameLocks noChangeAspect="1"/>
          </p:cNvGraphicFramePr>
          <p:nvPr/>
        </p:nvGraphicFramePr>
        <p:xfrm>
          <a:off x="5896970" y="1828800"/>
          <a:ext cx="614149" cy="381000"/>
        </p:xfrm>
        <a:graphic>
          <a:graphicData uri="http://schemas.openxmlformats.org/presentationml/2006/ole">
            <p:oleObj spid="_x0000_s18434" name="Equation" r:id="rId3" imgW="266400" imgH="164880" progId="Equation.DSMT4">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The Null Hypothesis, H</a:t>
            </a:r>
            <a:r>
              <a:rPr lang="en-US" baseline="-25000" dirty="0"/>
              <a:t>0</a:t>
            </a:r>
          </a:p>
        </p:txBody>
      </p:sp>
      <p:sp>
        <p:nvSpPr>
          <p:cNvPr id="55299" name="Rectangle 3"/>
          <p:cNvSpPr>
            <a:spLocks noGrp="1" noChangeArrowheads="1"/>
          </p:cNvSpPr>
          <p:nvPr>
            <p:ph type="body" idx="1"/>
          </p:nvPr>
        </p:nvSpPr>
        <p:spPr/>
        <p:txBody>
          <a:bodyPr/>
          <a:lstStyle/>
          <a:p>
            <a:r>
              <a:rPr lang="en-US" dirty="0"/>
              <a:t>States the assumption (numerical) to be tested</a:t>
            </a:r>
          </a:p>
          <a:p>
            <a:pPr lvl="1"/>
            <a:r>
              <a:rPr lang="en-US" dirty="0"/>
              <a:t>e.g.:  The average number of TV sets in U.S. Homes is at least three  (                 )</a:t>
            </a:r>
          </a:p>
          <a:p>
            <a:r>
              <a:rPr lang="en-US" dirty="0"/>
              <a:t>Is always about a population </a:t>
            </a:r>
            <a:r>
              <a:rPr lang="en-US" dirty="0" smtClean="0"/>
              <a:t>parameter(          ), </a:t>
            </a:r>
            <a:r>
              <a:rPr lang="en-US" dirty="0"/>
              <a:t>not about a </a:t>
            </a:r>
            <a:r>
              <a:rPr lang="en-US" dirty="0" smtClean="0"/>
              <a:t>sample statistic </a:t>
            </a:r>
            <a:r>
              <a:rPr lang="en-US" dirty="0"/>
              <a:t>(              </a:t>
            </a:r>
            <a:r>
              <a:rPr lang="en-US" dirty="0" smtClean="0"/>
              <a:t>) </a:t>
            </a:r>
            <a:endParaRPr lang="en-US" dirty="0"/>
          </a:p>
        </p:txBody>
      </p:sp>
      <p:graphicFrame>
        <p:nvGraphicFramePr>
          <p:cNvPr id="55300" name="Object 4"/>
          <p:cNvGraphicFramePr>
            <a:graphicFrameLocks noChangeAspect="1"/>
          </p:cNvGraphicFramePr>
          <p:nvPr/>
        </p:nvGraphicFramePr>
        <p:xfrm>
          <a:off x="3733800" y="2590800"/>
          <a:ext cx="1524000" cy="538307"/>
        </p:xfrm>
        <a:graphic>
          <a:graphicData uri="http://schemas.openxmlformats.org/presentationml/2006/ole">
            <p:oleObj spid="_x0000_s19458" name="Equation" r:id="rId3" imgW="647640" imgH="228600" progId="Equation.DSMT4">
              <p:embed/>
            </p:oleObj>
          </a:graphicData>
        </a:graphic>
      </p:graphicFrame>
      <p:graphicFrame>
        <p:nvGraphicFramePr>
          <p:cNvPr id="55301" name="Object 5"/>
          <p:cNvGraphicFramePr>
            <a:graphicFrameLocks noChangeAspect="1"/>
          </p:cNvGraphicFramePr>
          <p:nvPr/>
        </p:nvGraphicFramePr>
        <p:xfrm>
          <a:off x="7530930" y="3200400"/>
          <a:ext cx="1079670" cy="381361"/>
        </p:xfrm>
        <a:graphic>
          <a:graphicData uri="http://schemas.openxmlformats.org/presentationml/2006/ole">
            <p:oleObj spid="_x0000_s19459" name="Equation" r:id="rId4" imgW="647640" imgH="228600" progId="Equation.DSMT4">
              <p:embed/>
            </p:oleObj>
          </a:graphicData>
        </a:graphic>
      </p:graphicFrame>
      <p:graphicFrame>
        <p:nvGraphicFramePr>
          <p:cNvPr id="55302" name="Object 6"/>
          <p:cNvGraphicFramePr>
            <a:graphicFrameLocks noChangeAspect="1"/>
          </p:cNvGraphicFramePr>
          <p:nvPr/>
        </p:nvGraphicFramePr>
        <p:xfrm>
          <a:off x="5638800" y="3657600"/>
          <a:ext cx="1488905" cy="533400"/>
        </p:xfrm>
        <a:graphic>
          <a:graphicData uri="http://schemas.openxmlformats.org/presentationml/2006/ole">
            <p:oleObj spid="_x0000_s19460" name="Equation" r:id="rId5" imgW="672840" imgH="241200" progId="Equation.DSMT4">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04800" y="304800"/>
            <a:ext cx="7793038" cy="1143000"/>
          </a:xfrm>
        </p:spPr>
        <p:txBody>
          <a:bodyPr/>
          <a:lstStyle/>
          <a:p>
            <a:r>
              <a:rPr lang="en-US" dirty="0"/>
              <a:t>The Null Hypothesis, H</a:t>
            </a:r>
            <a:r>
              <a:rPr lang="en-US" baseline="-25000" dirty="0"/>
              <a:t>0</a:t>
            </a:r>
          </a:p>
        </p:txBody>
      </p:sp>
      <p:sp>
        <p:nvSpPr>
          <p:cNvPr id="57347" name="Rectangle 3"/>
          <p:cNvSpPr>
            <a:spLocks noGrp="1" noChangeArrowheads="1"/>
          </p:cNvSpPr>
          <p:nvPr>
            <p:ph type="body" idx="1"/>
          </p:nvPr>
        </p:nvSpPr>
        <p:spPr/>
        <p:txBody>
          <a:bodyPr/>
          <a:lstStyle/>
          <a:p>
            <a:r>
              <a:rPr lang="en-US"/>
              <a:t>Begins with the assumption that the null hypothesis is true</a:t>
            </a:r>
          </a:p>
          <a:p>
            <a:pPr lvl="1"/>
            <a:r>
              <a:rPr lang="en-US"/>
              <a:t>Similar to the notion of innocent until</a:t>
            </a:r>
            <a:br>
              <a:rPr lang="en-US"/>
            </a:br>
            <a:r>
              <a:rPr lang="en-US"/>
              <a:t> proven guilty</a:t>
            </a:r>
          </a:p>
          <a:p>
            <a:r>
              <a:rPr lang="en-US"/>
              <a:t>Refers to the status quo</a:t>
            </a:r>
          </a:p>
          <a:p>
            <a:r>
              <a:rPr lang="en-US"/>
              <a:t>Always contains the “=” sign</a:t>
            </a:r>
          </a:p>
          <a:p>
            <a:r>
              <a:rPr lang="en-US"/>
              <a:t>May or may not be rejected</a:t>
            </a:r>
          </a:p>
        </p:txBody>
      </p:sp>
      <p:graphicFrame>
        <p:nvGraphicFramePr>
          <p:cNvPr id="57348" name="Object 4">
            <a:hlinkClick r:id="" action="ppaction://ole?verb=0"/>
          </p:cNvPr>
          <p:cNvGraphicFramePr>
            <a:graphicFrameLocks/>
          </p:cNvGraphicFramePr>
          <p:nvPr/>
        </p:nvGraphicFramePr>
        <p:xfrm>
          <a:off x="7010400" y="2590800"/>
          <a:ext cx="1752600" cy="1600200"/>
        </p:xfrm>
        <a:graphic>
          <a:graphicData uri="http://schemas.openxmlformats.org/presentationml/2006/ole">
            <p:oleObj spid="_x0000_s20482" name="Clip" r:id="rId3" imgW="1752480" imgH="1600200" progId="MS_ClipArt_Gallery.2">
              <p:embed/>
            </p:oleObj>
          </a:graphicData>
        </a:graphic>
      </p:graphicFrame>
      <p:sp>
        <p:nvSpPr>
          <p:cNvPr id="57350" name="Text Box 6"/>
          <p:cNvSpPr txBox="1">
            <a:spLocks noChangeArrowheads="1"/>
          </p:cNvSpPr>
          <p:nvPr/>
        </p:nvSpPr>
        <p:spPr bwMode="auto">
          <a:xfrm>
            <a:off x="7593013" y="1268413"/>
            <a:ext cx="1474787" cy="396875"/>
          </a:xfrm>
          <a:prstGeom prst="rect">
            <a:avLst/>
          </a:prstGeom>
          <a:noFill/>
          <a:ln w="9525">
            <a:noFill/>
            <a:miter lim="800000"/>
            <a:headEnd/>
            <a:tailEnd/>
          </a:ln>
          <a:effectLst/>
        </p:spPr>
        <p:txBody>
          <a:bodyPr wrap="none">
            <a:spAutoFit/>
          </a:bodyPr>
          <a:lstStyle/>
          <a:p>
            <a:r>
              <a:rPr lang="en-US" sz="2000" i="1">
                <a:solidFill>
                  <a:schemeClr val="tx2"/>
                </a:solidFill>
              </a:rPr>
              <a:t>(continued)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 2002 Prentice-Hall, Inc. 	</a:t>
            </a:r>
          </a:p>
          <a:p>
            <a:pPr algn="ctr"/>
            <a:endParaRPr lang="en-US" sz="1400"/>
          </a:p>
        </p:txBody>
      </p:sp>
      <p:sp>
        <p:nvSpPr>
          <p:cNvPr id="6" name="Slide Number Placeholder 4"/>
          <p:cNvSpPr>
            <a:spLocks noGrp="1"/>
          </p:cNvSpPr>
          <p:nvPr>
            <p:ph type="sldNum" sz="quarter" idx="11"/>
          </p:nvPr>
        </p:nvSpPr>
        <p:spPr/>
        <p:txBody>
          <a:bodyPr/>
          <a:lstStyle/>
          <a:p>
            <a:r>
              <a:rPr lang="en-US"/>
              <a:t>Chap 9-</a:t>
            </a:r>
            <a:fld id="{35B6BBC3-AE23-4D76-B4C2-3835378505CE}" type="slidenum">
              <a:rPr lang="en-US"/>
              <a:pPr/>
              <a:t>9</a:t>
            </a:fld>
            <a:endParaRPr lang="en-US"/>
          </a:p>
        </p:txBody>
      </p:sp>
      <p:sp>
        <p:nvSpPr>
          <p:cNvPr id="59394" name="Rectangle 2"/>
          <p:cNvSpPr>
            <a:spLocks noGrp="1" noChangeArrowheads="1"/>
          </p:cNvSpPr>
          <p:nvPr>
            <p:ph type="title"/>
          </p:nvPr>
        </p:nvSpPr>
        <p:spPr/>
        <p:txBody>
          <a:bodyPr/>
          <a:lstStyle/>
          <a:p>
            <a:r>
              <a:rPr lang="en-US"/>
              <a:t>The Alternative Hypothesis, H</a:t>
            </a:r>
            <a:r>
              <a:rPr lang="en-US" baseline="-25000"/>
              <a:t>1</a:t>
            </a:r>
          </a:p>
        </p:txBody>
      </p:sp>
      <p:sp>
        <p:nvSpPr>
          <p:cNvPr id="59395" name="Rectangle 3"/>
          <p:cNvSpPr>
            <a:spLocks noGrp="1" noChangeArrowheads="1"/>
          </p:cNvSpPr>
          <p:nvPr>
            <p:ph type="body" idx="1"/>
          </p:nvPr>
        </p:nvSpPr>
        <p:spPr>
          <a:xfrm>
            <a:off x="1066800" y="1676400"/>
            <a:ext cx="7391400" cy="4532313"/>
          </a:xfrm>
        </p:spPr>
        <p:txBody>
          <a:bodyPr>
            <a:normAutofit lnSpcReduction="10000"/>
          </a:bodyPr>
          <a:lstStyle/>
          <a:p>
            <a:r>
              <a:rPr lang="en-US" dirty="0"/>
              <a:t>Is the opposite of the null hypothesis</a:t>
            </a:r>
          </a:p>
          <a:p>
            <a:pPr lvl="1"/>
            <a:r>
              <a:rPr lang="en-US" dirty="0"/>
              <a:t>e.g.: The average number of TV sets in U.S. homes is less than 3  (                </a:t>
            </a:r>
            <a:r>
              <a:rPr lang="en-US" dirty="0" smtClean="0"/>
              <a:t>)</a:t>
            </a:r>
            <a:endParaRPr lang="en-US" dirty="0"/>
          </a:p>
          <a:p>
            <a:r>
              <a:rPr lang="en-US" dirty="0"/>
              <a:t>Challenges the status quo</a:t>
            </a:r>
          </a:p>
          <a:p>
            <a:r>
              <a:rPr lang="en-US" b="1" dirty="0"/>
              <a:t>Never contains the “=” sign</a:t>
            </a:r>
          </a:p>
          <a:p>
            <a:r>
              <a:rPr lang="en-US" dirty="0"/>
              <a:t>May or may not be accepted</a:t>
            </a:r>
          </a:p>
          <a:p>
            <a:r>
              <a:rPr lang="en-US" b="1" dirty="0"/>
              <a:t>Is generally the hypothesis that is believed (or needed to be proven) to be true by the researcher</a:t>
            </a:r>
          </a:p>
        </p:txBody>
      </p:sp>
      <p:graphicFrame>
        <p:nvGraphicFramePr>
          <p:cNvPr id="59396" name="Object 4"/>
          <p:cNvGraphicFramePr>
            <a:graphicFrameLocks noChangeAspect="1"/>
          </p:cNvGraphicFramePr>
          <p:nvPr/>
        </p:nvGraphicFramePr>
        <p:xfrm>
          <a:off x="5257800" y="2590800"/>
          <a:ext cx="1458913" cy="507386"/>
        </p:xfrm>
        <a:graphic>
          <a:graphicData uri="http://schemas.openxmlformats.org/presentationml/2006/ole">
            <p:oleObj spid="_x0000_s21506" name="Equation" r:id="rId3" imgW="622080" imgH="215640" progId="Equation.DSMT4">
              <p:embed/>
            </p:oleObj>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1046</TotalTime>
  <Words>2267</Words>
  <Application>Microsoft Office PowerPoint</Application>
  <PresentationFormat>On-screen Show (4:3)</PresentationFormat>
  <Paragraphs>314</Paragraphs>
  <Slides>37</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37</vt:i4>
      </vt:variant>
    </vt:vector>
  </HeadingPairs>
  <TitlesOfParts>
    <vt:vector size="41" baseType="lpstr">
      <vt:lpstr>Trek</vt:lpstr>
      <vt:lpstr>MathType 4.0 Equation</vt:lpstr>
      <vt:lpstr>Microsoft Clip Gallery</vt:lpstr>
      <vt:lpstr>Microsoft Equation 3.0</vt:lpstr>
      <vt:lpstr>Hypothesis testing</vt:lpstr>
      <vt:lpstr>Statistical Decision Making</vt:lpstr>
      <vt:lpstr>Statistical Decision Making</vt:lpstr>
      <vt:lpstr>Statistical Decision Making</vt:lpstr>
      <vt:lpstr>Huh?</vt:lpstr>
      <vt:lpstr>What is an hypothesis?</vt:lpstr>
      <vt:lpstr>The Null Hypothesis, H0</vt:lpstr>
      <vt:lpstr>The Null Hypothesis, H0</vt:lpstr>
      <vt:lpstr>The Alternative Hypothesis, H1</vt:lpstr>
      <vt:lpstr>Examples of H1 and H0</vt:lpstr>
      <vt:lpstr>Hypothesis Testing Process</vt:lpstr>
      <vt:lpstr>Reason for Rejecting H0</vt:lpstr>
      <vt:lpstr>Level of Significance, </vt:lpstr>
      <vt:lpstr>One &amp; Two Tail Rejection Region</vt:lpstr>
      <vt:lpstr>How to Test Hypotheses</vt:lpstr>
      <vt:lpstr>State the Hypotheses</vt:lpstr>
      <vt:lpstr>Formulate an analysis plan</vt:lpstr>
      <vt:lpstr>Formulate an analysis plan</vt:lpstr>
      <vt:lpstr>Analyze sample data</vt:lpstr>
      <vt:lpstr>Interpret the results</vt:lpstr>
      <vt:lpstr>What’s a p-value?</vt:lpstr>
      <vt:lpstr>Tests</vt:lpstr>
      <vt:lpstr>Hypothesis Test for a Proportion</vt:lpstr>
      <vt:lpstr>Hypothesis Test for a Proportion</vt:lpstr>
      <vt:lpstr>Hypothesis Test for a Proportion</vt:lpstr>
      <vt:lpstr>Hypothesis Test for a Proportion</vt:lpstr>
      <vt:lpstr>In Class Task</vt:lpstr>
      <vt:lpstr>Hypothesis Test for Difference Between Proportions</vt:lpstr>
      <vt:lpstr>Hypothesis Test for Difference Between Proportions</vt:lpstr>
      <vt:lpstr>Hypothesis Test of the Mean</vt:lpstr>
      <vt:lpstr>Hypothesis Test of the Mean</vt:lpstr>
      <vt:lpstr>Hypothesis Test for the Difference Between Two Means </vt:lpstr>
      <vt:lpstr>Chi-Square Test for Independence</vt:lpstr>
      <vt:lpstr>Chi-Square Test for Independence</vt:lpstr>
      <vt:lpstr>Chi-Square Test for Independence</vt:lpstr>
      <vt:lpstr>Chi-Square Test for Independence</vt:lpstr>
      <vt:lpstr>Chi-Square Test for Independence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dc:creator>Aaron</dc:creator>
  <cp:lastModifiedBy>Aaron</cp:lastModifiedBy>
  <cp:revision>35</cp:revision>
  <dcterms:created xsi:type="dcterms:W3CDTF">2008-11-04T20:13:51Z</dcterms:created>
  <dcterms:modified xsi:type="dcterms:W3CDTF">2008-11-05T13:40:40Z</dcterms:modified>
</cp:coreProperties>
</file>