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sldIdLst>
    <p:sldId id="256" r:id="rId2"/>
    <p:sldId id="366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1" r:id="rId18"/>
    <p:sldId id="309" r:id="rId19"/>
    <p:sldId id="311" r:id="rId20"/>
    <p:sldId id="310" r:id="rId21"/>
    <p:sldId id="312" r:id="rId22"/>
    <p:sldId id="313" r:id="rId23"/>
    <p:sldId id="314" r:id="rId24"/>
    <p:sldId id="316" r:id="rId25"/>
    <p:sldId id="317" r:id="rId26"/>
    <p:sldId id="318" r:id="rId27"/>
    <p:sldId id="319" r:id="rId28"/>
    <p:sldId id="315" r:id="rId29"/>
    <p:sldId id="320" r:id="rId30"/>
    <p:sldId id="321" r:id="rId31"/>
    <p:sldId id="322" r:id="rId32"/>
    <p:sldId id="323" r:id="rId33"/>
    <p:sldId id="324" r:id="rId34"/>
    <p:sldId id="325" r:id="rId35"/>
    <p:sldId id="326" r:id="rId36"/>
    <p:sldId id="327" r:id="rId37"/>
    <p:sldId id="328" r:id="rId38"/>
    <p:sldId id="329" r:id="rId39"/>
    <p:sldId id="330" r:id="rId40"/>
    <p:sldId id="331" r:id="rId41"/>
    <p:sldId id="332" r:id="rId42"/>
    <p:sldId id="333" r:id="rId43"/>
    <p:sldId id="334" r:id="rId44"/>
    <p:sldId id="335" r:id="rId45"/>
    <p:sldId id="336" r:id="rId46"/>
    <p:sldId id="337" r:id="rId47"/>
    <p:sldId id="338" r:id="rId48"/>
    <p:sldId id="339" r:id="rId49"/>
    <p:sldId id="340" r:id="rId50"/>
    <p:sldId id="341" r:id="rId51"/>
    <p:sldId id="342" r:id="rId52"/>
    <p:sldId id="343" r:id="rId53"/>
    <p:sldId id="344" r:id="rId54"/>
    <p:sldId id="345" r:id="rId55"/>
    <p:sldId id="346" r:id="rId56"/>
    <p:sldId id="347" r:id="rId57"/>
    <p:sldId id="348" r:id="rId58"/>
    <p:sldId id="349" r:id="rId59"/>
    <p:sldId id="350" r:id="rId60"/>
    <p:sldId id="351" r:id="rId61"/>
    <p:sldId id="352" r:id="rId62"/>
    <p:sldId id="353" r:id="rId63"/>
    <p:sldId id="354" r:id="rId64"/>
    <p:sldId id="355" r:id="rId65"/>
    <p:sldId id="356" r:id="rId66"/>
    <p:sldId id="357" r:id="rId67"/>
    <p:sldId id="365" r:id="rId68"/>
    <p:sldId id="360" r:id="rId69"/>
    <p:sldId id="361" r:id="rId70"/>
    <p:sldId id="362" r:id="rId71"/>
    <p:sldId id="363" r:id="rId72"/>
    <p:sldId id="364" r:id="rId73"/>
    <p:sldId id="358" r:id="rId74"/>
    <p:sldId id="359" r:id="rId7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-57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19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19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9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image" Target="../media/image18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png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image" Target="../media/image31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31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31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image" Target="../media/image31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322" name="Group 2"/>
          <p:cNvGrpSpPr>
            <a:grpSpLocks/>
          </p:cNvGrpSpPr>
          <p:nvPr/>
        </p:nvGrpSpPr>
        <p:grpSpPr bwMode="auto">
          <a:xfrm>
            <a:off x="319088" y="1752600"/>
            <a:ext cx="8824912" cy="5129213"/>
            <a:chOff x="201" y="1104"/>
            <a:chExt cx="5559" cy="3231"/>
          </a:xfrm>
        </p:grpSpPr>
        <p:sp>
          <p:nvSpPr>
            <p:cNvPr id="56323" name="Freeform 3"/>
            <p:cNvSpPr>
              <a:spLocks/>
            </p:cNvSpPr>
            <p:nvPr/>
          </p:nvSpPr>
          <p:spPr bwMode="ltGray">
            <a:xfrm>
              <a:off x="210" y="1104"/>
              <a:ext cx="5550" cy="3216"/>
            </a:xfrm>
            <a:custGeom>
              <a:avLst/>
              <a:gdLst/>
              <a:ahLst/>
              <a:cxnLst>
                <a:cxn ang="0">
                  <a:pos x="335" y="0"/>
                </a:cxn>
                <a:cxn ang="0">
                  <a:pos x="333" y="1290"/>
                </a:cxn>
                <a:cxn ang="0">
                  <a:pos x="0" y="1290"/>
                </a:cxn>
                <a:cxn ang="0">
                  <a:pos x="6" y="3210"/>
                </a:cxn>
                <a:cxn ang="0">
                  <a:pos x="5550" y="3216"/>
                </a:cxn>
                <a:cxn ang="0">
                  <a:pos x="5550" y="0"/>
                </a:cxn>
                <a:cxn ang="0">
                  <a:pos x="335" y="0"/>
                </a:cxn>
                <a:cxn ang="0">
                  <a:pos x="335" y="0"/>
                </a:cxn>
              </a:cxnLst>
              <a:rect l="0" t="0" r="r" b="b"/>
              <a:pathLst>
                <a:path w="5550" h="3216">
                  <a:moveTo>
                    <a:pt x="335" y="0"/>
                  </a:moveTo>
                  <a:lnTo>
                    <a:pt x="333" y="1290"/>
                  </a:lnTo>
                  <a:lnTo>
                    <a:pt x="0" y="1290"/>
                  </a:lnTo>
                  <a:lnTo>
                    <a:pt x="6" y="3210"/>
                  </a:lnTo>
                  <a:lnTo>
                    <a:pt x="5550" y="3216"/>
                  </a:lnTo>
                  <a:lnTo>
                    <a:pt x="5550" y="0"/>
                  </a:lnTo>
                  <a:lnTo>
                    <a:pt x="335" y="0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bg2">
                <a:alpha val="39999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4" name="Freeform 4"/>
            <p:cNvSpPr>
              <a:spLocks/>
            </p:cNvSpPr>
            <p:nvPr/>
          </p:nvSpPr>
          <p:spPr bwMode="ltGray">
            <a:xfrm>
              <a:off x="528" y="2400"/>
              <a:ext cx="5232" cy="192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325" name="Freeform 5"/>
            <p:cNvSpPr>
              <a:spLocks/>
            </p:cNvSpPr>
            <p:nvPr/>
          </p:nvSpPr>
          <p:spPr bwMode="ltGray">
            <a:xfrm>
              <a:off x="201" y="2377"/>
              <a:ext cx="3455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26" name="Freeform 6"/>
            <p:cNvSpPr>
              <a:spLocks/>
            </p:cNvSpPr>
            <p:nvPr/>
          </p:nvSpPr>
          <p:spPr bwMode="ltGray">
            <a:xfrm>
              <a:off x="528" y="1104"/>
              <a:ext cx="4894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27" name="Freeform 7"/>
            <p:cNvSpPr>
              <a:spLocks/>
            </p:cNvSpPr>
            <p:nvPr/>
          </p:nvSpPr>
          <p:spPr bwMode="ltGray">
            <a:xfrm>
              <a:off x="201" y="2377"/>
              <a:ext cx="30" cy="19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328" name="Freeform 8"/>
            <p:cNvSpPr>
              <a:spLocks/>
            </p:cNvSpPr>
            <p:nvPr/>
          </p:nvSpPr>
          <p:spPr bwMode="ltGray">
            <a:xfrm>
              <a:off x="528" y="1104"/>
              <a:ext cx="29" cy="322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329" name="Rectangle 9"/>
          <p:cNvSpPr>
            <a:spLocks noGrp="1" noChangeArrowheads="1"/>
          </p:cNvSpPr>
          <p:nvPr>
            <p:ph type="ctrTitle" sz="quarter"/>
          </p:nvPr>
        </p:nvSpPr>
        <p:spPr>
          <a:xfrm>
            <a:off x="990600" y="1905000"/>
            <a:ext cx="7772400" cy="1736725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6330" name="Rectangle 1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990600" y="3962400"/>
            <a:ext cx="6781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6331" name="Rectangle 11"/>
          <p:cNvSpPr>
            <a:spLocks noGrp="1" noChangeArrowheads="1"/>
          </p:cNvSpPr>
          <p:nvPr>
            <p:ph type="dt" sz="quarter" idx="2"/>
          </p:nvPr>
        </p:nvSpPr>
        <p:spPr>
          <a:xfrm>
            <a:off x="9906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6332" name="Rectangle 12"/>
          <p:cNvSpPr>
            <a:spLocks noGrp="1" noChangeArrowheads="1"/>
          </p:cNvSpPr>
          <p:nvPr>
            <p:ph type="ftr" sz="quarter" idx="3"/>
          </p:nvPr>
        </p:nvSpPr>
        <p:spPr>
          <a:xfrm>
            <a:off x="3468688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6333" name="Rectangle 1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19DAE0-CFED-45A8-AC5C-5376ED9F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4FD753D-4E59-4646-92ED-AEFC0FEB1A8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8463" y="244475"/>
            <a:ext cx="2097087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44475"/>
            <a:ext cx="6138863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946F8C-D7CF-446D-BA5D-87D5A5485E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918075" y="1905000"/>
            <a:ext cx="39274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18075" y="4076700"/>
            <a:ext cx="3927475" cy="2019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D06CFDC2-4708-4C74-A305-80808019D7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4475"/>
            <a:ext cx="8385175" cy="1431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290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937375" y="6245225"/>
            <a:ext cx="1901825" cy="476250"/>
          </a:xfrm>
        </p:spPr>
        <p:txBody>
          <a:bodyPr/>
          <a:lstStyle>
            <a:lvl1pPr>
              <a:defRPr/>
            </a:lvl1pPr>
          </a:lstStyle>
          <a:p>
            <a:fld id="{F96D3BE4-8C68-47CA-B62F-36D44754AF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08D877-88A7-48B6-BAB6-4F850C632F0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637126-C734-4D10-9DC7-CA22406BD2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8075" y="1905000"/>
            <a:ext cx="3927475" cy="4191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6AB0C-BF44-4084-ABB5-83D9F80167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CCD03B-966D-4694-8605-86C57732BA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E6C186-FA37-4D78-9E0F-D8F7C31C714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973338-4ED1-4D01-83ED-14BF6EF003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FFD239-B51C-40C9-9721-7DFC84B34E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A36843-FCC6-44EF-B3D8-F49884AFF6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298" name="Group 2"/>
          <p:cNvGrpSpPr>
            <a:grpSpLocks/>
          </p:cNvGrpSpPr>
          <p:nvPr/>
        </p:nvGrpSpPr>
        <p:grpSpPr bwMode="auto">
          <a:xfrm>
            <a:off x="319088" y="1828800"/>
            <a:ext cx="8824912" cy="5029200"/>
            <a:chOff x="201" y="1152"/>
            <a:chExt cx="5559" cy="3168"/>
          </a:xfrm>
        </p:grpSpPr>
        <p:sp>
          <p:nvSpPr>
            <p:cNvPr id="55299" name="Freeform 3"/>
            <p:cNvSpPr>
              <a:spLocks/>
            </p:cNvSpPr>
            <p:nvPr/>
          </p:nvSpPr>
          <p:spPr bwMode="ltGray">
            <a:xfrm>
              <a:off x="528" y="2909"/>
              <a:ext cx="5232" cy="14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0" name="Freeform 4"/>
            <p:cNvSpPr>
              <a:spLocks/>
            </p:cNvSpPr>
            <p:nvPr/>
          </p:nvSpPr>
          <p:spPr bwMode="ltGray">
            <a:xfrm>
              <a:off x="210" y="1152"/>
              <a:ext cx="5550" cy="3168"/>
            </a:xfrm>
            <a:custGeom>
              <a:avLst/>
              <a:gdLst/>
              <a:ahLst/>
              <a:cxnLst>
                <a:cxn ang="0">
                  <a:pos x="330" y="1764"/>
                </a:cxn>
                <a:cxn ang="0">
                  <a:pos x="0" y="1764"/>
                </a:cxn>
                <a:cxn ang="0">
                  <a:pos x="0" y="3168"/>
                </a:cxn>
                <a:cxn ang="0">
                  <a:pos x="5550" y="3168"/>
                </a:cxn>
                <a:cxn ang="0">
                  <a:pos x="5550" y="0"/>
                </a:cxn>
                <a:cxn ang="0">
                  <a:pos x="330" y="0"/>
                </a:cxn>
                <a:cxn ang="0">
                  <a:pos x="330" y="1764"/>
                </a:cxn>
              </a:cxnLst>
              <a:rect l="0" t="0" r="r" b="b"/>
              <a:pathLst>
                <a:path w="5550" h="3168">
                  <a:moveTo>
                    <a:pt x="330" y="1764"/>
                  </a:moveTo>
                  <a:lnTo>
                    <a:pt x="0" y="1764"/>
                  </a:lnTo>
                  <a:lnTo>
                    <a:pt x="0" y="3168"/>
                  </a:lnTo>
                  <a:lnTo>
                    <a:pt x="5550" y="3168"/>
                  </a:lnTo>
                  <a:lnTo>
                    <a:pt x="5550" y="0"/>
                  </a:lnTo>
                  <a:lnTo>
                    <a:pt x="330" y="0"/>
                  </a:lnTo>
                  <a:lnTo>
                    <a:pt x="330" y="1764"/>
                  </a:lnTo>
                  <a:close/>
                </a:path>
              </a:pathLst>
            </a:custGeom>
            <a:solidFill>
              <a:schemeClr val="bg2">
                <a:alpha val="3000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1" name="Freeform 5"/>
            <p:cNvSpPr>
              <a:spLocks/>
            </p:cNvSpPr>
            <p:nvPr/>
          </p:nvSpPr>
          <p:spPr bwMode="ltGray">
            <a:xfrm>
              <a:off x="528" y="2932"/>
              <a:ext cx="5232" cy="138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82"/>
                </a:cxn>
                <a:cxn ang="0">
                  <a:pos x="4897" y="2182"/>
                </a:cxn>
                <a:cxn ang="0">
                  <a:pos x="489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4897" h="2182">
                  <a:moveTo>
                    <a:pt x="0" y="0"/>
                  </a:moveTo>
                  <a:lnTo>
                    <a:pt x="0" y="2182"/>
                  </a:lnTo>
                  <a:lnTo>
                    <a:pt x="4897" y="2182"/>
                  </a:lnTo>
                  <a:lnTo>
                    <a:pt x="489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302" name="Freeform 6"/>
            <p:cNvSpPr>
              <a:spLocks/>
            </p:cNvSpPr>
            <p:nvPr/>
          </p:nvSpPr>
          <p:spPr bwMode="ltGray">
            <a:xfrm>
              <a:off x="528" y="1152"/>
              <a:ext cx="4607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3" name="Freeform 7"/>
            <p:cNvSpPr>
              <a:spLocks/>
            </p:cNvSpPr>
            <p:nvPr/>
          </p:nvSpPr>
          <p:spPr bwMode="ltGray">
            <a:xfrm>
              <a:off x="528" y="1152"/>
              <a:ext cx="29" cy="17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161"/>
                </a:cxn>
                <a:cxn ang="0">
                  <a:pos x="29" y="2161"/>
                </a:cxn>
                <a:cxn ang="0">
                  <a:pos x="27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29" h="2161">
                  <a:moveTo>
                    <a:pt x="0" y="0"/>
                  </a:moveTo>
                  <a:lnTo>
                    <a:pt x="0" y="2161"/>
                  </a:lnTo>
                  <a:lnTo>
                    <a:pt x="29" y="2161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4" name="Freeform 8"/>
            <p:cNvSpPr>
              <a:spLocks/>
            </p:cNvSpPr>
            <p:nvPr/>
          </p:nvSpPr>
          <p:spPr bwMode="ltGray">
            <a:xfrm>
              <a:off x="527" y="2904"/>
              <a:ext cx="29" cy="1416"/>
            </a:xfrm>
            <a:custGeom>
              <a:avLst/>
              <a:gdLst/>
              <a:ahLst/>
              <a:cxnLst>
                <a:cxn ang="0">
                  <a:pos x="0" y="1416"/>
                </a:cxn>
                <a:cxn ang="0">
                  <a:pos x="29" y="1416"/>
                </a:cxn>
                <a:cxn ang="0">
                  <a:pos x="28" y="24"/>
                </a:cxn>
                <a:cxn ang="0">
                  <a:pos x="0" y="0"/>
                </a:cxn>
                <a:cxn ang="0">
                  <a:pos x="0" y="1416"/>
                </a:cxn>
              </a:cxnLst>
              <a:rect l="0" t="0" r="r" b="b"/>
              <a:pathLst>
                <a:path w="29" h="1416">
                  <a:moveTo>
                    <a:pt x="0" y="1416"/>
                  </a:moveTo>
                  <a:lnTo>
                    <a:pt x="29" y="1416"/>
                  </a:lnTo>
                  <a:lnTo>
                    <a:pt x="28" y="24"/>
                  </a:lnTo>
                  <a:lnTo>
                    <a:pt x="0" y="0"/>
                  </a:lnTo>
                  <a:lnTo>
                    <a:pt x="0" y="1416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0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5" name="Freeform 9"/>
            <p:cNvSpPr>
              <a:spLocks/>
            </p:cNvSpPr>
            <p:nvPr/>
          </p:nvSpPr>
          <p:spPr bwMode="ltGray">
            <a:xfrm>
              <a:off x="201" y="2904"/>
              <a:ext cx="2879" cy="2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9"/>
                </a:cxn>
                <a:cxn ang="0">
                  <a:pos x="5387" y="149"/>
                </a:cxn>
                <a:cxn ang="0">
                  <a:pos x="5387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5387" h="149">
                  <a:moveTo>
                    <a:pt x="0" y="0"/>
                  </a:moveTo>
                  <a:lnTo>
                    <a:pt x="0" y="149"/>
                  </a:lnTo>
                  <a:lnTo>
                    <a:pt x="5387" y="149"/>
                  </a:lnTo>
                  <a:lnTo>
                    <a:pt x="538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alpha val="0"/>
                  </a:schemeClr>
                </a:gs>
                <a:gs pos="100000">
                  <a:schemeClr val="bg2">
                    <a:gamma/>
                    <a:shade val="81961"/>
                    <a:invGamma/>
                  </a:schemeClr>
                </a:gs>
              </a:gsLst>
              <a:lin ang="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306" name="Freeform 10"/>
            <p:cNvSpPr>
              <a:spLocks/>
            </p:cNvSpPr>
            <p:nvPr/>
          </p:nvSpPr>
          <p:spPr bwMode="ltGray">
            <a:xfrm>
              <a:off x="201" y="2904"/>
              <a:ext cx="30" cy="14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416"/>
                </a:cxn>
                <a:cxn ang="0">
                  <a:pos x="29" y="1416"/>
                </a:cxn>
                <a:cxn ang="0">
                  <a:pos x="30" y="27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30" h="1416">
                  <a:moveTo>
                    <a:pt x="0" y="0"/>
                  </a:moveTo>
                  <a:lnTo>
                    <a:pt x="0" y="1416"/>
                  </a:lnTo>
                  <a:lnTo>
                    <a:pt x="29" y="1416"/>
                  </a:lnTo>
                  <a:lnTo>
                    <a:pt x="30" y="2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2">
                    <a:gamma/>
                    <a:tint val="87843"/>
                    <a:invGamma/>
                  </a:schemeClr>
                </a:gs>
                <a:gs pos="100000">
                  <a:schemeClr val="bg2">
                    <a:alpha val="10001"/>
                  </a:schemeClr>
                </a:gs>
              </a:gsLst>
              <a:lin ang="5400000" scaled="1"/>
            </a:gradFill>
            <a:ln w="9525" cap="flat" cmpd="sng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53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53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7375" y="6245225"/>
            <a:ext cx="190182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C749E1A7-B441-4954-9587-58D2F851EDA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5310" name="Rectangle 14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200" y="244475"/>
            <a:ext cx="8385175" cy="143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5311" name="Rectangle 15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838200" y="1905000"/>
            <a:ext cx="800735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 Black" pitchFamily="34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8.bin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9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oleObject" Target="../embeddings/oleObject1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1.vml"/><Relationship Id="rId4" Type="http://schemas.openxmlformats.org/officeDocument/2006/relationships/oleObject" Target="../embeddings/oleObject20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5" Type="http://schemas.openxmlformats.org/officeDocument/2006/relationships/oleObject" Target="../embeddings/oleObject23.bin"/><Relationship Id="rId4" Type="http://schemas.openxmlformats.org/officeDocument/2006/relationships/oleObject" Target="../embeddings/oleObject22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25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27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5.v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8.v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9.vml"/><Relationship Id="rId4" Type="http://schemas.openxmlformats.org/officeDocument/2006/relationships/oleObject" Target="../embeddings/oleObject32.bin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0.v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oleObject" Target="../embeddings/oleObject35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2.vml"/><Relationship Id="rId4" Type="http://schemas.openxmlformats.org/officeDocument/2006/relationships/oleObject" Target="../embeddings/oleObject37.bin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3.vml"/><Relationship Id="rId4" Type="http://schemas.openxmlformats.org/officeDocument/2006/relationships/oleObject" Target="../embeddings/oleObject39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4.vml"/><Relationship Id="rId4" Type="http://schemas.openxmlformats.org/officeDocument/2006/relationships/oleObject" Target="../embeddings/oleObject41.bin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5.vml"/><Relationship Id="rId4" Type="http://schemas.openxmlformats.org/officeDocument/2006/relationships/oleObject" Target="../embeddings/oleObject43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3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6.v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7.vml"/><Relationship Id="rId4" Type="http://schemas.openxmlformats.org/officeDocument/2006/relationships/oleObject" Target="../embeddings/oleObject45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8.v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0.v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1.vml"/><Relationship Id="rId5" Type="http://schemas.openxmlformats.org/officeDocument/2006/relationships/oleObject" Target="../embeddings/oleObject51.bin"/><Relationship Id="rId4" Type="http://schemas.openxmlformats.org/officeDocument/2006/relationships/oleObject" Target="../embeddings/oleObject50.bin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2.v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3.v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to Linear Regression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 smtClean="0"/>
              <a:t>Dr. “You Better Walk the Line” Schroeder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55" name="Rectangle 31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7782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Example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Commissioner of VDOT believes the average speed of motorists along a stretch of I-81 is related to the number of cars patrolling that stretch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Average speed is measured by and unmanned, stationary radar gun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Experiment spans 2 months with measurements taken daily</a:t>
            </a:r>
          </a:p>
          <a:p>
            <a:pPr lvl="1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A sample of 5 days is taken</a:t>
            </a:r>
          </a:p>
        </p:txBody>
      </p:sp>
      <p:graphicFrame>
        <p:nvGraphicFramePr>
          <p:cNvPr id="77890" name="Group 66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232595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59848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Commissioner's Data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Cars Patrolling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Average Speed of Motorists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7987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905000"/>
            <a:ext cx="3200400" cy="4114800"/>
          </a:xfrm>
        </p:spPr>
        <p:txBody>
          <a:bodyPr/>
          <a:lstStyle/>
          <a:p>
            <a:r>
              <a:rPr lang="en-US" sz="2800"/>
              <a:t>The first step is to plot the data on a graph to see if we SEE a relationship</a:t>
            </a:r>
          </a:p>
          <a:p>
            <a:r>
              <a:rPr lang="en-US" sz="2800"/>
              <a:t>This is called “Eyeballing”</a:t>
            </a:r>
          </a:p>
        </p:txBody>
      </p:sp>
      <p:pic>
        <p:nvPicPr>
          <p:cNvPr id="79876" name="Picture 4" descr="Graph of Traffic Speed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0" y="18796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808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905000"/>
            <a:ext cx="3200400" cy="4114800"/>
          </a:xfrm>
        </p:spPr>
        <p:txBody>
          <a:bodyPr/>
          <a:lstStyle/>
          <a:p>
            <a:r>
              <a:rPr lang="en-US" sz="2400"/>
              <a:t>Clearly, a relationship seems to exist</a:t>
            </a:r>
          </a:p>
          <a:p>
            <a:r>
              <a:rPr lang="en-US" sz="2400">
                <a:solidFill>
                  <a:schemeClr val="folHlink"/>
                </a:solidFill>
              </a:rPr>
              <a:t>The more patrol cars on the highway, the lower the average speed</a:t>
            </a:r>
          </a:p>
          <a:p>
            <a:r>
              <a:rPr lang="en-US" sz="2400"/>
              <a:t>What kind of relationship is this?</a:t>
            </a:r>
          </a:p>
          <a:p>
            <a:r>
              <a:rPr lang="en-US" sz="2400"/>
              <a:t>Negative</a:t>
            </a:r>
          </a:p>
        </p:txBody>
      </p:sp>
      <p:pic>
        <p:nvPicPr>
          <p:cNvPr id="80900" name="Picture 4" descr="Graph of Traffic Speed Dat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56000" y="18796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819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057400"/>
            <a:ext cx="30480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Another example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Our hypothetical beer tax scenario illustrates a </a:t>
            </a:r>
            <a:r>
              <a:rPr lang="en-US" sz="2400" i="1" dirty="0"/>
              <a:t>positive</a:t>
            </a:r>
            <a:r>
              <a:rPr lang="en-US" sz="2400" dirty="0"/>
              <a:t> relationship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We can see that as </a:t>
            </a:r>
            <a:r>
              <a:rPr lang="en-US" sz="2400" dirty="0" smtClean="0"/>
              <a:t>states</a:t>
            </a:r>
            <a:r>
              <a:rPr lang="en-US" sz="2400" dirty="0"/>
              <a:t>’ populations increase, so do the revenues from the beer tax </a:t>
            </a:r>
          </a:p>
        </p:txBody>
      </p:sp>
      <p:pic>
        <p:nvPicPr>
          <p:cNvPr id="81924" name="Picture 4" descr="Relationship Between State Pop and Beer Tax Revenu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76600" y="1828800"/>
            <a:ext cx="54864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8397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2057400"/>
            <a:ext cx="30480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Many times, no relationship exists between two variables</a:t>
            </a:r>
          </a:p>
          <a:p>
            <a:pPr>
              <a:lnSpc>
                <a:spcPct val="80000"/>
              </a:lnSpc>
            </a:pPr>
            <a:r>
              <a:rPr lang="en-US" sz="2400"/>
              <a:t>Here’s a graph of the data relating the number of patrol cars to the number of indecent exposure arrests </a:t>
            </a:r>
          </a:p>
          <a:p>
            <a:pPr>
              <a:lnSpc>
                <a:spcPct val="80000"/>
              </a:lnSpc>
            </a:pPr>
            <a:r>
              <a:rPr lang="en-US" sz="2400"/>
              <a:t>Need to look at data</a:t>
            </a:r>
          </a:p>
        </p:txBody>
      </p:sp>
      <p:pic>
        <p:nvPicPr>
          <p:cNvPr id="83973" name="Picture 5" descr="Relationship Between Cars Patrolling and Indecent Exposre Arres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828800"/>
            <a:ext cx="5486400" cy="4572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8499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 dirty="0"/>
              <a:t>OK, what if there was a national Public Administration conference held in town on Wed-Fri (these folks are known to be wild) and graduation </a:t>
            </a:r>
            <a:r>
              <a:rPr lang="en-US" sz="2400" dirty="0" smtClean="0"/>
              <a:t>from </a:t>
            </a:r>
            <a:r>
              <a:rPr lang="en-US" sz="2400" dirty="0"/>
              <a:t>a local University was on Saturday?</a:t>
            </a:r>
          </a:p>
          <a:p>
            <a:r>
              <a:rPr lang="en-US" sz="2400" dirty="0"/>
              <a:t>How might you control for such things?</a:t>
            </a:r>
          </a:p>
        </p:txBody>
      </p:sp>
      <p:graphicFrame>
        <p:nvGraphicFramePr>
          <p:cNvPr id="85164" name="Group 172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107499"/>
        </p:xfrm>
        <a:graphic>
          <a:graphicData uri="http://schemas.openxmlformats.org/drawingml/2006/table">
            <a:tbl>
              <a:tblPr/>
              <a:tblGrid>
                <a:gridCol w="1309688"/>
                <a:gridCol w="1308100"/>
                <a:gridCol w="1309687"/>
              </a:tblGrid>
              <a:tr h="598488"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Patrol Cars and Number of Arrests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Cars on Patrol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Indecent Exposure Arrests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53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Monday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27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Tuesday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Wednesday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57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Thursday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28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21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Friday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66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27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Saturday</a:t>
                      </a:r>
                    </a:p>
                  </a:txBody>
                  <a:tcPr anchor="b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60</a:t>
                      </a:r>
                    </a:p>
                  </a:txBody>
                  <a:tcPr anchor="b"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Eyeballing</a:t>
            </a:r>
          </a:p>
        </p:txBody>
      </p:sp>
      <p:sp>
        <p:nvSpPr>
          <p:cNvPr id="870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You can figure out a lot by first graphing the two variables and taking a gander</a:t>
            </a:r>
          </a:p>
          <a:p>
            <a:pPr>
              <a:lnSpc>
                <a:spcPct val="90000"/>
              </a:lnSpc>
            </a:pPr>
            <a:r>
              <a:rPr lang="en-US" sz="2800"/>
              <a:t>You can generally tell pretty quickly when a VERY STRONG or VERY WEAK IF ANY relationship exists</a:t>
            </a:r>
          </a:p>
          <a:p>
            <a:pPr>
              <a:lnSpc>
                <a:spcPct val="90000"/>
              </a:lnSpc>
            </a:pPr>
            <a:r>
              <a:rPr lang="en-US" sz="2800"/>
              <a:t>However, many situations will fall somewhere in between</a:t>
            </a:r>
          </a:p>
          <a:p>
            <a:pPr>
              <a:lnSpc>
                <a:spcPct val="90000"/>
              </a:lnSpc>
            </a:pPr>
            <a:r>
              <a:rPr lang="en-US" sz="2800"/>
              <a:t>That’s when you need to have a set of statistics on hand to help you summarize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Centrality and Spread</a:t>
            </a:r>
          </a:p>
        </p:txBody>
      </p:sp>
      <p:sp>
        <p:nvSpPr>
          <p:cNvPr id="7680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Remember, to describe some data about ONE variable accurately, we need two things</a:t>
            </a:r>
          </a:p>
          <a:p>
            <a:pPr lvl="1"/>
            <a:r>
              <a:rPr lang="en-US" sz="2400"/>
              <a:t>A measure of </a:t>
            </a:r>
            <a:r>
              <a:rPr lang="en-US" sz="2400">
                <a:solidFill>
                  <a:schemeClr val="folHlink"/>
                </a:solidFill>
              </a:rPr>
              <a:t>Centrality</a:t>
            </a:r>
          </a:p>
          <a:p>
            <a:pPr lvl="1"/>
            <a:r>
              <a:rPr lang="en-US" sz="2400"/>
              <a:t>And a measure of </a:t>
            </a:r>
            <a:r>
              <a:rPr lang="en-US" sz="2400">
                <a:solidFill>
                  <a:schemeClr val="folHlink"/>
                </a:solidFill>
              </a:rPr>
              <a:t>Spread</a:t>
            </a:r>
          </a:p>
          <a:p>
            <a:r>
              <a:rPr lang="en-US" sz="2800">
                <a:solidFill>
                  <a:schemeClr val="accent1"/>
                </a:solidFill>
              </a:rPr>
              <a:t>When doing regression, even though it is more difficult (because we are now dealing with TWO data sets), we are still trying to find the same things!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8806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905000"/>
            <a:ext cx="3276600" cy="4191000"/>
          </a:xfrm>
        </p:spPr>
        <p:txBody>
          <a:bodyPr/>
          <a:lstStyle/>
          <a:p>
            <a:r>
              <a:rPr lang="en-US"/>
              <a:t>The measure of </a:t>
            </a:r>
            <a:r>
              <a:rPr lang="en-US">
                <a:solidFill>
                  <a:schemeClr val="folHlink"/>
                </a:solidFill>
              </a:rPr>
              <a:t>Centrality</a:t>
            </a:r>
            <a:r>
              <a:rPr lang="en-US"/>
              <a:t>, when we are dealing with </a:t>
            </a:r>
            <a:r>
              <a:rPr lang="en-US">
                <a:solidFill>
                  <a:schemeClr val="folHlink"/>
                </a:solidFill>
              </a:rPr>
              <a:t>TWO</a:t>
            </a:r>
            <a:r>
              <a:rPr lang="en-US"/>
              <a:t> variables, is</a:t>
            </a:r>
          </a:p>
          <a:p>
            <a:r>
              <a:rPr lang="en-US"/>
              <a:t>a </a:t>
            </a:r>
            <a:r>
              <a:rPr lang="en-US" b="1">
                <a:solidFill>
                  <a:schemeClr val="folHlink"/>
                </a:solidFill>
              </a:rPr>
              <a:t>LINE</a:t>
            </a:r>
          </a:p>
        </p:txBody>
      </p:sp>
      <p:pic>
        <p:nvPicPr>
          <p:cNvPr id="88068" name="Picture 4" descr="Graph of Traffic Speed Data with 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9011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905000"/>
            <a:ext cx="32766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For our example of patrol cars on I-81, we see that we can pretty easily draw a line that can “sum up” the relationship between the two variables</a:t>
            </a:r>
          </a:p>
          <a:p>
            <a:pPr>
              <a:lnSpc>
                <a:spcPct val="80000"/>
              </a:lnSpc>
            </a:pPr>
            <a:r>
              <a:rPr lang="en-US" sz="2400" b="1">
                <a:solidFill>
                  <a:schemeClr val="folHlink"/>
                </a:solidFill>
              </a:rPr>
              <a:t>The line represents the “average” outcome of Y for any given X</a:t>
            </a:r>
          </a:p>
        </p:txBody>
      </p:sp>
      <p:pic>
        <p:nvPicPr>
          <p:cNvPr id="90116" name="Picture 4" descr="Graph of Traffic Speed Data with 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Relationships</a:t>
            </a:r>
          </a:p>
        </p:txBody>
      </p:sp>
      <p:sp>
        <p:nvSpPr>
          <p:cNvPr id="1771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Just like viewing things as “ordinary or not” is a necessity of the human condition, so is looking at the relationships between things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It’s a great shortcut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Imagine if you had to wonder every time you got in your car what was going to happen when you step on the accelerator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Instead, we assume a relationship exists that we </a:t>
            </a:r>
            <a:r>
              <a:rPr lang="en-US" sz="2000" dirty="0" smtClean="0"/>
              <a:t>can </a:t>
            </a:r>
            <a:r>
              <a:rPr lang="en-US" sz="2000" dirty="0"/>
              <a:t>count on – we don’t need to rethink it every time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The concepts of average and deviation are simply statistical formalizations of “ordinary or not”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Linear Regression is simply a statistical formalization of the concept of relationship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89091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981200"/>
            <a:ext cx="3352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Any line can be described by two numbers</a:t>
            </a:r>
          </a:p>
          <a:p>
            <a:pPr>
              <a:lnSpc>
                <a:spcPct val="90000"/>
              </a:lnSpc>
            </a:pPr>
            <a:r>
              <a:rPr lang="en-US" sz="2800"/>
              <a:t>The 3 lines here differ in how steeply they “slant”</a:t>
            </a:r>
          </a:p>
          <a:p>
            <a:pPr>
              <a:lnSpc>
                <a:spcPct val="90000"/>
              </a:lnSpc>
            </a:pPr>
            <a:r>
              <a:rPr lang="en-US" sz="2800"/>
              <a:t>This slant is referred to a </a:t>
            </a:r>
            <a:r>
              <a:rPr lang="en-US" sz="2800">
                <a:solidFill>
                  <a:schemeClr val="folHlink"/>
                </a:solidFill>
              </a:rPr>
              <a:t>Slope</a:t>
            </a:r>
          </a:p>
          <a:p>
            <a:pPr>
              <a:lnSpc>
                <a:spcPct val="90000"/>
              </a:lnSpc>
            </a:pPr>
            <a:endParaRPr lang="en-US" sz="2800"/>
          </a:p>
        </p:txBody>
      </p:sp>
      <p:pic>
        <p:nvPicPr>
          <p:cNvPr id="89092" name="Picture 4" descr="Lines with Different Slo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1336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9113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81000" y="1981200"/>
            <a:ext cx="3352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slope of any line is defined by how much the line rises or falls relative to the distance it travels horizontally</a:t>
            </a:r>
            <a:endParaRPr lang="en-US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  <p:pic>
        <p:nvPicPr>
          <p:cNvPr id="91140" name="Picture 4" descr="Lines with Different Slo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1336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9216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28600" y="1981200"/>
            <a:ext cx="3276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Statistically, the formula is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/>
              <a:t>Remember “rise over run”? </a:t>
            </a:r>
          </a:p>
          <a:p>
            <a:pPr>
              <a:lnSpc>
                <a:spcPct val="90000"/>
              </a:lnSpc>
            </a:pPr>
            <a:r>
              <a:rPr lang="en-US" sz="2000"/>
              <a:t>Because we are most often dealing with samples, we use the symbol “b”</a:t>
            </a:r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In geometry, it was “m”</a:t>
            </a:r>
          </a:p>
          <a:p>
            <a:pPr>
              <a:lnSpc>
                <a:spcPct val="90000"/>
              </a:lnSpc>
            </a:pPr>
            <a:endParaRPr lang="en-US" sz="2000"/>
          </a:p>
        </p:txBody>
      </p:sp>
      <p:pic>
        <p:nvPicPr>
          <p:cNvPr id="92164" name="Picture 4" descr="Lines with Different Slop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2133600"/>
            <a:ext cx="5130800" cy="4216400"/>
          </a:xfrm>
          <a:prstGeom prst="rect">
            <a:avLst/>
          </a:prstGeom>
          <a:noFill/>
        </p:spPr>
      </p:pic>
      <p:graphicFrame>
        <p:nvGraphicFramePr>
          <p:cNvPr id="92168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1524000" y="2667000"/>
          <a:ext cx="1255713" cy="927100"/>
        </p:xfrm>
        <a:graphic>
          <a:graphicData uri="http://schemas.openxmlformats.org/presentationml/2006/ole">
            <p:oleObj spid="_x0000_s92168" name="Equation" r:id="rId4" imgW="53316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9523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905000"/>
            <a:ext cx="3352800" cy="4191000"/>
          </a:xfrm>
        </p:spPr>
        <p:txBody>
          <a:bodyPr/>
          <a:lstStyle/>
          <a:p>
            <a:r>
              <a:rPr lang="en-US" dirty="0"/>
              <a:t>Here </a:t>
            </a:r>
            <a:r>
              <a:rPr lang="en-US" dirty="0" smtClean="0"/>
              <a:t>are </a:t>
            </a:r>
            <a:r>
              <a:rPr lang="en-US" dirty="0"/>
              <a:t>several hypothetical lines</a:t>
            </a:r>
          </a:p>
          <a:p>
            <a:r>
              <a:rPr lang="en-US" dirty="0"/>
              <a:t>Go ahead and calculate the slopes</a:t>
            </a:r>
          </a:p>
        </p:txBody>
      </p:sp>
      <p:pic>
        <p:nvPicPr>
          <p:cNvPr id="95236" name="Picture 4" descr="Five Lines with Different Slope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91000" y="2057400"/>
            <a:ext cx="4597400" cy="416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972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28600" y="1981200"/>
            <a:ext cx="3276600" cy="4191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dirty="0"/>
              <a:t>The second number used to describe a line is the point where it </a:t>
            </a:r>
            <a:r>
              <a:rPr lang="en-US" sz="2400" dirty="0" smtClean="0"/>
              <a:t>crosses the </a:t>
            </a:r>
            <a:r>
              <a:rPr lang="en-US" sz="2400" dirty="0"/>
              <a:t>Y-axis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This is where X = 0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It’s called the </a:t>
            </a:r>
            <a:r>
              <a:rPr lang="en-US" sz="2400" i="1" dirty="0">
                <a:solidFill>
                  <a:schemeClr val="folHlink"/>
                </a:solidFill>
              </a:rPr>
              <a:t>Intercept</a:t>
            </a:r>
          </a:p>
          <a:p>
            <a:pPr>
              <a:lnSpc>
                <a:spcPct val="80000"/>
              </a:lnSpc>
            </a:pPr>
            <a:r>
              <a:rPr lang="en-US" sz="2400" dirty="0"/>
              <a:t>Here are several </a:t>
            </a:r>
            <a:r>
              <a:rPr lang="en-US" sz="2400" dirty="0" smtClean="0"/>
              <a:t>lines </a:t>
            </a:r>
            <a:r>
              <a:rPr lang="en-US" sz="2400" dirty="0"/>
              <a:t>with the same slope, but different intercepts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pic>
        <p:nvPicPr>
          <p:cNvPr id="97287" name="Picture 7" descr="Lines with Different Intercep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0574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9830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228600" y="1981200"/>
            <a:ext cx="32766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Statistically, we refer to the intercept with the Greek letter alpha “</a:t>
            </a:r>
            <a:r>
              <a:rPr lang="el-GR" sz="2400"/>
              <a:t>α</a:t>
            </a:r>
            <a:r>
              <a:rPr lang="en-US" sz="2400"/>
              <a:t>”</a:t>
            </a:r>
          </a:p>
          <a:p>
            <a:pPr>
              <a:lnSpc>
                <a:spcPct val="90000"/>
              </a:lnSpc>
            </a:pPr>
            <a:r>
              <a:rPr lang="en-US" sz="2400"/>
              <a:t>Since we are usually dealing with samples, we instead use “a”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In geometry you used “b”, how’s that for confusing?</a:t>
            </a:r>
            <a:endParaRPr lang="el-GR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 sz="2400">
              <a:solidFill>
                <a:schemeClr val="folHlink"/>
              </a:solidFill>
            </a:endParaRPr>
          </a:p>
        </p:txBody>
      </p:sp>
      <p:pic>
        <p:nvPicPr>
          <p:cNvPr id="98308" name="Picture 4" descr="Lines with Different Intercept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57600" y="20574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9933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85800" y="2057400"/>
            <a:ext cx="2819400" cy="4191000"/>
          </a:xfrm>
        </p:spPr>
        <p:txBody>
          <a:bodyPr/>
          <a:lstStyle/>
          <a:p>
            <a:r>
              <a:rPr lang="en-US" sz="2400"/>
              <a:t>So, a line can be described as</a:t>
            </a:r>
          </a:p>
          <a:p>
            <a:endParaRPr lang="en-US" sz="2400"/>
          </a:p>
          <a:p>
            <a:endParaRPr lang="en-US" sz="2800"/>
          </a:p>
          <a:p>
            <a:r>
              <a:rPr lang="en-US" sz="2400"/>
              <a:t>If you are describing a relationship, then it’s</a:t>
            </a:r>
          </a:p>
          <a:p>
            <a:pPr>
              <a:buFont typeface="Wingdings" pitchFamily="2" charset="2"/>
              <a:buNone/>
            </a:pPr>
            <a:endParaRPr lang="el-GR" sz="2400">
              <a:solidFill>
                <a:schemeClr val="folHlink"/>
              </a:solidFill>
            </a:endParaRPr>
          </a:p>
          <a:p>
            <a:endParaRPr lang="en-US" sz="2800">
              <a:solidFill>
                <a:schemeClr val="folHlink"/>
              </a:solidFill>
            </a:endParaRPr>
          </a:p>
        </p:txBody>
      </p:sp>
      <p:graphicFrame>
        <p:nvGraphicFramePr>
          <p:cNvPr id="99333" name="Object 5"/>
          <p:cNvGraphicFramePr>
            <a:graphicFrameLocks noChangeAspect="1"/>
          </p:cNvGraphicFramePr>
          <p:nvPr>
            <p:ph sz="quarter" idx="2"/>
          </p:nvPr>
        </p:nvGraphicFramePr>
        <p:xfrm>
          <a:off x="1066800" y="3048000"/>
          <a:ext cx="1981200" cy="528638"/>
        </p:xfrm>
        <a:graphic>
          <a:graphicData uri="http://schemas.openxmlformats.org/presentationml/2006/ole">
            <p:oleObj spid="_x0000_s99333" name="Equation" r:id="rId3" imgW="761760" imgH="203040" progId="Equation.3">
              <p:embed/>
            </p:oleObj>
          </a:graphicData>
        </a:graphic>
      </p:graphicFrame>
      <p:pic>
        <p:nvPicPr>
          <p:cNvPr id="99332" name="Picture 4" descr="Lines with Different Intercep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057400"/>
            <a:ext cx="5130800" cy="4216400"/>
          </a:xfrm>
          <a:prstGeom prst="rect">
            <a:avLst/>
          </a:prstGeom>
          <a:noFill/>
        </p:spPr>
      </p:pic>
      <p:graphicFrame>
        <p:nvGraphicFramePr>
          <p:cNvPr id="99339" name="Object 11"/>
          <p:cNvGraphicFramePr>
            <a:graphicFrameLocks noChangeAspect="1"/>
          </p:cNvGraphicFramePr>
          <p:nvPr>
            <p:ph sz="quarter" idx="3"/>
          </p:nvPr>
        </p:nvGraphicFramePr>
        <p:xfrm>
          <a:off x="1066800" y="5334000"/>
          <a:ext cx="1981200" cy="628650"/>
        </p:xfrm>
        <a:graphic>
          <a:graphicData uri="http://schemas.openxmlformats.org/presentationml/2006/ole">
            <p:oleObj spid="_x0000_s99339" name="Equation" r:id="rId5" imgW="76176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0342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85800" y="2819400"/>
            <a:ext cx="28194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little “hat” means “predicted value”</a:t>
            </a:r>
          </a:p>
          <a:p>
            <a:pPr>
              <a:lnSpc>
                <a:spcPct val="90000"/>
              </a:lnSpc>
            </a:pPr>
            <a:r>
              <a:rPr lang="en-US" sz="2000"/>
              <a:t>Because we are usually dealing with samples, we use</a:t>
            </a:r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endParaRPr lang="en-US" sz="2000"/>
          </a:p>
          <a:p>
            <a:pPr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In geometry it was Y=mX + b, go figure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l-GR" sz="240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 sz="2800">
              <a:solidFill>
                <a:schemeClr val="folHlink"/>
              </a:solidFill>
            </a:endParaRPr>
          </a:p>
        </p:txBody>
      </p:sp>
      <p:graphicFrame>
        <p:nvGraphicFramePr>
          <p:cNvPr id="103430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1143000" y="2057400"/>
          <a:ext cx="1981200" cy="628650"/>
        </p:xfrm>
        <a:graphic>
          <a:graphicData uri="http://schemas.openxmlformats.org/presentationml/2006/ole">
            <p:oleObj spid="_x0000_s103430" name="Equation" r:id="rId3" imgW="761760" imgH="241200" progId="Equation.3">
              <p:embed/>
            </p:oleObj>
          </a:graphicData>
        </a:graphic>
      </p:graphicFrame>
      <p:pic>
        <p:nvPicPr>
          <p:cNvPr id="103429" name="Picture 5" descr="Lines with Different Intercept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057400"/>
            <a:ext cx="5130800" cy="4216400"/>
          </a:xfrm>
          <a:prstGeom prst="rect">
            <a:avLst/>
          </a:prstGeom>
          <a:noFill/>
        </p:spPr>
      </p:pic>
      <p:graphicFrame>
        <p:nvGraphicFramePr>
          <p:cNvPr id="103433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1143000" y="4953000"/>
          <a:ext cx="2057400" cy="625475"/>
        </p:xfrm>
        <a:graphic>
          <a:graphicData uri="http://schemas.openxmlformats.org/presentationml/2006/ole">
            <p:oleObj spid="_x0000_s103433" name="Equation" r:id="rId5" imgW="7110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9625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304800" y="1905000"/>
            <a:ext cx="3276600" cy="4191000"/>
          </a:xfrm>
        </p:spPr>
        <p:txBody>
          <a:bodyPr/>
          <a:lstStyle/>
          <a:p>
            <a:r>
              <a:rPr lang="en-US" sz="2400"/>
              <a:t>To illustrate, let’s look at the car speed example again</a:t>
            </a:r>
          </a:p>
          <a:p>
            <a:r>
              <a:rPr lang="en-US" sz="2400">
                <a:solidFill>
                  <a:schemeClr val="folHlink"/>
                </a:solidFill>
              </a:rPr>
              <a:t>If we had only the line, what could we say about the expected average speed if 3 patrol cars were on the road?</a:t>
            </a:r>
          </a:p>
        </p:txBody>
      </p:sp>
      <p:pic>
        <p:nvPicPr>
          <p:cNvPr id="96260" name="Picture 4" descr="Graph of Traffic Speed Data with 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81400" y="2133600"/>
            <a:ext cx="5130800" cy="4216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0445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04800" y="1905000"/>
            <a:ext cx="3200400" cy="4191000"/>
          </a:xfrm>
        </p:spPr>
        <p:txBody>
          <a:bodyPr/>
          <a:lstStyle/>
          <a:p>
            <a:r>
              <a:rPr lang="en-US" sz="2400"/>
              <a:t>Note that the actual value for that day is 64</a:t>
            </a:r>
          </a:p>
          <a:p>
            <a:r>
              <a:rPr lang="en-US" sz="2400"/>
              <a:t>There is going to be some error in predicting Y</a:t>
            </a:r>
          </a:p>
          <a:p>
            <a:endParaRPr lang="en-US" sz="2400"/>
          </a:p>
          <a:p>
            <a:endParaRPr lang="en-US" sz="2400">
              <a:solidFill>
                <a:schemeClr val="folHlink"/>
              </a:solidFill>
            </a:endParaRPr>
          </a:p>
          <a:p>
            <a:r>
              <a:rPr lang="en-US" sz="2400">
                <a:solidFill>
                  <a:schemeClr val="folHlink"/>
                </a:solidFill>
              </a:rPr>
              <a:t>Just like if we use the mean to predict a parameter</a:t>
            </a:r>
          </a:p>
        </p:txBody>
      </p:sp>
      <p:pic>
        <p:nvPicPr>
          <p:cNvPr id="104452" name="Picture 4" descr="Graph of Traffic Speed Data with Line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81400" y="2133600"/>
            <a:ext cx="5130800" cy="4216400"/>
          </a:xfrm>
          <a:prstGeom prst="rect">
            <a:avLst/>
          </a:prstGeom>
          <a:noFill/>
        </p:spPr>
      </p:pic>
      <p:graphicFrame>
        <p:nvGraphicFramePr>
          <p:cNvPr id="104453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1066800" y="4419600"/>
          <a:ext cx="1447800" cy="517525"/>
        </p:xfrm>
        <a:graphic>
          <a:graphicData uri="http://schemas.openxmlformats.org/presentationml/2006/ole">
            <p:oleObj spid="_x0000_s104453" name="Equation" r:id="rId4" imgW="7110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609600" y="914400"/>
            <a:ext cx="800735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Many public management problems can be interpreted as relationships between two variables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Highway patrol might want to know whether the avg. speed of motorists is related to the number of cars on patrol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Knowing this could lead to decision to increase/decrease patrols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A state wants to raise the beer tax  and wants to know how much revenue it would generate</a:t>
            </a:r>
          </a:p>
          <a:p>
            <a:pPr lvl="2">
              <a:lnSpc>
                <a:spcPct val="90000"/>
              </a:lnSpc>
            </a:pPr>
            <a:r>
              <a:rPr lang="en-US" sz="2000"/>
              <a:t>If a relationship exists between, say, population and revenue from beer tax, then a “prediction” can be made as to how much revenue the state could expect to receive</a:t>
            </a:r>
          </a:p>
          <a:p>
            <a:pPr lvl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7" name="Rectangle 5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054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76962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It’s often very hard to accurately eyeball a line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Sometimes, multiple lines look they might do the trick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chemeClr val="folHlink"/>
                </a:solidFill>
              </a:rPr>
              <a:t>Statisticians have figured out that </a:t>
            </a:r>
            <a:r>
              <a:rPr lang="en-US" sz="2800" dirty="0" smtClean="0">
                <a:solidFill>
                  <a:schemeClr val="folHlink"/>
                </a:solidFill>
              </a:rPr>
              <a:t>the best </a:t>
            </a:r>
            <a:r>
              <a:rPr lang="en-US" sz="2800" dirty="0">
                <a:solidFill>
                  <a:schemeClr val="folHlink"/>
                </a:solidFill>
              </a:rPr>
              <a:t>line to approximate a relationship between two variables is the one that minimizes the errors between Y and Y “hat”</a:t>
            </a:r>
          </a:p>
          <a:p>
            <a:pPr>
              <a:lnSpc>
                <a:spcPct val="90000"/>
              </a:lnSpc>
            </a:pPr>
            <a:r>
              <a:rPr lang="en-US" sz="2800" dirty="0"/>
              <a:t>This is called “</a:t>
            </a:r>
            <a:r>
              <a:rPr lang="en-US" sz="2800" dirty="0">
                <a:solidFill>
                  <a:schemeClr val="folHlink"/>
                </a:solidFill>
              </a:rPr>
              <a:t>Linear Regression</a:t>
            </a:r>
            <a:r>
              <a:rPr lang="en-US" sz="2800" dirty="0"/>
              <a:t>” or “</a:t>
            </a:r>
            <a:r>
              <a:rPr lang="en-US" sz="2800" dirty="0">
                <a:solidFill>
                  <a:schemeClr val="folHlink"/>
                </a:solidFill>
              </a:rPr>
              <a:t>Ordinary Least Squares</a:t>
            </a:r>
            <a:r>
              <a:rPr lang="en-US" sz="2800" dirty="0"/>
              <a:t>”</a:t>
            </a:r>
          </a:p>
        </p:txBody>
      </p:sp>
      <p:graphicFrame>
        <p:nvGraphicFramePr>
          <p:cNvPr id="105483" name="Object 11"/>
          <p:cNvGraphicFramePr>
            <a:graphicFrameLocks noChangeAspect="1"/>
          </p:cNvGraphicFramePr>
          <p:nvPr>
            <p:ph sz="half" idx="2"/>
          </p:nvPr>
        </p:nvGraphicFramePr>
        <p:xfrm>
          <a:off x="6019800" y="5784850"/>
          <a:ext cx="2362200" cy="844550"/>
        </p:xfrm>
        <a:graphic>
          <a:graphicData uri="http://schemas.openxmlformats.org/presentationml/2006/ole">
            <p:oleObj spid="_x0000_s105483" name="Equation" r:id="rId3" imgW="7110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0854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The two formulas that determine a line according to linear regression are</a:t>
            </a:r>
          </a:p>
          <a:p>
            <a:r>
              <a:rPr lang="en-US" sz="2800"/>
              <a:t>The slope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The intercept</a:t>
            </a:r>
          </a:p>
          <a:p>
            <a:endParaRPr lang="en-US" sz="2800"/>
          </a:p>
        </p:txBody>
      </p:sp>
      <p:graphicFrame>
        <p:nvGraphicFramePr>
          <p:cNvPr id="108550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3581400" y="3810000"/>
          <a:ext cx="2971800" cy="1060450"/>
        </p:xfrm>
        <a:graphic>
          <a:graphicData uri="http://schemas.openxmlformats.org/presentationml/2006/ole">
            <p:oleObj spid="_x0000_s108550" name="Equation" r:id="rId3" imgW="1422360" imgH="507960" progId="Equation.3">
              <p:embed/>
            </p:oleObj>
          </a:graphicData>
        </a:graphic>
      </p:graphicFrame>
      <p:graphicFrame>
        <p:nvGraphicFramePr>
          <p:cNvPr id="108552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3581400" y="5334000"/>
          <a:ext cx="1828800" cy="522288"/>
        </p:xfrm>
        <a:graphic>
          <a:graphicData uri="http://schemas.openxmlformats.org/presentationml/2006/ole">
            <p:oleObj spid="_x0000_s108552" name="Equation" r:id="rId4" imgW="711000" imgH="2030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1059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2286000"/>
            <a:ext cx="4343400" cy="4114800"/>
          </a:xfrm>
        </p:spPr>
        <p:txBody>
          <a:bodyPr/>
          <a:lstStyle/>
          <a:p>
            <a:r>
              <a:rPr lang="en-US" sz="2400"/>
              <a:t>The Slope</a:t>
            </a:r>
          </a:p>
          <a:p>
            <a:pPr lvl="1"/>
            <a:r>
              <a:rPr lang="en-US" sz="2000"/>
              <a:t>Taken a piece at a time, this formula is not as intimidating as it looks</a:t>
            </a:r>
          </a:p>
          <a:p>
            <a:r>
              <a:rPr lang="en-US" sz="2400"/>
              <a:t>Example – Patrol Cars vs. Speed</a:t>
            </a:r>
          </a:p>
          <a:p>
            <a:r>
              <a:rPr lang="en-US" sz="2400"/>
              <a:t>Step 1</a:t>
            </a:r>
          </a:p>
          <a:p>
            <a:pPr lvl="1"/>
            <a:r>
              <a:rPr lang="en-US" sz="2000"/>
              <a:t>Calculate the mean for both the dependent variable (Y) and the Independent variable (X)</a:t>
            </a:r>
          </a:p>
          <a:p>
            <a:endParaRPr lang="en-US" sz="2400"/>
          </a:p>
        </p:txBody>
      </p:sp>
      <p:graphicFrame>
        <p:nvGraphicFramePr>
          <p:cNvPr id="11059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1530350"/>
          <a:ext cx="2971800" cy="1060450"/>
        </p:xfrm>
        <a:graphic>
          <a:graphicData uri="http://schemas.openxmlformats.org/presentationml/2006/ole">
            <p:oleObj spid="_x0000_s110596" name="Equation" r:id="rId3" imgW="1422360" imgH="507960" progId="Equation.3">
              <p:embed/>
            </p:oleObj>
          </a:graphicData>
        </a:graphic>
      </p:graphicFrame>
      <p:graphicFrame>
        <p:nvGraphicFramePr>
          <p:cNvPr id="110639" name="Group 47"/>
          <p:cNvGraphicFramePr>
            <a:graphicFrameLocks noGrp="1"/>
          </p:cNvGraphicFramePr>
          <p:nvPr>
            <p:ph sz="quarter" idx="3"/>
          </p:nvPr>
        </p:nvGraphicFramePr>
        <p:xfrm>
          <a:off x="4876800" y="3048000"/>
          <a:ext cx="3927475" cy="320040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28575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Commissioner's Data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Cars Patrolling (X)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Average Speed of Motorists (Y)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62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05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05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05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0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1161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2286000"/>
            <a:ext cx="4343400" cy="4114800"/>
          </a:xfrm>
        </p:spPr>
        <p:txBody>
          <a:bodyPr/>
          <a:lstStyle/>
          <a:p>
            <a:r>
              <a:rPr lang="en-US" sz="2800"/>
              <a:t>Step 2</a:t>
            </a:r>
          </a:p>
          <a:p>
            <a:pPr lvl="1"/>
            <a:r>
              <a:rPr lang="en-US" sz="2400"/>
              <a:t>Subtract the mean of the dependent variable from each value of the dependent variable</a:t>
            </a:r>
          </a:p>
          <a:p>
            <a:pPr lvl="1"/>
            <a:r>
              <a:rPr lang="en-US" sz="2400"/>
              <a:t>Do the same for the independent variable</a:t>
            </a:r>
          </a:p>
          <a:p>
            <a:endParaRPr lang="en-US" sz="2800"/>
          </a:p>
        </p:txBody>
      </p:sp>
      <p:graphicFrame>
        <p:nvGraphicFramePr>
          <p:cNvPr id="11162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1530350"/>
          <a:ext cx="2971800" cy="1060450"/>
        </p:xfrm>
        <a:graphic>
          <a:graphicData uri="http://schemas.openxmlformats.org/presentationml/2006/ole">
            <p:oleObj spid="_x0000_s111620" name="Equation" r:id="rId3" imgW="1422360" imgH="507960" progId="Equation.3">
              <p:embed/>
            </p:oleObj>
          </a:graphicData>
        </a:graphic>
      </p:graphicFrame>
      <p:graphicFrame>
        <p:nvGraphicFramePr>
          <p:cNvPr id="111660" name="Group 44"/>
          <p:cNvGraphicFramePr>
            <a:graphicFrameLocks noGrp="1"/>
          </p:cNvGraphicFramePr>
          <p:nvPr>
            <p:ph sz="quarter" idx="3"/>
          </p:nvPr>
        </p:nvGraphicFramePr>
        <p:xfrm>
          <a:off x="4876800" y="3048000"/>
          <a:ext cx="3927475" cy="219456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3 - 4 = -1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 – 62 = 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 – 4 = -3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 – 62 = 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 – 4 =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 – 62 =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 – 4 = 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 – 62 = -4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 – 4 = 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 – 62 = -6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656" name="Object 40"/>
          <p:cNvGraphicFramePr>
            <a:graphicFrameLocks noChangeAspect="1"/>
          </p:cNvGraphicFramePr>
          <p:nvPr/>
        </p:nvGraphicFramePr>
        <p:xfrm>
          <a:off x="5562600" y="3124200"/>
          <a:ext cx="482600" cy="241300"/>
        </p:xfrm>
        <a:graphic>
          <a:graphicData uri="http://schemas.openxmlformats.org/presentationml/2006/ole">
            <p:oleObj spid="_x0000_s111656" name="Equation" r:id="rId4" imgW="482400" imgH="241200" progId="Equation.3">
              <p:embed/>
            </p:oleObj>
          </a:graphicData>
        </a:graphic>
      </p:graphicFrame>
      <p:graphicFrame>
        <p:nvGraphicFramePr>
          <p:cNvPr id="111657" name="Object 41"/>
          <p:cNvGraphicFramePr>
            <a:graphicFrameLocks noChangeAspect="1"/>
          </p:cNvGraphicFramePr>
          <p:nvPr/>
        </p:nvGraphicFramePr>
        <p:xfrm>
          <a:off x="7531100" y="3124200"/>
          <a:ext cx="393700" cy="241300"/>
        </p:xfrm>
        <a:graphic>
          <a:graphicData uri="http://schemas.openxmlformats.org/presentationml/2006/ole">
            <p:oleObj spid="_x0000_s111657" name="Equation" r:id="rId5" imgW="393480" imgH="241200" progId="Equation.3">
              <p:embed/>
            </p:oleObj>
          </a:graphicData>
        </a:graphic>
      </p:graphicFrame>
      <p:graphicFrame>
        <p:nvGraphicFramePr>
          <p:cNvPr id="111661" name="Group 45"/>
          <p:cNvGraphicFramePr>
            <a:graphicFrameLocks noGrp="1"/>
          </p:cNvGraphicFramePr>
          <p:nvPr/>
        </p:nvGraphicFramePr>
        <p:xfrm>
          <a:off x="4876800" y="3048000"/>
          <a:ext cx="3927475" cy="219456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3 - 4 = -1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 – 62 = 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 – 4 = -3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 – 62 = 9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 – 4 = 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 – 62 = -1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 – 4 = 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 – 62 = -4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 – 4 = 3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 – 62 = -6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1688" name="Object 72"/>
          <p:cNvGraphicFramePr>
            <a:graphicFrameLocks noChangeAspect="1"/>
          </p:cNvGraphicFramePr>
          <p:nvPr/>
        </p:nvGraphicFramePr>
        <p:xfrm>
          <a:off x="5562600" y="3124200"/>
          <a:ext cx="482600" cy="241300"/>
        </p:xfrm>
        <a:graphic>
          <a:graphicData uri="http://schemas.openxmlformats.org/presentationml/2006/ole">
            <p:oleObj spid="_x0000_s111688" name="Equation" r:id="rId6" imgW="482400" imgH="241200" progId="Equation.3">
              <p:embed/>
            </p:oleObj>
          </a:graphicData>
        </a:graphic>
      </p:graphicFrame>
      <p:graphicFrame>
        <p:nvGraphicFramePr>
          <p:cNvPr id="111689" name="Object 73"/>
          <p:cNvGraphicFramePr>
            <a:graphicFrameLocks noChangeAspect="1"/>
          </p:cNvGraphicFramePr>
          <p:nvPr/>
        </p:nvGraphicFramePr>
        <p:xfrm>
          <a:off x="7531100" y="3124200"/>
          <a:ext cx="393700" cy="241300"/>
        </p:xfrm>
        <a:graphic>
          <a:graphicData uri="http://schemas.openxmlformats.org/presentationml/2006/ole">
            <p:oleObj spid="_x0000_s111689" name="Equation" r:id="rId7" imgW="39348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1264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2286000"/>
            <a:ext cx="4858378" cy="4114800"/>
          </a:xfrm>
        </p:spPr>
        <p:txBody>
          <a:bodyPr/>
          <a:lstStyle/>
          <a:p>
            <a:r>
              <a:rPr lang="en-US" sz="2400" dirty="0"/>
              <a:t>Step 3</a:t>
            </a:r>
          </a:p>
          <a:p>
            <a:pPr lvl="1"/>
            <a:r>
              <a:rPr lang="en-US" sz="2000" dirty="0"/>
              <a:t>Multiply the value you get when you subtract the mean from X</a:t>
            </a:r>
            <a:r>
              <a:rPr lang="en-US" sz="2000" baseline="-25000" dirty="0"/>
              <a:t>i</a:t>
            </a:r>
            <a:r>
              <a:rPr lang="en-US" sz="2000" dirty="0"/>
              <a:t> by the value you get when you subtract the mean from Y</a:t>
            </a:r>
            <a:r>
              <a:rPr lang="en-US" sz="2000" baseline="-25000" dirty="0"/>
              <a:t>i</a:t>
            </a:r>
          </a:p>
          <a:p>
            <a:r>
              <a:rPr lang="en-US" sz="2400" dirty="0"/>
              <a:t>Step 4</a:t>
            </a:r>
          </a:p>
          <a:p>
            <a:pPr lvl="1"/>
            <a:r>
              <a:rPr lang="en-US" sz="2000" dirty="0"/>
              <a:t>Sum </a:t>
            </a:r>
            <a:r>
              <a:rPr lang="en-US" sz="2000" dirty="0" err="1"/>
              <a:t>em</a:t>
            </a:r>
            <a:r>
              <a:rPr lang="en-US" sz="2000" dirty="0"/>
              <a:t> up! You should get -51</a:t>
            </a:r>
          </a:p>
          <a:p>
            <a:pPr lvl="1"/>
            <a:r>
              <a:rPr lang="en-US" sz="2000" dirty="0"/>
              <a:t>We now have the numerator (the one on top)</a:t>
            </a:r>
          </a:p>
        </p:txBody>
      </p:sp>
      <p:graphicFrame>
        <p:nvGraphicFramePr>
          <p:cNvPr id="1126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1530350"/>
          <a:ext cx="2971800" cy="1060450"/>
        </p:xfrm>
        <a:graphic>
          <a:graphicData uri="http://schemas.openxmlformats.org/presentationml/2006/ole">
            <p:oleObj spid="_x0000_s112644" name="Equation" r:id="rId3" imgW="1422360" imgH="507960" progId="Equation.3">
              <p:embed/>
            </p:oleObj>
          </a:graphicData>
        </a:graphic>
      </p:graphicFrame>
      <p:graphicFrame>
        <p:nvGraphicFramePr>
          <p:cNvPr id="112681" name="Group 41"/>
          <p:cNvGraphicFramePr>
            <a:graphicFrameLocks noGrp="1"/>
          </p:cNvGraphicFramePr>
          <p:nvPr>
            <p:ph sz="quarter" idx="3"/>
          </p:nvPr>
        </p:nvGraphicFramePr>
        <p:xfrm>
          <a:off x="6286500" y="3048000"/>
          <a:ext cx="1719580" cy="2194560"/>
        </p:xfrm>
        <a:graphic>
          <a:graphicData uri="http://schemas.openxmlformats.org/drawingml/2006/table">
            <a:tbl>
              <a:tblPr/>
              <a:tblGrid>
                <a:gridCol w="1511300"/>
                <a:gridCol w="208280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-1 x 2 =   -2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-3 x 9 = -27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 x -1 =   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 x -4 =   -4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 x -6 = -18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2672" name="Object 32"/>
          <p:cNvGraphicFramePr>
            <a:graphicFrameLocks noChangeAspect="1"/>
          </p:cNvGraphicFramePr>
          <p:nvPr/>
        </p:nvGraphicFramePr>
        <p:xfrm>
          <a:off x="6505575" y="3105150"/>
          <a:ext cx="1104900" cy="241300"/>
        </p:xfrm>
        <a:graphic>
          <a:graphicData uri="http://schemas.openxmlformats.org/presentationml/2006/ole">
            <p:oleObj spid="_x0000_s112672" name="Equation" r:id="rId4" imgW="110484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2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136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2286000"/>
            <a:ext cx="4343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Step 5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Use the (X</a:t>
            </a:r>
            <a:r>
              <a:rPr lang="en-US" sz="2400" baseline="-25000"/>
              <a:t>i</a:t>
            </a:r>
            <a:r>
              <a:rPr lang="en-US" sz="2400"/>
              <a:t> – X</a:t>
            </a:r>
            <a:r>
              <a:rPr lang="en-US" sz="2400" baseline="-25000"/>
              <a:t>bar</a:t>
            </a:r>
            <a:r>
              <a:rPr lang="en-US" sz="2400"/>
              <a:t>) column from step 3, and square each value</a:t>
            </a:r>
          </a:p>
          <a:p>
            <a:pPr>
              <a:lnSpc>
                <a:spcPct val="90000"/>
              </a:lnSpc>
            </a:pPr>
            <a:r>
              <a:rPr lang="en-US" sz="2800"/>
              <a:t>Step 6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Sum em up!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You should get 20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We now have the denominator (the one on the bottom)</a:t>
            </a:r>
          </a:p>
        </p:txBody>
      </p:sp>
      <p:graphicFrame>
        <p:nvGraphicFramePr>
          <p:cNvPr id="113668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1530350"/>
          <a:ext cx="2971800" cy="1060450"/>
        </p:xfrm>
        <a:graphic>
          <a:graphicData uri="http://schemas.openxmlformats.org/presentationml/2006/ole">
            <p:oleObj spid="_x0000_s113668" name="Equation" r:id="rId3" imgW="1422360" imgH="507960" progId="Equation.3">
              <p:embed/>
            </p:oleObj>
          </a:graphicData>
        </a:graphic>
      </p:graphicFrame>
      <p:graphicFrame>
        <p:nvGraphicFramePr>
          <p:cNvPr id="113735" name="Group 71"/>
          <p:cNvGraphicFramePr>
            <a:graphicFrameLocks noGrp="1"/>
          </p:cNvGraphicFramePr>
          <p:nvPr/>
        </p:nvGraphicFramePr>
        <p:xfrm>
          <a:off x="4968875" y="3189288"/>
          <a:ext cx="3927475" cy="219456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3 - 4 = 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 – 4 = -3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 – 4 =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 – 4 =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 – 4 = 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13725" name="Object 61"/>
          <p:cNvGraphicFramePr>
            <a:graphicFrameLocks noChangeAspect="1"/>
          </p:cNvGraphicFramePr>
          <p:nvPr/>
        </p:nvGraphicFramePr>
        <p:xfrm>
          <a:off x="5715000" y="3276600"/>
          <a:ext cx="482600" cy="241300"/>
        </p:xfrm>
        <a:graphic>
          <a:graphicData uri="http://schemas.openxmlformats.org/presentationml/2006/ole">
            <p:oleObj spid="_x0000_s113725" name="Equation" r:id="rId4" imgW="482400" imgH="241200" progId="Equation.3">
              <p:embed/>
            </p:oleObj>
          </a:graphicData>
        </a:graphic>
      </p:graphicFrame>
      <p:graphicFrame>
        <p:nvGraphicFramePr>
          <p:cNvPr id="113726" name="Object 62"/>
          <p:cNvGraphicFramePr>
            <a:graphicFrameLocks noChangeAspect="1"/>
          </p:cNvGraphicFramePr>
          <p:nvPr/>
        </p:nvGraphicFramePr>
        <p:xfrm>
          <a:off x="7588250" y="3263900"/>
          <a:ext cx="609600" cy="266700"/>
        </p:xfrm>
        <a:graphic>
          <a:graphicData uri="http://schemas.openxmlformats.org/presentationml/2006/ole">
            <p:oleObj spid="_x0000_s113726" name="Equation" r:id="rId5" imgW="609480" imgH="2664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136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36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36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1469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2286000"/>
            <a:ext cx="4343400" cy="4114800"/>
          </a:xfrm>
        </p:spPr>
        <p:txBody>
          <a:bodyPr/>
          <a:lstStyle/>
          <a:p>
            <a:r>
              <a:rPr lang="en-US" sz="2800"/>
              <a:t>Step 7</a:t>
            </a:r>
          </a:p>
          <a:p>
            <a:pPr lvl="1"/>
            <a:r>
              <a:rPr lang="en-US" sz="2400"/>
              <a:t>Divide the numerator by the denominator!</a:t>
            </a:r>
          </a:p>
          <a:p>
            <a:pPr lvl="1"/>
            <a:r>
              <a:rPr lang="en-US" sz="2400"/>
              <a:t>Your slope is -2.55</a:t>
            </a:r>
          </a:p>
          <a:p>
            <a:pPr lvl="1"/>
            <a:endParaRPr lang="en-US" sz="2400"/>
          </a:p>
        </p:txBody>
      </p:sp>
      <p:graphicFrame>
        <p:nvGraphicFramePr>
          <p:cNvPr id="1146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5638800" y="1530350"/>
          <a:ext cx="2971800" cy="1060450"/>
        </p:xfrm>
        <a:graphic>
          <a:graphicData uri="http://schemas.openxmlformats.org/presentationml/2006/ole">
            <p:oleObj spid="_x0000_s114692" name="Equation" r:id="rId3" imgW="1422360" imgH="507960" progId="Equation.3">
              <p:embed/>
            </p:oleObj>
          </a:graphicData>
        </a:graphic>
      </p:graphicFrame>
      <p:graphicFrame>
        <p:nvGraphicFramePr>
          <p:cNvPr id="114722" name="Object 34"/>
          <p:cNvGraphicFramePr>
            <a:graphicFrameLocks noChangeAspect="1"/>
          </p:cNvGraphicFramePr>
          <p:nvPr>
            <p:ph sz="quarter" idx="3"/>
          </p:nvPr>
        </p:nvGraphicFramePr>
        <p:xfrm>
          <a:off x="5715000" y="3810000"/>
          <a:ext cx="2819400" cy="1066800"/>
        </p:xfrm>
        <a:graphic>
          <a:graphicData uri="http://schemas.openxmlformats.org/presentationml/2006/ole">
            <p:oleObj spid="_x0000_s114722" name="Equation" r:id="rId4" imgW="1041120" imgH="39348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4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157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457200" y="2286000"/>
            <a:ext cx="4343400" cy="4114800"/>
          </a:xfrm>
        </p:spPr>
        <p:txBody>
          <a:bodyPr/>
          <a:lstStyle/>
          <a:p>
            <a:r>
              <a:rPr lang="en-US" sz="2800"/>
              <a:t>The Intercept</a:t>
            </a:r>
          </a:p>
          <a:p>
            <a:pPr lvl="1"/>
            <a:r>
              <a:rPr lang="en-US" sz="2400"/>
              <a:t>Much easier</a:t>
            </a:r>
          </a:p>
          <a:p>
            <a:pPr lvl="1"/>
            <a:r>
              <a:rPr lang="en-US" sz="2400"/>
              <a:t>Just substitute in the three values you already have for b, the mean of X and the mean of y</a:t>
            </a:r>
          </a:p>
          <a:p>
            <a:r>
              <a:rPr lang="en-US" sz="2800"/>
              <a:t>The intercept is 72.2</a:t>
            </a:r>
          </a:p>
          <a:p>
            <a:pPr lvl="1"/>
            <a:endParaRPr lang="en-US" sz="2400"/>
          </a:p>
        </p:txBody>
      </p:sp>
      <p:graphicFrame>
        <p:nvGraphicFramePr>
          <p:cNvPr id="115720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6019800" y="1600200"/>
          <a:ext cx="2362200" cy="674688"/>
        </p:xfrm>
        <a:graphic>
          <a:graphicData uri="http://schemas.openxmlformats.org/presentationml/2006/ole">
            <p:oleObj spid="_x0000_s115720" name="Equation" r:id="rId3" imgW="711000" imgH="203040" progId="Equation.3">
              <p:embed/>
            </p:oleObj>
          </a:graphicData>
        </a:graphic>
      </p:graphicFrame>
      <p:graphicFrame>
        <p:nvGraphicFramePr>
          <p:cNvPr id="115721" name="Object 9"/>
          <p:cNvGraphicFramePr>
            <a:graphicFrameLocks noChangeAspect="1"/>
          </p:cNvGraphicFramePr>
          <p:nvPr>
            <p:ph sz="quarter" idx="2"/>
          </p:nvPr>
        </p:nvGraphicFramePr>
        <p:xfrm>
          <a:off x="3810000" y="2590800"/>
          <a:ext cx="4876800" cy="415925"/>
        </p:xfrm>
        <a:graphic>
          <a:graphicData uri="http://schemas.openxmlformats.org/presentationml/2006/ole">
            <p:oleObj spid="_x0000_s115721" name="Equation" r:id="rId4" imgW="252720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Statistical Relationships and Regression: Two Numbers Describe a Line</a:t>
            </a:r>
          </a:p>
        </p:txBody>
      </p:sp>
      <p:sp>
        <p:nvSpPr>
          <p:cNvPr id="11673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3581400" cy="4191000"/>
          </a:xfrm>
        </p:spPr>
        <p:txBody>
          <a:bodyPr/>
          <a:lstStyle/>
          <a:p>
            <a:r>
              <a:rPr lang="en-US" sz="2800"/>
              <a:t>So, the regression equation that describes the relationship between the number of patrol cars and average speed on a stretch of I81 is:</a:t>
            </a:r>
          </a:p>
          <a:p>
            <a:pPr lvl="1"/>
            <a:endParaRPr lang="en-US" sz="2400"/>
          </a:p>
        </p:txBody>
      </p:sp>
      <p:graphicFrame>
        <p:nvGraphicFramePr>
          <p:cNvPr id="116744" name="Object 8"/>
          <p:cNvGraphicFramePr>
            <a:graphicFrameLocks noChangeAspect="1"/>
          </p:cNvGraphicFramePr>
          <p:nvPr>
            <p:ph sz="half" idx="2"/>
          </p:nvPr>
        </p:nvGraphicFramePr>
        <p:xfrm>
          <a:off x="4648200" y="3338513"/>
          <a:ext cx="3927475" cy="776287"/>
        </p:xfrm>
        <a:graphic>
          <a:graphicData uri="http://schemas.openxmlformats.org/presentationml/2006/ole">
            <p:oleObj spid="_x0000_s116744" name="Equation" r:id="rId3" imgW="1091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the Regression Equation</a:t>
            </a:r>
          </a:p>
        </p:txBody>
      </p:sp>
      <p:sp>
        <p:nvSpPr>
          <p:cNvPr id="11878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regression equation provides a lot of information</a:t>
            </a:r>
          </a:p>
          <a:p>
            <a:pPr>
              <a:lnSpc>
                <a:spcPct val="80000"/>
              </a:lnSpc>
            </a:pPr>
            <a:r>
              <a:rPr lang="en-US" sz="2400"/>
              <a:t>Suppose the VDOT commissioner wants to know the estimated average speed of traffic if six patrol cars are placed on duty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Just plug it in to your new equation</a:t>
            </a:r>
          </a:p>
          <a:p>
            <a:pPr>
              <a:lnSpc>
                <a:spcPct val="80000"/>
              </a:lnSpc>
            </a:pPr>
            <a:r>
              <a:rPr lang="en-US" sz="2400"/>
              <a:t>We can expect an average speed of 56.9</a:t>
            </a:r>
          </a:p>
          <a:p>
            <a:pPr lvl="1">
              <a:lnSpc>
                <a:spcPct val="80000"/>
              </a:lnSpc>
            </a:pPr>
            <a:endParaRPr lang="en-US" sz="2000"/>
          </a:p>
        </p:txBody>
      </p:sp>
      <p:graphicFrame>
        <p:nvGraphicFramePr>
          <p:cNvPr id="11878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051425" y="1981200"/>
          <a:ext cx="3249613" cy="3581400"/>
        </p:xfrm>
        <a:graphic>
          <a:graphicData uri="http://schemas.openxmlformats.org/presentationml/2006/ole">
            <p:oleObj spid="_x0000_s118788" name="Equation" r:id="rId3" imgW="1117440" imgH="12315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vs. Statistical</a:t>
            </a:r>
          </a:p>
        </p:txBody>
      </p:sp>
      <p:sp>
        <p:nvSpPr>
          <p:cNvPr id="6758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Relationships can be categorized as </a:t>
            </a:r>
            <a:r>
              <a:rPr lang="en-US" i="1"/>
              <a:t>functional</a:t>
            </a:r>
            <a:r>
              <a:rPr lang="en-US"/>
              <a:t> or </a:t>
            </a:r>
            <a:r>
              <a:rPr lang="en-US" i="1"/>
              <a:t>statistical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folHlink"/>
                </a:solidFill>
              </a:rPr>
              <a:t>Functional Relationship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one variable (Y) is a direct function of another (X)</a:t>
            </a:r>
          </a:p>
          <a:p>
            <a:pPr>
              <a:lnSpc>
                <a:spcPct val="90000"/>
              </a:lnSpc>
            </a:pPr>
            <a:r>
              <a:rPr lang="en-US" i="1">
                <a:solidFill>
                  <a:schemeClr val="folHlink"/>
                </a:solidFill>
              </a:rPr>
              <a:t>Statistical Relationship</a:t>
            </a:r>
            <a:endParaRPr lang="en-US"/>
          </a:p>
          <a:p>
            <a:pPr lvl="1">
              <a:lnSpc>
                <a:spcPct val="90000"/>
              </a:lnSpc>
            </a:pPr>
            <a:r>
              <a:rPr lang="en-US"/>
              <a:t>one where knowing the value of an </a:t>
            </a:r>
            <a:r>
              <a:rPr lang="en-US" i="1">
                <a:solidFill>
                  <a:schemeClr val="folHlink"/>
                </a:solidFill>
              </a:rPr>
              <a:t>Independent</a:t>
            </a:r>
            <a:r>
              <a:rPr lang="en-US" i="1"/>
              <a:t> </a:t>
            </a:r>
            <a:r>
              <a:rPr lang="en-US"/>
              <a:t>variable will let you </a:t>
            </a:r>
            <a:r>
              <a:rPr lang="en-US" i="1">
                <a:solidFill>
                  <a:schemeClr val="folHlink"/>
                </a:solidFill>
              </a:rPr>
              <a:t>estimate</a:t>
            </a:r>
            <a:r>
              <a:rPr lang="en-US"/>
              <a:t> a value for the </a:t>
            </a:r>
            <a:r>
              <a:rPr lang="en-US" i="1">
                <a:solidFill>
                  <a:schemeClr val="folHlink"/>
                </a:solidFill>
              </a:rPr>
              <a:t>Dependent</a:t>
            </a:r>
            <a:r>
              <a:rPr lang="en-US" i="1"/>
              <a:t> </a:t>
            </a:r>
            <a:r>
              <a:rPr lang="en-US"/>
              <a:t>variable</a:t>
            </a: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7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the Regression Equation</a:t>
            </a:r>
          </a:p>
        </p:txBody>
      </p:sp>
      <p:sp>
        <p:nvSpPr>
          <p:cNvPr id="12083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7553325" cy="4191000"/>
          </a:xfrm>
        </p:spPr>
        <p:txBody>
          <a:bodyPr/>
          <a:lstStyle/>
          <a:p>
            <a:r>
              <a:rPr lang="en-US" sz="2800"/>
              <a:t>How much would the mean speed for all cars decrease if one additional patrol car were added?</a:t>
            </a:r>
          </a:p>
          <a:p>
            <a:r>
              <a:rPr lang="en-US" sz="2800"/>
              <a:t>Hint: every time you add one car, it gets multiplied by this</a:t>
            </a:r>
          </a:p>
          <a:p>
            <a:r>
              <a:rPr lang="en-US" sz="2800"/>
              <a:t>The </a:t>
            </a:r>
            <a:r>
              <a:rPr lang="en-US" sz="2800" i="1">
                <a:solidFill>
                  <a:schemeClr val="folHlink"/>
                </a:solidFill>
              </a:rPr>
              <a:t>regression coefficient</a:t>
            </a:r>
            <a:r>
              <a:rPr lang="en-US" sz="2800" i="1"/>
              <a:t> </a:t>
            </a:r>
            <a:r>
              <a:rPr lang="en-US" sz="2800"/>
              <a:t>is the </a:t>
            </a:r>
            <a:r>
              <a:rPr lang="en-US" sz="2800" i="1">
                <a:solidFill>
                  <a:schemeClr val="folHlink"/>
                </a:solidFill>
              </a:rPr>
              <a:t>slope</a:t>
            </a:r>
          </a:p>
          <a:p>
            <a:r>
              <a:rPr lang="en-US" sz="2800" i="1">
                <a:solidFill>
                  <a:schemeClr val="folHlink"/>
                </a:solidFill>
              </a:rPr>
              <a:t>In management, it is interpreted as “How much will Y change for every unit change in X?”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124450" y="1119188"/>
          <a:ext cx="2427288" cy="479425"/>
        </p:xfrm>
        <a:graphic>
          <a:graphicData uri="http://schemas.openxmlformats.org/presentationml/2006/ole">
            <p:oleObj spid="_x0000_s120836" name="Equation" r:id="rId3" imgW="1091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Applying the Regression Equation</a:t>
            </a:r>
          </a:p>
        </p:txBody>
      </p:sp>
      <p:sp>
        <p:nvSpPr>
          <p:cNvPr id="12185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7523163" cy="4191000"/>
          </a:xfrm>
        </p:spPr>
        <p:txBody>
          <a:bodyPr/>
          <a:lstStyle/>
          <a:p>
            <a:r>
              <a:rPr lang="en-US" dirty="0"/>
              <a:t>What would be the average speed </a:t>
            </a:r>
            <a:r>
              <a:rPr lang="en-US" dirty="0" smtClean="0"/>
              <a:t>if </a:t>
            </a:r>
            <a:r>
              <a:rPr lang="en-US" dirty="0"/>
              <a:t>no patrol cars were on the road?</a:t>
            </a:r>
          </a:p>
          <a:p>
            <a:r>
              <a:rPr lang="en-US" dirty="0"/>
              <a:t>This means when X = 0</a:t>
            </a:r>
          </a:p>
          <a:p>
            <a:r>
              <a:rPr lang="en-US" dirty="0"/>
              <a:t>Another way to state it is “What is the Y-intercept?”</a:t>
            </a:r>
          </a:p>
        </p:txBody>
      </p:sp>
      <p:graphicFrame>
        <p:nvGraphicFramePr>
          <p:cNvPr id="121860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462588" y="1117600"/>
          <a:ext cx="2344737" cy="463550"/>
        </p:xfrm>
        <a:graphic>
          <a:graphicData uri="http://schemas.openxmlformats.org/presentationml/2006/ole">
            <p:oleObj spid="_x0000_s121860" name="Equation" r:id="rId3" imgW="1091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Example</a:t>
            </a:r>
          </a:p>
        </p:txBody>
      </p:sp>
      <p:sp>
        <p:nvSpPr>
          <p:cNvPr id="12288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While you will usually use Excel or a stats program to calculate regression equations, it is a good idea to calculate some by hand so that you understand what it is the computer is doing for you</a:t>
            </a:r>
          </a:p>
          <a:p>
            <a:r>
              <a:rPr lang="en-US"/>
              <a:t>As we’ve seen in the previous walkthrough, it’s not that difficult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 Example</a:t>
            </a:r>
          </a:p>
        </p:txBody>
      </p:sp>
      <p:sp>
        <p:nvSpPr>
          <p:cNvPr id="12390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Using the provided worksheet, create the regression equation that describes the relationship between a state’s population and its beer tax revenue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2493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When we use a mean to summarize the data of one variable, it is meaningless without some measure of the dispersion of the data around that mean (e.g. standard deviation)</a:t>
            </a:r>
          </a:p>
          <a:p>
            <a:r>
              <a:rPr lang="en-US" sz="2800">
                <a:solidFill>
                  <a:schemeClr val="folHlink"/>
                </a:solidFill>
              </a:rPr>
              <a:t>The same holds for linear regression</a:t>
            </a:r>
          </a:p>
          <a:p>
            <a:r>
              <a:rPr lang="en-US" sz="2800"/>
              <a:t>While a line can be used to describe the relationship between two variables, it does not, by itself, tell us </a:t>
            </a:r>
            <a:r>
              <a:rPr lang="en-US" sz="2800" b="1">
                <a:solidFill>
                  <a:schemeClr val="folHlink"/>
                </a:solidFill>
              </a:rPr>
              <a:t>how well</a:t>
            </a:r>
            <a:r>
              <a:rPr lang="en-US" sz="2800"/>
              <a:t> it is summarizing the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25955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7050" y="4800600"/>
            <a:ext cx="800735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To illustrate, the two sets of data above can be summarized by the same regression line</a:t>
            </a:r>
          </a:p>
          <a:p>
            <a:pPr>
              <a:lnSpc>
                <a:spcPct val="90000"/>
              </a:lnSpc>
            </a:pPr>
            <a:r>
              <a:rPr lang="en-US" sz="2800"/>
              <a:t>However, we can see that the data has a “better fit” around the line of the second graph</a:t>
            </a:r>
          </a:p>
        </p:txBody>
      </p:sp>
      <p:pic>
        <p:nvPicPr>
          <p:cNvPr id="125956" name="Picture 4" descr="Differences in Goodness of F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561013" cy="297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2697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09600" y="4724400"/>
            <a:ext cx="8001000" cy="182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The distance a data point is from the regression line is its </a:t>
            </a:r>
            <a:r>
              <a:rPr lang="en-US" sz="2000">
                <a:solidFill>
                  <a:schemeClr val="folHlink"/>
                </a:solidFill>
              </a:rPr>
              <a:t>error</a:t>
            </a:r>
          </a:p>
          <a:p>
            <a:pPr>
              <a:lnSpc>
                <a:spcPct val="90000"/>
              </a:lnSpc>
            </a:pPr>
            <a:r>
              <a:rPr lang="en-US" sz="2000"/>
              <a:t>Recall that </a:t>
            </a:r>
          </a:p>
          <a:p>
            <a:pPr>
              <a:lnSpc>
                <a:spcPct val="90000"/>
              </a:lnSpc>
            </a:pPr>
            <a:r>
              <a:rPr lang="en-US" sz="2000"/>
              <a:t>Measures of Goodness of Fit are what statisticians have come up with to describe the amount of </a:t>
            </a:r>
            <a:r>
              <a:rPr lang="en-US" sz="2000">
                <a:solidFill>
                  <a:schemeClr val="folHlink"/>
                </a:solidFill>
              </a:rPr>
              <a:t>error in predictions </a:t>
            </a:r>
            <a:r>
              <a:rPr lang="en-US" sz="2000"/>
              <a:t>made by our regression equation</a:t>
            </a:r>
          </a:p>
        </p:txBody>
      </p:sp>
      <p:pic>
        <p:nvPicPr>
          <p:cNvPr id="126980" name="Picture 4" descr="Differences in Goodness of Fi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6400" y="1676400"/>
            <a:ext cx="5561013" cy="2974975"/>
          </a:xfrm>
          <a:prstGeom prst="rect">
            <a:avLst/>
          </a:prstGeom>
          <a:noFill/>
        </p:spPr>
      </p:pic>
      <p:graphicFrame>
        <p:nvGraphicFramePr>
          <p:cNvPr id="126981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2362200" y="5029200"/>
          <a:ext cx="990600" cy="354013"/>
        </p:xfrm>
        <a:graphic>
          <a:graphicData uri="http://schemas.openxmlformats.org/presentationml/2006/ole">
            <p:oleObj spid="_x0000_s126981" name="Equation" r:id="rId4" imgW="711000" imgH="2538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29027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527050" y="4724400"/>
            <a:ext cx="8007350" cy="1905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Error, when we are talking about regression equations, is referred to as Unexplained Variance</a:t>
            </a:r>
          </a:p>
          <a:p>
            <a:pPr>
              <a:lnSpc>
                <a:spcPct val="80000"/>
              </a:lnSpc>
            </a:pPr>
            <a:r>
              <a:rPr lang="en-US" sz="2800"/>
              <a:t>That is, it’s the part that knowing X can’t explain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2800"/>
          </a:p>
        </p:txBody>
      </p:sp>
      <p:pic>
        <p:nvPicPr>
          <p:cNvPr id="129028" name="Picture 4" descr="Differences in Goodness of Fi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76400"/>
            <a:ext cx="5561013" cy="29749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3005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Where does error come from?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It is very rare that a single independent variable will account for all the variation in a dependent variable</a:t>
            </a:r>
          </a:p>
          <a:p>
            <a:pPr>
              <a:lnSpc>
                <a:spcPct val="90000"/>
              </a:lnSpc>
            </a:pPr>
            <a:r>
              <a:rPr lang="en-US" sz="2400"/>
              <a:t>The unemployment rate might explain a substantial portion of the variation in demand for services at a local food bank, but other variables such as higher retail food prices and climate (such as cold weather) might also account for some of the variation in demand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Data values will not fall perfectly along a regression line if the independent variable only explains some of the variation in the dependent 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00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00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3107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Measuring goodness of fit of the data around a regression equation </a:t>
            </a:r>
            <a:r>
              <a:rPr lang="en-US" dirty="0">
                <a:solidFill>
                  <a:schemeClr val="folHlink"/>
                </a:solidFill>
              </a:rPr>
              <a:t>IS</a:t>
            </a:r>
            <a:r>
              <a:rPr lang="en-US" dirty="0"/>
              <a:t> more complicated than measuring dispersion around a mean</a:t>
            </a:r>
          </a:p>
          <a:p>
            <a:r>
              <a:rPr lang="en-US" dirty="0"/>
              <a:t>This is because there are </a:t>
            </a:r>
            <a:r>
              <a:rPr lang="en-US" dirty="0">
                <a:solidFill>
                  <a:schemeClr val="folHlink"/>
                </a:solidFill>
              </a:rPr>
              <a:t>multiple</a:t>
            </a:r>
            <a:r>
              <a:rPr lang="en-US" dirty="0"/>
              <a:t> places for the things to vary</a:t>
            </a:r>
          </a:p>
          <a:p>
            <a:r>
              <a:rPr lang="en-US" dirty="0"/>
              <a:t>Specifically, there are two major places that error </a:t>
            </a:r>
            <a:r>
              <a:rPr lang="en-US" dirty="0" smtClean="0"/>
              <a:t>can </a:t>
            </a:r>
            <a:r>
              <a:rPr lang="en-US" dirty="0"/>
              <a:t>be a factor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Functional</a:t>
            </a:r>
            <a:br>
              <a:rPr lang="en-US" sz="3600"/>
            </a:br>
            <a:r>
              <a:rPr lang="en-US" sz="3600"/>
              <a:t>Relationship</a:t>
            </a:r>
          </a:p>
        </p:txBody>
      </p:sp>
      <p:sp>
        <p:nvSpPr>
          <p:cNvPr id="6861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Cooter Davenport, the head of the Hazard County motor pool, believes there is a relationship between the number of cars he sends over to a local tune-up shop and the amount of the bill that he receives</a:t>
            </a:r>
          </a:p>
          <a:p>
            <a:pPr>
              <a:lnSpc>
                <a:spcPct val="80000"/>
              </a:lnSpc>
            </a:pPr>
            <a:r>
              <a:rPr lang="en-US" sz="2400"/>
              <a:t>Cooter finds the information for the last five transactions with the tune-up shop</a:t>
            </a:r>
          </a:p>
        </p:txBody>
      </p:sp>
      <p:graphicFrame>
        <p:nvGraphicFramePr>
          <p:cNvPr id="68677" name="Group 69"/>
          <p:cNvGraphicFramePr>
            <a:graphicFrameLocks noGrp="1"/>
          </p:cNvGraphicFramePr>
          <p:nvPr>
            <p:ph sz="quarter" idx="2"/>
          </p:nvPr>
        </p:nvGraphicFramePr>
        <p:xfrm>
          <a:off x="4918075" y="2449513"/>
          <a:ext cx="3927475" cy="271272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28892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Data from Tune-Up Shop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Cars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Amount of Bill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$64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160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7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8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68674" name="Picture 66" descr="Cooter-BenJon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84688" y="347663"/>
            <a:ext cx="1374775" cy="1901825"/>
          </a:xfrm>
          <a:prstGeom prst="rect">
            <a:avLst/>
          </a:prstGeom>
          <a:noFill/>
        </p:spPr>
      </p:pic>
      <p:graphicFrame>
        <p:nvGraphicFramePr>
          <p:cNvPr id="68675" name="Object 67"/>
          <p:cNvGraphicFramePr>
            <a:graphicFrameLocks noChangeAspect="1"/>
          </p:cNvGraphicFramePr>
          <p:nvPr>
            <p:ph sz="quarter" idx="3"/>
          </p:nvPr>
        </p:nvGraphicFramePr>
        <p:xfrm>
          <a:off x="6238875" y="350838"/>
          <a:ext cx="2486025" cy="1373187"/>
        </p:xfrm>
        <a:graphic>
          <a:graphicData uri="http://schemas.openxmlformats.org/presentationml/2006/ole">
            <p:oleObj spid="_x0000_s68675" r:id="rId4" imgW="3009524" imgH="166349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32099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905000"/>
            <a:ext cx="3292475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How much an estimate is off from the actual data point is called a “residual”</a:t>
            </a:r>
          </a:p>
          <a:p>
            <a:pPr>
              <a:lnSpc>
                <a:spcPct val="90000"/>
              </a:lnSpc>
            </a:pPr>
            <a:r>
              <a:rPr lang="en-US" sz="2400"/>
              <a:t>There are two methods to analyze how much residual error there is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Standard Error of the Estimate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Coefficient of Determination</a:t>
            </a:r>
          </a:p>
        </p:txBody>
      </p:sp>
      <p:pic>
        <p:nvPicPr>
          <p:cNvPr id="132100" name="Picture 4" descr="Graph of Traffic Speed Data with 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14800" y="1981200"/>
            <a:ext cx="4673600" cy="3840163"/>
          </a:xfrm>
          <a:prstGeom prst="rect">
            <a:avLst/>
          </a:prstGeom>
          <a:noFill/>
        </p:spPr>
      </p:pic>
      <p:sp>
        <p:nvSpPr>
          <p:cNvPr id="132101" name="Line 5"/>
          <p:cNvSpPr>
            <a:spLocks noChangeShapeType="1"/>
          </p:cNvSpPr>
          <p:nvPr/>
        </p:nvSpPr>
        <p:spPr bwMode="auto">
          <a:xfrm flipV="1">
            <a:off x="5434013" y="3892550"/>
            <a:ext cx="403225" cy="400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3" name="Line 7"/>
          <p:cNvSpPr>
            <a:spLocks noChangeShapeType="1"/>
          </p:cNvSpPr>
          <p:nvPr/>
        </p:nvSpPr>
        <p:spPr bwMode="auto">
          <a:xfrm flipV="1">
            <a:off x="6070600" y="3830638"/>
            <a:ext cx="0" cy="1333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4" name="Line 8"/>
          <p:cNvSpPr>
            <a:spLocks noChangeShapeType="1"/>
          </p:cNvSpPr>
          <p:nvPr/>
        </p:nvSpPr>
        <p:spPr bwMode="auto">
          <a:xfrm flipH="1">
            <a:off x="5856288" y="3832225"/>
            <a:ext cx="204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6" name="Line 10"/>
          <p:cNvSpPr>
            <a:spLocks noChangeShapeType="1"/>
          </p:cNvSpPr>
          <p:nvPr/>
        </p:nvSpPr>
        <p:spPr bwMode="auto">
          <a:xfrm flipH="1">
            <a:off x="5865813" y="3965575"/>
            <a:ext cx="204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7" name="Line 11"/>
          <p:cNvSpPr>
            <a:spLocks noChangeShapeType="1"/>
          </p:cNvSpPr>
          <p:nvPr/>
        </p:nvSpPr>
        <p:spPr bwMode="auto">
          <a:xfrm flipH="1">
            <a:off x="6056313" y="3832225"/>
            <a:ext cx="204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8" name="Line 12"/>
          <p:cNvSpPr>
            <a:spLocks noChangeShapeType="1"/>
          </p:cNvSpPr>
          <p:nvPr/>
        </p:nvSpPr>
        <p:spPr bwMode="auto">
          <a:xfrm flipH="1">
            <a:off x="6065838" y="3965575"/>
            <a:ext cx="2047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2109" name="Text Box 13"/>
          <p:cNvSpPr txBox="1">
            <a:spLocks noChangeArrowheads="1"/>
          </p:cNvSpPr>
          <p:nvPr/>
        </p:nvSpPr>
        <p:spPr bwMode="auto">
          <a:xfrm>
            <a:off x="5016500" y="4254500"/>
            <a:ext cx="7731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Residual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Linear Regression</a:t>
            </a:r>
            <a:br>
              <a:rPr lang="en-US" sz="4000"/>
            </a:br>
            <a:r>
              <a:rPr lang="en-US" sz="4000"/>
              <a:t>Measures of Goodness of Fit</a:t>
            </a:r>
          </a:p>
        </p:txBody>
      </p:sp>
      <p:sp>
        <p:nvSpPr>
          <p:cNvPr id="133123" name="Rectangle 3"/>
          <p:cNvSpPr>
            <a:spLocks noGrp="1" noRot="1" noChangeArrowheads="1"/>
          </p:cNvSpPr>
          <p:nvPr>
            <p:ph type="body" idx="1"/>
          </p:nvPr>
        </p:nvSpPr>
        <p:spPr>
          <a:xfrm>
            <a:off x="838200" y="1905000"/>
            <a:ext cx="3159125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The angle of the slope (</a:t>
            </a:r>
            <a:r>
              <a:rPr lang="en-US" sz="2800">
                <a:solidFill>
                  <a:schemeClr val="folHlink"/>
                </a:solidFill>
              </a:rPr>
              <a:t>the regression coefficient</a:t>
            </a:r>
            <a:r>
              <a:rPr lang="en-US" sz="2800"/>
              <a:t>) can also be off</a:t>
            </a:r>
          </a:p>
          <a:p>
            <a:pPr>
              <a:lnSpc>
                <a:spcPct val="90000"/>
              </a:lnSpc>
            </a:pPr>
            <a:r>
              <a:rPr lang="en-US" sz="2800"/>
              <a:t>The method  used to asses this is called the </a:t>
            </a:r>
            <a:r>
              <a:rPr lang="en-US" sz="2800" i="1">
                <a:solidFill>
                  <a:schemeClr val="folHlink"/>
                </a:solidFill>
              </a:rPr>
              <a:t>Standard Error of the Slope</a:t>
            </a:r>
          </a:p>
        </p:txBody>
      </p:sp>
      <p:pic>
        <p:nvPicPr>
          <p:cNvPr id="133124" name="Picture 4" descr="Graph of Traffic Speed Data with Lin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86225" y="1982788"/>
            <a:ext cx="4673600" cy="3840162"/>
          </a:xfrm>
          <a:prstGeom prst="rect">
            <a:avLst/>
          </a:prstGeom>
          <a:noFill/>
        </p:spPr>
      </p:pic>
      <p:sp>
        <p:nvSpPr>
          <p:cNvPr id="133134" name="Line 14"/>
          <p:cNvSpPr>
            <a:spLocks noChangeShapeType="1"/>
          </p:cNvSpPr>
          <p:nvPr/>
        </p:nvSpPr>
        <p:spPr bwMode="auto">
          <a:xfrm>
            <a:off x="4832350" y="2857500"/>
            <a:ext cx="2814638" cy="21780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5" name="Line 15"/>
          <p:cNvSpPr>
            <a:spLocks noChangeShapeType="1"/>
          </p:cNvSpPr>
          <p:nvPr/>
        </p:nvSpPr>
        <p:spPr bwMode="auto">
          <a:xfrm>
            <a:off x="4802188" y="3381375"/>
            <a:ext cx="2959100" cy="11715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7" name="Line 17"/>
          <p:cNvSpPr>
            <a:spLocks noChangeShapeType="1"/>
          </p:cNvSpPr>
          <p:nvPr/>
        </p:nvSpPr>
        <p:spPr bwMode="auto">
          <a:xfrm flipV="1">
            <a:off x="5078413" y="3084513"/>
            <a:ext cx="0" cy="3905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8" name="Line 18"/>
          <p:cNvSpPr>
            <a:spLocks noChangeShapeType="1"/>
          </p:cNvSpPr>
          <p:nvPr/>
        </p:nvSpPr>
        <p:spPr bwMode="auto">
          <a:xfrm flipH="1">
            <a:off x="5151438" y="2889250"/>
            <a:ext cx="749300" cy="33813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3139" name="Text Box 19"/>
          <p:cNvSpPr txBox="1">
            <a:spLocks noChangeArrowheads="1"/>
          </p:cNvSpPr>
          <p:nvPr/>
        </p:nvSpPr>
        <p:spPr bwMode="auto">
          <a:xfrm>
            <a:off x="5902325" y="2713038"/>
            <a:ext cx="13668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Error in the Slope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34147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 smtClean="0"/>
              <a:t>A </a:t>
            </a:r>
            <a:r>
              <a:rPr lang="en-US" sz="2000" dirty="0"/>
              <a:t>calculation of the variation in the predicted Ys (the estimates)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Basically the </a:t>
            </a:r>
            <a:r>
              <a:rPr lang="en-US" sz="2000" dirty="0">
                <a:solidFill>
                  <a:schemeClr val="folHlink"/>
                </a:solidFill>
              </a:rPr>
              <a:t>standard deviation</a:t>
            </a:r>
            <a:r>
              <a:rPr lang="en-US" sz="2000" dirty="0"/>
              <a:t> of linear regression (sums up the squared differences from the line and divides by n; actually n-2, but you get the idea)</a:t>
            </a:r>
            <a:endParaRPr lang="en-US" sz="2000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000" dirty="0"/>
              <a:t>Can be used to put </a:t>
            </a:r>
            <a:r>
              <a:rPr lang="en-US" sz="2000" dirty="0">
                <a:solidFill>
                  <a:schemeClr val="folHlink"/>
                </a:solidFill>
              </a:rPr>
              <a:t>confidence bands</a:t>
            </a:r>
            <a:r>
              <a:rPr lang="en-US" sz="2000" dirty="0"/>
              <a:t> around the regression line</a:t>
            </a:r>
          </a:p>
        </p:txBody>
      </p:sp>
      <p:graphicFrame>
        <p:nvGraphicFramePr>
          <p:cNvPr id="134149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4908550" y="2097088"/>
          <a:ext cx="3927475" cy="3227387"/>
        </p:xfrm>
        <a:graphic>
          <a:graphicData uri="http://schemas.openxmlformats.org/presentationml/2006/ole">
            <p:oleObj spid="_x0000_s134149" r:id="rId3" imgW="5701587" imgH="468571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3517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800"/>
              <a:t>The formula is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If you put Y-bar in the place of Y-hat, you almost exactly have the equation for standard deviation</a:t>
            </a:r>
          </a:p>
        </p:txBody>
      </p:sp>
      <p:graphicFrame>
        <p:nvGraphicFramePr>
          <p:cNvPr id="1351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3838575" y="1966913"/>
          <a:ext cx="2420938" cy="1033462"/>
        </p:xfrm>
        <a:graphic>
          <a:graphicData uri="http://schemas.openxmlformats.org/presentationml/2006/ole">
            <p:oleObj spid="_x0000_s135172" name="Equation" r:id="rId3" imgW="1218960" imgH="520560" progId="Equation.3">
              <p:embed/>
            </p:oleObj>
          </a:graphicData>
        </a:graphic>
      </p:graphicFrame>
      <p:graphicFrame>
        <p:nvGraphicFramePr>
          <p:cNvPr id="135174" name="Object 6"/>
          <p:cNvGraphicFramePr>
            <a:graphicFrameLocks noChangeAspect="1"/>
          </p:cNvGraphicFramePr>
          <p:nvPr>
            <p:ph sz="quarter" idx="3"/>
          </p:nvPr>
        </p:nvGraphicFramePr>
        <p:xfrm>
          <a:off x="4960938" y="3263900"/>
          <a:ext cx="3706812" cy="3046413"/>
        </p:xfrm>
        <a:graphic>
          <a:graphicData uri="http://schemas.openxmlformats.org/presentationml/2006/ole">
            <p:oleObj spid="_x0000_s135174" r:id="rId4" imgW="5701587" imgH="4685714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3824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To illustrate</a:t>
            </a:r>
          </a:p>
          <a:p>
            <a:r>
              <a:rPr lang="en-US" sz="2400"/>
              <a:t>Using data from car speed example</a:t>
            </a:r>
          </a:p>
          <a:p>
            <a:r>
              <a:rPr lang="en-US" sz="2400"/>
              <a:t>Step 1</a:t>
            </a:r>
          </a:p>
          <a:p>
            <a:pPr lvl="1"/>
            <a:r>
              <a:rPr lang="en-US" sz="2000"/>
              <a:t>First we need to find all the predicted Ys for our Xs</a:t>
            </a:r>
          </a:p>
          <a:p>
            <a:pPr lvl="1"/>
            <a:r>
              <a:rPr lang="en-US" sz="2000"/>
              <a:t>That means we plug in our values of X into the regression equation we made</a:t>
            </a:r>
          </a:p>
          <a:p>
            <a:endParaRPr lang="en-US" sz="2400"/>
          </a:p>
        </p:txBody>
      </p:sp>
      <p:graphicFrame>
        <p:nvGraphicFramePr>
          <p:cNvPr id="138244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313488" y="1336675"/>
          <a:ext cx="2058987" cy="879475"/>
        </p:xfrm>
        <a:graphic>
          <a:graphicData uri="http://schemas.openxmlformats.org/presentationml/2006/ole">
            <p:oleObj spid="_x0000_s138244" name="Equation" r:id="rId3" imgW="1218960" imgH="520560" progId="Equation.3">
              <p:embed/>
            </p:oleObj>
          </a:graphicData>
        </a:graphic>
      </p:graphicFrame>
      <p:graphicFrame>
        <p:nvGraphicFramePr>
          <p:cNvPr id="138308" name="Group 68"/>
          <p:cNvGraphicFramePr>
            <a:graphicFrameLocks noGrp="1"/>
          </p:cNvGraphicFramePr>
          <p:nvPr>
            <p:ph sz="quarter" idx="3"/>
          </p:nvPr>
        </p:nvGraphicFramePr>
        <p:xfrm>
          <a:off x="4873625" y="2573338"/>
          <a:ext cx="3927475" cy="2346960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Cars Patrolling (X)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Average Speed of Motorists 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17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301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mean = 62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38280" name="Object 40"/>
          <p:cNvGraphicFramePr>
            <a:graphicFrameLocks noChangeAspect="1"/>
          </p:cNvGraphicFramePr>
          <p:nvPr/>
        </p:nvGraphicFramePr>
        <p:xfrm>
          <a:off x="4918075" y="5556250"/>
          <a:ext cx="3927475" cy="776288"/>
        </p:xfrm>
        <a:graphic>
          <a:graphicData uri="http://schemas.openxmlformats.org/presentationml/2006/ole">
            <p:oleObj spid="_x0000_s138280" name="Equation" r:id="rId4" imgW="1091880" imgH="215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40291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2400"/>
              <a:t>To illustrate</a:t>
            </a:r>
          </a:p>
          <a:p>
            <a:r>
              <a:rPr lang="en-US" sz="2400"/>
              <a:t>Using data from car speed example</a:t>
            </a:r>
          </a:p>
          <a:p>
            <a:r>
              <a:rPr lang="en-US" sz="2400"/>
              <a:t>Step 1</a:t>
            </a:r>
          </a:p>
          <a:p>
            <a:pPr lvl="1"/>
            <a:r>
              <a:rPr lang="en-US" sz="2000"/>
              <a:t>First we need to find all the predicted Ys for our Xs</a:t>
            </a:r>
          </a:p>
          <a:p>
            <a:pPr lvl="1"/>
            <a:r>
              <a:rPr lang="en-US" sz="2000"/>
              <a:t>That means we plug in our values of X into the regression equation we made</a:t>
            </a:r>
          </a:p>
          <a:p>
            <a:endParaRPr lang="en-US" sz="2400"/>
          </a:p>
        </p:txBody>
      </p:sp>
      <p:graphicFrame>
        <p:nvGraphicFramePr>
          <p:cNvPr id="14029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313488" y="1336675"/>
          <a:ext cx="2058987" cy="879475"/>
        </p:xfrm>
        <a:graphic>
          <a:graphicData uri="http://schemas.openxmlformats.org/presentationml/2006/ole">
            <p:oleObj spid="_x0000_s140292" name="Equation" r:id="rId3" imgW="1218960" imgH="520560" progId="Equation.3">
              <p:embed/>
            </p:oleObj>
          </a:graphicData>
        </a:graphic>
      </p:graphicFrame>
      <p:graphicFrame>
        <p:nvGraphicFramePr>
          <p:cNvPr id="140326" name="Object 38"/>
          <p:cNvGraphicFramePr>
            <a:graphicFrameLocks noChangeAspect="1"/>
          </p:cNvGraphicFramePr>
          <p:nvPr/>
        </p:nvGraphicFramePr>
        <p:xfrm>
          <a:off x="4918075" y="5716588"/>
          <a:ext cx="3927475" cy="776287"/>
        </p:xfrm>
        <a:graphic>
          <a:graphicData uri="http://schemas.openxmlformats.org/presentationml/2006/ole">
            <p:oleObj spid="_x0000_s140326" name="Equation" r:id="rId4" imgW="1091880" imgH="215640" progId="Equation.3">
              <p:embed/>
            </p:oleObj>
          </a:graphicData>
        </a:graphic>
      </p:graphicFrame>
      <p:graphicFrame>
        <p:nvGraphicFramePr>
          <p:cNvPr id="140404" name="Group 116"/>
          <p:cNvGraphicFramePr>
            <a:graphicFrameLocks noGrp="1"/>
          </p:cNvGraphicFramePr>
          <p:nvPr>
            <p:ph sz="quarter" idx="3"/>
          </p:nvPr>
        </p:nvGraphicFramePr>
        <p:xfrm>
          <a:off x="4886325" y="2592388"/>
          <a:ext cx="3927475" cy="2773680"/>
        </p:xfrm>
        <a:graphic>
          <a:graphicData uri="http://schemas.openxmlformats.org/drawingml/2006/table">
            <a:tbl>
              <a:tblPr/>
              <a:tblGrid>
                <a:gridCol w="1309688"/>
                <a:gridCol w="1308100"/>
                <a:gridCol w="1309687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Cars Patrolling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Average Speed of Motorists 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Predicted Speed of Motorists (Y-hat)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0405" name="Line 117"/>
          <p:cNvSpPr>
            <a:spLocks noChangeShapeType="1"/>
          </p:cNvSpPr>
          <p:nvPr/>
        </p:nvSpPr>
        <p:spPr bwMode="auto">
          <a:xfrm flipV="1">
            <a:off x="7170738" y="5424488"/>
            <a:ext cx="925512" cy="298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413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2911475" cy="4191000"/>
          </a:xfrm>
        </p:spPr>
        <p:txBody>
          <a:bodyPr/>
          <a:lstStyle/>
          <a:p>
            <a:r>
              <a:rPr lang="en-US" sz="2800"/>
              <a:t>Step 2</a:t>
            </a:r>
          </a:p>
          <a:p>
            <a:pPr lvl="1"/>
            <a:r>
              <a:rPr lang="en-US" sz="2400"/>
              <a:t>Now we can subtract each Y-hat from the actual Y</a:t>
            </a:r>
          </a:p>
          <a:p>
            <a:r>
              <a:rPr lang="en-US" sz="2800"/>
              <a:t>Step 3</a:t>
            </a:r>
          </a:p>
          <a:p>
            <a:pPr lvl="1"/>
            <a:r>
              <a:rPr lang="en-US" sz="2400"/>
              <a:t>Square the errors found in step 2 and sum them up</a:t>
            </a:r>
          </a:p>
          <a:p>
            <a:endParaRPr lang="en-US" sz="2800"/>
          </a:p>
        </p:txBody>
      </p:sp>
      <p:graphicFrame>
        <p:nvGraphicFramePr>
          <p:cNvPr id="141316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313488" y="1336675"/>
          <a:ext cx="2058987" cy="879475"/>
        </p:xfrm>
        <a:graphic>
          <a:graphicData uri="http://schemas.openxmlformats.org/presentationml/2006/ole">
            <p:oleObj spid="_x0000_s141316" name="Equation" r:id="rId3" imgW="1218960" imgH="520560" progId="Equation.3">
              <p:embed/>
            </p:oleObj>
          </a:graphicData>
        </a:graphic>
      </p:graphicFrame>
      <p:graphicFrame>
        <p:nvGraphicFramePr>
          <p:cNvPr id="141454" name="Group 142"/>
          <p:cNvGraphicFramePr>
            <a:graphicFrameLocks noGrp="1"/>
          </p:cNvGraphicFramePr>
          <p:nvPr>
            <p:ph sz="quarter" idx="3"/>
          </p:nvPr>
        </p:nvGraphicFramePr>
        <p:xfrm>
          <a:off x="4832350" y="2430463"/>
          <a:ext cx="3927475" cy="3139440"/>
        </p:xfrm>
        <a:graphic>
          <a:graphicData uri="http://schemas.openxmlformats.org/drawingml/2006/table">
            <a:tbl>
              <a:tblPr/>
              <a:tblGrid>
                <a:gridCol w="982663"/>
                <a:gridCol w="981075"/>
                <a:gridCol w="982662"/>
                <a:gridCol w="981075"/>
              </a:tblGrid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Cars Patrolling 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Average Speed of Motorists (Y)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Predicted Speed of Motorists (Y-hat)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64.6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.36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69.7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1.69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62.0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1.00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59.5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2.25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54.4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2.56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∑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7.86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41428" name="Object 116"/>
          <p:cNvGraphicFramePr>
            <a:graphicFrameLocks noChangeAspect="1"/>
          </p:cNvGraphicFramePr>
          <p:nvPr/>
        </p:nvGraphicFramePr>
        <p:xfrm>
          <a:off x="7940675" y="2790825"/>
          <a:ext cx="668338" cy="384175"/>
        </p:xfrm>
        <a:graphic>
          <a:graphicData uri="http://schemas.openxmlformats.org/presentationml/2006/ole">
            <p:oleObj spid="_x0000_s141428" name="Equation" r:id="rId4" imgW="507960" imgH="2919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42339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2911475" cy="4191000"/>
          </a:xfrm>
        </p:spPr>
        <p:txBody>
          <a:bodyPr/>
          <a:lstStyle/>
          <a:p>
            <a:r>
              <a:rPr lang="en-US" sz="2800"/>
              <a:t>Step 4</a:t>
            </a:r>
          </a:p>
          <a:p>
            <a:pPr lvl="1"/>
            <a:r>
              <a:rPr lang="en-US" sz="2400"/>
              <a:t>Divide by n-2</a:t>
            </a:r>
          </a:p>
          <a:p>
            <a:r>
              <a:rPr lang="en-US" sz="2800"/>
              <a:t>Step 5</a:t>
            </a:r>
          </a:p>
          <a:p>
            <a:pPr lvl="1"/>
            <a:r>
              <a:rPr lang="en-US" sz="2400"/>
              <a:t>Take the square root</a:t>
            </a:r>
          </a:p>
          <a:p>
            <a:r>
              <a:rPr lang="en-US" sz="2800"/>
              <a:t>The Standard Error of the Estimate is 1.62</a:t>
            </a:r>
          </a:p>
          <a:p>
            <a:endParaRPr lang="en-US" sz="2800"/>
          </a:p>
        </p:txBody>
      </p:sp>
      <p:graphicFrame>
        <p:nvGraphicFramePr>
          <p:cNvPr id="142340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6313488" y="1336675"/>
          <a:ext cx="2058987" cy="879475"/>
        </p:xfrm>
        <a:graphic>
          <a:graphicData uri="http://schemas.openxmlformats.org/presentationml/2006/ole">
            <p:oleObj spid="_x0000_s142340" name="Equation" r:id="rId3" imgW="1218960" imgH="520560" progId="Equation.3">
              <p:embed/>
            </p:oleObj>
          </a:graphicData>
        </a:graphic>
      </p:graphicFrame>
      <p:graphicFrame>
        <p:nvGraphicFramePr>
          <p:cNvPr id="142398" name="Object 62"/>
          <p:cNvGraphicFramePr>
            <a:graphicFrameLocks noChangeAspect="1"/>
          </p:cNvGraphicFramePr>
          <p:nvPr>
            <p:ph sz="quarter" idx="3"/>
          </p:nvPr>
        </p:nvGraphicFramePr>
        <p:xfrm>
          <a:off x="3933825" y="2986088"/>
          <a:ext cx="4514850" cy="1136650"/>
        </p:xfrm>
        <a:graphic>
          <a:graphicData uri="http://schemas.openxmlformats.org/presentationml/2006/ole">
            <p:oleObj spid="_x0000_s142398" name="Equation" r:id="rId4" imgW="1765080" imgH="4442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4336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7534275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OK, so, yippee, I have a regression equation and a Standard Error of the Estimate, now what?</a:t>
            </a:r>
          </a:p>
          <a:p>
            <a:pPr>
              <a:lnSpc>
                <a:spcPct val="90000"/>
              </a:lnSpc>
            </a:pPr>
            <a:r>
              <a:rPr lang="en-US" sz="2800"/>
              <a:t>Well, suppose the VDOT commissioner wanted to predict the average speed of all cars when three patrol cars were on the road</a:t>
            </a:r>
          </a:p>
          <a:p>
            <a:pPr>
              <a:lnSpc>
                <a:spcPct val="90000"/>
              </a:lnSpc>
            </a:pPr>
            <a:r>
              <a:rPr lang="en-US" sz="2800"/>
              <a:t>Using the regression equation, the commish would find</a:t>
            </a:r>
          </a:p>
          <a:p>
            <a:pPr lvl="1">
              <a:lnSpc>
                <a:spcPct val="90000"/>
              </a:lnSpc>
            </a:pPr>
            <a:r>
              <a:rPr lang="en-US" sz="2400"/>
              <a:t>Y = 72.2 – 2.55(3) = 64.55 mph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/>
              <a:t>The Standard Error of the Estimate</a:t>
            </a:r>
          </a:p>
        </p:txBody>
      </p:sp>
      <p:sp>
        <p:nvSpPr>
          <p:cNvPr id="14438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12775" y="1555750"/>
            <a:ext cx="8120063" cy="49307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Y = 72.2 – 2.55(3) = 64.55 mph</a:t>
            </a:r>
          </a:p>
          <a:p>
            <a:pPr>
              <a:lnSpc>
                <a:spcPct val="90000"/>
              </a:lnSpc>
            </a:pPr>
            <a:r>
              <a:rPr lang="en-US" sz="2400"/>
              <a:t>But how </a:t>
            </a:r>
            <a:r>
              <a:rPr lang="en-US" sz="2400">
                <a:solidFill>
                  <a:schemeClr val="folHlink"/>
                </a:solidFill>
              </a:rPr>
              <a:t>“confident”</a:t>
            </a:r>
            <a:r>
              <a:rPr lang="en-US" sz="2400"/>
              <a:t> can the commish be in that estimate?</a:t>
            </a:r>
          </a:p>
          <a:p>
            <a:pPr>
              <a:lnSpc>
                <a:spcPct val="90000"/>
              </a:lnSpc>
            </a:pPr>
            <a:r>
              <a:rPr lang="en-US" sz="2400"/>
              <a:t>Now that we have the Standard Error of the Estimate, we can answer that</a:t>
            </a:r>
          </a:p>
          <a:p>
            <a:pPr>
              <a:lnSpc>
                <a:spcPct val="90000"/>
              </a:lnSpc>
            </a:pPr>
            <a:r>
              <a:rPr lang="en-US" sz="2400"/>
              <a:t>Lets say the commish wanted to be 90% confident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Degrees of freedom for regression is n – 2, (5 – 2 = 3)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Look up the t-score for .10 at 3df</a:t>
            </a:r>
          </a:p>
          <a:p>
            <a:pPr lvl="2">
              <a:lnSpc>
                <a:spcPct val="90000"/>
              </a:lnSpc>
            </a:pPr>
            <a:r>
              <a:rPr lang="en-US" sz="1800">
                <a:solidFill>
                  <a:schemeClr val="folHlink"/>
                </a:solidFill>
              </a:rPr>
              <a:t>If you have a chart that shows only one-tailed, then look under .05 at 3df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You should get 2.35</a:t>
            </a:r>
          </a:p>
          <a:p>
            <a:pPr lvl="1">
              <a:lnSpc>
                <a:spcPct val="90000"/>
              </a:lnSpc>
            </a:pPr>
            <a:r>
              <a:rPr lang="en-US" sz="2000">
                <a:solidFill>
                  <a:schemeClr val="folHlink"/>
                </a:solidFill>
              </a:rPr>
              <a:t>Multiply that by your Standard Error 2.35 x 1.62 = 3.81</a:t>
            </a:r>
          </a:p>
          <a:p>
            <a:pPr>
              <a:lnSpc>
                <a:spcPct val="90000"/>
              </a:lnSpc>
            </a:pPr>
            <a:r>
              <a:rPr lang="en-US" sz="2400"/>
              <a:t>The commish can be 90% confident that the speeds will be 64.55 mph ± 3.81 mph</a:t>
            </a:r>
          </a:p>
          <a:p>
            <a:pPr lvl="1">
              <a:lnSpc>
                <a:spcPct val="90000"/>
              </a:lnSpc>
            </a:pP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4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4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44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4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Relationship</a:t>
            </a:r>
          </a:p>
        </p:txBody>
      </p:sp>
      <p:sp>
        <p:nvSpPr>
          <p:cNvPr id="70659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000"/>
              <a:t>Cooter, having recently audited a methods course, knows the </a:t>
            </a:r>
            <a:r>
              <a:rPr lang="en-US" sz="2000">
                <a:solidFill>
                  <a:schemeClr val="folHlink"/>
                </a:solidFill>
              </a:rPr>
              <a:t>first step you should always take</a:t>
            </a:r>
            <a:r>
              <a:rPr lang="en-US" sz="2000"/>
              <a:t> in determining whether two variables are related is to graph the two variables</a:t>
            </a:r>
          </a:p>
          <a:p>
            <a:pPr>
              <a:lnSpc>
                <a:spcPct val="90000"/>
              </a:lnSpc>
            </a:pPr>
            <a:r>
              <a:rPr lang="en-US" sz="2000"/>
              <a:t>When graphing, the </a:t>
            </a:r>
            <a:r>
              <a:rPr lang="en-US" sz="2000" i="1">
                <a:solidFill>
                  <a:schemeClr val="folHlink"/>
                </a:solidFill>
              </a:rPr>
              <a:t>Independent</a:t>
            </a:r>
            <a:r>
              <a:rPr lang="en-US" sz="2000" i="1"/>
              <a:t> </a:t>
            </a:r>
            <a:r>
              <a:rPr lang="en-US" sz="2000"/>
              <a:t>variable (X) is always graphed along the </a:t>
            </a:r>
            <a:r>
              <a:rPr lang="en-US" sz="2000">
                <a:solidFill>
                  <a:schemeClr val="folHlink"/>
                </a:solidFill>
              </a:rPr>
              <a:t>bottom</a:t>
            </a:r>
            <a:r>
              <a:rPr lang="en-US" sz="2000"/>
              <a:t> horizontally, and the </a:t>
            </a:r>
            <a:r>
              <a:rPr lang="en-US" sz="2000" i="1">
                <a:solidFill>
                  <a:schemeClr val="folHlink"/>
                </a:solidFill>
              </a:rPr>
              <a:t>Dependent</a:t>
            </a:r>
            <a:r>
              <a:rPr lang="en-US" sz="2000" i="1"/>
              <a:t> </a:t>
            </a:r>
            <a:r>
              <a:rPr lang="en-US" sz="2000"/>
              <a:t>variable is always graphed along the </a:t>
            </a:r>
            <a:r>
              <a:rPr lang="en-US" sz="2000">
                <a:solidFill>
                  <a:schemeClr val="folHlink"/>
                </a:solidFill>
              </a:rPr>
              <a:t>side</a:t>
            </a:r>
            <a:r>
              <a:rPr lang="en-US" sz="2000"/>
              <a:t> vertically</a:t>
            </a:r>
          </a:p>
        </p:txBody>
      </p:sp>
      <p:graphicFrame>
        <p:nvGraphicFramePr>
          <p:cNvPr id="70662" name="Object 6"/>
          <p:cNvGraphicFramePr>
            <a:graphicFrameLocks noChangeAspect="1"/>
          </p:cNvGraphicFramePr>
          <p:nvPr>
            <p:ph sz="quarter" idx="2"/>
          </p:nvPr>
        </p:nvGraphicFramePr>
        <p:xfrm>
          <a:off x="5780088" y="1905000"/>
          <a:ext cx="2203450" cy="2019300"/>
        </p:xfrm>
        <a:graphic>
          <a:graphicData uri="http://schemas.openxmlformats.org/presentationml/2006/ole">
            <p:oleObj spid="_x0000_s70662" r:id="rId3" imgW="3047619" imgH="2793651" progId="">
              <p:embed/>
            </p:oleObj>
          </a:graphicData>
        </a:graphic>
      </p:graphicFrame>
      <p:graphicFrame>
        <p:nvGraphicFramePr>
          <p:cNvPr id="70664" name="Object 8"/>
          <p:cNvGraphicFramePr>
            <a:graphicFrameLocks noChangeAspect="1"/>
          </p:cNvGraphicFramePr>
          <p:nvPr>
            <p:ph sz="quarter" idx="3"/>
          </p:nvPr>
        </p:nvGraphicFramePr>
        <p:xfrm>
          <a:off x="5603875" y="4076700"/>
          <a:ext cx="2555875" cy="2019300"/>
        </p:xfrm>
        <a:graphic>
          <a:graphicData uri="http://schemas.openxmlformats.org/presentationml/2006/ole">
            <p:oleObj spid="_x0000_s70664" r:id="rId4" imgW="4355556" imgH="344127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Not exactly, but close “enuf”</a:t>
            </a:r>
          </a:p>
        </p:txBody>
      </p:sp>
      <p:sp>
        <p:nvSpPr>
          <p:cNvPr id="14541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This formula is most accurate at the middle of the line</a:t>
            </a:r>
          </a:p>
          <a:p>
            <a:pPr>
              <a:lnSpc>
                <a:spcPct val="90000"/>
              </a:lnSpc>
            </a:pPr>
            <a:r>
              <a:rPr lang="en-US" sz="2800"/>
              <a:t>With smaller n, the confidence bands actually bow</a:t>
            </a:r>
          </a:p>
          <a:p>
            <a:pPr>
              <a:lnSpc>
                <a:spcPct val="90000"/>
              </a:lnSpc>
            </a:pPr>
            <a:r>
              <a:rPr lang="en-US" sz="2800"/>
              <a:t>As n gets higher, the bow goes away</a:t>
            </a:r>
          </a:p>
          <a:p>
            <a:pPr>
              <a:lnSpc>
                <a:spcPct val="90000"/>
              </a:lnSpc>
            </a:pPr>
            <a:r>
              <a:rPr lang="en-US" sz="2800"/>
              <a:t>Much fancier formula that takes the bow into account</a:t>
            </a:r>
          </a:p>
          <a:p>
            <a:pPr>
              <a:lnSpc>
                <a:spcPct val="90000"/>
              </a:lnSpc>
            </a:pPr>
            <a:r>
              <a:rPr lang="en-US" sz="2800"/>
              <a:t>Your computer program will automatically do this for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Coefficient of Determination</a:t>
            </a:r>
          </a:p>
        </p:txBody>
      </p:sp>
      <p:sp>
        <p:nvSpPr>
          <p:cNvPr id="146435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The ratio of </a:t>
            </a:r>
            <a:r>
              <a:rPr lang="en-US" sz="2400">
                <a:solidFill>
                  <a:schemeClr val="folHlink"/>
                </a:solidFill>
              </a:rPr>
              <a:t>Explained Variation</a:t>
            </a:r>
            <a:r>
              <a:rPr lang="en-US" sz="2400"/>
              <a:t> to the </a:t>
            </a:r>
            <a:r>
              <a:rPr lang="en-US" sz="2400">
                <a:solidFill>
                  <a:schemeClr val="folHlink"/>
                </a:solidFill>
              </a:rPr>
              <a:t>Total Variation</a:t>
            </a:r>
          </a:p>
          <a:p>
            <a:pPr>
              <a:lnSpc>
                <a:spcPct val="80000"/>
              </a:lnSpc>
            </a:pPr>
            <a:r>
              <a:rPr lang="en-US" sz="2400"/>
              <a:t>Explained variation is nothing more than the total variation minus the error</a:t>
            </a:r>
          </a:p>
          <a:p>
            <a:pPr>
              <a:lnSpc>
                <a:spcPct val="80000"/>
              </a:lnSpc>
            </a:pPr>
            <a:r>
              <a:rPr lang="en-US" sz="2400"/>
              <a:t>The formula is </a:t>
            </a:r>
          </a:p>
          <a:p>
            <a:pPr>
              <a:lnSpc>
                <a:spcPct val="80000"/>
              </a:lnSpc>
            </a:pPr>
            <a:r>
              <a:rPr lang="en-US" sz="2400"/>
              <a:t>It ranges from 0 (the line doesn’t fit the data at all) to 1 (the line perfectly describes the data)</a:t>
            </a:r>
          </a:p>
        </p:txBody>
      </p:sp>
      <p:graphicFrame>
        <p:nvGraphicFramePr>
          <p:cNvPr id="14643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248275" y="2846388"/>
          <a:ext cx="3200400" cy="1677987"/>
        </p:xfrm>
        <a:graphic>
          <a:graphicData uri="http://schemas.openxmlformats.org/presentationml/2006/ole">
            <p:oleObj spid="_x0000_s146436" name="Equation" r:id="rId3" imgW="104112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46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Coefficient of Determination</a:t>
            </a:r>
          </a:p>
        </p:txBody>
      </p:sp>
      <p:sp>
        <p:nvSpPr>
          <p:cNvPr id="148483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346075" y="1925638"/>
            <a:ext cx="3732213" cy="4191000"/>
          </a:xfrm>
        </p:spPr>
        <p:txBody>
          <a:bodyPr/>
          <a:lstStyle/>
          <a:p>
            <a:r>
              <a:rPr lang="en-US" sz="2800"/>
              <a:t>Your looking at the difference between the variation in you predicted scores around the mean vs. the variation in the actual scores around the mean</a:t>
            </a:r>
          </a:p>
        </p:txBody>
      </p:sp>
      <p:pic>
        <p:nvPicPr>
          <p:cNvPr id="148484" name="Picture 4" descr="Proportion-of-Variance-Expl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03688" y="1958975"/>
            <a:ext cx="4865687" cy="417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48485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7235825" y="1200150"/>
          <a:ext cx="1041400" cy="546100"/>
        </p:xfrm>
        <a:graphic>
          <a:graphicData uri="http://schemas.openxmlformats.org/presentationml/2006/ole">
            <p:oleObj spid="_x0000_s148485" name="Equation" r:id="rId4" imgW="104112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Coefficient of Determination</a:t>
            </a:r>
          </a:p>
        </p:txBody>
      </p:sp>
      <p:sp>
        <p:nvSpPr>
          <p:cNvPr id="15155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42938" y="1925638"/>
            <a:ext cx="7954962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Think about it this way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folHlink"/>
                </a:solidFill>
              </a:rPr>
              <a:t>If someone wanted to guess the next value of Y but gave you no information, you would have to guess the mean</a:t>
            </a:r>
          </a:p>
          <a:p>
            <a:pPr>
              <a:lnSpc>
                <a:spcPct val="90000"/>
              </a:lnSpc>
            </a:pPr>
            <a:r>
              <a:rPr lang="en-US" sz="2800"/>
              <a:t>If someone asked you to guess the next value, but gave you an X and a regression equation, you could probably get closer to the actual value than just guessing the mean</a:t>
            </a: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chemeClr val="folHlink"/>
                </a:solidFill>
              </a:rPr>
              <a:t>The difference between these two is what r</a:t>
            </a:r>
            <a:r>
              <a:rPr lang="en-US" sz="2800" baseline="30000">
                <a:solidFill>
                  <a:schemeClr val="folHlink"/>
                </a:solidFill>
              </a:rPr>
              <a:t>2</a:t>
            </a:r>
            <a:r>
              <a:rPr lang="en-US" sz="2800">
                <a:solidFill>
                  <a:schemeClr val="folHlink"/>
                </a:solidFill>
              </a:rPr>
              <a:t> is measuring</a:t>
            </a:r>
            <a:endParaRPr lang="en-US" sz="2800" baseline="-25000">
              <a:solidFill>
                <a:schemeClr val="folHlink"/>
              </a:solidFill>
            </a:endParaRPr>
          </a:p>
        </p:txBody>
      </p:sp>
      <p:graphicFrame>
        <p:nvGraphicFramePr>
          <p:cNvPr id="151557" name="Object 5"/>
          <p:cNvGraphicFramePr>
            <a:graphicFrameLocks noChangeAspect="1"/>
          </p:cNvGraphicFramePr>
          <p:nvPr>
            <p:ph sz="half" idx="2"/>
          </p:nvPr>
        </p:nvGraphicFramePr>
        <p:xfrm>
          <a:off x="7235825" y="1200150"/>
          <a:ext cx="1041400" cy="546100"/>
        </p:xfrm>
        <a:graphic>
          <a:graphicData uri="http://schemas.openxmlformats.org/presentationml/2006/ole">
            <p:oleObj spid="_x0000_s151557" name="Equation" r:id="rId3" imgW="104112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1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1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1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Coefficient of Determination</a:t>
            </a:r>
          </a:p>
        </p:txBody>
      </p:sp>
      <p:graphicFrame>
        <p:nvGraphicFramePr>
          <p:cNvPr id="152677" name="Group 101"/>
          <p:cNvGraphicFramePr>
            <a:graphicFrameLocks noGrp="1"/>
          </p:cNvGraphicFramePr>
          <p:nvPr>
            <p:ph sz="half" idx="1"/>
          </p:nvPr>
        </p:nvGraphicFramePr>
        <p:xfrm>
          <a:off x="1430338" y="2659063"/>
          <a:ext cx="7112000" cy="2719389"/>
        </p:xfrm>
        <a:graphic>
          <a:graphicData uri="http://schemas.openxmlformats.org/drawingml/2006/table">
            <a:tbl>
              <a:tblPr/>
              <a:tblGrid>
                <a:gridCol w="1779587"/>
                <a:gridCol w="1776413"/>
                <a:gridCol w="1779587"/>
                <a:gridCol w="1776413"/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400" b="0" i="0" u="none" strike="noStrike" cap="none" normalizeH="0" baseline="-2500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hat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(predicted)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Y (actual)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(Y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hat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– Y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bar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)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(Y – Y</a:t>
                      </a:r>
                      <a:r>
                        <a:rPr kumimoji="0" lang="en-US" sz="14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bar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 )</a:t>
                      </a:r>
                      <a:r>
                        <a:rPr kumimoji="0" lang="en-US" sz="1400" b="0" i="0" u="none" strike="noStrike" cap="none" normalizeH="0" baseline="30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64.6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69.7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62.0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61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59.5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58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8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54.4</a:t>
                      </a: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56</a:t>
                      </a: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∑</a:t>
                      </a: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52637" name="Object 61"/>
          <p:cNvGraphicFramePr>
            <a:graphicFrameLocks noChangeAspect="1"/>
          </p:cNvGraphicFramePr>
          <p:nvPr>
            <p:ph sz="half" idx="2"/>
          </p:nvPr>
        </p:nvGraphicFramePr>
        <p:xfrm>
          <a:off x="7204075" y="1250950"/>
          <a:ext cx="1041400" cy="546100"/>
        </p:xfrm>
        <a:graphic>
          <a:graphicData uri="http://schemas.openxmlformats.org/presentationml/2006/ole">
            <p:oleObj spid="_x0000_s152637" name="Equation" r:id="rId3" imgW="1041120" imgH="545760" progId="Equation.3">
              <p:embed/>
            </p:oleObj>
          </a:graphicData>
        </a:graphic>
      </p:graphicFrame>
      <p:sp>
        <p:nvSpPr>
          <p:cNvPr id="152646" name="Text Box 70"/>
          <p:cNvSpPr txBox="1">
            <a:spLocks noChangeArrowheads="1"/>
          </p:cNvSpPr>
          <p:nvPr/>
        </p:nvSpPr>
        <p:spPr bwMode="auto">
          <a:xfrm>
            <a:off x="4438650" y="1960563"/>
            <a:ext cx="1069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Y</a:t>
            </a:r>
            <a:r>
              <a:rPr lang="en-US" baseline="-25000">
                <a:effectLst>
                  <a:outerShdw blurRad="38100" dist="38100" dir="2700000" algn="tl">
                    <a:srgbClr val="000000"/>
                  </a:outerShdw>
                </a:effectLst>
              </a:rPr>
              <a:t>bar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 = 62</a:t>
            </a:r>
          </a:p>
        </p:txBody>
      </p:sp>
      <p:sp>
        <p:nvSpPr>
          <p:cNvPr id="152678" name="Text Box 102"/>
          <p:cNvSpPr txBox="1">
            <a:spLocks noChangeArrowheads="1"/>
          </p:cNvSpPr>
          <p:nvPr/>
        </p:nvSpPr>
        <p:spPr bwMode="auto">
          <a:xfrm>
            <a:off x="4618038" y="5751513"/>
            <a:ext cx="6048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30000"/>
              <a:t>2</a:t>
            </a:r>
            <a:r>
              <a:rPr lang="en-US"/>
              <a:t> =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Coefficient of Determination</a:t>
            </a:r>
          </a:p>
        </p:txBody>
      </p:sp>
      <p:sp>
        <p:nvSpPr>
          <p:cNvPr id="15667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642938" y="1925638"/>
            <a:ext cx="7954962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What’s is good for?</a:t>
            </a:r>
          </a:p>
          <a:p>
            <a:pPr lvl="1">
              <a:lnSpc>
                <a:spcPct val="90000"/>
              </a:lnSpc>
            </a:pPr>
            <a:r>
              <a:rPr lang="en-US"/>
              <a:t>Kind of a one-stop shopping stat</a:t>
            </a:r>
          </a:p>
          <a:p>
            <a:pPr lvl="2">
              <a:lnSpc>
                <a:spcPct val="90000"/>
              </a:lnSpc>
            </a:pPr>
            <a:r>
              <a:rPr lang="en-US"/>
              <a:t>Some % of Y is “explained” by X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Most useful for comparing one model to the next when trying to figure out which Independent variable is the most important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chemeClr val="folHlink"/>
                </a:solidFill>
              </a:rPr>
              <a:t>Or for figuring out if you need to go find more variables!</a:t>
            </a:r>
          </a:p>
          <a:p>
            <a:pPr>
              <a:lnSpc>
                <a:spcPct val="90000"/>
              </a:lnSpc>
            </a:pPr>
            <a:r>
              <a:rPr lang="en-US" b="1"/>
              <a:t>Actually quite overused</a:t>
            </a:r>
            <a:endParaRPr lang="en-US" b="1" baseline="-25000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7235825" y="1200150"/>
          <a:ext cx="1041400" cy="546100"/>
        </p:xfrm>
        <a:graphic>
          <a:graphicData uri="http://schemas.openxmlformats.org/presentationml/2006/ole">
            <p:oleObj spid="_x0000_s156676" name="Equation" r:id="rId3" imgW="1041120" imgH="54576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Standard Error of the Slope</a:t>
            </a:r>
          </a:p>
        </p:txBody>
      </p:sp>
      <p:sp>
        <p:nvSpPr>
          <p:cNvPr id="15769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Whereas the Standard Error of the Estimate is like the Standard Deviation, the Standard Error of the Slope is like the Standard Error, goofy language huh?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If we took several samples of an independent and dependent variable and calculated a slope, it would be a little different every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Standard Error of the Slope</a:t>
            </a:r>
          </a:p>
        </p:txBody>
      </p:sp>
      <p:sp>
        <p:nvSpPr>
          <p:cNvPr id="16896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/>
              <a:t>Just like the Standard Error is an estimate of variation based on the Sample Distribution of Means, the Standard Error of the Slope also relates the sample to a sample distribution</a:t>
            </a:r>
          </a:p>
          <a:p>
            <a:pPr>
              <a:lnSpc>
                <a:spcPct val="80000"/>
              </a:lnSpc>
            </a:pPr>
            <a:r>
              <a:rPr lang="en-US">
                <a:solidFill>
                  <a:schemeClr val="folHlink"/>
                </a:solidFill>
              </a:rPr>
              <a:t>Therefore, just like we can use the s.e. of a single variable data set to create a t-score and test a hypothesis, we can do the same for our regression equation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8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Standard Error of the Slope</a:t>
            </a:r>
          </a:p>
        </p:txBody>
      </p:sp>
      <p:sp>
        <p:nvSpPr>
          <p:cNvPr id="160771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14350" y="1905000"/>
            <a:ext cx="3927475" cy="4191000"/>
          </a:xfrm>
        </p:spPr>
        <p:txBody>
          <a:bodyPr/>
          <a:lstStyle/>
          <a:p>
            <a:r>
              <a:rPr lang="en-US" sz="2800"/>
              <a:t>The formula is:</a:t>
            </a:r>
          </a:p>
          <a:p>
            <a:endParaRPr lang="en-US" sz="2800"/>
          </a:p>
          <a:p>
            <a:endParaRPr lang="en-US" sz="2800"/>
          </a:p>
          <a:p>
            <a:r>
              <a:rPr lang="en-US" sz="2800"/>
              <a:t>You already have the numerator (it’s the Standard Error of the Estimate)</a:t>
            </a:r>
          </a:p>
        </p:txBody>
      </p:sp>
      <p:graphicFrame>
        <p:nvGraphicFramePr>
          <p:cNvPr id="160772" name="Object 4"/>
          <p:cNvGraphicFramePr>
            <a:graphicFrameLocks noChangeAspect="1"/>
          </p:cNvGraphicFramePr>
          <p:nvPr>
            <p:ph sz="quarter" idx="2"/>
          </p:nvPr>
        </p:nvGraphicFramePr>
        <p:xfrm>
          <a:off x="1279525" y="2395538"/>
          <a:ext cx="2230438" cy="989012"/>
        </p:xfrm>
        <a:graphic>
          <a:graphicData uri="http://schemas.openxmlformats.org/presentationml/2006/ole">
            <p:oleObj spid="_x0000_s160772" name="Equation" r:id="rId3" imgW="1231560" imgH="545760" progId="Equation.3">
              <p:embed/>
            </p:oleObj>
          </a:graphicData>
        </a:graphic>
      </p:graphicFrame>
      <p:graphicFrame>
        <p:nvGraphicFramePr>
          <p:cNvPr id="160817" name="Group 49"/>
          <p:cNvGraphicFramePr>
            <a:graphicFrameLocks noGrp="1"/>
          </p:cNvGraphicFramePr>
          <p:nvPr>
            <p:ph sz="quarter" idx="3"/>
          </p:nvPr>
        </p:nvGraphicFramePr>
        <p:xfrm>
          <a:off x="4872038" y="2598738"/>
          <a:ext cx="3927475" cy="2699385"/>
        </p:xfrm>
        <a:graphic>
          <a:graphicData uri="http://schemas.openxmlformats.org/drawingml/2006/table">
            <a:tbl>
              <a:tblPr/>
              <a:tblGrid>
                <a:gridCol w="1963737"/>
                <a:gridCol w="1963738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Times New Roman" pitchFamily="18" charset="0"/>
                          <a:cs typeface="Arial" charset="0"/>
                        </a:rPr>
                        <a:t>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1"/>
                    </a:solidFill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6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4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∑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60815" name="Object 47"/>
          <p:cNvGraphicFramePr>
            <a:graphicFrameLocks noChangeAspect="1"/>
          </p:cNvGraphicFramePr>
          <p:nvPr/>
        </p:nvGraphicFramePr>
        <p:xfrm>
          <a:off x="7345363" y="2640013"/>
          <a:ext cx="963612" cy="295275"/>
        </p:xfrm>
        <a:graphic>
          <a:graphicData uri="http://schemas.openxmlformats.org/presentationml/2006/ole">
            <p:oleObj spid="_x0000_s160815" name="Equation" r:id="rId4" imgW="571320" imgH="253800" progId="Equation.3">
              <p:embed/>
            </p:oleObj>
          </a:graphicData>
        </a:graphic>
      </p:graphicFrame>
      <p:sp>
        <p:nvSpPr>
          <p:cNvPr id="160818" name="Text Box 50"/>
          <p:cNvSpPr txBox="1">
            <a:spLocks noChangeArrowheads="1"/>
          </p:cNvSpPr>
          <p:nvPr/>
        </p:nvSpPr>
        <p:spPr bwMode="auto">
          <a:xfrm>
            <a:off x="5661025" y="167322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160819" name="Object 51"/>
          <p:cNvGraphicFramePr>
            <a:graphicFrameLocks noChangeAspect="1"/>
          </p:cNvGraphicFramePr>
          <p:nvPr/>
        </p:nvGraphicFramePr>
        <p:xfrm>
          <a:off x="6392863" y="1925638"/>
          <a:ext cx="846137" cy="396875"/>
        </p:xfrm>
        <a:graphic>
          <a:graphicData uri="http://schemas.openxmlformats.org/presentationml/2006/ole">
            <p:oleObj spid="_x0000_s160819" name="Equation" r:id="rId5" imgW="406080" imgH="190440" progId="Equation.3">
              <p:embed/>
            </p:oleObj>
          </a:graphicData>
        </a:graphic>
      </p:graphicFrame>
      <p:sp>
        <p:nvSpPr>
          <p:cNvPr id="160820" name="Text Box 52"/>
          <p:cNvSpPr txBox="1">
            <a:spLocks noChangeArrowheads="1"/>
          </p:cNvSpPr>
          <p:nvPr/>
        </p:nvSpPr>
        <p:spPr bwMode="auto">
          <a:xfrm>
            <a:off x="6040438" y="5732463"/>
            <a:ext cx="1577975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s</a:t>
            </a:r>
            <a:r>
              <a:rPr lang="en-US" baseline="-25000"/>
              <a:t>b</a:t>
            </a:r>
            <a:r>
              <a:rPr lang="en-US"/>
              <a:t> =</a:t>
            </a:r>
            <a:r>
              <a:rPr lang="en-US" baseline="-250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0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6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820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Standard Error of the Slope</a:t>
            </a:r>
          </a:p>
        </p:txBody>
      </p:sp>
      <p:sp>
        <p:nvSpPr>
          <p:cNvPr id="16384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So what’s it good for?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Just like the Standard Error of the Estimate, you could multiply it by 2.35 and get a 90% confidence band around your estimate of the slope (-3.40 to -1.70)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folHlink"/>
                </a:solidFill>
              </a:rPr>
              <a:t>More </a:t>
            </a:r>
            <a:r>
              <a:rPr lang="en-US" dirty="0">
                <a:solidFill>
                  <a:schemeClr val="folHlink"/>
                </a:solidFill>
              </a:rPr>
              <a:t>importantly, you can do a significance test with it to test a hypothesis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Relationship</a:t>
            </a:r>
          </a:p>
        </p:txBody>
      </p:sp>
      <p:sp>
        <p:nvSpPr>
          <p:cNvPr id="71683" name="Rectangle 3"/>
          <p:cNvSpPr>
            <a:spLocks noGrp="1" noRot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sz="3600"/>
              <a:t>Task</a:t>
            </a:r>
          </a:p>
          <a:p>
            <a:r>
              <a:rPr lang="en-US" sz="3600"/>
              <a:t>Go ahead and graph Cooter’s data</a:t>
            </a:r>
          </a:p>
        </p:txBody>
      </p:sp>
      <p:graphicFrame>
        <p:nvGraphicFramePr>
          <p:cNvPr id="71718" name="Group 38"/>
          <p:cNvGraphicFramePr>
            <a:graphicFrameLocks noGrp="1"/>
          </p:cNvGraphicFramePr>
          <p:nvPr>
            <p:ph sz="half" idx="2"/>
          </p:nvPr>
        </p:nvGraphicFramePr>
        <p:xfrm>
          <a:off x="4918075" y="1905000"/>
          <a:ext cx="3927475" cy="4191003"/>
        </p:xfrm>
        <a:graphic>
          <a:graphicData uri="http://schemas.openxmlformats.org/drawingml/2006/table">
            <a:tbl>
              <a:tblPr/>
              <a:tblGrid>
                <a:gridCol w="1963738"/>
                <a:gridCol w="1963737"/>
              </a:tblGrid>
              <a:tr h="598488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Data from Tune-Up Shop</a:t>
                      </a: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Number of Cars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Amount of Bill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$64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0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32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160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128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charset="0"/>
                          <a:cs typeface="Arial" charset="0"/>
                        </a:rPr>
                        <a:t>64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Standard Error of the Slope</a:t>
            </a:r>
          </a:p>
        </p:txBody>
      </p:sp>
      <p:sp>
        <p:nvSpPr>
          <p:cNvPr id="164867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838200" y="1905000"/>
            <a:ext cx="4646613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Null Hypothesis for a regression equation is always </a:t>
            </a:r>
            <a:r>
              <a:rPr lang="el-GR" sz="2400">
                <a:solidFill>
                  <a:schemeClr val="folHlink"/>
                </a:solidFill>
              </a:rPr>
              <a:t>β</a:t>
            </a:r>
            <a:r>
              <a:rPr lang="en-US" sz="2400">
                <a:solidFill>
                  <a:schemeClr val="folHlink"/>
                </a:solidFill>
              </a:rPr>
              <a:t>=0</a:t>
            </a:r>
            <a:r>
              <a:rPr lang="en-US" sz="2400"/>
              <a:t> (that is, that the slope of the population is 0, or that there is no relationship between the two variables)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So, to get a t-score, you just subtract 0 from your slope (b) and divide by the standard error of the slope (s</a:t>
            </a:r>
            <a:r>
              <a:rPr lang="en-US" sz="2400" baseline="-25000">
                <a:solidFill>
                  <a:schemeClr val="folHlink"/>
                </a:solidFill>
              </a:rPr>
              <a:t>b</a:t>
            </a:r>
            <a:r>
              <a:rPr lang="en-US" sz="2400">
                <a:solidFill>
                  <a:schemeClr val="folHlink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400"/>
              <a:t>Give it a shot!</a:t>
            </a:r>
            <a:endParaRPr lang="el-GR" sz="2400"/>
          </a:p>
        </p:txBody>
      </p:sp>
      <p:graphicFrame>
        <p:nvGraphicFramePr>
          <p:cNvPr id="164868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976938" y="2301875"/>
          <a:ext cx="2087562" cy="1543050"/>
        </p:xfrm>
        <a:graphic>
          <a:graphicData uri="http://schemas.openxmlformats.org/presentationml/2006/ole">
            <p:oleObj spid="_x0000_s164868" name="Equation" r:id="rId3" imgW="583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Standard Error of the Slope</a:t>
            </a:r>
          </a:p>
        </p:txBody>
      </p:sp>
      <p:sp>
        <p:nvSpPr>
          <p:cNvPr id="166915" name="Rectangle 3"/>
          <p:cNvSpPr>
            <a:spLocks noGrp="1" noRot="1" noChangeArrowheads="1"/>
          </p:cNvSpPr>
          <p:nvPr>
            <p:ph type="body" sz="half" idx="1"/>
          </p:nvPr>
        </p:nvSpPr>
        <p:spPr>
          <a:xfrm>
            <a:off x="541338" y="1885950"/>
            <a:ext cx="50165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Now, look at a t-distribution table for 3 degrees of freedom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How far over can you go before you get higher than the t-score you just got?</a:t>
            </a:r>
          </a:p>
          <a:p>
            <a:pPr>
              <a:lnSpc>
                <a:spcPct val="90000"/>
              </a:lnSpc>
            </a:pPr>
            <a:r>
              <a:rPr lang="en-US" sz="2400"/>
              <a:t>Should be something like .005</a:t>
            </a:r>
          </a:p>
          <a:p>
            <a:pPr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That means the probability that a sample with a slope of -2.55 could have been drawn from a population with a slope of zero is less than .005 (5 in 1000)</a:t>
            </a:r>
          </a:p>
          <a:p>
            <a:pPr>
              <a:lnSpc>
                <a:spcPct val="90000"/>
              </a:lnSpc>
            </a:pPr>
            <a:r>
              <a:rPr lang="en-US" sz="2400"/>
              <a:t>Pretty good odds that some form of relationship exists!</a:t>
            </a:r>
            <a:endParaRPr lang="el-GR" sz="2400"/>
          </a:p>
        </p:txBody>
      </p:sp>
      <p:graphicFrame>
        <p:nvGraphicFramePr>
          <p:cNvPr id="166916" name="Object 4"/>
          <p:cNvGraphicFramePr>
            <a:graphicFrameLocks noChangeAspect="1"/>
          </p:cNvGraphicFramePr>
          <p:nvPr>
            <p:ph sz="half" idx="2"/>
          </p:nvPr>
        </p:nvGraphicFramePr>
        <p:xfrm>
          <a:off x="5976938" y="2301875"/>
          <a:ext cx="2087562" cy="1543050"/>
        </p:xfrm>
        <a:graphic>
          <a:graphicData uri="http://schemas.openxmlformats.org/presentationml/2006/ole">
            <p:oleObj spid="_x0000_s166916" name="Equation" r:id="rId3" imgW="583920" imgH="431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6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6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6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The Standard Error of the Slope</a:t>
            </a:r>
          </a:p>
        </p:txBody>
      </p:sp>
      <p:sp>
        <p:nvSpPr>
          <p:cNvPr id="16793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Sometimes a regression equation is computed on a whole population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Remember, when this is the case, any finding is %100 probable (you are not estimating with error)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folHlink"/>
                </a:solidFill>
              </a:rPr>
              <a:t>You don’t need to test for significance in this case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Many times, you will still see this done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This is </a:t>
            </a:r>
            <a:r>
              <a:rPr lang="en-US" sz="2200" dirty="0">
                <a:solidFill>
                  <a:schemeClr val="folHlink"/>
                </a:solidFill>
              </a:rPr>
              <a:t>goofy</a:t>
            </a:r>
            <a:r>
              <a:rPr lang="en-US" sz="2200" dirty="0"/>
              <a:t> and shows that they have </a:t>
            </a:r>
            <a:r>
              <a:rPr lang="en-US" sz="2200" dirty="0" smtClean="0"/>
              <a:t>no idea </a:t>
            </a:r>
            <a:r>
              <a:rPr lang="en-US" sz="2200" dirty="0"/>
              <a:t>why they are running the tests they are running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solidFill>
                  <a:schemeClr val="folHlink"/>
                </a:solidFill>
              </a:rPr>
              <a:t>I’m sure it won’t directly effect their self esteem, but stats geeks are laughing at them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 summarize</a:t>
            </a:r>
          </a:p>
        </p:txBody>
      </p:sp>
      <p:sp>
        <p:nvSpPr>
          <p:cNvPr id="158723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Regression describes the relationship between two interval variables</a:t>
            </a:r>
          </a:p>
          <a:p>
            <a:pPr>
              <a:lnSpc>
                <a:spcPct val="80000"/>
              </a:lnSpc>
            </a:pPr>
            <a:r>
              <a:rPr lang="en-US" sz="2400"/>
              <a:t>The relationship can be described by a line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Any line can be summarized by its slope and intercept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“Linear” regression finds the line by minimizing the error around the line</a:t>
            </a:r>
          </a:p>
          <a:p>
            <a:pPr>
              <a:lnSpc>
                <a:spcPct val="80000"/>
              </a:lnSpc>
            </a:pPr>
            <a:r>
              <a:rPr lang="en-US" sz="2400"/>
              <a:t>The three techniques used to test the “Goodness of Fit” of the data around the line are: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chemeClr val="folHlink"/>
                </a:solidFill>
              </a:rPr>
              <a:t>Standard Error of the Estimate</a:t>
            </a:r>
            <a:r>
              <a:rPr lang="en-US" sz="2000"/>
              <a:t> which estimates the variation in the predicted values of Y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chemeClr val="folHlink"/>
                </a:solidFill>
              </a:rPr>
              <a:t>Coefficient of Determination</a:t>
            </a:r>
            <a:r>
              <a:rPr lang="en-US" sz="2000"/>
              <a:t> which gives you a total reading of the variation in Y and ranges from 0-1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The </a:t>
            </a:r>
            <a:r>
              <a:rPr lang="en-US" sz="2000">
                <a:solidFill>
                  <a:schemeClr val="folHlink"/>
                </a:solidFill>
              </a:rPr>
              <a:t>Standard Error of the Slope</a:t>
            </a:r>
            <a:r>
              <a:rPr lang="en-US" sz="2000"/>
              <a:t> which can be used to test the null hypothesis, </a:t>
            </a:r>
            <a:r>
              <a:rPr lang="el-GR" sz="2000"/>
              <a:t>β</a:t>
            </a:r>
            <a:r>
              <a:rPr lang="en-US" sz="2000"/>
              <a:t>=0</a:t>
            </a:r>
            <a:endParaRPr lang="el-GR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8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8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58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8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58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159747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my box by noon Tuesday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Functional Relationship</a:t>
            </a:r>
          </a:p>
        </p:txBody>
      </p:sp>
      <p:sp>
        <p:nvSpPr>
          <p:cNvPr id="7475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What was the result?</a:t>
            </a:r>
          </a:p>
          <a:p>
            <a:pPr>
              <a:lnSpc>
                <a:spcPct val="80000"/>
              </a:lnSpc>
            </a:pPr>
            <a:r>
              <a:rPr lang="en-US" sz="2800"/>
              <a:t>The data should fall without deviation along a single line</a:t>
            </a:r>
          </a:p>
          <a:p>
            <a:pPr>
              <a:lnSpc>
                <a:spcPct val="80000"/>
              </a:lnSpc>
            </a:pPr>
            <a:r>
              <a:rPr lang="en-US" sz="2800"/>
              <a:t>This is a characteristic of a </a:t>
            </a:r>
            <a:r>
              <a:rPr lang="en-US" sz="2800" i="1"/>
              <a:t>functional </a:t>
            </a:r>
            <a:r>
              <a:rPr lang="en-US" sz="2800"/>
              <a:t> relationship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If you know the value of the </a:t>
            </a:r>
            <a:r>
              <a:rPr lang="en-US" sz="2400" i="1">
                <a:solidFill>
                  <a:schemeClr val="folHlink"/>
                </a:solidFill>
              </a:rPr>
              <a:t>independent variable</a:t>
            </a:r>
            <a:r>
              <a:rPr lang="en-US" sz="2400"/>
              <a:t>, then you know, </a:t>
            </a:r>
            <a:r>
              <a:rPr lang="en-US" sz="2400" b="1">
                <a:solidFill>
                  <a:schemeClr val="folHlink"/>
                </a:solidFill>
              </a:rPr>
              <a:t>exactly</a:t>
            </a:r>
            <a:r>
              <a:rPr lang="en-US" sz="2400"/>
              <a:t>, the value of the </a:t>
            </a:r>
            <a:r>
              <a:rPr lang="en-US" sz="2400" i="1">
                <a:solidFill>
                  <a:schemeClr val="folHlink"/>
                </a:solidFill>
              </a:rPr>
              <a:t>dependent variable</a:t>
            </a:r>
          </a:p>
          <a:p>
            <a:pPr>
              <a:lnSpc>
                <a:spcPct val="80000"/>
              </a:lnSpc>
            </a:pPr>
            <a:r>
              <a:rPr lang="en-US" sz="2800">
                <a:solidFill>
                  <a:schemeClr val="folHlink"/>
                </a:solidFill>
              </a:rPr>
              <a:t>The tune-up shop charges $32 to tune up a car, so the bill is simply $32 times the number of cars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Relationships and Regression</a:t>
            </a:r>
          </a:p>
        </p:txBody>
      </p:sp>
      <p:sp>
        <p:nvSpPr>
          <p:cNvPr id="75779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/>
              <a:t>Unfortunately, VERY FEW of the important relationships that public managers must consider are functional</a:t>
            </a:r>
          </a:p>
          <a:p>
            <a:r>
              <a:rPr lang="en-US" sz="2800"/>
              <a:t>Most relationships are </a:t>
            </a:r>
            <a:r>
              <a:rPr lang="en-US" sz="2800">
                <a:solidFill>
                  <a:schemeClr val="folHlink"/>
                </a:solidFill>
              </a:rPr>
              <a:t>Statistical</a:t>
            </a:r>
          </a:p>
          <a:p>
            <a:pPr lvl="1"/>
            <a:r>
              <a:rPr lang="en-US" sz="2400"/>
              <a:t>Knowing the </a:t>
            </a:r>
            <a:r>
              <a:rPr lang="en-US" sz="2400" i="1">
                <a:solidFill>
                  <a:schemeClr val="folHlink"/>
                </a:solidFill>
              </a:rPr>
              <a:t>Independent</a:t>
            </a:r>
            <a:r>
              <a:rPr lang="en-US" sz="2400"/>
              <a:t> variable only lets us </a:t>
            </a:r>
            <a:r>
              <a:rPr lang="en-US" sz="2400" b="1">
                <a:solidFill>
                  <a:schemeClr val="folHlink"/>
                </a:solidFill>
              </a:rPr>
              <a:t>estimate</a:t>
            </a:r>
            <a:r>
              <a:rPr lang="en-US" sz="2400"/>
              <a:t> the </a:t>
            </a:r>
            <a:r>
              <a:rPr lang="en-US" sz="2400" i="1">
                <a:solidFill>
                  <a:schemeClr val="folHlink"/>
                </a:solidFill>
              </a:rPr>
              <a:t>Dependent</a:t>
            </a:r>
            <a:r>
              <a:rPr lang="en-US" sz="2400"/>
              <a:t> variable</a:t>
            </a:r>
          </a:p>
          <a:p>
            <a:r>
              <a:rPr lang="en-US" sz="2800"/>
              <a:t>One tool (process) for determining the exact nature of a statistical relationship is called </a:t>
            </a:r>
            <a:r>
              <a:rPr lang="en-US" sz="2800" b="1">
                <a:solidFill>
                  <a:schemeClr val="folHlink"/>
                </a:solidFill>
              </a:rPr>
              <a:t>Regression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Glass Layers">
  <a:themeElements>
    <a:clrScheme name="Glass Layers 4">
      <a:dk1>
        <a:srgbClr val="006600"/>
      </a:dk1>
      <a:lt1>
        <a:srgbClr val="FFFFFF"/>
      </a:lt1>
      <a:dk2>
        <a:srgbClr val="008000"/>
      </a:dk2>
      <a:lt2>
        <a:srgbClr val="FFFFB7"/>
      </a:lt2>
      <a:accent1>
        <a:srgbClr val="99CC00"/>
      </a:accent1>
      <a:accent2>
        <a:srgbClr val="00CC00"/>
      </a:accent2>
      <a:accent3>
        <a:srgbClr val="AAC0AA"/>
      </a:accent3>
      <a:accent4>
        <a:srgbClr val="DADADA"/>
      </a:accent4>
      <a:accent5>
        <a:srgbClr val="CAE2AA"/>
      </a:accent5>
      <a:accent6>
        <a:srgbClr val="00B900"/>
      </a:accent6>
      <a:hlink>
        <a:srgbClr val="99FF66"/>
      </a:hlink>
      <a:folHlink>
        <a:srgbClr val="FFFF66"/>
      </a:folHlink>
    </a:clrScheme>
    <a:fontScheme name="Glass Layers">
      <a:majorFont>
        <a:latin typeface="Arial Black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Glass Layers 1">
        <a:dk1>
          <a:srgbClr val="FF9900"/>
        </a:dk1>
        <a:lt1>
          <a:srgbClr val="FFFFFF"/>
        </a:lt1>
        <a:dk2>
          <a:srgbClr val="FFCC66"/>
        </a:dk2>
        <a:lt2>
          <a:srgbClr val="CC6600"/>
        </a:lt2>
        <a:accent1>
          <a:srgbClr val="F05000"/>
        </a:accent1>
        <a:accent2>
          <a:srgbClr val="B28300"/>
        </a:accent2>
        <a:accent3>
          <a:srgbClr val="FFE2B8"/>
        </a:accent3>
        <a:accent4>
          <a:srgbClr val="DADADA"/>
        </a:accent4>
        <a:accent5>
          <a:srgbClr val="F6B3AA"/>
        </a:accent5>
        <a:accent6>
          <a:srgbClr val="A17600"/>
        </a:accent6>
        <a:hlink>
          <a:srgbClr val="99CC00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2">
        <a:dk1>
          <a:srgbClr val="BB5F03"/>
        </a:dk1>
        <a:lt1>
          <a:srgbClr val="FFFFFF"/>
        </a:lt1>
        <a:dk2>
          <a:srgbClr val="993300"/>
        </a:dk2>
        <a:lt2>
          <a:srgbClr val="FEEC94"/>
        </a:lt2>
        <a:accent1>
          <a:srgbClr val="FF9900"/>
        </a:accent1>
        <a:accent2>
          <a:srgbClr val="B76A03"/>
        </a:accent2>
        <a:accent3>
          <a:srgbClr val="CAADAA"/>
        </a:accent3>
        <a:accent4>
          <a:srgbClr val="DADADA"/>
        </a:accent4>
        <a:accent5>
          <a:srgbClr val="FFCAAA"/>
        </a:accent5>
        <a:accent6>
          <a:srgbClr val="A65F02"/>
        </a:accent6>
        <a:hlink>
          <a:srgbClr val="FFFF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3">
        <a:dk1>
          <a:srgbClr val="56925A"/>
        </a:dk1>
        <a:lt1>
          <a:srgbClr val="FFFFFF"/>
        </a:lt1>
        <a:dk2>
          <a:srgbClr val="6FB56D"/>
        </a:dk2>
        <a:lt2>
          <a:srgbClr val="FFFFCC"/>
        </a:lt2>
        <a:accent1>
          <a:srgbClr val="2B877C"/>
        </a:accent1>
        <a:accent2>
          <a:srgbClr val="5A9A5F"/>
        </a:accent2>
        <a:accent3>
          <a:srgbClr val="BBD7BA"/>
        </a:accent3>
        <a:accent4>
          <a:srgbClr val="DADADA"/>
        </a:accent4>
        <a:accent5>
          <a:srgbClr val="ACC3BF"/>
        </a:accent5>
        <a:accent6>
          <a:srgbClr val="518B55"/>
        </a:accent6>
        <a:hlink>
          <a:srgbClr val="99FF33"/>
        </a:hlink>
        <a:folHlink>
          <a:srgbClr val="DDFFB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4">
        <a:dk1>
          <a:srgbClr val="006600"/>
        </a:dk1>
        <a:lt1>
          <a:srgbClr val="FFFFFF"/>
        </a:lt1>
        <a:dk2>
          <a:srgbClr val="008000"/>
        </a:dk2>
        <a:lt2>
          <a:srgbClr val="FFFFB7"/>
        </a:lt2>
        <a:accent1>
          <a:srgbClr val="99CC00"/>
        </a:accent1>
        <a:accent2>
          <a:srgbClr val="00CC00"/>
        </a:accent2>
        <a:accent3>
          <a:srgbClr val="AAC0AA"/>
        </a:accent3>
        <a:accent4>
          <a:srgbClr val="DADADA"/>
        </a:accent4>
        <a:accent5>
          <a:srgbClr val="CAE2AA"/>
        </a:accent5>
        <a:accent6>
          <a:srgbClr val="00B900"/>
        </a:accent6>
        <a:hlink>
          <a:srgbClr val="99FF66"/>
        </a:hlink>
        <a:folHlink>
          <a:srgbClr val="FFFF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5">
        <a:dk1>
          <a:srgbClr val="000000"/>
        </a:dk1>
        <a:lt1>
          <a:srgbClr val="CCECFF"/>
        </a:lt1>
        <a:dk2>
          <a:srgbClr val="000000"/>
        </a:dk2>
        <a:lt2>
          <a:srgbClr val="D6EDEE"/>
        </a:lt2>
        <a:accent1>
          <a:srgbClr val="E8F0F4"/>
        </a:accent1>
        <a:accent2>
          <a:srgbClr val="8EAAFA"/>
        </a:accent2>
        <a:accent3>
          <a:srgbClr val="E2F4FF"/>
        </a:accent3>
        <a:accent4>
          <a:srgbClr val="000000"/>
        </a:accent4>
        <a:accent5>
          <a:srgbClr val="F2F6F8"/>
        </a:accent5>
        <a:accent6>
          <a:srgbClr val="809AE3"/>
        </a:accent6>
        <a:hlink>
          <a:srgbClr val="0066FF"/>
        </a:hlink>
        <a:folHlink>
          <a:srgbClr val="9947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ass Layers 6">
        <a:dk1>
          <a:srgbClr val="48486A"/>
        </a:dk1>
        <a:lt1>
          <a:srgbClr val="FFFFFF"/>
        </a:lt1>
        <a:dk2>
          <a:srgbClr val="000099"/>
        </a:dk2>
        <a:lt2>
          <a:srgbClr val="F8F8F8"/>
        </a:lt2>
        <a:accent1>
          <a:srgbClr val="6699FF"/>
        </a:accent1>
        <a:accent2>
          <a:srgbClr val="0000FF"/>
        </a:accent2>
        <a:accent3>
          <a:srgbClr val="AAAACA"/>
        </a:accent3>
        <a:accent4>
          <a:srgbClr val="DADADA"/>
        </a:accent4>
        <a:accent5>
          <a:srgbClr val="B8CAFF"/>
        </a:accent5>
        <a:accent6>
          <a:srgbClr val="0000E7"/>
        </a:accent6>
        <a:hlink>
          <a:srgbClr val="3DCCFF"/>
        </a:hlink>
        <a:folHlink>
          <a:srgbClr val="CCE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7">
        <a:dk1>
          <a:srgbClr val="573F8B"/>
        </a:dk1>
        <a:lt1>
          <a:srgbClr val="FFFFFF"/>
        </a:lt1>
        <a:dk2>
          <a:srgbClr val="666699"/>
        </a:dk2>
        <a:lt2>
          <a:srgbClr val="D9D9FF"/>
        </a:lt2>
        <a:accent1>
          <a:srgbClr val="CC99FF"/>
        </a:accent1>
        <a:accent2>
          <a:srgbClr val="9933FF"/>
        </a:accent2>
        <a:accent3>
          <a:srgbClr val="B8B8CA"/>
        </a:accent3>
        <a:accent4>
          <a:srgbClr val="DADADA"/>
        </a:accent4>
        <a:accent5>
          <a:srgbClr val="E2CAFF"/>
        </a:accent5>
        <a:accent6>
          <a:srgbClr val="8A2DE7"/>
        </a:accent6>
        <a:hlink>
          <a:srgbClr val="99F3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ass Layers 8">
        <a:dk1>
          <a:srgbClr val="000000"/>
        </a:dk1>
        <a:lt1>
          <a:srgbClr val="EAEAEA"/>
        </a:lt1>
        <a:dk2>
          <a:srgbClr val="000000"/>
        </a:dk2>
        <a:lt2>
          <a:srgbClr val="C1C2CB"/>
        </a:lt2>
        <a:accent1>
          <a:srgbClr val="F1F1F7"/>
        </a:accent1>
        <a:accent2>
          <a:srgbClr val="8C8CB4"/>
        </a:accent2>
        <a:accent3>
          <a:srgbClr val="F3F3F3"/>
        </a:accent3>
        <a:accent4>
          <a:srgbClr val="000000"/>
        </a:accent4>
        <a:accent5>
          <a:srgbClr val="F7F7FA"/>
        </a:accent5>
        <a:accent6>
          <a:srgbClr val="7E7EA3"/>
        </a:accent6>
        <a:hlink>
          <a:srgbClr val="A3FFFF"/>
        </a:hlink>
        <a:folHlink>
          <a:srgbClr val="9E99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Glass Layers</Template>
  <TotalTime>3853</TotalTime>
  <Words>4087</Words>
  <Application>Microsoft PowerPoint</Application>
  <PresentationFormat>On-screen Show (4:3)</PresentationFormat>
  <Paragraphs>537</Paragraphs>
  <Slides>74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6" baseType="lpstr">
      <vt:lpstr>Glass Layers</vt:lpstr>
      <vt:lpstr>Equation</vt:lpstr>
      <vt:lpstr>Introduction to Linear Regression</vt:lpstr>
      <vt:lpstr>Relationships</vt:lpstr>
      <vt:lpstr>Slide 3</vt:lpstr>
      <vt:lpstr>Functional vs. Statistical</vt:lpstr>
      <vt:lpstr>Functional Relationship</vt:lpstr>
      <vt:lpstr>Functional Relationship</vt:lpstr>
      <vt:lpstr>Functional Relationship</vt:lpstr>
      <vt:lpstr>Functional Relationship</vt:lpstr>
      <vt:lpstr>Statistical Relationships and Regression</vt:lpstr>
      <vt:lpstr>Statistical Relationships and Regression</vt:lpstr>
      <vt:lpstr>Statistical Relationships and Regression</vt:lpstr>
      <vt:lpstr>Statistical Relationships and Regression</vt:lpstr>
      <vt:lpstr>Statistical Relationships and Regression</vt:lpstr>
      <vt:lpstr>Statistical Relationships and Regression</vt:lpstr>
      <vt:lpstr>Statistical Relationships and Regression</vt:lpstr>
      <vt:lpstr>Eyeballing</vt:lpstr>
      <vt:lpstr>Centrality and Spread</vt:lpstr>
      <vt:lpstr>Statistical Relationships and Regression</vt:lpstr>
      <vt:lpstr>Statistical Relationships and Regression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Statistical Relationships and Regression: Two Numbers Describe a Line</vt:lpstr>
      <vt:lpstr>Applying the Regression Equation</vt:lpstr>
      <vt:lpstr>Applying the Regression Equation</vt:lpstr>
      <vt:lpstr>Applying the Regression Equation</vt:lpstr>
      <vt:lpstr>Regression Example</vt:lpstr>
      <vt:lpstr>Regression Example</vt:lpstr>
      <vt:lpstr>Linear Regression Measures of Goodness of Fit</vt:lpstr>
      <vt:lpstr>Linear Regression Measures of Goodness of Fit</vt:lpstr>
      <vt:lpstr>Linear Regression Measures of Goodness of Fit</vt:lpstr>
      <vt:lpstr>Linear Regression Measures of Goodness of Fit</vt:lpstr>
      <vt:lpstr>Linear Regression Measures of Goodness of Fit</vt:lpstr>
      <vt:lpstr>Linear Regression Measures of Goodness of Fit</vt:lpstr>
      <vt:lpstr>Linear Regression Measures of Goodness of Fit</vt:lpstr>
      <vt:lpstr>Linear Regression Measures of Goodness of Fit</vt:lpstr>
      <vt:lpstr>The Standard Error of the Estimate</vt:lpstr>
      <vt:lpstr>The Standard Error of the Estimate</vt:lpstr>
      <vt:lpstr>The Standard Error of the Estimate</vt:lpstr>
      <vt:lpstr>The Standard Error of the Estimate</vt:lpstr>
      <vt:lpstr>The Standard Error of the Estimate</vt:lpstr>
      <vt:lpstr>The Standard Error of the Estimate</vt:lpstr>
      <vt:lpstr>The Standard Error of the Estimate</vt:lpstr>
      <vt:lpstr>The Standard Error of the Estimate</vt:lpstr>
      <vt:lpstr>Not exactly, but close “enuf”</vt:lpstr>
      <vt:lpstr>The Coefficient of Determination</vt:lpstr>
      <vt:lpstr>The Coefficient of Determination</vt:lpstr>
      <vt:lpstr>The Coefficient of Determination</vt:lpstr>
      <vt:lpstr>The Coefficient of Determination</vt:lpstr>
      <vt:lpstr>The Coefficient of Determination</vt:lpstr>
      <vt:lpstr>The Standard Error of the Slope</vt:lpstr>
      <vt:lpstr>The Standard Error of the Slope</vt:lpstr>
      <vt:lpstr>The Standard Error of the Slope</vt:lpstr>
      <vt:lpstr>The Standard Error of the Slope</vt:lpstr>
      <vt:lpstr>The Standard Error of the Slope</vt:lpstr>
      <vt:lpstr>The Standard Error of the Slope</vt:lpstr>
      <vt:lpstr>The Standard Error of the Slope</vt:lpstr>
      <vt:lpstr>To summarize</vt:lpstr>
      <vt:lpstr>Quiz</vt:lpstr>
    </vt:vector>
  </TitlesOfParts>
  <Company>VTTI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&amp; Regression</dc:title>
  <dc:creator>Aaron D. Schroeder</dc:creator>
  <cp:lastModifiedBy>Aaron</cp:lastModifiedBy>
  <cp:revision>131</cp:revision>
  <dcterms:created xsi:type="dcterms:W3CDTF">2002-12-10T13:57:16Z</dcterms:created>
  <dcterms:modified xsi:type="dcterms:W3CDTF">2008-12-03T12:48:47Z</dcterms:modified>
</cp:coreProperties>
</file>