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93.xml.rels" ContentType="application/vnd.openxmlformats-package.relationships+xml"/>
  <Override PartName="/ppt/notesSlides/_rels/notesSlide92.xml.rels" ContentType="application/vnd.openxmlformats-package.relationships+xml"/>
  <Override PartName="/ppt/notesSlides/_rels/notesSlide91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69.xml.rels" ContentType="application/vnd.openxmlformats-package.relationships+xml"/>
  <Override PartName="/ppt/notesSlides/notesSlide92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5.xml" ContentType="application/vnd.openxmlformats-officedocument.presentationml.notesSlide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93.xml" ContentType="application/vnd.openxmlformats-officedocument.presentationml.slide+xml"/>
  <Override PartName="/ppt/slides/slide18.xml" ContentType="application/vnd.openxmlformats-officedocument.presentationml.slide+xml"/>
  <Override PartName="/ppt/slides/slide92.xml" ContentType="application/vnd.openxmlformats-officedocument.presentationml.slide+xml"/>
  <Override PartName="/ppt/slides/slide17.xml" ContentType="application/vnd.openxmlformats-officedocument.presentationml.slide+xml"/>
  <Override PartName="/ppt/slides/slide91.xml" ContentType="application/vnd.openxmlformats-officedocument.presentationml.slide+xml"/>
  <Override PartName="/ppt/slides/slide16.xml" ContentType="application/vnd.openxmlformats-officedocument.presentationml.slide+xml"/>
  <Override PartName="/ppt/slides/slide9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69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_rels/slide89.xml.rels" ContentType="application/vnd.openxmlformats-package.relationships+xml"/>
  <Override PartName="/ppt/slides/_rels/slide88.xml.rels" ContentType="application/vnd.openxmlformats-package.relationships+xml"/>
  <Override PartName="/ppt/slides/_rels/slide87.xml.rels" ContentType="application/vnd.openxmlformats-package.relationships+xml"/>
  <Override PartName="/ppt/slides/_rels/slide78.xml.rels" ContentType="application/vnd.openxmlformats-package.relationships+xml"/>
  <Override PartName="/ppt/slides/_rels/slide76.xml.rels" ContentType="application/vnd.openxmlformats-package.relationships+xml"/>
  <Override PartName="/ppt/slides/_rels/slide75.xml.rels" ContentType="application/vnd.openxmlformats-package.relationships+xml"/>
  <Override PartName="/ppt/slides/_rels/slide74.xml.rels" ContentType="application/vnd.openxmlformats-package.relationships+xml"/>
  <Override PartName="/ppt/slides/_rels/slide73.xml.rels" ContentType="application/vnd.openxmlformats-package.relationships+xml"/>
  <Override PartName="/ppt/slides/_rels/slide72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79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80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69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90.xml.rels" ContentType="application/vnd.openxmlformats-package.relationships+xml"/>
  <Override PartName="/ppt/slides/_rels/slide19.xml.rels" ContentType="application/vnd.openxmlformats-package.relationships+xml"/>
  <Override PartName="/ppt/slides/_rels/slide70.xml.rels" ContentType="application/vnd.openxmlformats-package.relationships+xml"/>
  <Override PartName="/ppt/slides/_rels/slide12.xml.rels" ContentType="application/vnd.openxmlformats-package.relationships+xml"/>
  <Override PartName="/ppt/slides/_rels/slide68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84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1.xml.rels" ContentType="application/vnd.openxmlformats-package.relationships+xml"/>
  <Override PartName="/ppt/slides/_rels/slide23.xml.rels" ContentType="application/vnd.openxmlformats-package.relationships+xml"/>
  <Override PartName="/ppt/slides/_rels/slide85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82.xml.rels" ContentType="application/vnd.openxmlformats-package.relationships+xml"/>
  <Override PartName="/ppt/slides/_rels/slide24.xml.rels" ContentType="application/vnd.openxmlformats-package.relationships+xml"/>
  <Override PartName="/ppt/slides/_rels/slide86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91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92.xml.rels" ContentType="application/vnd.openxmlformats-package.relationships+xml"/>
  <Override PartName="/ppt/slides/_rels/slide34.xml.rels" ContentType="application/vnd.openxmlformats-package.relationships+xml"/>
  <Override PartName="/ppt/slides/_rels/slide77.xml.rels" ContentType="application/vnd.openxmlformats-package.relationships+xml"/>
  <Override PartName="/ppt/slides/_rels/slide45.xml.rels" ContentType="application/vnd.openxmlformats-package.relationships+xml"/>
  <Override PartName="/ppt/slides/_rels/slide93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79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8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9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charts/chart5.xml" ContentType="application/vnd.openxmlformats-officedocument.drawingml.char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29.wmf" ContentType="image/x-wmf"/>
  <Override PartName="/ppt/media/image28.wmf" ContentType="image/x-wmf"/>
  <Override PartName="/ppt/media/image26.wmf" ContentType="image/x-wmf"/>
  <Override PartName="/ppt/media/image25.wmf" ContentType="image/x-wmf"/>
  <Override PartName="/ppt/media/image24.wmf" ContentType="image/x-wmf"/>
  <Override PartName="/ppt/media/image23.wmf" ContentType="image/x-wmf"/>
  <Override PartName="/ppt/media/image9.png" ContentType="image/png"/>
  <Override PartName="/ppt/media/image8.png" ContentType="image/png"/>
  <Override PartName="/ppt/media/image7.jpeg" ContentType="image/jpeg"/>
  <Override PartName="/ppt/media/image2.png" ContentType="image/png"/>
  <Override PartName="/ppt/media/image22.png" ContentType="image/png"/>
  <Override PartName="/ppt/media/image5.png" ContentType="image/png"/>
  <Override PartName="/ppt/media/image27.wmf" ContentType="image/x-wmf"/>
  <Override PartName="/ppt/media/image1.jpeg" ContentType="image/jpeg"/>
  <Override PartName="/ppt/media/image30.wmf" ContentType="image/x-wmf"/>
  <Override PartName="/ppt/media/image11.png" ContentType="image/png"/>
  <Override PartName="/ppt/media/image10.jpeg" ContentType="image/jpeg"/>
  <Override PartName="/ppt/media/image14.png" ContentType="image/png"/>
  <Override PartName="/ppt/media/image31.wmf" ContentType="image/x-wmf"/>
  <Override PartName="/ppt/media/image12.png" ContentType="image/png"/>
  <Override PartName="/ppt/media/image13.png" ContentType="image/png"/>
  <Override PartName="/ppt/media/image15.jpeg" ContentType="image/jpe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.jpeg" ContentType="image/jpeg"/>
  <Override PartName="/ppt/media/image3.png" ContentType="image/png"/>
  <Override PartName="/ppt/media/image20.jpeg" ContentType="image/jpeg"/>
  <Override PartName="/ppt/media/image6.png" ContentType="image/png"/>
  <Override PartName="/ppt/media/image21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332" r:id="rId87"/>
    <p:sldId id="333" r:id="rId88"/>
    <p:sldId id="334" r:id="rId89"/>
    <p:sldId id="335" r:id="rId90"/>
    <p:sldId id="336" r:id="rId91"/>
    <p:sldId id="337" r:id="rId92"/>
    <p:sldId id="338" r:id="rId93"/>
    <p:sldId id="339" r:id="rId94"/>
    <p:sldId id="340" r:id="rId95"/>
    <p:sldId id="341" r:id="rId96"/>
    <p:sldId id="342" r:id="rId97"/>
    <p:sldId id="343" r:id="rId98"/>
    <p:sldId id="344" r:id="rId99"/>
    <p:sldId id="345" r:id="rId100"/>
    <p:sldId id="346" r:id="rId101"/>
    <p:sldId id="347" r:id="rId102"/>
    <p:sldId id="348" r:id="rId10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<Relationship Id="rId46" Type="http://schemas.openxmlformats.org/officeDocument/2006/relationships/slide" Target="slides/slide36.xml"/><Relationship Id="rId47" Type="http://schemas.openxmlformats.org/officeDocument/2006/relationships/slide" Target="slides/slide37.xml"/><Relationship Id="rId48" Type="http://schemas.openxmlformats.org/officeDocument/2006/relationships/slide" Target="slides/slide38.xml"/><Relationship Id="rId49" Type="http://schemas.openxmlformats.org/officeDocument/2006/relationships/slide" Target="slides/slide39.xml"/><Relationship Id="rId50" Type="http://schemas.openxmlformats.org/officeDocument/2006/relationships/slide" Target="slides/slide40.xml"/><Relationship Id="rId51" Type="http://schemas.openxmlformats.org/officeDocument/2006/relationships/slide" Target="slides/slide41.xml"/><Relationship Id="rId52" Type="http://schemas.openxmlformats.org/officeDocument/2006/relationships/slide" Target="slides/slide42.xml"/><Relationship Id="rId53" Type="http://schemas.openxmlformats.org/officeDocument/2006/relationships/slide" Target="slides/slide43.xml"/><Relationship Id="rId54" Type="http://schemas.openxmlformats.org/officeDocument/2006/relationships/slide" Target="slides/slide44.xml"/><Relationship Id="rId55" Type="http://schemas.openxmlformats.org/officeDocument/2006/relationships/slide" Target="slides/slide45.xml"/><Relationship Id="rId56" Type="http://schemas.openxmlformats.org/officeDocument/2006/relationships/slide" Target="slides/slide46.xml"/><Relationship Id="rId57" Type="http://schemas.openxmlformats.org/officeDocument/2006/relationships/slide" Target="slides/slide47.xml"/><Relationship Id="rId58" Type="http://schemas.openxmlformats.org/officeDocument/2006/relationships/slide" Target="slides/slide48.xml"/><Relationship Id="rId59" Type="http://schemas.openxmlformats.org/officeDocument/2006/relationships/slide" Target="slides/slide49.xml"/><Relationship Id="rId60" Type="http://schemas.openxmlformats.org/officeDocument/2006/relationships/slide" Target="slides/slide50.xml"/><Relationship Id="rId61" Type="http://schemas.openxmlformats.org/officeDocument/2006/relationships/slide" Target="slides/slide51.xml"/><Relationship Id="rId62" Type="http://schemas.openxmlformats.org/officeDocument/2006/relationships/slide" Target="slides/slide52.xml"/><Relationship Id="rId63" Type="http://schemas.openxmlformats.org/officeDocument/2006/relationships/slide" Target="slides/slide53.xml"/><Relationship Id="rId64" Type="http://schemas.openxmlformats.org/officeDocument/2006/relationships/slide" Target="slides/slide54.xml"/><Relationship Id="rId65" Type="http://schemas.openxmlformats.org/officeDocument/2006/relationships/slide" Target="slides/slide55.xml"/><Relationship Id="rId66" Type="http://schemas.openxmlformats.org/officeDocument/2006/relationships/slide" Target="slides/slide56.xml"/><Relationship Id="rId67" Type="http://schemas.openxmlformats.org/officeDocument/2006/relationships/slide" Target="slides/slide57.xml"/><Relationship Id="rId68" Type="http://schemas.openxmlformats.org/officeDocument/2006/relationships/slide" Target="slides/slide58.xml"/><Relationship Id="rId69" Type="http://schemas.openxmlformats.org/officeDocument/2006/relationships/slide" Target="slides/slide59.xml"/><Relationship Id="rId70" Type="http://schemas.openxmlformats.org/officeDocument/2006/relationships/slide" Target="slides/slide60.xml"/><Relationship Id="rId71" Type="http://schemas.openxmlformats.org/officeDocument/2006/relationships/slide" Target="slides/slide61.xml"/><Relationship Id="rId72" Type="http://schemas.openxmlformats.org/officeDocument/2006/relationships/slide" Target="slides/slide62.xml"/><Relationship Id="rId73" Type="http://schemas.openxmlformats.org/officeDocument/2006/relationships/slide" Target="slides/slide63.xml"/><Relationship Id="rId74" Type="http://schemas.openxmlformats.org/officeDocument/2006/relationships/slide" Target="slides/slide64.xml"/><Relationship Id="rId75" Type="http://schemas.openxmlformats.org/officeDocument/2006/relationships/slide" Target="slides/slide65.xml"/><Relationship Id="rId76" Type="http://schemas.openxmlformats.org/officeDocument/2006/relationships/slide" Target="slides/slide66.xml"/><Relationship Id="rId77" Type="http://schemas.openxmlformats.org/officeDocument/2006/relationships/slide" Target="slides/slide67.xml"/><Relationship Id="rId78" Type="http://schemas.openxmlformats.org/officeDocument/2006/relationships/slide" Target="slides/slide68.xml"/><Relationship Id="rId79" Type="http://schemas.openxmlformats.org/officeDocument/2006/relationships/slide" Target="slides/slide69.xml"/><Relationship Id="rId80" Type="http://schemas.openxmlformats.org/officeDocument/2006/relationships/slide" Target="slides/slide70.xml"/><Relationship Id="rId81" Type="http://schemas.openxmlformats.org/officeDocument/2006/relationships/slide" Target="slides/slide71.xml"/><Relationship Id="rId82" Type="http://schemas.openxmlformats.org/officeDocument/2006/relationships/slide" Target="slides/slide72.xml"/><Relationship Id="rId83" Type="http://schemas.openxmlformats.org/officeDocument/2006/relationships/slide" Target="slides/slide73.xml"/><Relationship Id="rId84" Type="http://schemas.openxmlformats.org/officeDocument/2006/relationships/slide" Target="slides/slide74.xml"/><Relationship Id="rId85" Type="http://schemas.openxmlformats.org/officeDocument/2006/relationships/slide" Target="slides/slide75.xml"/><Relationship Id="rId86" Type="http://schemas.openxmlformats.org/officeDocument/2006/relationships/slide" Target="slides/slide76.xml"/><Relationship Id="rId87" Type="http://schemas.openxmlformats.org/officeDocument/2006/relationships/slide" Target="slides/slide77.xml"/><Relationship Id="rId88" Type="http://schemas.openxmlformats.org/officeDocument/2006/relationships/slide" Target="slides/slide78.xml"/><Relationship Id="rId89" Type="http://schemas.openxmlformats.org/officeDocument/2006/relationships/slide" Target="slides/slide79.xml"/><Relationship Id="rId90" Type="http://schemas.openxmlformats.org/officeDocument/2006/relationships/slide" Target="slides/slide80.xml"/><Relationship Id="rId91" Type="http://schemas.openxmlformats.org/officeDocument/2006/relationships/slide" Target="slides/slide81.xml"/><Relationship Id="rId92" Type="http://schemas.openxmlformats.org/officeDocument/2006/relationships/slide" Target="slides/slide82.xml"/><Relationship Id="rId93" Type="http://schemas.openxmlformats.org/officeDocument/2006/relationships/slide" Target="slides/slide83.xml"/><Relationship Id="rId94" Type="http://schemas.openxmlformats.org/officeDocument/2006/relationships/slide" Target="slides/slide84.xml"/><Relationship Id="rId95" Type="http://schemas.openxmlformats.org/officeDocument/2006/relationships/slide" Target="slides/slide85.xml"/><Relationship Id="rId96" Type="http://schemas.openxmlformats.org/officeDocument/2006/relationships/slide" Target="slides/slide86.xml"/><Relationship Id="rId97" Type="http://schemas.openxmlformats.org/officeDocument/2006/relationships/slide" Target="slides/slide87.xml"/><Relationship Id="rId98" Type="http://schemas.openxmlformats.org/officeDocument/2006/relationships/slide" Target="slides/slide88.xml"/><Relationship Id="rId99" Type="http://schemas.openxmlformats.org/officeDocument/2006/relationships/slide" Target="slides/slide89.xml"/><Relationship Id="rId100" Type="http://schemas.openxmlformats.org/officeDocument/2006/relationships/slide" Target="slides/slide90.xml"/><Relationship Id="rId101" Type="http://schemas.openxmlformats.org/officeDocument/2006/relationships/slide" Target="slides/slide91.xml"/><Relationship Id="rId102" Type="http://schemas.openxmlformats.org/officeDocument/2006/relationships/slide" Target="slides/slide92.xml"/><Relationship Id="rId103" Type="http://schemas.openxmlformats.org/officeDocument/2006/relationships/slide" Target="slides/slide93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PK</c:v>
                </c:pt>
                <c:pt idx="1">
                  <c:v>KG</c:v>
                </c:pt>
                <c:pt idx="2">
                  <c:v>1-4</c:v>
                </c:pt>
                <c:pt idx="3">
                  <c:v>5-8</c:v>
                </c:pt>
                <c:pt idx="4">
                  <c:v>9-12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12.2</c:v>
                </c:pt>
                <c:pt idx="1">
                  <c:v>-1.1</c:v>
                </c:pt>
                <c:pt idx="2">
                  <c:v>-3.6</c:v>
                </c:pt>
                <c:pt idx="3">
                  <c:v>-1.1</c:v>
                </c:pt>
                <c:pt idx="4">
                  <c:v>4.3</c:v>
                </c:pt>
              </c:numCache>
            </c:numRef>
          </c:val>
        </c:ser>
        <c:gapWidth val="150"/>
        <c:overlap val="0"/>
        <c:axId val="38940547"/>
        <c:axId val="59830575"/>
      </c:barChart>
      <c:catAx>
        <c:axId val="38940547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1" sz="16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Gill Sans Light"/>
                  </a:defRPr>
                </a:pPr>
                <a:r>
                  <a:rPr b="1" sz="16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Gill Sans Light"/>
                  </a:rPr>
                  <a:t>Grades</a:t>
                </a:r>
              </a:p>
            </c:rich>
          </c:tx>
          <c:overlay val="0"/>
        </c:title>
        <c:numFmt formatCode="MM/DD/YYYY" sourceLinked="1"/>
        <c:majorTickMark val="out"/>
        <c:minorTickMark val="none"/>
        <c:tickLblPos val="low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defRPr>
            </a:pPr>
          </a:p>
        </c:txPr>
        <c:crossAx val="59830575"/>
        <c:crosses val="autoZero"/>
        <c:auto val="1"/>
        <c:lblAlgn val="ctr"/>
        <c:lblOffset val="100"/>
      </c:catAx>
      <c:valAx>
        <c:axId val="59830575"/>
        <c:scaling>
          <c:orientation val="minMax"/>
          <c:max val="13"/>
          <c:min val="-5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defRPr>
            </a:pPr>
          </a:p>
        </c:txPr>
        <c:crossAx val="38940547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North Carolina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17.3432475640989</c:v>
                </c:pt>
                <c:pt idx="1">
                  <c:v>7.319063311898</c:v>
                </c:pt>
                <c:pt idx="2">
                  <c:v>6.4279728600301</c:v>
                </c:pt>
                <c:pt idx="3">
                  <c:v>7.17884620414338</c:v>
                </c:pt>
                <c:pt idx="4">
                  <c:v>6.90504018778279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Texas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4.79522776708837</c:v>
                </c:pt>
                <c:pt idx="1">
                  <c:v>6.36722992625919</c:v>
                </c:pt>
                <c:pt idx="2">
                  <c:v>4.67304337708752</c:v>
                </c:pt>
                <c:pt idx="3">
                  <c:v>4.93946141206503</c:v>
                </c:pt>
                <c:pt idx="4">
                  <c:v>4.43375008770574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Virginia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-0.0818657625715055</c:v>
                </c:pt>
                <c:pt idx="1">
                  <c:v>1.40196267828884</c:v>
                </c:pt>
                <c:pt idx="2">
                  <c:v>1.24153658497484</c:v>
                </c:pt>
                <c:pt idx="3">
                  <c:v>0.84459229124803</c:v>
                </c:pt>
                <c:pt idx="4">
                  <c:v>1.49230852802469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Kentucky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5"/>
                <c:pt idx="0">
                  <c:v>-0.962615736535981</c:v>
                </c:pt>
                <c:pt idx="1">
                  <c:v>-0.457294553882747</c:v>
                </c:pt>
                <c:pt idx="2">
                  <c:v>-0.0499984695783251</c:v>
                </c:pt>
                <c:pt idx="3">
                  <c:v>-1.34924611239779</c:v>
                </c:pt>
                <c:pt idx="4">
                  <c:v>-1.66211506809008</c:v>
                </c:pt>
              </c:numCache>
            </c:numRef>
          </c:val>
        </c:ser>
        <c:gapWidth val="150"/>
        <c:overlap val="0"/>
        <c:axId val="8409765"/>
        <c:axId val="20989494"/>
      </c:barChart>
      <c:catAx>
        <c:axId val="8409765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18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Gill Sans"/>
                  </a:defRPr>
                </a:pPr>
                <a:r>
                  <a:rPr b="0" sz="18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Gill Sans"/>
                  </a:rPr>
                  <a:t>Year</a:t>
                </a:r>
              </a:p>
            </c:rich>
          </c:tx>
          <c:overlay val="0"/>
        </c:title>
        <c:numFmt formatCode="MM/DD/YYYY" sourceLinked="1"/>
        <c:majorTickMark val="out"/>
        <c:minorTickMark val="none"/>
        <c:tickLblPos val="low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defRPr>
            </a:pPr>
          </a:p>
        </c:txPr>
        <c:crossAx val="20989494"/>
        <c:crosses val="autoZero"/>
        <c:auto val="1"/>
        <c:lblAlgn val="ctr"/>
        <c:lblOffset val="100"/>
      </c:catAx>
      <c:valAx>
        <c:axId val="20989494"/>
        <c:scaling>
          <c:orientation val="minMax"/>
          <c:max val="18"/>
          <c:min val="-2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sz="18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Gill Sans"/>
                  </a:defRPr>
                </a:pPr>
                <a:r>
                  <a:rPr b="0" sz="18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Gill Sans"/>
                  </a:rPr>
                  <a:t>Fitness Ratio</a:t>
                </a:r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8409765"/>
        <c:crosses val="autoZero"/>
        <c:crossBetween val="midCat"/>
      </c:valAx>
      <c:spPr>
        <a:solidFill>
          <a:srgbClr val="ffffff"/>
        </a:solidFill>
        <a:ln>
          <a:solidFill>
            <a:srgbClr val="800000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solidFill>
      <a:srgbClr val="ffffff"/>
    </a:solidFill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20181405895692"/>
          <c:y val="0.0317859093391589"/>
          <c:w val="0.843065003779289"/>
          <c:h val="0.625013653741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Male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PK</c:v>
                </c:pt>
                <c:pt idx="1">
                  <c:v>KG</c:v>
                </c:pt>
                <c:pt idx="2">
                  <c:v>1-4</c:v>
                </c:pt>
                <c:pt idx="3">
                  <c:v>5-8</c:v>
                </c:pt>
                <c:pt idx="4">
                  <c:v>9-12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0.462962962962963</c:v>
                </c:pt>
                <c:pt idx="1">
                  <c:v>-0.220653133274492</c:v>
                </c:pt>
                <c:pt idx="2">
                  <c:v>-4.57382744643891</c:v>
                </c:pt>
                <c:pt idx="3">
                  <c:v>0.488575595527467</c:v>
                </c:pt>
                <c:pt idx="4">
                  <c:v>-0.338541666666667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Female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PK</c:v>
                </c:pt>
                <c:pt idx="1">
                  <c:v>KG</c:v>
                </c:pt>
                <c:pt idx="2">
                  <c:v>1-4</c:v>
                </c:pt>
                <c:pt idx="3">
                  <c:v>5-8</c:v>
                </c:pt>
                <c:pt idx="4">
                  <c:v>9-12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2.83238095238095</c:v>
                </c:pt>
                <c:pt idx="1">
                  <c:v>-0.842350746268657</c:v>
                </c:pt>
                <c:pt idx="2">
                  <c:v>-2.29367225527312</c:v>
                </c:pt>
                <c:pt idx="3">
                  <c:v>-1.18493975903615</c:v>
                </c:pt>
                <c:pt idx="4">
                  <c:v>0.0982456140350877</c:v>
                </c:pt>
              </c:numCache>
            </c:numRef>
          </c:val>
        </c:ser>
        <c:gapWidth val="150"/>
        <c:overlap val="0"/>
        <c:axId val="15240857"/>
        <c:axId val="44524451"/>
      </c:barChart>
      <c:catAx>
        <c:axId val="15240857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16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Gill Sans"/>
                  </a:defRPr>
                </a:pPr>
                <a:r>
                  <a:rPr b="0" sz="16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Gill Sans"/>
                  </a:rPr>
                  <a:t>Grades</a:t>
                </a:r>
              </a:p>
            </c:rich>
          </c:tx>
          <c:overlay val="0"/>
        </c:title>
        <c:numFmt formatCode="MM/DD/YYYY" sourceLinked="1"/>
        <c:majorTickMark val="out"/>
        <c:minorTickMark val="none"/>
        <c:tickLblPos val="low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defRPr>
            </a:pPr>
          </a:p>
        </c:txPr>
        <c:crossAx val="44524451"/>
        <c:crosses val="autoZero"/>
        <c:auto val="1"/>
        <c:lblAlgn val="ctr"/>
        <c:lblOffset val="100"/>
      </c:catAx>
      <c:valAx>
        <c:axId val="44524451"/>
        <c:scaling>
          <c:orientation val="minMax"/>
          <c:max val="4"/>
          <c:min val="-6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0.0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defRPr>
            </a:pPr>
          </a:p>
        </c:txPr>
        <c:crossAx val="15240857"/>
        <c:crosses val="autoZero"/>
        <c:crossBetween val="midCat"/>
        <c:majorUnit val="2"/>
      </c:valAx>
      <c:spPr>
        <a:solidFill>
          <a:srgbClr val="ffffff"/>
        </a:solidFill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solidFill>
      <a:srgbClr val="ffffff"/>
    </a:solidFill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6"/>
                <c:pt idx="0">
                  <c:v>0 bedrooms</c:v>
                </c:pt>
                <c:pt idx="1">
                  <c:v>1 bedrooms</c:v>
                </c:pt>
                <c:pt idx="2">
                  <c:v>2 bedrooms</c:v>
                </c:pt>
                <c:pt idx="3">
                  <c:v>3 bedrooms</c:v>
                </c:pt>
                <c:pt idx="4">
                  <c:v>4 bedrooms</c:v>
                </c:pt>
                <c:pt idx="5">
                  <c:v>5 or more bedrooms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-18.1224489795918</c:v>
                </c:pt>
                <c:pt idx="1">
                  <c:v>17.1978021978022</c:v>
                </c:pt>
                <c:pt idx="2">
                  <c:v>1.12</c:v>
                </c:pt>
                <c:pt idx="3">
                  <c:v>-10.8082191780822</c:v>
                </c:pt>
                <c:pt idx="4">
                  <c:v>-0.156862745098038</c:v>
                </c:pt>
                <c:pt idx="5">
                  <c:v>0.30952380952381</c:v>
                </c:pt>
              </c:numCache>
            </c:numRef>
          </c:val>
        </c:ser>
        <c:gapWidth val="150"/>
        <c:overlap val="0"/>
        <c:axId val="82892147"/>
        <c:axId val="60651746"/>
      </c:barChart>
      <c:catAx>
        <c:axId val="82892147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low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defRPr>
            </a:pPr>
          </a:p>
        </c:txPr>
        <c:crossAx val="60651746"/>
        <c:crosses val="autoZero"/>
        <c:auto val="1"/>
        <c:lblAlgn val="ctr"/>
        <c:lblOffset val="100"/>
      </c:catAx>
      <c:valAx>
        <c:axId val="60651746"/>
        <c:scaling>
          <c:orientation val="minMax"/>
          <c:max val="20"/>
          <c:min val="-20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sz="12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Gill Sans Light"/>
                  </a:defRPr>
                </a:pPr>
                <a:r>
                  <a:rPr b="0" sz="12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Gill Sans Light"/>
                  </a:rPr>
                  <a:t>Fitness Ratio</a:t>
                </a:r>
              </a:p>
            </c:rich>
          </c:tx>
          <c:layout>
            <c:manualLayout>
              <c:xMode val="edge"/>
              <c:yMode val="edge"/>
              <c:x val="0.0350025549310169"/>
              <c:y val="0.189552413228935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defRPr>
            </a:pPr>
          </a:p>
        </c:txPr>
        <c:crossAx val="82892147"/>
        <c:crosses val="autoZero"/>
        <c:crossBetween val="midCat"/>
        <c:majorUnit val="5"/>
        <c:minorUnit val="1"/>
      </c:valAx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6"/>
                <c:pt idx="0">
                  <c:v>Less than $800</c:v>
                </c:pt>
                <c:pt idx="1">
                  <c:v>$800 to $1,499</c:v>
                </c:pt>
                <c:pt idx="2">
                  <c:v>$1,500 to $1,999</c:v>
                </c:pt>
                <c:pt idx="3">
                  <c:v>$2,000 to $2,999</c:v>
                </c:pt>
                <c:pt idx="4">
                  <c:v>$3,000</c:v>
                </c:pt>
                <c:pt idx="5">
                  <c:v>No real estate taxes paid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7.41932386355894</c:v>
                </c:pt>
                <c:pt idx="1">
                  <c:v>-1.85366272783843</c:v>
                </c:pt>
                <c:pt idx="2">
                  <c:v>0.11198814326333</c:v>
                </c:pt>
                <c:pt idx="3">
                  <c:v>-1.42528066953522</c:v>
                </c:pt>
                <c:pt idx="4">
                  <c:v>-0.13466950836368</c:v>
                </c:pt>
                <c:pt idx="5">
                  <c:v>-0.778211942522573</c:v>
                </c:pt>
              </c:numCache>
            </c:numRef>
          </c:val>
        </c:ser>
        <c:gapWidth val="150"/>
        <c:overlap val="0"/>
        <c:axId val="19479373"/>
        <c:axId val="13255835"/>
      </c:barChart>
      <c:catAx>
        <c:axId val="19479373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low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defRPr>
            </a:pPr>
          </a:p>
        </c:txPr>
        <c:crossAx val="13255835"/>
        <c:crosses val="autoZero"/>
        <c:auto val="1"/>
        <c:lblAlgn val="ctr"/>
        <c:lblOffset val="100"/>
      </c:catAx>
      <c:valAx>
        <c:axId val="13255835"/>
        <c:scaling>
          <c:orientation val="minMax"/>
          <c:max val="8"/>
          <c:min val="-2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sz="12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Gill Sans Light"/>
                  </a:defRPr>
                </a:pPr>
                <a:r>
                  <a:rPr b="0" sz="12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Gill Sans Light"/>
                  </a:rPr>
                  <a:t>Fitness Ratio</a:t>
                </a:r>
              </a:p>
            </c:rich>
          </c:tx>
          <c:layout>
            <c:manualLayout>
              <c:xMode val="edge"/>
              <c:yMode val="edge"/>
              <c:x val="0.032618825722274"/>
              <c:y val="0.0657355679702048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defRPr>
            </a:pPr>
          </a:p>
        </c:txPr>
        <c:crossAx val="19479373"/>
        <c:crosses val="autoZero"/>
        <c:crossBetween val="midCat"/>
        <c:majorUnit val="2"/>
      </c:valAx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EE47ADB-EFF6-45C4-B69B-28341CF03E6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_rels/notesSlide91.xml.rels><?xml version="1.0" encoding="UTF-8"?>
<Relationships xmlns="http://schemas.openxmlformats.org/package/2006/relationships"><Relationship Id="rId1" Type="http://schemas.openxmlformats.org/officeDocument/2006/relationships/slide" Target="../slides/slide91.xml"/><Relationship Id="rId2" Type="http://schemas.openxmlformats.org/officeDocument/2006/relationships/notesMaster" Target="../notesMasters/notesMaster1.xml"/>
</Relationships>
</file>

<file path=ppt/notesSlides/_rels/notesSlide92.xml.rels><?xml version="1.0" encoding="UTF-8"?>
<Relationships xmlns="http://schemas.openxmlformats.org/package/2006/relationships"><Relationship Id="rId1" Type="http://schemas.openxmlformats.org/officeDocument/2006/relationships/slide" Target="../slides/slide92.xml"/><Relationship Id="rId2" Type="http://schemas.openxmlformats.org/officeDocument/2006/relationships/notesMaster" Target="../notesMasters/notesMaster1.xml"/>
</Relationships>
</file>

<file path=ppt/notesSlides/_rels/notesSlide93.xml.rels><?xml version="1.0" encoding="UTF-8"?>
<Relationships xmlns="http://schemas.openxmlformats.org/package/2006/relationships"><Relationship Id="rId1" Type="http://schemas.openxmlformats.org/officeDocument/2006/relationships/slide" Target="../slides/slide9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6CE8AEE-168D-4851-A09A-FB9020EBB50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70BC289-3B4C-4E3C-9258-0A663DA5F8D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CF3A9FD-AF62-4C47-83C0-F5C27D4D89B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47EBBD8-A3A1-47DD-9D12-235177F81C3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08D3DFD-EA6A-4CA0-9218-845EB2B474F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6A2CCA4-28C2-4608-9310-3E0D38314EF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75A1928-022C-44F3-938C-C98E59002DF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7FDFB5A-9A8D-42B3-8A1E-4F3A4467EC0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BAB8C23-B2E3-402A-92D1-E48939DEFA7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E5A69D7-AA5A-4A41-89AF-063E4B34900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1B6F039-5CBD-48BD-9E56-FFF06E7B24E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BC32CBA-8AE7-414A-9F31-A32FAE38EB1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36AC84C-A4D1-4A14-8D00-8A15DB3C657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C5E6BCE-A20E-4515-8EA4-511DB3045F0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A88A8B4-C70D-449A-8D27-58C88772BC1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125D5D0-52F1-42FE-B1BC-FE274C22C32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BB54037-7F8A-4AC5-AE06-101A86CE532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8F1FDBB-3336-44F8-95E8-74C25C8014A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5C788E2-9F53-49F8-90F3-F99BE32DA5B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441619A-95B3-4A5C-B634-A4623F37B68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EDC728C-A3D1-4596-8B39-78333CF86B3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900A432-27DF-482F-9DDA-4A7E00B7BE6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65E6F77-0633-423D-AAF4-B3FBB6A71ED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B9B5ED5-5647-4276-BC44-EBD8144696C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0BFA4FC-B601-4A8F-8E69-86ADEC510E7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AE2B19F-EA05-4072-8E25-F70D705CE03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D452096-AD72-4F6D-BB02-5047BF08AD5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197295D-8D5B-40BB-B702-C7F3B0DDFAF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E8A8F45-85DA-43D0-90F2-419F566F66F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0D1513D-4EE8-4483-B243-316F5E6AD93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DC3C597-F271-4D54-9235-48DAF238F99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BF4A4B1-B581-448B-BD7E-53C7BD1C705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A7B95BC-154A-4165-94E3-97F3291083D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DA4ED0E-BBCE-46AD-AEB5-75CE627B859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8D0AE59-5B51-42BD-BD33-275B99E1020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4585599-B69E-4385-A5CB-DFE569E1A76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DFEC8D8-3609-408D-B16C-A036E8B2988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D646B8C-0D30-445B-85DB-61DC5E2D898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1EFFE4A-7CF5-4EB1-9690-7CB80CDCDE9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83DD187-9462-44BE-8BBA-1782DC545A4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881146D-529D-4CAD-91F4-66839F4D787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A57FAF8-6DC8-4B18-97F1-CE41EC33A3D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08CDDDC-AAAC-4D6C-90F5-D9A3120D595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FAC6543-6F3A-4D47-BCE4-89181F8F9C4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A7C912B-1B48-4011-B6B8-0B51038D819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52E1EE5-BE71-4109-BD84-C6F0D72C8B0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81EF56F-0DB1-41CE-9E8D-61CA99E67C7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C826DDC-06DF-4BFB-A880-1D96BFB4A10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731F079-1F7B-4A08-9E54-6DE5E5AB495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CDF0C38-6F38-459D-A50C-C3C83E04133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8DC5560-0C45-4067-A9F8-FCE7BE42F1F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993E5F6-12C4-40B3-A995-6F7CF9BDE70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37F4483-B483-439C-BE37-0F7B84BD10B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5B2F7C4-0F1E-4F79-8A1A-53C168D606C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6C87A62-2BB5-4E4F-944F-9C71CA6AF81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C3E732C-5CB1-4ABA-A171-672B376B00B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3BBC595-AA66-4F00-9761-0BC78FD5E93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0AC59E8-F448-4C0F-83F7-756CC8F24D7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29C0F81-C9FD-47A1-9841-FC14DA7F576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292148D-8D99-4AA2-BB8E-98DEE345D80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986624F-E9CD-4271-BE6A-5A7BF9D51DB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3C94DD-D11F-493C-86C8-B313F33920A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E1EAD99-1FE1-4CCB-AEEA-DE302118B0E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9D4769E-5839-48B2-98D9-B4758FE6390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DB3319A-2977-4023-BA3A-A9DE2969C9B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D876C74-0A26-485C-BB13-82E4909FC45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C2F63DA-9D1A-4DEA-9039-A05B641FAB7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7920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444760" y="100620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444760" y="1006200"/>
            <a:ext cx="425376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7920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7920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444760" y="100620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444760" y="1006200"/>
            <a:ext cx="425376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7920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7920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2444760" y="100620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2444760" y="1006200"/>
            <a:ext cx="425376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7920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7920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5720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2444760" y="100620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2444760" y="1006200"/>
            <a:ext cx="425376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5720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7920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277920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67424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2444760" y="100620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3"/>
          <a:stretch/>
        </p:blipFill>
        <p:spPr>
          <a:xfrm>
            <a:off x="2444760" y="1006200"/>
            <a:ext cx="425376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5720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67424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277920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57200" y="277920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7424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2"/>
          <a:stretch/>
        </p:blipFill>
        <p:spPr>
          <a:xfrm>
            <a:off x="2444760" y="100620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230" name="" descr=""/>
          <p:cNvPicPr/>
          <p:nvPr/>
        </p:nvPicPr>
        <p:blipFill>
          <a:blip r:embed="rId3"/>
          <a:stretch/>
        </p:blipFill>
        <p:spPr>
          <a:xfrm>
            <a:off x="2444760" y="1006200"/>
            <a:ext cx="425376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ubTitle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5720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67424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57200" y="277920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57200" y="277920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67424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body"/>
          </p:nvPr>
        </p:nvSpPr>
        <p:spPr>
          <a:xfrm>
            <a:off x="45720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2"/>
          <a:stretch/>
        </p:blipFill>
        <p:spPr>
          <a:xfrm>
            <a:off x="2444760" y="100620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270" name="" descr=""/>
          <p:cNvPicPr/>
          <p:nvPr/>
        </p:nvPicPr>
        <p:blipFill>
          <a:blip r:embed="rId3"/>
          <a:stretch/>
        </p:blipFill>
        <p:spPr>
          <a:xfrm>
            <a:off x="2444760" y="1006200"/>
            <a:ext cx="425376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ubTitle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7920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5720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467424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57200" y="277920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57200" y="277920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006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467424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457200" y="277920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2"/>
          <a:stretch/>
        </p:blipFill>
        <p:spPr>
          <a:xfrm>
            <a:off x="2444760" y="100620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311" name="" descr=""/>
          <p:cNvPicPr/>
          <p:nvPr/>
        </p:nvPicPr>
        <p:blipFill>
          <a:blip r:embed="rId3"/>
          <a:stretch/>
        </p:blipFill>
        <p:spPr>
          <a:xfrm>
            <a:off x="2444760" y="1006200"/>
            <a:ext cx="425376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212400" y="4758840"/>
            <a:ext cx="10285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CDB58E0A-20FA-49C1-840A-2655DE85EB7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‹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#›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Click to edit the outline text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-212400" y="4758840"/>
            <a:ext cx="10285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A68E392B-5C32-47A0-85C4-BB394D2425F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 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006200"/>
            <a:ext cx="4038120" cy="33940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2" marL="1373040" indent="-225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3" marL="18334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4" marL="227808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48320" y="1006200"/>
            <a:ext cx="4038120" cy="33940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2" marL="1373040" indent="-225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3" marL="18334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4" marL="227808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‹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#›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-212400" y="4758840"/>
            <a:ext cx="10285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04DE16FF-C8B8-4316-B42C-F5DC7791B37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006200"/>
            <a:ext cx="8229240" cy="33940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2" marL="1373040" indent="-225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3" marL="18334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4" marL="227808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4814640"/>
            <a:ext cx="534960" cy="2541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0AB3880-21FB-4206-96C2-892EB5B7BCA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1" name="Picture 5" descr=""/>
          <p:cNvPicPr/>
          <p:nvPr/>
        </p:nvPicPr>
        <p:blipFill>
          <a:blip r:embed=""/>
          <a:stretch/>
        </p:blipFill>
        <p:spPr>
          <a:xfrm>
            <a:off x="783000" y="4786560"/>
            <a:ext cx="3708720" cy="3564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-212400" y="4758840"/>
            <a:ext cx="10285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02599930-0B55-4318-A11D-520AB76CAD3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#›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#›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D52949F-9DD8-47F9-9A49-B4A6EB4E3A9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-212400" y="4758840"/>
            <a:ext cx="10285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129C50AF-1E93-4B41-AC96-B58C0121C40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#›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8120" cy="33940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48320" y="1200240"/>
            <a:ext cx="4038120" cy="33940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#›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5EBF8EA-74FE-46A0-9F33-03A4CAA1DAE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-212400" y="4758840"/>
            <a:ext cx="10285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04D5EDE8-B3CD-439D-87E9-0E63D7A6C08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 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57200" y="1033560"/>
            <a:ext cx="4039920" cy="479520"/>
          </a:xfrm>
          <a:prstGeom prst="rect">
            <a:avLst/>
          </a:prstGeom>
        </p:spPr>
        <p:txBody>
          <a:bodyPr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457200" y="1513440"/>
            <a:ext cx="4039920" cy="29631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Seventh Outline LevelClick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2" marL="1373040" indent="-225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3" marL="18334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Fourth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4" marL="227808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Fifth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body"/>
          </p:nvPr>
        </p:nvSpPr>
        <p:spPr>
          <a:xfrm>
            <a:off x="4645080" y="1033560"/>
            <a:ext cx="4041360" cy="479520"/>
          </a:xfrm>
          <a:prstGeom prst="rect">
            <a:avLst/>
          </a:prstGeom>
        </p:spPr>
        <p:txBody>
          <a:bodyPr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76" name="PlaceHolder 6"/>
          <p:cNvSpPr>
            <a:spLocks noGrp="1"/>
          </p:cNvSpPr>
          <p:nvPr>
            <p:ph type="body"/>
          </p:nvPr>
        </p:nvSpPr>
        <p:spPr>
          <a:xfrm>
            <a:off x="4645080" y="1513440"/>
            <a:ext cx="4041360" cy="29631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Seventh Outline LevelClick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2" marL="1373040" indent="-225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3" marL="18334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Fourth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4" marL="227808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Fifth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277" name="PlaceHolder 7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‹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#›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collaboration.vbi.vt.edu/pages/viewpage.action?pageId=64423548" TargetMode="External"/><Relationship Id="rId2" Type="http://schemas.openxmlformats.org/officeDocument/2006/relationships/hyperlink" Target="https://collaboration.vbi.vt.edu/display/vtcensus/MPF+Research" TargetMode="External"/><Relationship Id="rId3" Type="http://schemas.openxmlformats.org/officeDocument/2006/relationships/hyperlink" Target="https://collaboration.vbi.vt.edu/display/vtcensus/National+Association+of+REALTORS" TargetMode="External"/><Relationship Id="rId4" Type="http://schemas.openxmlformats.org/officeDocument/2006/relationships/hyperlink" Target="https://collaboration.vbi.vt.edu/display/vtcensus/Real+Capital+Analytics" TargetMode="External"/><Relationship Id="rId5" Type="http://schemas.openxmlformats.org/officeDocument/2006/relationships/hyperlink" Target="https://collaboration.vbi.vt.edu/display/vtcensus/Zillow" TargetMode="External"/><Relationship Id="rId6" Type="http://schemas.openxmlformats.org/officeDocument/2006/relationships/hyperlink" Target="https://collaboration.vbi.vt.edu/display/vtcensus/Mortgage+Bankers+Association" TargetMode="External"/><Relationship Id="rId7" Type="http://schemas.openxmlformats.org/officeDocument/2006/relationships/hyperlink" Target="https://collaboration.vbi.vt.edu/display/vtcensus/Redfin" TargetMode="External"/><Relationship Id="rId8" Type="http://schemas.openxmlformats.org/officeDocument/2006/relationships/hyperlink" Target="https://collaboration.vbi.vt.edu/display/vtcensus/CoreLogic" TargetMode="External"/><Relationship Id="rId9" Type="http://schemas.openxmlformats.org/officeDocument/2006/relationships/hyperlink" Target="https://collaboration.vbi.vt.edu/pages/viewpage.action?pageId=64423712" TargetMode="External"/><Relationship Id="rId10" Type="http://schemas.openxmlformats.org/officeDocument/2006/relationships/hyperlink" Target="https://collaboration.vbi.vt.edu/display/vtcensus/MLS+Data" TargetMode="External"/><Relationship Id="rId11" Type="http://schemas.openxmlformats.org/officeDocument/2006/relationships/hyperlink" Target="https://collaboration.vbi.vt.edu/display/vtcensus/RealtyTrac" TargetMode="External"/><Relationship Id="rId12" Type="http://schemas.openxmlformats.org/officeDocument/2006/relationships/hyperlink" Target="https://collaboration.vbi.vt.edu/display/vtcensus/WegoWise" TargetMode="External"/><Relationship Id="rId13" Type="http://schemas.openxmlformats.org/officeDocument/2006/relationships/hyperlink" Target="https://collaboration.vbi.vt.edu/display/vtcensus/Williamsburg+Local+MLS+Data" TargetMode="External"/><Relationship Id="rId14" Type="http://schemas.openxmlformats.org/officeDocument/2006/relationships/hyperlink" Target="https://collaboration.vbi.vt.edu/display/vtcensus/Equifax+Credit+Scores" TargetMode="External"/><Relationship Id="rId15" Type="http://schemas.openxmlformats.org/officeDocument/2006/relationships/hyperlink" Target="https://collaboration.vbi.vt.edu/display/vtcensus/TransUnion+Credit+Data" TargetMode="External"/><Relationship Id="rId16" Type="http://schemas.openxmlformats.org/officeDocument/2006/relationships/hyperlink" Target="https://collaboration.vbi.vt.edu/display/vtcensus/Experian" TargetMode="External"/><Relationship Id="rId17" Type="http://schemas.openxmlformats.org/officeDocument/2006/relationships/hyperlink" Target="https://collaboration.vbi.vt.edu/pages/viewpage.action?pageId=64423523" TargetMode="External"/><Relationship Id="rId18" Type="http://schemas.openxmlformats.org/officeDocument/2006/relationships/hyperlink" Target="https://collaboration.vbi.vt.edu/display/vtcensus/Community+Commons+Maps" TargetMode="External"/><Relationship Id="rId19" Type="http://schemas.openxmlformats.org/officeDocument/2006/relationships/hyperlink" Target="https://collaboration.vbi.vt.edu/display/vtcensus/Crime+Reports" TargetMode="External"/><Relationship Id="rId20" Type="http://schemas.openxmlformats.org/officeDocument/2006/relationships/hyperlink" Target="https://collaboration.vbi.vt.edu/display/vtcensus/IPUMS-USA" TargetMode="External"/><Relationship Id="rId21" Type="http://schemas.openxmlformats.org/officeDocument/2006/relationships/hyperlink" Target="https://collaboration.vbi.vt.edu/display/vtcensus/National+Council+or+Real+Estate+Investment+and+Fiduciaries" TargetMode="External"/><Relationship Id="rId22" Type="http://schemas.openxmlformats.org/officeDocument/2006/relationships/hyperlink" Target="https://collaboration.vbi.vt.edu/display/vtcensus/Neighborhoodscout" TargetMode="External"/><Relationship Id="rId23" Type="http://schemas.openxmlformats.org/officeDocument/2006/relationships/hyperlink" Target="https://collaboration.vbi.vt.edu/display/vtcensus/USDA+Forest" TargetMode="External"/><Relationship Id="rId24" Type="http://schemas.openxmlformats.org/officeDocument/2006/relationships/hyperlink" Target="https://collaboration.vbi.vt.edu/display/vtcensus/Maponics+-+Real+Estate+Inventory" TargetMode="External"/><Relationship Id="rId25" Type="http://schemas.openxmlformats.org/officeDocument/2006/relationships/hyperlink" Target="https://collaboration.vbi.vt.edu/display/vtcensus/Maponics+-+Walkability+and+Commuter+Scores" TargetMode="External"/><Relationship Id="rId26" Type="http://schemas.openxmlformats.org/officeDocument/2006/relationships/hyperlink" Target="https://collaboration.vbi.vt.edu/display/vtcensus/Center+for+Regional+Analysis" TargetMode="External"/><Relationship Id="rId27" Type="http://schemas.openxmlformats.org/officeDocument/2006/relationships/hyperlink" Target="https://collaboration.vbi.vt.edu/display/vtcensus/Urban+Tree+Canopy+Analysis+of+Virginia+Localities" TargetMode="External"/><Relationship Id="rId28" Type="http://schemas.openxmlformats.org/officeDocument/2006/relationships/hyperlink" Target="https://collaboration.vbi.vt.edu/display/vtcensus/Urban+Institute" TargetMode="External"/><Relationship Id="rId29" Type="http://schemas.openxmlformats.org/officeDocument/2006/relationships/hyperlink" Target="https://collaboration.vbi.vt.edu/display/vtcensus/Arlington+County+Affordable+Housing+Study:+Resident+Poll+Results" TargetMode="External"/><Relationship Id="rId30" Type="http://schemas.openxmlformats.org/officeDocument/2006/relationships/hyperlink" Target="https://collaboration.vbi.vt.edu/display/vtcensus/James+City+County+Citizen+Survey" TargetMode="External"/><Relationship Id="rId31" Type="http://schemas.openxmlformats.org/officeDocument/2006/relationships/hyperlink" Target="https://collaboration.vbi.vt.edu/display/vtcensus/Housing++Virginia" TargetMode="External"/><Relationship Id="rId32" Type="http://schemas.openxmlformats.org/officeDocument/2006/relationships/hyperlink" Target="https://collaboration.vbi.vt.edu/display/vtcensus/Northern+Virginia+Association+of+Realtors" TargetMode="External"/><Relationship Id="rId33" Type="http://schemas.openxmlformats.org/officeDocument/2006/relationships/hyperlink" Target="https://collaboration.vbi.vt.edu/display/vtcensus/VHDA+Housing+Analysis" TargetMode="External"/><Relationship Id="rId34" Type="http://schemas.openxmlformats.org/officeDocument/2006/relationships/hyperlink" Target="https://collaboration.vbi.vt.edu/display/vtcensus/Virginia+Housing+Coalition" TargetMode="External"/><Relationship Id="rId35" Type="http://schemas.openxmlformats.org/officeDocument/2006/relationships/slideLayout" Target="../slideLayouts/slideLayout7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collaboration.vbi.vt.edu/display/vtcensus/College+Board" TargetMode="External"/><Relationship Id="rId2" Type="http://schemas.openxmlformats.org/officeDocument/2006/relationships/hyperlink" Target="https://collaboration.vbi.vt.edu/display/vtcensus/Donors+Choose" TargetMode="External"/><Relationship Id="rId3" Type="http://schemas.openxmlformats.org/officeDocument/2006/relationships/hyperlink" Target="https://collaboration.vbi.vt.edu/display/vtcensus/eSparks" TargetMode="External"/><Relationship Id="rId4" Type="http://schemas.openxmlformats.org/officeDocument/2006/relationships/hyperlink" Target="https://collaboration.vbi.vt.edu/display/vtcensus/Glassdoor" TargetMode="External"/><Relationship Id="rId5" Type="http://schemas.openxmlformats.org/officeDocument/2006/relationships/hyperlink" Target="https://collaboration.vbi.vt.edu/display/vtcensus/Great+School+Ratings" TargetMode="External"/><Relationship Id="rId6" Type="http://schemas.openxmlformats.org/officeDocument/2006/relationships/hyperlink" Target="https://collaboration.vbi.vt.edu/display/vtcensus/LinkedIn" TargetMode="External"/><Relationship Id="rId7" Type="http://schemas.openxmlformats.org/officeDocument/2006/relationships/hyperlink" Target="https://collaboration.vbi.vt.edu/display/vtcensus/Maponics+-+School+Boundaries" TargetMode="External"/><Relationship Id="rId8" Type="http://schemas.openxmlformats.org/officeDocument/2006/relationships/hyperlink" Target="https://collaboration.vbi.vt.edu/display/vtcensus/Monster+Resume+Database" TargetMode="External"/><Relationship Id="rId9" Type="http://schemas.openxmlformats.org/officeDocument/2006/relationships/hyperlink" Target="https://collaboration.vbi.vt.edu/display/vtcensus/National+Student+Clearinghouse" TargetMode="External"/><Relationship Id="rId10" Type="http://schemas.openxmlformats.org/officeDocument/2006/relationships/hyperlink" Target="https://collaboration.vbi.vt.edu/pages/viewpage.action?pageId=64424167" TargetMode="External"/><Relationship Id="rId11" Type="http://schemas.openxmlformats.org/officeDocument/2006/relationships/hyperlink" Target="https://collaboration.vbi.vt.edu/display/vtcensus/School+Digger" TargetMode="External"/><Relationship Id="rId12" Type="http://schemas.openxmlformats.org/officeDocument/2006/relationships/hyperlink" Target="https://collaboration.vbi.vt.edu/display/vtcensus/US+News+and+World+Report+Rankings" TargetMode="External"/><Relationship Id="rId13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24.wmf"/><Relationship Id="rId3" Type="http://schemas.openxmlformats.org/officeDocument/2006/relationships/slideLayout" Target="../slideLayouts/slideLayout41.xml"/><Relationship Id="rId4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Relationship Id="rId3" Type="http://schemas.openxmlformats.org/officeDocument/2006/relationships/image" Target="../media/image28.wmf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image" Target="../media/image29.wmf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0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-63000" y="2447640"/>
            <a:ext cx="7153920" cy="1185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Leveraging </a:t>
            </a:r>
            <a:r>
              <a:rPr b="0" i="1" lang="en-US" sz="3200" spc="-1" strike="noStrike">
                <a:solidFill>
                  <a:srgbClr val="770d3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External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 Data Sources to Enhance Official Statistics and Products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300960" y="2739600"/>
            <a:ext cx="6400440" cy="1514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Project Report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December 18, 2015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 "/>
              </a:rPr>
              <a:t>Sallie Keller, Director and PI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           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115920" y="4726440"/>
            <a:ext cx="476280" cy="295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Data Quality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Data Quality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578160" y="981720"/>
            <a:ext cx="8019000" cy="3467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The question: How can we know if </a:t>
            </a:r>
            <a:r>
              <a:rPr b="1" lang="en-US" sz="2400" spc="-1" strike="noStrike">
                <a:solidFill>
                  <a:srgbClr val="770d3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external data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are useful for federal statistical needs?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Use implies notion of data quality, broadly construed: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Fitness-for-use, usefulness, frames of reference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Data quality is, now, both a sophisticated technical and heuristic notion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Research model operationalizes the question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We need a systematic framework for applying our research model to understand fitness-for-use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Data Quality in Official Statistics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457200" y="140292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To what degree do quality assurance frameworks   in official statistics apply to external data sources?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Three important historical threads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Statistics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Information systems, management practice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Merger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Modern DQ in Official Statistics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457200" y="1187640"/>
            <a:ext cx="835344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Total Data Quality Management (TDQM)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Manufacturing products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Manufacturing data products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Organizational/institutional drivers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Hierarchical/multi-level data quality dimensions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Brackstone 1999 adopted TDQM for official statistics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Reflected in current official statistics (e.g., UNECE)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Place of </a:t>
            </a:r>
            <a:r>
              <a:rPr b="0" i="1" lang="en-US" sz="3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External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8" name="TextShape 2"/>
          <p:cNvSpPr txBox="1"/>
          <p:nvPr/>
        </p:nvSpPr>
        <p:spPr>
          <a:xfrm>
            <a:off x="457200" y="1006200"/>
            <a:ext cx="8229240" cy="356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External data poses greater scope of issues because the data are not in the control of researcher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Hyperdimensions of data quality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Source: knowledge of data generator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Metadata:  documentation provide by generator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Data:  typical data quality applies, but not sufficient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Screening methods developed, e.g. Iwig et al (2013)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Big data adds dimensions, e.g., complexity, and requires consideration of tradeoffs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pic>
        <p:nvPicPr>
          <p:cNvPr id="349" name="Picture 3" descr=""/>
          <p:cNvPicPr/>
          <p:nvPr/>
        </p:nvPicPr>
        <p:blipFill>
          <a:blip r:embed=""/>
          <a:stretch/>
        </p:blipFill>
        <p:spPr>
          <a:xfrm>
            <a:off x="783000" y="4771800"/>
            <a:ext cx="3708720" cy="35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Informing the Data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457200" y="100620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Operationalization is rare with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external data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Screening is necessary but not sufficient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Our research model needs operational structure:  the data framework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1024200" y="-121320"/>
            <a:ext cx="732276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Emergent Data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53" name="Picture 2" descr=""/>
          <p:cNvPicPr/>
          <p:nvPr/>
        </p:nvPicPr>
        <p:blipFill>
          <a:blip r:embed="rId1"/>
          <a:stretch/>
        </p:blipFill>
        <p:spPr>
          <a:xfrm>
            <a:off x="886680" y="136080"/>
            <a:ext cx="7369920" cy="557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116640" y="1597680"/>
            <a:ext cx="7269840" cy="1102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Data Discovery,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Inventory, and  Acquisition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Data Discovery -Types of Sources Considered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457200" y="11534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Data that contains similar fields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School District, County, and State administrative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Federal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Commercial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Research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Other” data to fill in holes or potential biases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-157680" y="-17028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 "/>
              </a:rPr>
              <a:t>Data Discovery  - Screening Questions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457200" y="100620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5344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graphicFrame>
        <p:nvGraphicFramePr>
          <p:cNvPr id="359" name="Table 3"/>
          <p:cNvGraphicFramePr/>
          <p:nvPr/>
        </p:nvGraphicFramePr>
        <p:xfrm>
          <a:off x="206640" y="624240"/>
          <a:ext cx="8718120" cy="4523400"/>
        </p:xfrm>
        <a:graphic>
          <a:graphicData uri="http://schemas.openxmlformats.org/drawingml/2006/table">
            <a:tbl>
              <a:tblPr/>
              <a:tblGrid>
                <a:gridCol w="6090840"/>
                <a:gridCol w="2627280"/>
              </a:tblGrid>
              <a:tr h="680040">
                <a:tc>
                  <a:txBody>
                    <a:bodyPr lIns="68400" rIns="68400" tIns="34200" bIns="34200"/>
                    <a:p>
                      <a:pPr marL="338040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Screening questions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Further examine data source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80040"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Are the data collected opinion-based (e.g., people’s attitudes, preferences, etc.)?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80040"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Are the data collection recurring (must be collected at least annually)? 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4400"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Are there data available for 2013?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80040"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For Education: Are the data collected at least at the school level?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80040"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For Housing: Are the data collected at the property or housing unit level?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4400"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Can we access the data by August 15</a:t>
                      </a:r>
                      <a:r>
                        <a:rPr b="0"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th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?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4400"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Other concerns?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Yes/No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2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 "/>
              </a:rPr>
              <a:t>The Team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1476720" y="1531080"/>
            <a:ext cx="334188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3804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David Higdon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33804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Sallie Keller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33804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Gizem Korkmaz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33804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Emily Molfino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33804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Mark Orr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4004280" y="1531080"/>
            <a:ext cx="3336120" cy="33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3804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Bianica Pires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Aaron Schroeder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Stephanie Shipp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Dan Weinberg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Katie Ziemer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1476720" y="1353960"/>
            <a:ext cx="5638320" cy="27644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70d30"/>
            </a:solidFill>
            <a:round/>
          </a:ln>
          <a:effectLst>
            <a:outerShdw blurRad="40000" dir="5400000" dist="23000" rotWithShape="0">
              <a:srgbClr val="770d3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-906480" y="11556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Data Inventory - Short Inventory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0" y="954000"/>
            <a:ext cx="6171840" cy="3393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5344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graphicFrame>
        <p:nvGraphicFramePr>
          <p:cNvPr id="362" name="Table 3"/>
          <p:cNvGraphicFramePr/>
          <p:nvPr/>
        </p:nvGraphicFramePr>
        <p:xfrm>
          <a:off x="1634400" y="1097280"/>
          <a:ext cx="5954760" cy="3250440"/>
        </p:xfrm>
        <a:graphic>
          <a:graphicData uri="http://schemas.openxmlformats.org/drawingml/2006/table">
            <a:tbl>
              <a:tblPr/>
              <a:tblGrid>
                <a:gridCol w="5954760"/>
              </a:tblGrid>
              <a:tr h="401760">
                <a:tc>
                  <a:txBody>
                    <a:bodyPr lIns="68400" rIns="6840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Data Framework – Short Inventory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17960"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Purpose of organization collecting the 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251000"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Description of the data – content, unit represented, longitudinal or cross-sectional, geographic coverage, timing of collection and release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17960"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Data collection method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761760"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Other issues (selectivity, accessibility, other gaps)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pic>
        <p:nvPicPr>
          <p:cNvPr id="363" name="Picture 6" descr=""/>
          <p:cNvPicPr/>
          <p:nvPr/>
        </p:nvPicPr>
        <p:blipFill>
          <a:blip r:embed=""/>
          <a:stretch/>
        </p:blipFill>
        <p:spPr>
          <a:xfrm>
            <a:off x="783000" y="4786560"/>
            <a:ext cx="3708720" cy="35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-1040400" y="7884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Data Inventory - Full Inventory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457200" y="100620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53440">
              <a:lnSpc>
                <a:spcPct val="100000"/>
              </a:lnSpc>
            </a:pPr>
            <a:r>
              <a:rPr b="0" i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25344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25344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graphicFrame>
        <p:nvGraphicFramePr>
          <p:cNvPr id="366" name="Table 3"/>
          <p:cNvGraphicFramePr/>
          <p:nvPr/>
        </p:nvGraphicFramePr>
        <p:xfrm>
          <a:off x="1827360" y="1059480"/>
          <a:ext cx="5557320" cy="2880000"/>
        </p:xfrm>
        <a:graphic>
          <a:graphicData uri="http://schemas.openxmlformats.org/drawingml/2006/table">
            <a:tbl>
              <a:tblPr/>
              <a:tblGrid>
                <a:gridCol w="5557320"/>
              </a:tblGrid>
              <a:tr h="659880">
                <a:tc>
                  <a:txBody>
                    <a:bodyPr lIns="68400" rIns="6840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DATA FRAMEWORK – FULL INVENTORY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59880"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Purpose of organization collecting the 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251000"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Description of the data – content, unit represented, longitudinal or cross-sectional, geographic coverage, timing of collection and release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4320"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Data collection method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4320"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Metadata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955440"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Other issues (selectivity, stability, accessibility, privacy &amp; security, research using data)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pic>
        <p:nvPicPr>
          <p:cNvPr id="367" name="Picture 5" descr=""/>
          <p:cNvPicPr/>
          <p:nvPr/>
        </p:nvPicPr>
        <p:blipFill>
          <a:blip r:embed=""/>
          <a:stretch/>
        </p:blipFill>
        <p:spPr>
          <a:xfrm>
            <a:off x="783000" y="4786560"/>
            <a:ext cx="3708720" cy="35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722520" y="-135000"/>
            <a:ext cx="737028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ACS Housing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69" name="Picture 5" descr=""/>
          <p:cNvPicPr/>
          <p:nvPr/>
        </p:nvPicPr>
        <p:blipFill>
          <a:blip r:embed=""/>
          <a:stretch/>
        </p:blipFill>
        <p:spPr>
          <a:xfrm>
            <a:off x="1041480" y="733320"/>
            <a:ext cx="7060680" cy="4283640"/>
          </a:xfrm>
          <a:prstGeom prst="rect">
            <a:avLst/>
          </a:prstGeom>
          <a:ln>
            <a:noFill/>
          </a:ln>
        </p:spPr>
      </p:pic>
      <p:sp>
        <p:nvSpPr>
          <p:cNvPr id="370" name="CustomShape 2"/>
          <p:cNvSpPr/>
          <p:nvPr/>
        </p:nvSpPr>
        <p:spPr>
          <a:xfrm>
            <a:off x="1077120" y="635040"/>
            <a:ext cx="7015680" cy="4382280"/>
          </a:xfrm>
          <a:prstGeom prst="rect">
            <a:avLst/>
          </a:prstGeom>
          <a:noFill/>
          <a:ln w="38160">
            <a:solidFill>
              <a:srgbClr val="4775a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755640" y="664920"/>
            <a:ext cx="312912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Commercial: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1"/>
              </a:rPr>
              <a:t>Black Knight Financial Services (BKFS)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2"/>
              </a:rPr>
              <a:t>MPF Research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3"/>
              </a:rPr>
              <a:t>National Association of REALTORS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4"/>
              </a:rPr>
              <a:t>Real Capital Analytics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5"/>
              </a:rPr>
              <a:t>Zillow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6"/>
              </a:rPr>
              <a:t>Mortgage Bankers Association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7"/>
              </a:rPr>
              <a:t>Redfin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8"/>
              </a:rPr>
              <a:t>CoreLogic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9"/>
              </a:rPr>
              <a:t>National Association of Home Builders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10"/>
              </a:rPr>
              <a:t>MLS Data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MRIS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11"/>
              </a:rPr>
              <a:t>RealtyTrac</a:t>
            </a:r>
            <a:r>
              <a:rPr b="0" lang="en-US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 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12"/>
              </a:rPr>
              <a:t>WegoWise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13"/>
              </a:rPr>
              <a:t>Williamsburg Local MLS Data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14"/>
              </a:rPr>
              <a:t>Equifax Credit Scores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15"/>
              </a:rPr>
              <a:t>TransUnion Credit Data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16"/>
              </a:rPr>
              <a:t>Experian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5123520" y="650880"/>
            <a:ext cx="287712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Other: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17"/>
              </a:rPr>
              <a:t>National Change Database (NCDB)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18"/>
              </a:rPr>
              <a:t>Community Commons Maps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19"/>
              </a:rPr>
              <a:t>Crime Reports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20"/>
              </a:rPr>
              <a:t>IPUMS-USA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21"/>
              </a:rPr>
              <a:t>National Council or Real Estate Investment and Fiduciaries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22"/>
              </a:rPr>
              <a:t>Neighborhoodscout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23"/>
              </a:rPr>
              <a:t>USDA Forest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24"/>
              </a:rPr>
              <a:t>Maponics - Real Estate Inventory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25"/>
              </a:rPr>
              <a:t>Maponics - Walkability and Commuter Scores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26"/>
              </a:rPr>
              <a:t>Center for Regional Analysis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27"/>
              </a:rPr>
              <a:t>Urban Tree Canopy Analysis of Virginia Localities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28"/>
              </a:rPr>
              <a:t>Urban Institute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3906000" y="701640"/>
            <a:ext cx="1737000" cy="26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Local: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4200" indent="-213840">
              <a:lnSpc>
                <a:spcPct val="100000"/>
              </a:lnSpc>
              <a:buClr>
                <a:srgbClr val="000000"/>
              </a:buClr>
              <a:buFont typeface="Lucida Grande"/>
              <a:buChar char="-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29"/>
              </a:rPr>
              <a:t>Arlington County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4200" indent="-213840">
              <a:lnSpc>
                <a:spcPct val="100000"/>
              </a:lnSpc>
              <a:buClr>
                <a:srgbClr val="000000"/>
              </a:buClr>
              <a:buFont typeface="Lucida Grande"/>
              <a:buChar char="-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30"/>
              </a:rPr>
              <a:t>James City County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State: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4200" indent="-213840">
              <a:lnSpc>
                <a:spcPct val="100000"/>
              </a:lnSpc>
              <a:buClr>
                <a:srgbClr val="000000"/>
              </a:buClr>
              <a:buFont typeface="Lucida Grande"/>
              <a:buChar char="-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31"/>
              </a:rPr>
              <a:t>Housing Virginia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4200" indent="-213840">
              <a:lnSpc>
                <a:spcPct val="100000"/>
              </a:lnSpc>
              <a:buClr>
                <a:srgbClr val="000000"/>
              </a:buClr>
              <a:buFont typeface="Lucida Grande"/>
              <a:buChar char="-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32"/>
              </a:rPr>
              <a:t>Northern Virginia Association of Realtors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4200" indent="-213840">
              <a:lnSpc>
                <a:spcPct val="100000"/>
              </a:lnSpc>
              <a:buClr>
                <a:srgbClr val="000000"/>
              </a:buClr>
              <a:buFont typeface="Lucida Grande"/>
              <a:buChar char="-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33"/>
              </a:rPr>
              <a:t>VHDA Housing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4200" indent="-213840">
              <a:lnSpc>
                <a:spcPct val="100000"/>
              </a:lnSpc>
              <a:buClr>
                <a:srgbClr val="000000"/>
              </a:buClr>
              <a:buFont typeface="Lucida Grande"/>
              <a:buChar char="-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34"/>
              </a:rPr>
              <a:t>Virginia Housing Coalition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TextShape 4"/>
          <p:cNvSpPr txBox="1"/>
          <p:nvPr/>
        </p:nvSpPr>
        <p:spPr>
          <a:xfrm>
            <a:off x="457200" y="-6984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 "/>
              </a:rPr>
              <a:t>Housing Data 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565200" y="-8784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Data Acquisition - Housing Data 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565200" y="712800"/>
            <a:ext cx="8578440" cy="3393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p>
            <a:pPr marL="343080" indent="-34272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County property data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: Arlington and James City County, VA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Black Knight Financial Services (BKFS)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 data originates from U.S. property records, directly collected and verified by BKFS; data includes housing amenities, demography and building quality, and a homeowner’s expected mortgage </a:t>
            </a: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CoreLogic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 obtains (and analyzes) property data from tax assessors and county recorders offices across the nation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MLS /MRIS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data are private databases that are created, maintained and paid for by real estate professionals to help their clients buy and sell property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Location, Inc.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- Affordability, walkability, school quality, noise level and “hipness”; dataset is collected through data mining and patented algorithms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TransUnion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 – mortgage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Other sources considered ….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612360" y="-132120"/>
            <a:ext cx="755208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Data Acquisition Challenges-Housing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378" name="Table 2"/>
          <p:cNvGraphicFramePr/>
          <p:nvPr/>
        </p:nvGraphicFramePr>
        <p:xfrm>
          <a:off x="361440" y="610920"/>
          <a:ext cx="8562600" cy="4570560"/>
        </p:xfrm>
        <a:graphic>
          <a:graphicData uri="http://schemas.openxmlformats.org/drawingml/2006/table">
            <a:tbl>
              <a:tblPr/>
              <a:tblGrid>
                <a:gridCol w="1998360"/>
                <a:gridCol w="766800"/>
                <a:gridCol w="693000"/>
                <a:gridCol w="1002960"/>
                <a:gridCol w="4101480"/>
              </a:tblGrid>
              <a:tr h="599400">
                <a:tc>
                  <a:txBody>
                    <a:bodyPr lIns="68400" rIns="68400" tIns="34200" bIns="342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Data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Legal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Ease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Cost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Other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599400">
                <a:tc>
                  <a:txBody>
                    <a:bodyPr lIns="68400" rIns="68400" tIns="34200" bIns="342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Arl. Co.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MOU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$0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Built relationships; open source 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99400">
                <a:tc>
                  <a:txBody>
                    <a:bodyPr lIns="68400" rIns="68400" tIns="34200" bIns="342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James City County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$0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Built relationships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34080">
                <a:tc>
                  <a:txBody>
                    <a:bodyPr lIns="68400" rIns="68400" tIns="34200" bIns="342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BlackKnight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$8,250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No longitudinal editing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864720">
                <a:tc>
                  <a:txBody>
                    <a:bodyPr lIns="68400" rIns="68400" tIns="34200" bIns="342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CoreLogic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2.5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$7,000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Confusion over academic portal,  needed separate contract for historical data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34080">
                <a:tc>
                  <a:txBody>
                    <a:bodyPr lIns="68400" rIns="68400" tIns="34200" bIns="342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MRIS (Arl. Co.)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$500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RBI indemnification clause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99400">
                <a:tc>
                  <a:txBody>
                    <a:bodyPr lIns="68400" rIns="68400" tIns="34200" bIns="342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MLS (JCC)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$0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Emailed data once right person found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99400">
                <a:tc>
                  <a:txBody>
                    <a:bodyPr lIns="68400" rIns="68400" tIns="34200" bIns="342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Location Inc.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$19,000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Neighborhood desirability, proprietary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99400">
                <a:tc>
                  <a:txBody>
                    <a:bodyPr lIns="68400" rIns="68400" tIns="34200" bIns="342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TransUnion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$27,500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Onsite inspection; 2-part negotiation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Picture 4" descr=""/>
          <p:cNvPicPr/>
          <p:nvPr/>
        </p:nvPicPr>
        <p:blipFill>
          <a:blip r:embed=""/>
          <a:stretch/>
        </p:blipFill>
        <p:spPr>
          <a:xfrm>
            <a:off x="783000" y="4786560"/>
            <a:ext cx="3708720" cy="356400"/>
          </a:xfrm>
          <a:prstGeom prst="rect">
            <a:avLst/>
          </a:prstGeom>
          <a:ln>
            <a:noFill/>
          </a:ln>
        </p:spPr>
      </p:pic>
      <p:graphicFrame>
        <p:nvGraphicFramePr>
          <p:cNvPr id="380" name="Table 1"/>
          <p:cNvGraphicFramePr/>
          <p:nvPr/>
        </p:nvGraphicFramePr>
        <p:xfrm>
          <a:off x="870840" y="810000"/>
          <a:ext cx="7576200" cy="3988800"/>
        </p:xfrm>
        <a:graphic>
          <a:graphicData uri="http://schemas.openxmlformats.org/drawingml/2006/table">
            <a:tbl>
              <a:tblPr/>
              <a:tblGrid>
                <a:gridCol w="7576200"/>
              </a:tblGrid>
              <a:tr h="364320">
                <a:tc>
                  <a:txBody>
                    <a:bodyPr lIns="68400" rIns="6840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ACS Education 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911040">
                <a:tc>
                  <a:txBody>
                    <a:bodyPr lIns="68400" rIns="68400" tIns="34200" bIns="34200"/>
                    <a:p>
                      <a:pPr lvl="1" marL="914400" indent="-456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School enrollment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lvl="2" marL="1371600" indent="-456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Char char="o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By grade and 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lvl="2" marL="1371600" indent="-456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Char char="o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By private and public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lvl="2" marL="1371600" indent="-456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Char char="o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K-12 and higher education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lvl="2" marL="1371600" indent="-456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Char char="o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By race and gender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lvl="1" marL="914400" indent="-456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Educational attainment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lvl="2" marL="1371600" indent="-456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Char char="o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Ex: high school, college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lvl="1" marL="914400" indent="-456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Vocational training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lvl="2" marL="1371600" indent="-456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Char char="o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Completed requirements for vocational training program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lvl="2" marL="1371600" indent="-456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Char char="o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Field of Bachelor’s Degree (i.e., major)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lvl="2" marL="1371600" indent="-456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Char char="o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Ex: science and engineering, business, education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381" name="CustomShape 2"/>
          <p:cNvSpPr/>
          <p:nvPr/>
        </p:nvSpPr>
        <p:spPr>
          <a:xfrm>
            <a:off x="2637360" y="113040"/>
            <a:ext cx="391968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ACS Education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487800" y="-14544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 "/>
              </a:rPr>
              <a:t>Data Discovery – Education 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394560" y="690840"/>
            <a:ext cx="8070840" cy="45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SLDS - Statewide Level Administrative Education Data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770d3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All 50 states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Commercial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1"/>
              </a:rPr>
              <a:t>College 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2"/>
              </a:rPr>
              <a:t>Donors Choose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3"/>
              </a:rPr>
              <a:t>eSparks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4"/>
              </a:rPr>
              <a:t>Glassdoor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5"/>
              </a:rPr>
              <a:t>Great School Ratings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6"/>
              </a:rPr>
              <a:t>LinkedIn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7"/>
              </a:rPr>
              <a:t>Maponics - School Boundaries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8"/>
              </a:rPr>
              <a:t>Monster Resume 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9"/>
              </a:rPr>
              <a:t>National Student Clearinghouse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10"/>
              </a:rPr>
              <a:t>School Attendance Boundary Information System (SABINS)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11"/>
              </a:rPr>
              <a:t>School Digger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Light"/>
                <a:hlinkClick r:id="rId12"/>
              </a:rPr>
              <a:t>US News and World Report Rankings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Data Discovery – SLDS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457200" y="100620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Department of Education grant program to states to develop and maintain a longitudinal data system from administrative data collected during each school year – SLDS was authorized in 2002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Awarded grants in 2005, 2007, 2009 (2 times), and 2012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$613M awarded to 47 states, DC, and Virgin Islands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Early rounds focused on developing K-12 data systems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Later rounds focused on developing Pre-K to P20 (pre-kindergarten to workforce)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Each state in varying phases of development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2" marL="1373040" indent="-225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Wyoming, Alabama, and New Mexico – state funded 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pic>
        <p:nvPicPr>
          <p:cNvPr id="386" name="Picture 3" descr=""/>
          <p:cNvPicPr/>
          <p:nvPr/>
        </p:nvPicPr>
        <p:blipFill>
          <a:blip r:embed=""/>
          <a:stretch/>
        </p:blipFill>
        <p:spPr>
          <a:xfrm>
            <a:off x="783000" y="4786560"/>
            <a:ext cx="3708720" cy="35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Picture 7" descr=""/>
          <p:cNvPicPr/>
          <p:nvPr/>
        </p:nvPicPr>
        <p:blipFill>
          <a:blip r:embed=""/>
          <a:stretch/>
        </p:blipFill>
        <p:spPr>
          <a:xfrm>
            <a:off x="783000" y="4786560"/>
            <a:ext cx="3708720" cy="356400"/>
          </a:xfrm>
          <a:prstGeom prst="rect">
            <a:avLst/>
          </a:prstGeom>
          <a:ln>
            <a:noFill/>
          </a:ln>
        </p:spPr>
      </p:pic>
      <p:sp>
        <p:nvSpPr>
          <p:cNvPr id="388" name="TextShape 1"/>
          <p:cNvSpPr txBox="1"/>
          <p:nvPr/>
        </p:nvSpPr>
        <p:spPr>
          <a:xfrm>
            <a:off x="0" y="-34200"/>
            <a:ext cx="91436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SLDS Inventory – Maturity of the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6014160" y="4453200"/>
            <a:ext cx="1554840" cy="552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90" name="Picture 1" descr=""/>
          <p:cNvPicPr/>
          <p:nvPr/>
        </p:nvPicPr>
        <p:blipFill>
          <a:blip r:embed=""/>
          <a:stretch/>
        </p:blipFill>
        <p:spPr>
          <a:xfrm>
            <a:off x="1575000" y="884520"/>
            <a:ext cx="5848920" cy="3530880"/>
          </a:xfrm>
          <a:prstGeom prst="rect">
            <a:avLst/>
          </a:prstGeom>
          <a:ln>
            <a:noFill/>
          </a:ln>
        </p:spPr>
      </p:pic>
      <p:pic>
        <p:nvPicPr>
          <p:cNvPr id="391" name="Picture 4" descr=""/>
          <p:cNvPicPr/>
          <p:nvPr/>
        </p:nvPicPr>
        <p:blipFill>
          <a:blip r:embed=""/>
          <a:stretch/>
        </p:blipFill>
        <p:spPr>
          <a:xfrm>
            <a:off x="4773240" y="3638160"/>
            <a:ext cx="1855440" cy="1287360"/>
          </a:xfrm>
          <a:prstGeom prst="rect">
            <a:avLst/>
          </a:prstGeom>
          <a:ln>
            <a:noFill/>
          </a:ln>
        </p:spPr>
      </p:pic>
      <p:sp>
        <p:nvSpPr>
          <p:cNvPr id="392" name="CustomShape 3"/>
          <p:cNvSpPr/>
          <p:nvPr/>
        </p:nvSpPr>
        <p:spPr>
          <a:xfrm>
            <a:off x="1575000" y="816480"/>
            <a:ext cx="5994000" cy="4234680"/>
          </a:xfrm>
          <a:prstGeom prst="rect">
            <a:avLst/>
          </a:prstGeom>
          <a:noFill/>
          <a:ln w="38160">
            <a:solidFill>
              <a:srgbClr val="4775a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2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 "/>
              </a:rPr>
              <a:t>Acknowledgements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415080" y="1006200"/>
            <a:ext cx="8421480" cy="3604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Andrea Morris, Arlington County Economic Development Agency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Andrew D’huyvetter, Elizabeth Hardy and Arlington County housing staff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Vaughn Poller and James City County housing staff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Chester Carr, Arlington County Real Estate Assessments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Clay Gottschall, Arlington County Department of Technology Services,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State Longitudinal Data System staff:  Kate Akers(KY), Kara Bonneau,            Perry Weirich (TX), Todd Massa (VA), Melissa Beard (WA))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Mel Jones, and Andrew McCoy from VA Housing Center at VT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Rick Knowles from MITRE Corporation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Ron Prevost from Census Bureau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Selection of SLDS States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394" name="Table 2"/>
          <p:cNvGraphicFramePr/>
          <p:nvPr/>
        </p:nvGraphicFramePr>
        <p:xfrm>
          <a:off x="1198080" y="1223640"/>
          <a:ext cx="7064280" cy="2765880"/>
        </p:xfrm>
        <a:graphic>
          <a:graphicData uri="http://schemas.openxmlformats.org/drawingml/2006/table">
            <a:tbl>
              <a:tblPr/>
              <a:tblGrid>
                <a:gridCol w="2889360"/>
                <a:gridCol w="1110600"/>
                <a:gridCol w="669960"/>
                <a:gridCol w="831960"/>
                <a:gridCol w="600480"/>
                <a:gridCol w="961920"/>
              </a:tblGrid>
              <a:tr h="364320"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Selected States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KY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NC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TX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VA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WA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64320"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K-12 data only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955440"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Higher Ed, Workforce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Onsite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Tiered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4320"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Already had the 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59880"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Documented process to acquire 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955440"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Contact with key personnel at state level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pic>
        <p:nvPicPr>
          <p:cNvPr id="395" name="Picture 4" descr=""/>
          <p:cNvPicPr/>
          <p:nvPr/>
        </p:nvPicPr>
        <p:blipFill>
          <a:blip r:embed=""/>
          <a:stretch/>
        </p:blipFill>
        <p:spPr>
          <a:xfrm>
            <a:off x="783000" y="4786560"/>
            <a:ext cx="3708720" cy="35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441360" y="-224280"/>
            <a:ext cx="825012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Data Acquisition Process and Challenges -  SLDS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397" name="Table 2"/>
          <p:cNvGraphicFramePr/>
          <p:nvPr/>
        </p:nvGraphicFramePr>
        <p:xfrm>
          <a:off x="306720" y="810000"/>
          <a:ext cx="8654040" cy="4333320"/>
        </p:xfrm>
        <a:graphic>
          <a:graphicData uri="http://schemas.openxmlformats.org/drawingml/2006/table">
            <a:tbl>
              <a:tblPr/>
              <a:tblGrid>
                <a:gridCol w="1780920"/>
                <a:gridCol w="1663920"/>
                <a:gridCol w="642240"/>
                <a:gridCol w="1590840"/>
                <a:gridCol w="1021680"/>
                <a:gridCol w="1954440"/>
              </a:tblGrid>
              <a:tr h="95544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SLDS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Forms to Complete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IRB Req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Timing *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Cost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Standard process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59880">
                <a:tc>
                  <a:txBody>
                    <a:bodyPr lIns="68400" rIns="68400" tIns="34200" bIns="342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North Carolina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4 weeks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(K-12)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$2,500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59880">
                <a:tc>
                  <a:txBody>
                    <a:bodyPr lIns="68400" rIns="68400" tIns="34200" bIns="342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Texas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Yes (minimal)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6 weeks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(K-12)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$496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59880">
                <a:tc>
                  <a:txBody>
                    <a:bodyPr lIns="68400" rIns="68400" tIns="34200" bIns="342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Kentucky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Yes (iterative)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5 months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(PK-20)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$8,500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955440">
                <a:tc>
                  <a:txBody>
                    <a:bodyPr lIns="68400" rIns="68400" tIns="34200" bIns="342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Washington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6 months (partial data)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$0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251000">
                <a:tc>
                  <a:txBody>
                    <a:bodyPr lIns="68400" rIns="68400" tIns="34200" bIns="342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Virginia                                         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Memo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4 months +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(partial data)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$0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398" name="CustomShape 3"/>
          <p:cNvSpPr/>
          <p:nvPr/>
        </p:nvSpPr>
        <p:spPr>
          <a:xfrm>
            <a:off x="993960" y="448560"/>
            <a:ext cx="6975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Order in table – from easiest to access to hardest to access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483480" y="225720"/>
            <a:ext cx="812412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Interpretation of FERPA Varies by 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381240" y="1129320"/>
            <a:ext cx="8245800" cy="401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770d3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770d3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Texas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suppresses cells with fewer than 5 students – received 1M out of the 5M records for microdata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770d3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770d3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Virginia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– Using publically available data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Cells are suppressed with fewer than 10 cases for economically disadvantaged, Limited English Proficiency (LEP) status, and/or disability status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770d3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770d3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Kentucky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suppresses cells with fewer than 10 students;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Sent all unsuppressed data since we signed an MOU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770d3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770d3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North Carolina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–signed MOU, received full set of data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Data Acquisition - Lessons Learned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2" name="TextShape 2"/>
          <p:cNvSpPr txBox="1"/>
          <p:nvPr/>
        </p:nvSpPr>
        <p:spPr>
          <a:xfrm>
            <a:off x="206640" y="1323720"/>
            <a:ext cx="847980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Making the right connections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Access to the data experts, not the sales people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Establish relationships - obtaining local county/city data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Persistence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Clarity about data needs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Good legal teams on both sides that can negotiate terms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1173600" y="1699200"/>
            <a:ext cx="5452200" cy="826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Data Comparison Summaries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Fitness Ratios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05" name="Picture 20" descr=""/>
          <p:cNvPicPr/>
          <p:nvPr/>
        </p:nvPicPr>
        <p:blipFill>
          <a:blip r:embed=""/>
          <a:stretch/>
        </p:blipFill>
        <p:spPr>
          <a:xfrm>
            <a:off x="786240" y="4750920"/>
            <a:ext cx="3801240" cy="392400"/>
          </a:xfrm>
          <a:prstGeom prst="rect">
            <a:avLst/>
          </a:prstGeom>
          <a:ln>
            <a:noFill/>
          </a:ln>
        </p:spPr>
      </p:pic>
      <p:pic>
        <p:nvPicPr>
          <p:cNvPr id="406" name="Picture 9" descr=""/>
          <p:cNvPicPr/>
          <p:nvPr/>
        </p:nvPicPr>
        <p:blipFill>
          <a:blip r:embed=""/>
          <a:stretch/>
        </p:blipFill>
        <p:spPr>
          <a:xfrm>
            <a:off x="400680" y="1878480"/>
            <a:ext cx="3719160" cy="2634120"/>
          </a:xfrm>
          <a:prstGeom prst="rect">
            <a:avLst/>
          </a:prstGeom>
          <a:ln>
            <a:noFill/>
          </a:ln>
        </p:spPr>
      </p:pic>
      <p:sp>
        <p:nvSpPr>
          <p:cNvPr id="407" name="CustomShape 2"/>
          <p:cNvSpPr/>
          <p:nvPr/>
        </p:nvSpPr>
        <p:spPr>
          <a:xfrm>
            <a:off x="6491520" y="2085120"/>
            <a:ext cx="19764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</a:t>
            </a:r>
            <a:r>
              <a:rPr b="0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- - - - 90% ACS 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08" name="Chart 14"/>
          <p:cNvGraphicFramePr/>
          <p:nvPr/>
        </p:nvGraphicFramePr>
        <p:xfrm>
          <a:off x="4470480" y="1802880"/>
          <a:ext cx="3987360" cy="26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09" name="CustomShape 3"/>
          <p:cNvSpPr/>
          <p:nvPr/>
        </p:nvSpPr>
        <p:spPr>
          <a:xfrm>
            <a:off x="4556520" y="1372680"/>
            <a:ext cx="38386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Enrollment at State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790880" y="3108240"/>
            <a:ext cx="3522960" cy="1962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  <a:custDash>
              <a:ds d="400000" sp="100000"/>
            </a:custDash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1" name="CustomShape 5"/>
          <p:cNvSpPr/>
          <p:nvPr/>
        </p:nvSpPr>
        <p:spPr>
          <a:xfrm>
            <a:off x="4377240" y="1176480"/>
            <a:ext cx="4252680" cy="3254400"/>
          </a:xfrm>
          <a:prstGeom prst="rect">
            <a:avLst/>
          </a:prstGeom>
          <a:noFill/>
          <a:ln w="38160">
            <a:solidFill>
              <a:srgbClr val="4775a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12" name="" descr=""/>
          <p:cNvPicPr/>
          <p:nvPr/>
        </p:nvPicPr>
        <p:blipFill>
          <a:blip r:embed="rId2"/>
          <a:stretch/>
        </p:blipFill>
        <p:spPr>
          <a:xfrm>
            <a:off x="596880" y="1054080"/>
            <a:ext cx="3225960" cy="63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Comparisons at Finer Levels of Granularity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14" name="Content Placeholder 4" descr=""/>
          <p:cNvPicPr/>
          <p:nvPr/>
        </p:nvPicPr>
        <p:blipFill>
          <a:blip r:embed=""/>
          <a:srcRect l="-2147483648" t="-2147483648" r="-2147483648" b="-2147483648"/>
          <a:stretch/>
        </p:blipFill>
        <p:spPr>
          <a:xfrm>
            <a:off x="4014360" y="2233800"/>
            <a:ext cx="4541760" cy="1992960"/>
          </a:xfrm>
          <a:prstGeom prst="rect">
            <a:avLst/>
          </a:prstGeom>
          <a:ln>
            <a:noFill/>
          </a:ln>
        </p:spPr>
      </p:pic>
      <p:pic>
        <p:nvPicPr>
          <p:cNvPr id="415" name="Picture 7" descr=""/>
          <p:cNvPicPr/>
          <p:nvPr/>
        </p:nvPicPr>
        <p:blipFill>
          <a:blip r:embed=""/>
          <a:stretch/>
        </p:blipFill>
        <p:spPr>
          <a:xfrm>
            <a:off x="786240" y="4750920"/>
            <a:ext cx="3801240" cy="392400"/>
          </a:xfrm>
          <a:prstGeom prst="rect">
            <a:avLst/>
          </a:prstGeom>
          <a:ln>
            <a:noFill/>
          </a:ln>
        </p:spPr>
      </p:pic>
      <p:sp>
        <p:nvSpPr>
          <p:cNvPr id="416" name="CustomShape 2"/>
          <p:cNvSpPr/>
          <p:nvPr/>
        </p:nvSpPr>
        <p:spPr>
          <a:xfrm>
            <a:off x="4247280" y="1134000"/>
            <a:ext cx="4274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Fitness Ratios for Total Enrollments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Virginia Counties, 2009-2013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7" name="Picture 14" descr=""/>
          <p:cNvPicPr/>
          <p:nvPr/>
        </p:nvPicPr>
        <p:blipFill>
          <a:blip r:embed=""/>
          <a:srcRect l="-2147483648" t="-2147483648" r="-2147483648" b="-2147483648"/>
          <a:stretch/>
        </p:blipFill>
        <p:spPr>
          <a:xfrm>
            <a:off x="4790880" y="2817000"/>
            <a:ext cx="963360" cy="540360"/>
          </a:xfrm>
          <a:prstGeom prst="rect">
            <a:avLst/>
          </a:prstGeom>
          <a:ln>
            <a:noFill/>
          </a:ln>
        </p:spPr>
      </p:pic>
      <p:pic>
        <p:nvPicPr>
          <p:cNvPr id="418" name="Picture 15" descr=""/>
          <p:cNvPicPr/>
          <p:nvPr/>
        </p:nvPicPr>
        <p:blipFill>
          <a:blip r:embed=""/>
          <a:srcRect l="-2147483648" t="-2147483648" r="-2147483648" b="-2147483648"/>
          <a:stretch/>
        </p:blipFill>
        <p:spPr>
          <a:xfrm>
            <a:off x="4768200" y="2536920"/>
            <a:ext cx="963360" cy="540360"/>
          </a:xfrm>
          <a:prstGeom prst="rect">
            <a:avLst/>
          </a:prstGeom>
          <a:ln>
            <a:noFill/>
          </a:ln>
        </p:spPr>
      </p:pic>
      <p:pic>
        <p:nvPicPr>
          <p:cNvPr id="419" name="Picture 16" descr=""/>
          <p:cNvPicPr/>
          <p:nvPr/>
        </p:nvPicPr>
        <p:blipFill>
          <a:blip r:embed=""/>
          <a:srcRect l="-2147483648" t="-2147483648" r="-2147483648" b="-2147483648"/>
          <a:stretch/>
        </p:blipFill>
        <p:spPr>
          <a:xfrm>
            <a:off x="4768200" y="2471040"/>
            <a:ext cx="849960" cy="345600"/>
          </a:xfrm>
          <a:prstGeom prst="rect">
            <a:avLst/>
          </a:prstGeom>
          <a:ln>
            <a:noFill/>
          </a:ln>
        </p:spPr>
      </p:pic>
      <p:pic>
        <p:nvPicPr>
          <p:cNvPr id="420" name="Picture 17" descr=""/>
          <p:cNvPicPr/>
          <p:nvPr/>
        </p:nvPicPr>
        <p:blipFill>
          <a:blip r:embed=""/>
          <a:srcRect l="-2147483648" t="-2147483648" r="-2147483648" b="-2147483648"/>
          <a:stretch/>
        </p:blipFill>
        <p:spPr>
          <a:xfrm>
            <a:off x="4768200" y="1996920"/>
            <a:ext cx="691200" cy="540360"/>
          </a:xfrm>
          <a:prstGeom prst="rect">
            <a:avLst/>
          </a:prstGeom>
          <a:ln>
            <a:noFill/>
          </a:ln>
        </p:spPr>
      </p:pic>
      <p:pic>
        <p:nvPicPr>
          <p:cNvPr id="421" name="Picture 18" descr=""/>
          <p:cNvPicPr/>
          <p:nvPr/>
        </p:nvPicPr>
        <p:blipFill>
          <a:blip r:embed=""/>
          <a:srcRect l="-2147483648" t="-2147483648" r="-2147483648" b="-2147483648"/>
          <a:stretch/>
        </p:blipFill>
        <p:spPr>
          <a:xfrm>
            <a:off x="4779720" y="1749600"/>
            <a:ext cx="999360" cy="540360"/>
          </a:xfrm>
          <a:prstGeom prst="rect">
            <a:avLst/>
          </a:prstGeom>
          <a:ln>
            <a:noFill/>
          </a:ln>
        </p:spPr>
      </p:pic>
      <p:pic>
        <p:nvPicPr>
          <p:cNvPr id="422" name="Picture 12" descr=""/>
          <p:cNvPicPr/>
          <p:nvPr/>
        </p:nvPicPr>
        <p:blipFill>
          <a:blip r:embed=""/>
          <a:stretch/>
        </p:blipFill>
        <p:spPr>
          <a:xfrm>
            <a:off x="1182240" y="1156320"/>
            <a:ext cx="2207880" cy="3679920"/>
          </a:xfrm>
          <a:prstGeom prst="rect">
            <a:avLst/>
          </a:prstGeom>
          <a:ln w="38160">
            <a:solidFill>
              <a:srgbClr val="4f81bd"/>
            </a:solidFill>
            <a:round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423" name="CustomShape 3"/>
          <p:cNvSpPr/>
          <p:nvPr/>
        </p:nvSpPr>
        <p:spPr>
          <a:xfrm>
            <a:off x="1194840" y="4386960"/>
            <a:ext cx="22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- - - - 90% ACS 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4"/>
          <p:cNvSpPr/>
          <p:nvPr/>
        </p:nvSpPr>
        <p:spPr>
          <a:xfrm>
            <a:off x="7882200" y="1929240"/>
            <a:ext cx="712800" cy="106308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Major cities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5"/>
          <p:cNvSpPr/>
          <p:nvPr/>
        </p:nvSpPr>
        <p:spPr>
          <a:xfrm flipH="1">
            <a:off x="7506720" y="2233800"/>
            <a:ext cx="375120" cy="47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Education Comparisons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Education Data Profiling and Cleaning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8" name="TextShape 2"/>
          <p:cNvSpPr txBox="1"/>
          <p:nvPr/>
        </p:nvSpPr>
        <p:spPr>
          <a:xfrm>
            <a:off x="457200" y="100620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Profiled student ID, district code, year, gender, race/ethnicity, grade, age, and other variables (e.g., limited English proficiency)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Overall profiled 9-23 variables for each state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Cleaned a few variables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Most variables were valid and consistent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Very few missing values (&lt;1%) or duplicates (0% - 2%)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Exception: North Carolina ~18% of cases missing grade in 2009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152280" y="206280"/>
            <a:ext cx="853416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Education Data Transformations and Restructuring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0" name="TextShape 2"/>
          <p:cNvSpPr txBox="1"/>
          <p:nvPr/>
        </p:nvSpPr>
        <p:spPr>
          <a:xfrm>
            <a:off x="457200" y="100620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Transformed variables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Matched school districts with counties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Calculated ages from birthdates (NC and KY)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Texas enrollment estimates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2" marL="1373040" indent="-225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Cells suppressed due to stringent interpretation of FERPA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2" marL="1373040" indent="-225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Weighted to match the state level counts by grade, gender, race/ethnicity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Restructured variables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Virginia data were restructured to create three main tables for race/ethnicity by grade, gender by grade, and disadvantaged status by grade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Purpose of the Meeting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348480" y="871920"/>
            <a:ext cx="844704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3804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Goal: How can we know if </a:t>
            </a:r>
            <a:r>
              <a:rPr b="1" i="1" lang="en-US" sz="2800" spc="-1" strike="noStrike">
                <a:solidFill>
                  <a:srgbClr val="770d3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external data</a:t>
            </a:r>
            <a:r>
              <a:rPr b="1" i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are useful for federal statistical needs?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Develop and assess feasibility (May-December 2015)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Research Strategy and Questions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Creating a Data Framework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Implementing Data Framework, Benchmarking, and Statistical Analysis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Conclusions and Next Steps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33804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Education Benchmarking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225000" y="1063080"/>
            <a:ext cx="76950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ACS Tables used for Benchmarking with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SLDS Data 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3" name="Picture 4" descr=""/>
          <p:cNvPicPr/>
          <p:nvPr/>
        </p:nvPicPr>
        <p:blipFill>
          <a:blip r:embed=""/>
          <a:stretch/>
        </p:blipFill>
        <p:spPr>
          <a:xfrm>
            <a:off x="609480" y="4759200"/>
            <a:ext cx="3708720" cy="555480"/>
          </a:xfrm>
          <a:prstGeom prst="rect">
            <a:avLst/>
          </a:prstGeom>
          <a:ln>
            <a:noFill/>
          </a:ln>
        </p:spPr>
      </p:pic>
      <p:pic>
        <p:nvPicPr>
          <p:cNvPr id="434" name="Picture 6" descr=""/>
          <p:cNvPicPr/>
          <p:nvPr/>
        </p:nvPicPr>
        <p:blipFill>
          <a:blip r:embed=""/>
          <a:stretch/>
        </p:blipFill>
        <p:spPr>
          <a:xfrm>
            <a:off x="46080" y="1510920"/>
            <a:ext cx="8640360" cy="349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Education Benchmarking and 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6" name="TextShape 2"/>
          <p:cNvSpPr txBox="1"/>
          <p:nvPr/>
        </p:nvSpPr>
        <p:spPr>
          <a:xfrm>
            <a:off x="457200" y="100620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3804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Benchmarking Comparisons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Enrollment counts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Difference in counts using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Fitness Ratio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Boxplots of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Fitness Ratios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by grade and demographics (e.g., gender)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Geographic distributions of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Fitness Ratios (FR)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graphicFrame>
        <p:nvGraphicFramePr>
          <p:cNvPr id="437" name="Table 3"/>
          <p:cNvGraphicFramePr/>
          <p:nvPr/>
        </p:nvGraphicFramePr>
        <p:xfrm>
          <a:off x="423360" y="2952720"/>
          <a:ext cx="8263080" cy="1645560"/>
        </p:xfrm>
        <a:graphic>
          <a:graphicData uri="http://schemas.openxmlformats.org/drawingml/2006/table">
            <a:tbl>
              <a:tblPr/>
              <a:tblGrid>
                <a:gridCol w="695880"/>
                <a:gridCol w="1649520"/>
                <a:gridCol w="1539720"/>
                <a:gridCol w="1917720"/>
                <a:gridCol w="2460240"/>
              </a:tblGrid>
              <a:tr h="622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Geography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School Type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District Boundaries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Timing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ACS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Individual residence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Private and public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Updated every 2 years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Data collected year-round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SLDS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School location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Public only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Updated at least annually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Light"/>
                        </a:rPr>
                        <a:t>Collected each semester (Fall, Spring, Summer)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pic>
        <p:nvPicPr>
          <p:cNvPr id="438" name="Picture 6" descr=""/>
          <p:cNvPicPr/>
          <p:nvPr/>
        </p:nvPicPr>
        <p:blipFill>
          <a:blip r:embed=""/>
          <a:stretch/>
        </p:blipFill>
        <p:spPr>
          <a:xfrm>
            <a:off x="660960" y="4739040"/>
            <a:ext cx="3708720" cy="456840"/>
          </a:xfrm>
          <a:prstGeom prst="rect">
            <a:avLst/>
          </a:prstGeom>
          <a:ln>
            <a:noFill/>
          </a:ln>
        </p:spPr>
      </p:pic>
      <p:pic>
        <p:nvPicPr>
          <p:cNvPr id="439" name="" descr=""/>
          <p:cNvPicPr/>
          <p:nvPr/>
        </p:nvPicPr>
        <p:blipFill>
          <a:blip r:embed="rId1"/>
          <a:stretch/>
        </p:blipFill>
        <p:spPr>
          <a:xfrm>
            <a:off x="5270400" y="1117440"/>
            <a:ext cx="3124080" cy="60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Education Benchmarking and 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41" name="Picture 3" descr=""/>
          <p:cNvPicPr/>
          <p:nvPr/>
        </p:nvPicPr>
        <p:blipFill>
          <a:blip r:embed=""/>
          <a:stretch/>
        </p:blipFill>
        <p:spPr>
          <a:xfrm>
            <a:off x="5410080" y="950400"/>
            <a:ext cx="3263400" cy="2535480"/>
          </a:xfrm>
          <a:prstGeom prst="rect">
            <a:avLst/>
          </a:prstGeom>
          <a:ln>
            <a:noFill/>
          </a:ln>
        </p:spPr>
      </p:pic>
      <p:pic>
        <p:nvPicPr>
          <p:cNvPr id="442" name="Picture 4" descr=""/>
          <p:cNvPicPr/>
          <p:nvPr/>
        </p:nvPicPr>
        <p:blipFill>
          <a:blip r:embed=""/>
          <a:stretch/>
        </p:blipFill>
        <p:spPr>
          <a:xfrm>
            <a:off x="3962520" y="3257640"/>
            <a:ext cx="3267000" cy="1218960"/>
          </a:xfrm>
          <a:prstGeom prst="rect">
            <a:avLst/>
          </a:prstGeom>
          <a:ln>
            <a:noFill/>
          </a:ln>
        </p:spPr>
      </p:pic>
      <p:pic>
        <p:nvPicPr>
          <p:cNvPr id="443" name="Picture 5" descr=""/>
          <p:cNvPicPr/>
          <p:nvPr/>
        </p:nvPicPr>
        <p:blipFill>
          <a:blip r:embed=""/>
          <a:stretch/>
        </p:blipFill>
        <p:spPr>
          <a:xfrm>
            <a:off x="783000" y="4786560"/>
            <a:ext cx="3708720" cy="356400"/>
          </a:xfrm>
          <a:prstGeom prst="rect">
            <a:avLst/>
          </a:prstGeom>
          <a:ln>
            <a:noFill/>
          </a:ln>
        </p:spPr>
      </p:pic>
      <p:pic>
        <p:nvPicPr>
          <p:cNvPr id="444" name="Picture 7" descr=""/>
          <p:cNvPicPr/>
          <p:nvPr/>
        </p:nvPicPr>
        <p:blipFill>
          <a:blip r:embed=""/>
          <a:stretch/>
        </p:blipFill>
        <p:spPr>
          <a:xfrm>
            <a:off x="7229880" y="3486240"/>
            <a:ext cx="1069920" cy="114588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45" name="Line 2"/>
          <p:cNvSpPr/>
          <p:nvPr/>
        </p:nvSpPr>
        <p:spPr>
          <a:xfrm flipV="1">
            <a:off x="6095880" y="3485880"/>
            <a:ext cx="1134000" cy="1526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6" name="Line 3"/>
          <p:cNvSpPr/>
          <p:nvPr/>
        </p:nvSpPr>
        <p:spPr>
          <a:xfrm>
            <a:off x="6095880" y="3957840"/>
            <a:ext cx="1134000" cy="6746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7" name="CustomShape 4"/>
          <p:cNvSpPr/>
          <p:nvPr/>
        </p:nvSpPr>
        <p:spPr>
          <a:xfrm>
            <a:off x="5791320" y="3638520"/>
            <a:ext cx="304560" cy="3193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8" name="TextShape 5"/>
          <p:cNvSpPr txBox="1"/>
          <p:nvPr/>
        </p:nvSpPr>
        <p:spPr>
          <a:xfrm>
            <a:off x="76320" y="1006560"/>
            <a:ext cx="5714640" cy="3393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PUMS data differentiates public from private school enrollment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However, PUMA areas do not align with counties/districts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Colors on map = PUMAs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Black lines on map = counties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Education Benchmarking – State Comparisons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450" name="Chart 3"/>
          <p:cNvGraphicFramePr/>
          <p:nvPr/>
        </p:nvGraphicFramePr>
        <p:xfrm>
          <a:off x="448560" y="971640"/>
          <a:ext cx="8237880" cy="42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51" name="CustomShape 2"/>
          <p:cNvSpPr/>
          <p:nvPr/>
        </p:nvSpPr>
        <p:spPr>
          <a:xfrm>
            <a:off x="1143000" y="3977640"/>
            <a:ext cx="5565600" cy="32868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  <a:custDash>
              <a:ds d="400000" sp="100000"/>
            </a:custDash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2" name="CustomShape 3"/>
          <p:cNvSpPr/>
          <p:nvPr/>
        </p:nvSpPr>
        <p:spPr>
          <a:xfrm>
            <a:off x="6770160" y="3998880"/>
            <a:ext cx="1590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90% ACS 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4"/>
          <p:cNvSpPr/>
          <p:nvPr/>
        </p:nvSpPr>
        <p:spPr>
          <a:xfrm>
            <a:off x="1905120" y="1123920"/>
            <a:ext cx="4324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Fitness Ratios of State Enrollment Estimates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Education Benchmarking – Kentucky 2009-2013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55" name="Picture 12" descr=""/>
          <p:cNvPicPr/>
          <p:nvPr/>
        </p:nvPicPr>
        <p:blipFill>
          <a:blip r:embed=""/>
          <a:stretch/>
        </p:blipFill>
        <p:spPr>
          <a:xfrm>
            <a:off x="448560" y="3978000"/>
            <a:ext cx="8618760" cy="1165320"/>
          </a:xfrm>
          <a:prstGeom prst="rect">
            <a:avLst/>
          </a:prstGeom>
          <a:ln>
            <a:noFill/>
          </a:ln>
        </p:spPr>
      </p:pic>
      <p:pic>
        <p:nvPicPr>
          <p:cNvPr id="456" name="Picture 4" descr=""/>
          <p:cNvPicPr/>
          <p:nvPr/>
        </p:nvPicPr>
        <p:blipFill>
          <a:blip r:embed=""/>
          <a:stretch/>
        </p:blipFill>
        <p:spPr>
          <a:xfrm>
            <a:off x="3940200" y="1181160"/>
            <a:ext cx="5127120" cy="2796480"/>
          </a:xfrm>
          <a:prstGeom prst="rect">
            <a:avLst/>
          </a:prstGeom>
          <a:ln>
            <a:noFill/>
          </a:ln>
        </p:spPr>
      </p:pic>
      <p:pic>
        <p:nvPicPr>
          <p:cNvPr id="457" name="Picture 9" descr=""/>
          <p:cNvPicPr/>
          <p:nvPr/>
        </p:nvPicPr>
        <p:blipFill>
          <a:blip r:embed=""/>
          <a:stretch/>
        </p:blipFill>
        <p:spPr>
          <a:xfrm>
            <a:off x="783000" y="4786560"/>
            <a:ext cx="3708720" cy="356400"/>
          </a:xfrm>
          <a:prstGeom prst="rect">
            <a:avLst/>
          </a:prstGeom>
          <a:ln>
            <a:noFill/>
          </a:ln>
        </p:spPr>
      </p:pic>
      <p:sp>
        <p:nvSpPr>
          <p:cNvPr id="458" name="CustomShape 2"/>
          <p:cNvSpPr/>
          <p:nvPr/>
        </p:nvSpPr>
        <p:spPr>
          <a:xfrm rot="16200000">
            <a:off x="-546480" y="2507400"/>
            <a:ext cx="15854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Fitness Ratio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59" name="Chart 10"/>
          <p:cNvGraphicFramePr/>
          <p:nvPr/>
        </p:nvGraphicFramePr>
        <p:xfrm>
          <a:off x="350280" y="1562040"/>
          <a:ext cx="3809880" cy="329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60" name="CustomShape 3"/>
          <p:cNvSpPr/>
          <p:nvPr/>
        </p:nvSpPr>
        <p:spPr>
          <a:xfrm>
            <a:off x="739800" y="2302560"/>
            <a:ext cx="3420360" cy="40212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  <a:custDash>
              <a:ds d="400000" sp="100000"/>
            </a:custDash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1" name="CustomShape 4"/>
          <p:cNvSpPr/>
          <p:nvPr/>
        </p:nvSpPr>
        <p:spPr>
          <a:xfrm>
            <a:off x="4343400" y="4409280"/>
            <a:ext cx="2449080" cy="364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- - - - 90% ACS 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5"/>
          <p:cNvSpPr/>
          <p:nvPr/>
        </p:nvSpPr>
        <p:spPr>
          <a:xfrm>
            <a:off x="358560" y="3467160"/>
            <a:ext cx="380520" cy="3045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3" name="CustomShape 6"/>
          <p:cNvSpPr/>
          <p:nvPr/>
        </p:nvSpPr>
        <p:spPr>
          <a:xfrm>
            <a:off x="669240" y="1297800"/>
            <a:ext cx="3404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Enrollment at State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Education Benchmarking – Kentucky 2009-2013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380880" y="894960"/>
            <a:ext cx="7086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Fitness Ratios Across Kentucky Counties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3"/>
          <p:cNvSpPr/>
          <p:nvPr/>
        </p:nvSpPr>
        <p:spPr>
          <a:xfrm>
            <a:off x="533520" y="4577760"/>
            <a:ext cx="8427240" cy="91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*Black points (from west to east): Owensboro, Bowling Green, Louisville, and Lexington.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7" name="Content Placeholder 3" descr=""/>
          <p:cNvPicPr/>
          <p:nvPr/>
        </p:nvPicPr>
        <p:blipFill>
          <a:blip r:embed=""/>
          <a:srcRect l="-2147483648" t="-2147483648" r="-2147483648" b="-2147483648"/>
          <a:stretch/>
        </p:blipFill>
        <p:spPr>
          <a:xfrm>
            <a:off x="76320" y="1200240"/>
            <a:ext cx="8587800" cy="354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Shape 1"/>
          <p:cNvSpPr txBox="1"/>
          <p:nvPr/>
        </p:nvSpPr>
        <p:spPr>
          <a:xfrm>
            <a:off x="685800" y="1598760"/>
            <a:ext cx="7772040" cy="110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Housing Comparisons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ACS Tables Used for Benchmarking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70" name="Picture 5" descr=""/>
          <p:cNvPicPr/>
          <p:nvPr/>
        </p:nvPicPr>
        <p:blipFill>
          <a:blip r:embed=""/>
          <a:stretch/>
        </p:blipFill>
        <p:spPr>
          <a:xfrm>
            <a:off x="1872720" y="1000440"/>
            <a:ext cx="5398560" cy="3567960"/>
          </a:xfrm>
          <a:prstGeom prst="rect">
            <a:avLst/>
          </a:prstGeom>
          <a:ln w="38160">
            <a:solidFill>
              <a:srgbClr val="4775a5"/>
            </a:solidFill>
            <a:round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Going from Parcel to Housing Unit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2" name="TextShape 2"/>
          <p:cNvSpPr txBox="1"/>
          <p:nvPr/>
        </p:nvSpPr>
        <p:spPr>
          <a:xfrm>
            <a:off x="0" y="1006200"/>
            <a:ext cx="8686440" cy="926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Remove non-residential parcels and those without a housing unit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pic>
        <p:nvPicPr>
          <p:cNvPr id="473" name="Picture 2" descr=""/>
          <p:cNvPicPr/>
          <p:nvPr/>
        </p:nvPicPr>
        <p:blipFill>
          <a:blip r:embed=""/>
          <a:stretch/>
        </p:blipFill>
        <p:spPr>
          <a:xfrm>
            <a:off x="772200" y="4740480"/>
            <a:ext cx="3899160" cy="400320"/>
          </a:xfrm>
          <a:prstGeom prst="rect">
            <a:avLst/>
          </a:prstGeom>
          <a:ln>
            <a:noFill/>
          </a:ln>
        </p:spPr>
      </p:pic>
      <p:pic>
        <p:nvPicPr>
          <p:cNvPr id="474" name="Picture 4" descr=""/>
          <p:cNvPicPr/>
          <p:nvPr/>
        </p:nvPicPr>
        <p:blipFill>
          <a:blip r:embed=""/>
          <a:stretch/>
        </p:blipFill>
        <p:spPr>
          <a:xfrm>
            <a:off x="466560" y="1652400"/>
            <a:ext cx="8061120" cy="2585520"/>
          </a:xfrm>
          <a:prstGeom prst="rect">
            <a:avLst/>
          </a:prstGeom>
          <a:ln w="38160">
            <a:solidFill>
              <a:srgbClr val="4775a5"/>
            </a:solidFill>
            <a:round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Going from Parcel to Housing Unit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76" name="Picture 2" descr=""/>
          <p:cNvPicPr/>
          <p:nvPr/>
        </p:nvPicPr>
        <p:blipFill>
          <a:blip r:embed=""/>
          <a:stretch/>
        </p:blipFill>
        <p:spPr>
          <a:xfrm>
            <a:off x="772200" y="4740480"/>
            <a:ext cx="3899160" cy="400320"/>
          </a:xfrm>
          <a:prstGeom prst="rect">
            <a:avLst/>
          </a:prstGeom>
          <a:ln>
            <a:noFill/>
          </a:ln>
        </p:spPr>
      </p:pic>
      <p:sp>
        <p:nvSpPr>
          <p:cNvPr id="477" name="CustomShape 2"/>
          <p:cNvSpPr/>
          <p:nvPr/>
        </p:nvSpPr>
        <p:spPr>
          <a:xfrm>
            <a:off x="0" y="1048320"/>
            <a:ext cx="868644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ＭＳ Ｐゴシック"/>
              </a:rPr>
              <a:t>Weight by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ＭＳ Ｐゴシック"/>
              </a:rPr>
              <a:t>number of units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ＭＳ Ｐゴシック"/>
              </a:rPr>
              <a:t>within the parcel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8" name="Picture 3" descr=""/>
          <p:cNvPicPr/>
          <p:nvPr/>
        </p:nvPicPr>
        <p:blipFill>
          <a:blip r:embed=""/>
          <a:stretch/>
        </p:blipFill>
        <p:spPr>
          <a:xfrm>
            <a:off x="402480" y="1806840"/>
            <a:ext cx="8024400" cy="2104200"/>
          </a:xfrm>
          <a:prstGeom prst="rect">
            <a:avLst/>
          </a:prstGeom>
          <a:ln w="38160">
            <a:solidFill>
              <a:srgbClr val="4775a5"/>
            </a:solidFill>
            <a:round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Picture 3" descr=""/>
          <p:cNvPicPr/>
          <p:nvPr/>
        </p:nvPicPr>
        <p:blipFill>
          <a:blip r:embed=""/>
          <a:stretch/>
        </p:blipFill>
        <p:spPr>
          <a:xfrm>
            <a:off x="360360" y="1022760"/>
            <a:ext cx="4665600" cy="3532320"/>
          </a:xfrm>
          <a:prstGeom prst="rect">
            <a:avLst/>
          </a:prstGeom>
          <a:ln>
            <a:noFill/>
          </a:ln>
        </p:spPr>
      </p:pic>
      <p:sp>
        <p:nvSpPr>
          <p:cNvPr id="32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Census Bureau 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5026320" y="1253880"/>
            <a:ext cx="366012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"/>
              </a:rPr>
              <a:t>Provide timelier data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"/>
              </a:rPr>
              <a:t>Offer more geographical detail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"/>
              </a:rPr>
              <a:t>Find solutions           to declining  response rates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Geocoding Housing Units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0" name="TextShape 2"/>
          <p:cNvSpPr txBox="1"/>
          <p:nvPr/>
        </p:nvSpPr>
        <p:spPr>
          <a:xfrm>
            <a:off x="0" y="1006560"/>
            <a:ext cx="6311520" cy="354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Problem: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Unreliable or nonexistent coordinates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Goal: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Create a consistent set of geocodes  per parcel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Solution: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Google Maps API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Process: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Build a master address list, which required a clean set of addresses by parcel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Additional Benefits: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Additional data in addition to latitude and longitude!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pic>
        <p:nvPicPr>
          <p:cNvPr id="481" name="Picture 3" descr=""/>
          <p:cNvPicPr/>
          <p:nvPr/>
        </p:nvPicPr>
        <p:blipFill>
          <a:blip r:embed=""/>
          <a:srcRect l="-2147483648" t="-2147483648" r="-2147483648" b="-2147483648"/>
          <a:stretch/>
        </p:blipFill>
        <p:spPr>
          <a:xfrm>
            <a:off x="6311880" y="1352520"/>
            <a:ext cx="2336400" cy="29012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Housing Units ACS – Arl. County Comparison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542160" y="933120"/>
            <a:ext cx="3790080" cy="57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Fitness Ratio for  Housing Units by Tract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4" name="Picture 15" descr=""/>
          <p:cNvPicPr/>
          <p:nvPr/>
        </p:nvPicPr>
        <p:blipFill>
          <a:blip r:embed=""/>
          <a:srcRect l="-2147483648" t="-2147483648" r="-2147483648" b="-2147483648"/>
          <a:stretch/>
        </p:blipFill>
        <p:spPr>
          <a:xfrm>
            <a:off x="1370520" y="2649240"/>
            <a:ext cx="2586240" cy="1703520"/>
          </a:xfrm>
          <a:prstGeom prst="rect">
            <a:avLst/>
          </a:prstGeom>
          <a:ln>
            <a:noFill/>
          </a:ln>
        </p:spPr>
      </p:pic>
      <p:pic>
        <p:nvPicPr>
          <p:cNvPr id="485" name="Picture 27" descr=""/>
          <p:cNvPicPr/>
          <p:nvPr/>
        </p:nvPicPr>
        <p:blipFill>
          <a:blip r:embed="rId1"/>
          <a:srcRect l="0" t="13432" r="0" b="9257"/>
          <a:stretch/>
        </p:blipFill>
        <p:spPr>
          <a:xfrm>
            <a:off x="304920" y="1235520"/>
            <a:ext cx="4114440" cy="1192680"/>
          </a:xfrm>
          <a:prstGeom prst="rect">
            <a:avLst/>
          </a:prstGeom>
          <a:ln>
            <a:noFill/>
          </a:ln>
        </p:spPr>
      </p:pic>
      <p:sp>
        <p:nvSpPr>
          <p:cNvPr id="486" name="CustomShape 3"/>
          <p:cNvSpPr/>
          <p:nvPr/>
        </p:nvSpPr>
        <p:spPr>
          <a:xfrm>
            <a:off x="476280" y="2328840"/>
            <a:ext cx="3831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Fitness Ratio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CustomShape 4"/>
          <p:cNvSpPr/>
          <p:nvPr/>
        </p:nvSpPr>
        <p:spPr>
          <a:xfrm>
            <a:off x="-33480" y="4241160"/>
            <a:ext cx="223308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Source: Arlington County Real Estate Assessment, 2009-2013; ACS 2009-2010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CustomShape 5"/>
          <p:cNvSpPr/>
          <p:nvPr/>
        </p:nvSpPr>
        <p:spPr>
          <a:xfrm>
            <a:off x="3395880" y="1255680"/>
            <a:ext cx="9201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- - - 90% 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CustomShape 6"/>
          <p:cNvSpPr/>
          <p:nvPr/>
        </p:nvSpPr>
        <p:spPr>
          <a:xfrm>
            <a:off x="489600" y="2550240"/>
            <a:ext cx="780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n = 59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7"/>
          <p:cNvSpPr/>
          <p:nvPr/>
        </p:nvSpPr>
        <p:spPr>
          <a:xfrm>
            <a:off x="4628880" y="947520"/>
            <a:ext cx="3962160" cy="57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Fitness Ratio for Housing Units by Block Group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1" name="Picture 16" descr=""/>
          <p:cNvPicPr/>
          <p:nvPr/>
        </p:nvPicPr>
        <p:blipFill>
          <a:blip r:embed=""/>
          <a:srcRect l="-2147483648" t="-2147483648" r="-2147483648" b="-2147483648"/>
          <a:stretch/>
        </p:blipFill>
        <p:spPr>
          <a:xfrm>
            <a:off x="5691600" y="2621520"/>
            <a:ext cx="2540520" cy="1748160"/>
          </a:xfrm>
          <a:prstGeom prst="rect">
            <a:avLst/>
          </a:prstGeom>
          <a:ln>
            <a:noFill/>
          </a:ln>
        </p:spPr>
      </p:pic>
      <p:pic>
        <p:nvPicPr>
          <p:cNvPr id="492" name="Picture 24" descr=""/>
          <p:cNvPicPr/>
          <p:nvPr/>
        </p:nvPicPr>
        <p:blipFill>
          <a:blip r:embed="rId2"/>
          <a:srcRect l="0" t="13497" r="1503" b="9363"/>
          <a:stretch/>
        </p:blipFill>
        <p:spPr>
          <a:xfrm>
            <a:off x="4431600" y="1241280"/>
            <a:ext cx="4237560" cy="1244160"/>
          </a:xfrm>
          <a:prstGeom prst="rect">
            <a:avLst/>
          </a:prstGeom>
          <a:ln>
            <a:noFill/>
          </a:ln>
        </p:spPr>
      </p:pic>
      <p:sp>
        <p:nvSpPr>
          <p:cNvPr id="493" name="CustomShape 8"/>
          <p:cNvSpPr/>
          <p:nvPr/>
        </p:nvSpPr>
        <p:spPr>
          <a:xfrm>
            <a:off x="4705200" y="2343240"/>
            <a:ext cx="39160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Fitness Ratio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CustomShape 9"/>
          <p:cNvSpPr/>
          <p:nvPr/>
        </p:nvSpPr>
        <p:spPr>
          <a:xfrm>
            <a:off x="7719480" y="1265760"/>
            <a:ext cx="9201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- - - 90% 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CustomShape 10"/>
          <p:cNvSpPr/>
          <p:nvPr/>
        </p:nvSpPr>
        <p:spPr>
          <a:xfrm>
            <a:off x="4623120" y="2712960"/>
            <a:ext cx="8928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n = 181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6" name="" descr=""/>
          <p:cNvPicPr/>
          <p:nvPr/>
        </p:nvPicPr>
        <p:blipFill>
          <a:blip r:embed="rId3"/>
          <a:stretch/>
        </p:blipFill>
        <p:spPr>
          <a:xfrm>
            <a:off x="3390840" y="4419720"/>
            <a:ext cx="2641680" cy="52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7" name="Chart 23"/>
          <p:cNvGraphicFramePr/>
          <p:nvPr/>
        </p:nvGraphicFramePr>
        <p:xfrm>
          <a:off x="551160" y="1467360"/>
          <a:ext cx="4226760" cy="308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9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Bedrooms ACS – Arl. County Comparison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1284480" y="2433960"/>
            <a:ext cx="3340080" cy="71640"/>
          </a:xfrm>
          <a:prstGeom prst="rect">
            <a:avLst/>
          </a:prstGeom>
          <a:solidFill>
            <a:srgbClr val="ffff00">
              <a:alpha val="20000"/>
            </a:srgbClr>
          </a:solidFill>
          <a:ln w="12600">
            <a:solidFill>
              <a:schemeClr val="accent2"/>
            </a:solidFill>
            <a:custDash>
              <a:ds d="100000" sp="100000"/>
            </a:custDash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0" name="CustomShape 3"/>
          <p:cNvSpPr/>
          <p:nvPr/>
        </p:nvSpPr>
        <p:spPr>
          <a:xfrm>
            <a:off x="4136040" y="4073760"/>
            <a:ext cx="920160" cy="45468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- - - 90% 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1" name="CustomShape 4"/>
          <p:cNvSpPr/>
          <p:nvPr/>
        </p:nvSpPr>
        <p:spPr>
          <a:xfrm>
            <a:off x="1030320" y="1121400"/>
            <a:ext cx="38480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Fitness Ratios of Bedrooms (%) at the County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CustomShape 5"/>
          <p:cNvSpPr/>
          <p:nvPr/>
        </p:nvSpPr>
        <p:spPr>
          <a:xfrm>
            <a:off x="5561640" y="2856600"/>
            <a:ext cx="2439000" cy="1662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03" name="Picture 2" descr=""/>
          <p:cNvPicPr/>
          <p:nvPr/>
        </p:nvPicPr>
        <p:blipFill>
          <a:blip r:embed=""/>
          <a:srcRect l="-2147483648" t="-2147483648" r="-2147483648" b="-2147483648"/>
          <a:stretch/>
        </p:blipFill>
        <p:spPr>
          <a:xfrm>
            <a:off x="5789520" y="3081960"/>
            <a:ext cx="2165760" cy="1437120"/>
          </a:xfrm>
          <a:prstGeom prst="rect">
            <a:avLst/>
          </a:prstGeom>
          <a:ln>
            <a:noFill/>
          </a:ln>
        </p:spPr>
      </p:pic>
      <p:sp>
        <p:nvSpPr>
          <p:cNvPr id="504" name="CustomShape 6"/>
          <p:cNvSpPr/>
          <p:nvPr/>
        </p:nvSpPr>
        <p:spPr>
          <a:xfrm>
            <a:off x="5520960" y="2789280"/>
            <a:ext cx="248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0-bedrooms by Tract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CustomShape 7"/>
          <p:cNvSpPr/>
          <p:nvPr/>
        </p:nvSpPr>
        <p:spPr>
          <a:xfrm>
            <a:off x="-33480" y="4241160"/>
            <a:ext cx="223308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Source: Arlington County Real Estate Assessment, 2009-2013; ACS 2009-2010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6" name="Picture 9" descr=""/>
          <p:cNvPicPr/>
          <p:nvPr/>
        </p:nvPicPr>
        <p:blipFill>
          <a:blip r:embed="rId2"/>
          <a:srcRect l="2257" t="14814" r="0" b="9718"/>
          <a:stretch/>
        </p:blipFill>
        <p:spPr>
          <a:xfrm>
            <a:off x="5025960" y="1436400"/>
            <a:ext cx="3471840" cy="1004760"/>
          </a:xfrm>
          <a:prstGeom prst="rect">
            <a:avLst/>
          </a:prstGeom>
          <a:ln>
            <a:noFill/>
          </a:ln>
        </p:spPr>
      </p:pic>
      <p:sp>
        <p:nvSpPr>
          <p:cNvPr id="507" name="CustomShape 8"/>
          <p:cNvSpPr/>
          <p:nvPr/>
        </p:nvSpPr>
        <p:spPr>
          <a:xfrm>
            <a:off x="5112720" y="1076760"/>
            <a:ext cx="3288240" cy="57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Fitness Ratio for  0-bedrooms by Tract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CustomShape 9"/>
          <p:cNvSpPr/>
          <p:nvPr/>
        </p:nvSpPr>
        <p:spPr>
          <a:xfrm>
            <a:off x="5241960" y="2362680"/>
            <a:ext cx="3123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Fitness Ratio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CustomShape 10"/>
          <p:cNvSpPr/>
          <p:nvPr/>
        </p:nvSpPr>
        <p:spPr>
          <a:xfrm>
            <a:off x="5189760" y="1457280"/>
            <a:ext cx="920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- - - 90% 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Year Built ACS – Arl. County Comparison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11" name="Picture 13" descr=""/>
          <p:cNvPicPr/>
          <p:nvPr/>
        </p:nvPicPr>
        <p:blipFill>
          <a:blip r:embed=""/>
          <a:srcRect l="-2147483648" t="-2147483648" r="-2147483648" b="-2147483648"/>
          <a:stretch/>
        </p:blipFill>
        <p:spPr>
          <a:xfrm>
            <a:off x="4610880" y="1567080"/>
            <a:ext cx="2088720" cy="1922040"/>
          </a:xfrm>
          <a:prstGeom prst="rect">
            <a:avLst/>
          </a:prstGeom>
          <a:ln>
            <a:noFill/>
          </a:ln>
        </p:spPr>
      </p:pic>
      <p:sp>
        <p:nvSpPr>
          <p:cNvPr id="512" name="CustomShape 2"/>
          <p:cNvSpPr/>
          <p:nvPr/>
        </p:nvSpPr>
        <p:spPr>
          <a:xfrm>
            <a:off x="4689360" y="1192320"/>
            <a:ext cx="1957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1939 or earlier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6520320" y="3408120"/>
            <a:ext cx="13258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Census Tract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Line 4"/>
          <p:cNvSpPr/>
          <p:nvPr/>
        </p:nvSpPr>
        <p:spPr>
          <a:xfrm>
            <a:off x="6354720" y="3546360"/>
            <a:ext cx="225000" cy="360"/>
          </a:xfrm>
          <a:prstGeom prst="line">
            <a:avLst/>
          </a:prstGeom>
          <a:ln w="32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515" name="Picture 28" descr=""/>
          <p:cNvPicPr/>
          <p:nvPr/>
        </p:nvPicPr>
        <p:blipFill>
          <a:blip r:embed=""/>
          <a:srcRect l="-2147483648" t="-2147483648" r="-2147483648" b="-2147483648"/>
          <a:stretch/>
        </p:blipFill>
        <p:spPr>
          <a:xfrm>
            <a:off x="6422040" y="3654360"/>
            <a:ext cx="779040" cy="967680"/>
          </a:xfrm>
          <a:prstGeom prst="rect">
            <a:avLst/>
          </a:prstGeom>
          <a:ln>
            <a:noFill/>
          </a:ln>
        </p:spPr>
      </p:pic>
      <p:pic>
        <p:nvPicPr>
          <p:cNvPr id="516" name="Picture 6" descr=""/>
          <p:cNvPicPr/>
          <p:nvPr/>
        </p:nvPicPr>
        <p:blipFill>
          <a:blip r:embed=""/>
          <a:srcRect l="-2147483648" t="-2147483648" r="-2147483648" b="-2147483648"/>
          <a:stretch/>
        </p:blipFill>
        <p:spPr>
          <a:xfrm>
            <a:off x="6678360" y="1567080"/>
            <a:ext cx="2025720" cy="1974240"/>
          </a:xfrm>
          <a:prstGeom prst="rect">
            <a:avLst/>
          </a:prstGeom>
          <a:ln>
            <a:noFill/>
          </a:ln>
        </p:spPr>
      </p:pic>
      <p:sp>
        <p:nvSpPr>
          <p:cNvPr id="517" name="CustomShape 5"/>
          <p:cNvSpPr/>
          <p:nvPr/>
        </p:nvSpPr>
        <p:spPr>
          <a:xfrm>
            <a:off x="6637680" y="1200960"/>
            <a:ext cx="20365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1970 to 1979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CustomShape 6"/>
          <p:cNvSpPr/>
          <p:nvPr/>
        </p:nvSpPr>
        <p:spPr>
          <a:xfrm>
            <a:off x="-33480" y="4241160"/>
            <a:ext cx="223308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Source: Arlington County Real Estate Assessment, 2009-2013; ACS 2009-2010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CustomShape 7"/>
          <p:cNvSpPr/>
          <p:nvPr/>
        </p:nvSpPr>
        <p:spPr>
          <a:xfrm rot="16200000">
            <a:off x="-573840" y="2356920"/>
            <a:ext cx="1916280" cy="27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Fitness Ratio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CustomShape 8"/>
          <p:cNvSpPr/>
          <p:nvPr/>
        </p:nvSpPr>
        <p:spPr>
          <a:xfrm>
            <a:off x="635400" y="1189800"/>
            <a:ext cx="3645360" cy="57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Fitness Ratio for Year Built by Census Tract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1" name="Picture 17" descr=""/>
          <p:cNvPicPr/>
          <p:nvPr/>
        </p:nvPicPr>
        <p:blipFill>
          <a:blip r:embed=""/>
          <a:srcRect l="-2147483648" t="-2147483648" r="-2147483648" b="-2147483648"/>
          <a:stretch/>
        </p:blipFill>
        <p:spPr>
          <a:xfrm>
            <a:off x="491760" y="1526400"/>
            <a:ext cx="3876840" cy="2538360"/>
          </a:xfrm>
          <a:prstGeom prst="rect">
            <a:avLst/>
          </a:prstGeom>
          <a:ln>
            <a:noFill/>
          </a:ln>
        </p:spPr>
      </p:pic>
      <p:sp>
        <p:nvSpPr>
          <p:cNvPr id="522" name="CustomShape 9"/>
          <p:cNvSpPr/>
          <p:nvPr/>
        </p:nvSpPr>
        <p:spPr>
          <a:xfrm>
            <a:off x="644400" y="3812400"/>
            <a:ext cx="3636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Decade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3" name="CustomShape 10"/>
          <p:cNvSpPr/>
          <p:nvPr/>
        </p:nvSpPr>
        <p:spPr>
          <a:xfrm>
            <a:off x="644400" y="1537920"/>
            <a:ext cx="9201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- - - 90% 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Picture 11" descr=""/>
          <p:cNvPicPr/>
          <p:nvPr/>
        </p:nvPicPr>
        <p:blipFill>
          <a:blip r:embed=""/>
          <a:srcRect l="-2147483648" t="-2147483648" r="-2147483648" b="-2147483648"/>
          <a:stretch/>
        </p:blipFill>
        <p:spPr>
          <a:xfrm>
            <a:off x="663480" y="1419480"/>
            <a:ext cx="3944880" cy="2676240"/>
          </a:xfrm>
          <a:prstGeom prst="rect">
            <a:avLst/>
          </a:prstGeom>
          <a:ln>
            <a:noFill/>
          </a:ln>
        </p:spPr>
      </p:pic>
      <p:sp>
        <p:nvSpPr>
          <p:cNvPr id="525" name="CustomShape 1"/>
          <p:cNvSpPr/>
          <p:nvPr/>
        </p:nvSpPr>
        <p:spPr>
          <a:xfrm>
            <a:off x="3617640" y="3301920"/>
            <a:ext cx="9201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- - - 90% 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TextShape 2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Housing Value ACS – Arl. County Comparison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7" name="CustomShape 3"/>
          <p:cNvSpPr/>
          <p:nvPr/>
        </p:nvSpPr>
        <p:spPr>
          <a:xfrm>
            <a:off x="336960" y="4312440"/>
            <a:ext cx="6072840" cy="7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The MLS data has more categories within the 90% CI at the county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CustomShape 4"/>
          <p:cNvSpPr/>
          <p:nvPr/>
        </p:nvSpPr>
        <p:spPr>
          <a:xfrm>
            <a:off x="5334120" y="1218600"/>
            <a:ext cx="3174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$500,000 - $749,999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CustomShape 5"/>
          <p:cNvSpPr/>
          <p:nvPr/>
        </p:nvSpPr>
        <p:spPr>
          <a:xfrm rot="16200000">
            <a:off x="-619200" y="2363400"/>
            <a:ext cx="2253960" cy="27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Fitness Ratio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CustomShape 6"/>
          <p:cNvSpPr/>
          <p:nvPr/>
        </p:nvSpPr>
        <p:spPr>
          <a:xfrm>
            <a:off x="808560" y="1071360"/>
            <a:ext cx="3714840" cy="57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Fitness Ratio for Housing Value by Tract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1" name="Picture 6" descr=""/>
          <p:cNvPicPr/>
          <p:nvPr/>
        </p:nvPicPr>
        <p:blipFill>
          <a:blip r:embed=""/>
          <a:srcRect l="-2147483648" t="-2147483648" r="-2147483648" b="-2147483648"/>
          <a:stretch/>
        </p:blipFill>
        <p:spPr>
          <a:xfrm>
            <a:off x="5257800" y="1581120"/>
            <a:ext cx="3352320" cy="2276640"/>
          </a:xfrm>
          <a:prstGeom prst="rect">
            <a:avLst/>
          </a:prstGeom>
          <a:ln>
            <a:noFill/>
          </a:ln>
        </p:spPr>
      </p:pic>
      <p:sp>
        <p:nvSpPr>
          <p:cNvPr id="532" name="CustomShape 7"/>
          <p:cNvSpPr/>
          <p:nvPr/>
        </p:nvSpPr>
        <p:spPr>
          <a:xfrm>
            <a:off x="777240" y="3909600"/>
            <a:ext cx="3752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Value Range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3" name="CustomShape 8"/>
          <p:cNvSpPr/>
          <p:nvPr/>
        </p:nvSpPr>
        <p:spPr>
          <a:xfrm>
            <a:off x="7848360" y="3335040"/>
            <a:ext cx="9680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Census Tract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Line 9"/>
          <p:cNvSpPr/>
          <p:nvPr/>
        </p:nvSpPr>
        <p:spPr>
          <a:xfrm>
            <a:off x="7727040" y="3472920"/>
            <a:ext cx="164520" cy="360"/>
          </a:xfrm>
          <a:prstGeom prst="line">
            <a:avLst/>
          </a:prstGeom>
          <a:ln w="32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5" name="CustomShape 10"/>
          <p:cNvSpPr/>
          <p:nvPr/>
        </p:nvSpPr>
        <p:spPr>
          <a:xfrm>
            <a:off x="6448320" y="4202280"/>
            <a:ext cx="223308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Source: Arlington County Real Estate Assessment, 2009-2013; ACS 2009-2010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Picture 26" descr=""/>
          <p:cNvPicPr/>
          <p:nvPr/>
        </p:nvPicPr>
        <p:blipFill>
          <a:blip r:embed=""/>
          <a:srcRect l="-2147483648" t="-2147483648" r="-2147483648" b="-2147483648"/>
          <a:stretch/>
        </p:blipFill>
        <p:spPr>
          <a:xfrm>
            <a:off x="4541400" y="1263600"/>
            <a:ext cx="4065120" cy="2963160"/>
          </a:xfrm>
          <a:prstGeom prst="rect">
            <a:avLst/>
          </a:prstGeom>
          <a:ln>
            <a:noFill/>
          </a:ln>
        </p:spPr>
      </p:pic>
      <p:sp>
        <p:nvSpPr>
          <p:cNvPr id="537" name="CustomShape 1"/>
          <p:cNvSpPr/>
          <p:nvPr/>
        </p:nvSpPr>
        <p:spPr>
          <a:xfrm>
            <a:off x="4689360" y="3041280"/>
            <a:ext cx="9201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- - - 90% 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38" name="Chart 12"/>
          <p:cNvGraphicFramePr/>
          <p:nvPr/>
        </p:nvGraphicFramePr>
        <p:xfrm>
          <a:off x="376200" y="1283400"/>
          <a:ext cx="3862440" cy="193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39" name="TextShape 2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Real Estate Taxes ACS – Arl. County Comparison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0" name="CustomShape 3"/>
          <p:cNvSpPr/>
          <p:nvPr/>
        </p:nvSpPr>
        <p:spPr>
          <a:xfrm>
            <a:off x="1284480" y="3262320"/>
            <a:ext cx="2717640" cy="1823760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  <a:round/>
          </a:ln>
          <a:effectLst>
            <a:outerShdw blurRad="40000" dir="5400000" dist="23000" rotWithShape="0">
              <a:srgbClr val="8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41" name="Picture 5" descr=""/>
          <p:cNvPicPr/>
          <p:nvPr/>
        </p:nvPicPr>
        <p:blipFill>
          <a:blip r:embed=""/>
          <a:srcRect l="-2147483648" t="-2147483648" r="-2147483648" b="-2147483648"/>
          <a:stretch/>
        </p:blipFill>
        <p:spPr>
          <a:xfrm>
            <a:off x="1367640" y="3525120"/>
            <a:ext cx="2545920" cy="1554840"/>
          </a:xfrm>
          <a:prstGeom prst="rect">
            <a:avLst/>
          </a:prstGeom>
          <a:ln>
            <a:noFill/>
          </a:ln>
        </p:spPr>
      </p:pic>
      <p:sp>
        <p:nvSpPr>
          <p:cNvPr id="542" name="CustomShape 4"/>
          <p:cNvSpPr/>
          <p:nvPr/>
        </p:nvSpPr>
        <p:spPr>
          <a:xfrm>
            <a:off x="1211400" y="3214080"/>
            <a:ext cx="27936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$3,000 or more by Census Tract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CustomShape 5"/>
          <p:cNvSpPr/>
          <p:nvPr/>
        </p:nvSpPr>
        <p:spPr>
          <a:xfrm rot="16200000">
            <a:off x="3460320" y="2182320"/>
            <a:ext cx="2009160" cy="27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Fitness Ratio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CustomShape 6"/>
          <p:cNvSpPr/>
          <p:nvPr/>
        </p:nvSpPr>
        <p:spPr>
          <a:xfrm>
            <a:off x="4689360" y="960120"/>
            <a:ext cx="38239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Fitness Ratio for Taxes Paid by Census Tract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5" name="CustomShape 7"/>
          <p:cNvSpPr/>
          <p:nvPr/>
        </p:nvSpPr>
        <p:spPr>
          <a:xfrm>
            <a:off x="1021320" y="2151360"/>
            <a:ext cx="2969280" cy="201960"/>
          </a:xfrm>
          <a:prstGeom prst="rect">
            <a:avLst/>
          </a:prstGeom>
          <a:solidFill>
            <a:srgbClr val="ffff00">
              <a:alpha val="20000"/>
            </a:srgbClr>
          </a:solidFill>
          <a:ln w="12600">
            <a:solidFill>
              <a:schemeClr val="accent2"/>
            </a:solidFill>
            <a:custDash>
              <a:ds d="100000" sp="100000"/>
            </a:custDash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6" name="CustomShape 8"/>
          <p:cNvSpPr/>
          <p:nvPr/>
        </p:nvSpPr>
        <p:spPr>
          <a:xfrm>
            <a:off x="4689360" y="3907440"/>
            <a:ext cx="3753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Amount Range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CustomShape 9"/>
          <p:cNvSpPr/>
          <p:nvPr/>
        </p:nvSpPr>
        <p:spPr>
          <a:xfrm>
            <a:off x="140400" y="2818080"/>
            <a:ext cx="920160" cy="45468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- - - 90% 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CustomShape 10"/>
          <p:cNvSpPr/>
          <p:nvPr/>
        </p:nvSpPr>
        <p:spPr>
          <a:xfrm>
            <a:off x="571680" y="955440"/>
            <a:ext cx="39452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Fitness Ratios of  Taxes Paid (%) at the County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CustomShape 11"/>
          <p:cNvSpPr/>
          <p:nvPr/>
        </p:nvSpPr>
        <p:spPr>
          <a:xfrm>
            <a:off x="6443280" y="4246200"/>
            <a:ext cx="223308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Source: Arlington County Real Estate Assessment, 2009-2013; ACS 2009-2010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1" dur="indefinite" restart="never" nodeType="tmRoot">
          <p:childTnLst>
            <p:seq>
              <p:cTn id="152" dur="indefinite" nodeType="mainSeq">
                <p:childTnLst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Shape 1"/>
          <p:cNvSpPr txBox="1"/>
          <p:nvPr/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Education Use Cases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69" dur="indefinite" restart="never" nodeType="tmRoot">
          <p:childTnLst>
            <p:seq>
              <p:cTn id="1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Education Use Cases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2" name="TextShape 2"/>
          <p:cNvSpPr txBox="1"/>
          <p:nvPr/>
        </p:nvSpPr>
        <p:spPr>
          <a:xfrm>
            <a:off x="160200" y="1388520"/>
            <a:ext cx="4282560" cy="276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5-6% of students between grades 3 and 12 in North Carolina with Limited English Proficiency (LEP)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1.5% of students drop out of high school in Kentucky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25344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553" name="CustomShape 3"/>
          <p:cNvSpPr/>
          <p:nvPr/>
        </p:nvSpPr>
        <p:spPr>
          <a:xfrm>
            <a:off x="-1879560" y="934920"/>
            <a:ext cx="18432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4" name="Picture 9" descr=""/>
          <p:cNvPicPr/>
          <p:nvPr/>
        </p:nvPicPr>
        <p:blipFill>
          <a:blip r:embed=""/>
          <a:stretch/>
        </p:blipFill>
        <p:spPr>
          <a:xfrm>
            <a:off x="1721160" y="4226760"/>
            <a:ext cx="2593800" cy="273600"/>
          </a:xfrm>
          <a:prstGeom prst="rect">
            <a:avLst/>
          </a:prstGeom>
          <a:ln>
            <a:noFill/>
          </a:ln>
        </p:spPr>
      </p:pic>
      <p:sp>
        <p:nvSpPr>
          <p:cNvPr id="555" name="CustomShape 4"/>
          <p:cNvSpPr/>
          <p:nvPr/>
        </p:nvSpPr>
        <p:spPr>
          <a:xfrm>
            <a:off x="4444920" y="2784240"/>
            <a:ext cx="3758760" cy="1795320"/>
          </a:xfrm>
          <a:prstGeom prst="rect">
            <a:avLst/>
          </a:prstGeom>
          <a:solidFill>
            <a:srgbClr val="ffffff"/>
          </a:solidFill>
          <a:ln w="38160">
            <a:solidFill>
              <a:srgbClr val="4775a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6" name="CustomShape 5"/>
          <p:cNvSpPr/>
          <p:nvPr/>
        </p:nvSpPr>
        <p:spPr>
          <a:xfrm>
            <a:off x="4440960" y="988560"/>
            <a:ext cx="3758760" cy="1795320"/>
          </a:xfrm>
          <a:prstGeom prst="rect">
            <a:avLst/>
          </a:prstGeom>
          <a:solidFill>
            <a:srgbClr val="ffffff"/>
          </a:solidFill>
          <a:ln w="38160">
            <a:solidFill>
              <a:srgbClr val="4775a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57" name="Picture 12" descr=""/>
          <p:cNvPicPr/>
          <p:nvPr/>
        </p:nvPicPr>
        <p:blipFill>
          <a:blip r:embed=""/>
          <a:stretch/>
        </p:blipFill>
        <p:spPr>
          <a:xfrm>
            <a:off x="4668480" y="1513440"/>
            <a:ext cx="3079080" cy="1248840"/>
          </a:xfrm>
          <a:prstGeom prst="rect">
            <a:avLst/>
          </a:prstGeom>
          <a:ln>
            <a:noFill/>
          </a:ln>
        </p:spPr>
      </p:pic>
      <p:pic>
        <p:nvPicPr>
          <p:cNvPr id="558" name="Picture 13" descr=""/>
          <p:cNvPicPr/>
          <p:nvPr/>
        </p:nvPicPr>
        <p:blipFill>
          <a:blip r:embed=""/>
          <a:stretch/>
        </p:blipFill>
        <p:spPr>
          <a:xfrm>
            <a:off x="4773600" y="3233520"/>
            <a:ext cx="3338640" cy="1243440"/>
          </a:xfrm>
          <a:prstGeom prst="rect">
            <a:avLst/>
          </a:prstGeom>
          <a:ln>
            <a:noFill/>
          </a:ln>
        </p:spPr>
      </p:pic>
      <p:sp>
        <p:nvSpPr>
          <p:cNvPr id="559" name="CustomShape 6"/>
          <p:cNvSpPr/>
          <p:nvPr/>
        </p:nvSpPr>
        <p:spPr>
          <a:xfrm>
            <a:off x="4557600" y="2777040"/>
            <a:ext cx="386568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Percentage of High School Students who Drop Out in Kentucky in 2013 by School District, Kentucky SLDS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CustomShape 7"/>
          <p:cNvSpPr/>
          <p:nvPr/>
        </p:nvSpPr>
        <p:spPr>
          <a:xfrm>
            <a:off x="4434480" y="934920"/>
            <a:ext cx="384480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Percentage of LEP Students in Grades 3 to 12 in North Carolina in 2013 by School District, North Carolina SLDS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1" dur="indefinite" restart="never" nodeType="tmRoot">
          <p:childTnLst>
            <p:seq>
              <p:cTn id="1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Limited English Proficiency (LEP) Data 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2" name="TextShape 2"/>
          <p:cNvSpPr txBox="1"/>
          <p:nvPr/>
        </p:nvSpPr>
        <p:spPr>
          <a:xfrm>
            <a:off x="5166720" y="914760"/>
            <a:ext cx="3371040" cy="194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p>
            <a:pPr marL="253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2013 5-year ACS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Language Spoken at Home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Estimates by school district on the number of individuals who “speak English very well” and “less than very well”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563" name="CustomShape 3"/>
          <p:cNvSpPr/>
          <p:nvPr/>
        </p:nvSpPr>
        <p:spPr>
          <a:xfrm>
            <a:off x="5168520" y="3124800"/>
            <a:ext cx="3620880" cy="139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marL="253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2013 North Carolina SLDS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LEP indicator for each student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Y = Current LEP student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N = Not in LEP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CustomShape 4"/>
          <p:cNvSpPr/>
          <p:nvPr/>
        </p:nvSpPr>
        <p:spPr>
          <a:xfrm>
            <a:off x="605880" y="4011480"/>
            <a:ext cx="4192920" cy="501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Fitness Ratios for LEP Enrollment Grades 3 to 12 by School District, NC SLDS, 2013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5" name="Picture 8" descr=""/>
          <p:cNvPicPr/>
          <p:nvPr/>
        </p:nvPicPr>
        <p:blipFill>
          <a:blip r:embed=""/>
          <a:stretch/>
        </p:blipFill>
        <p:spPr>
          <a:xfrm>
            <a:off x="740520" y="1180080"/>
            <a:ext cx="4142520" cy="283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3" dur="indefinite" restart="never" nodeType="tmRoot">
          <p:childTnLst>
            <p:seq>
              <p:cTn id="1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Logistic Regression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7" name="TextShape 2"/>
          <p:cNvSpPr txBox="1"/>
          <p:nvPr/>
        </p:nvSpPr>
        <p:spPr>
          <a:xfrm>
            <a:off x="207720" y="1244160"/>
            <a:ext cx="868644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Model 1: School District-Level Model Using ACS data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33804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Model 2: Student and School District-Level Model Using SLDS data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25344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Model 3: Student and School District-Level Model Using ACS and SLDS data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pic>
        <p:nvPicPr>
          <p:cNvPr id="568" name="Picture 6" descr=""/>
          <p:cNvPicPr/>
          <p:nvPr/>
        </p:nvPicPr>
        <p:blipFill>
          <a:blip r:embed=""/>
          <a:stretch/>
        </p:blipFill>
        <p:spPr>
          <a:xfrm>
            <a:off x="1721160" y="4226760"/>
            <a:ext cx="4528080" cy="273600"/>
          </a:xfrm>
          <a:prstGeom prst="rect">
            <a:avLst/>
          </a:prstGeom>
          <a:ln>
            <a:noFill/>
          </a:ln>
        </p:spPr>
      </p:pic>
      <p:sp>
        <p:nvSpPr>
          <p:cNvPr id="569" name="CustomShape 3"/>
          <p:cNvSpPr/>
          <p:nvPr/>
        </p:nvSpPr>
        <p:spPr>
          <a:xfrm>
            <a:off x="2121120" y="1791000"/>
            <a:ext cx="76320" cy="118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0" name="CustomShape 4"/>
          <p:cNvSpPr/>
          <p:nvPr/>
        </p:nvSpPr>
        <p:spPr>
          <a:xfrm>
            <a:off x="2235240" y="1905120"/>
            <a:ext cx="76320" cy="118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71" name="Picture 8" descr=""/>
          <p:cNvPicPr/>
          <p:nvPr/>
        </p:nvPicPr>
        <p:blipFill>
          <a:blip r:embed=""/>
          <a:stretch/>
        </p:blipFill>
        <p:spPr>
          <a:xfrm>
            <a:off x="2412360" y="1769760"/>
            <a:ext cx="3122280" cy="293040"/>
          </a:xfrm>
          <a:prstGeom prst="rect">
            <a:avLst/>
          </a:prstGeom>
          <a:ln>
            <a:noFill/>
          </a:ln>
        </p:spPr>
      </p:pic>
      <p:pic>
        <p:nvPicPr>
          <p:cNvPr id="572" name="Picture 10" descr=""/>
          <p:cNvPicPr/>
          <p:nvPr/>
        </p:nvPicPr>
        <p:blipFill>
          <a:blip r:embed=""/>
          <a:stretch/>
        </p:blipFill>
        <p:spPr>
          <a:xfrm>
            <a:off x="1932480" y="2808360"/>
            <a:ext cx="4138200" cy="289440"/>
          </a:xfrm>
          <a:prstGeom prst="rect">
            <a:avLst/>
          </a:prstGeom>
          <a:ln>
            <a:noFill/>
          </a:ln>
        </p:spPr>
      </p:pic>
      <p:pic>
        <p:nvPicPr>
          <p:cNvPr id="573" name="Picture 11" descr=""/>
          <p:cNvPicPr/>
          <p:nvPr/>
        </p:nvPicPr>
        <p:blipFill>
          <a:blip r:embed=""/>
          <a:stretch/>
        </p:blipFill>
        <p:spPr>
          <a:xfrm>
            <a:off x="1825560" y="3968640"/>
            <a:ext cx="5274360" cy="29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5" dur="indefinite" restart="never" nodeType="tmRoot">
          <p:childTnLst>
            <p:seq>
              <p:cTn id="1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770d3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External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457200" y="127836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Data external to the federal statistical system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What about data quality?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Quality is directly proportional to control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Need new forward-looking approach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Continual development of theory and methods for the evaluation of re-purposed </a:t>
            </a:r>
            <a:r>
              <a:rPr b="1" i="1" lang="en-US" sz="2800" spc="-1" strike="noStrike">
                <a:solidFill>
                  <a:srgbClr val="770d3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external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 data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Why Use Logistic Regression Models?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5" name="TextShape 2"/>
          <p:cNvSpPr txBox="1"/>
          <p:nvPr/>
        </p:nvSpPr>
        <p:spPr>
          <a:xfrm>
            <a:off x="457200" y="142560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Binary outcome variables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Mixture of continuous and categorical covariates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Logit-linear relationship seems reasonable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Random effect used to account for school-district level variation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  <p:timing>
    <p:tnLst>
      <p:par>
        <p:cTn id="177" dur="indefinite" restart="never" nodeType="tmRoot">
          <p:childTnLst>
            <p:seq>
              <p:cTn id="1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Picture 4" descr=""/>
          <p:cNvPicPr/>
          <p:nvPr/>
        </p:nvPicPr>
        <p:blipFill>
          <a:blip r:embed=""/>
          <a:stretch/>
        </p:blipFill>
        <p:spPr>
          <a:xfrm>
            <a:off x="1721160" y="4226760"/>
            <a:ext cx="5912640" cy="228600"/>
          </a:xfrm>
          <a:prstGeom prst="rect">
            <a:avLst/>
          </a:prstGeom>
          <a:ln>
            <a:noFill/>
          </a:ln>
        </p:spPr>
      </p:pic>
      <p:sp>
        <p:nvSpPr>
          <p:cNvPr id="577" name="TextShape 1"/>
          <p:cNvSpPr txBox="1"/>
          <p:nvPr/>
        </p:nvSpPr>
        <p:spPr>
          <a:xfrm>
            <a:off x="-148680" y="23400"/>
            <a:ext cx="883512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LEP Model 1: School District-Level Model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Using ACS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8" name="TextShape 2"/>
          <p:cNvSpPr txBox="1"/>
          <p:nvPr/>
        </p:nvSpPr>
        <p:spPr>
          <a:xfrm>
            <a:off x="457200" y="100620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LEP outcome variable: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84312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P=Percent of individuals who “speak English less than very well”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84312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1-P=Percent of individuals who “speak English very well”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115 observations, one for each school district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pic>
        <p:nvPicPr>
          <p:cNvPr id="579" name="Picture 3" descr=""/>
          <p:cNvPicPr/>
          <p:nvPr/>
        </p:nvPicPr>
        <p:blipFill>
          <a:blip r:embed=""/>
          <a:stretch/>
        </p:blipFill>
        <p:spPr>
          <a:xfrm>
            <a:off x="1708560" y="2530080"/>
            <a:ext cx="5137200" cy="187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9" dur="indefinite" restart="never" nodeType="tmRoot">
          <p:childTnLst>
            <p:seq>
              <p:cTn id="1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extShape 1"/>
          <p:cNvSpPr txBox="1"/>
          <p:nvPr/>
        </p:nvSpPr>
        <p:spPr>
          <a:xfrm>
            <a:off x="445680" y="200520"/>
            <a:ext cx="8057880" cy="642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8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LEP Model 2: Student-Level Model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 Using SLDS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1" name="TextShape 2"/>
          <p:cNvSpPr txBox="1"/>
          <p:nvPr/>
        </p:nvSpPr>
        <p:spPr>
          <a:xfrm>
            <a:off x="5081040" y="1132920"/>
            <a:ext cx="3571200" cy="3688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LEP outcome variable: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857160" indent="-342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Y=1 for students enrolled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857160" indent="-342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in LEP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857160" indent="-342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Y=0 for students not enrolled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857160" indent="-342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in LEP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1,081,659 observations, one for each students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pic>
        <p:nvPicPr>
          <p:cNvPr id="582" name="Picture 2" descr=""/>
          <p:cNvPicPr/>
          <p:nvPr/>
        </p:nvPicPr>
        <p:blipFill>
          <a:blip r:embed=""/>
          <a:stretch/>
        </p:blipFill>
        <p:spPr>
          <a:xfrm>
            <a:off x="1217520" y="951480"/>
            <a:ext cx="3436920" cy="368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1" dur="indefinite" restart="never" nodeType="tmRoot">
          <p:childTnLst>
            <p:seq>
              <p:cTn id="1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Shape 1"/>
          <p:cNvSpPr txBox="1"/>
          <p:nvPr/>
        </p:nvSpPr>
        <p:spPr>
          <a:xfrm>
            <a:off x="125640" y="-68760"/>
            <a:ext cx="8938080" cy="1172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8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LEP Model 3: Student-Level Model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Using  ACS and SLDS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4" name="TextShape 2"/>
          <p:cNvSpPr txBox="1"/>
          <p:nvPr/>
        </p:nvSpPr>
        <p:spPr>
          <a:xfrm>
            <a:off x="457200" y="100620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Model 3 outcome and predictor variables are the           same as for Model 2, with the addition of the ACS    predictor variable “speaks English less than very well”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A logistic regression deviance test showed no significant difference between Model 2 and Model 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  <p:timing>
    <p:tnLst>
      <p:par>
        <p:cTn id="183" dur="indefinite" restart="never" nodeType="tmRoot">
          <p:childTnLst>
            <p:seq>
              <p:cTn id="1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Dropout Data 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6" name="TextShape 2"/>
          <p:cNvSpPr txBox="1"/>
          <p:nvPr/>
        </p:nvSpPr>
        <p:spPr>
          <a:xfrm>
            <a:off x="182880" y="937440"/>
            <a:ext cx="4176000" cy="3668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2013 5-year ACS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Poverty Status in the Past 12 Month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2013 Kentucky SLDS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Dropout indicator for each students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2" marL="1373040" indent="-225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Dropout Reason=Dropped out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2" marL="1373040" indent="-225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NULL=Did not drop out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pic>
        <p:nvPicPr>
          <p:cNvPr id="587" name="Picture 3" descr=""/>
          <p:cNvPicPr/>
          <p:nvPr/>
        </p:nvPicPr>
        <p:blipFill>
          <a:blip r:embed=""/>
          <a:stretch/>
        </p:blipFill>
        <p:spPr>
          <a:xfrm>
            <a:off x="4869720" y="1880280"/>
            <a:ext cx="3872520" cy="2256480"/>
          </a:xfrm>
          <a:prstGeom prst="rect">
            <a:avLst/>
          </a:prstGeom>
          <a:ln>
            <a:noFill/>
          </a:ln>
        </p:spPr>
      </p:pic>
      <p:sp>
        <p:nvSpPr>
          <p:cNvPr id="588" name="CustomShape 3"/>
          <p:cNvSpPr/>
          <p:nvPr/>
        </p:nvSpPr>
        <p:spPr>
          <a:xfrm>
            <a:off x="4869720" y="1039680"/>
            <a:ext cx="381672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Proportion of Students who Dropped out of High School out of Total Student Enrollment in Grades 9-12, KY SLDS, 2013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5" dur="indefinite" restart="never" nodeType="tmRoot">
          <p:childTnLst>
            <p:seq>
              <p:cTn id="1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TextShape 1"/>
          <p:cNvSpPr txBox="1"/>
          <p:nvPr/>
        </p:nvSpPr>
        <p:spPr>
          <a:xfrm>
            <a:off x="343080" y="184680"/>
            <a:ext cx="8446320" cy="642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8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Dropout Model 1: School District-Level Model Using ACS and SLDS Data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0" name="TextShape 2"/>
          <p:cNvSpPr txBox="1"/>
          <p:nvPr/>
        </p:nvSpPr>
        <p:spPr>
          <a:xfrm>
            <a:off x="457200" y="100620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Dropout outcome variable: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900000" indent="-342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P=Percent of individuals who dropped out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900000" indent="-342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1-P=Percent of individuals who did not drop out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168 observations, one for each school district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pic>
        <p:nvPicPr>
          <p:cNvPr id="591" name="Picture 5" descr=""/>
          <p:cNvPicPr/>
          <p:nvPr/>
        </p:nvPicPr>
        <p:blipFill>
          <a:blip r:embed=""/>
          <a:stretch/>
        </p:blipFill>
        <p:spPr>
          <a:xfrm>
            <a:off x="1857240" y="2500560"/>
            <a:ext cx="4889160" cy="211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7" dur="indefinite" restart="never" nodeType="tmRoot">
          <p:childTnLst>
            <p:seq>
              <p:cTn id="1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extShape 1"/>
          <p:cNvSpPr txBox="1"/>
          <p:nvPr/>
        </p:nvSpPr>
        <p:spPr>
          <a:xfrm>
            <a:off x="0" y="129240"/>
            <a:ext cx="9040680" cy="69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8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Dropout Model 2: Student and District-Level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Using SLDS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3" name="TextShape 2"/>
          <p:cNvSpPr txBox="1"/>
          <p:nvPr/>
        </p:nvSpPr>
        <p:spPr>
          <a:xfrm>
            <a:off x="4751280" y="937440"/>
            <a:ext cx="3912120" cy="3637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Drop out outcome variable: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Y=1 for students who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dropped out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Y=0 for students who did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not drop out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200,899 observations, one for each student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pic>
        <p:nvPicPr>
          <p:cNvPr id="594" name="Picture 3" descr=""/>
          <p:cNvPicPr/>
          <p:nvPr/>
        </p:nvPicPr>
        <p:blipFill>
          <a:blip r:embed=""/>
          <a:stretch/>
        </p:blipFill>
        <p:spPr>
          <a:xfrm>
            <a:off x="548640" y="1015920"/>
            <a:ext cx="4061880" cy="348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9" dur="indefinite" restart="never" nodeType="tmRoot">
          <p:childTnLst>
            <p:seq>
              <p:cTn id="1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extShape 1"/>
          <p:cNvSpPr txBox="1"/>
          <p:nvPr/>
        </p:nvSpPr>
        <p:spPr>
          <a:xfrm>
            <a:off x="491400" y="197280"/>
            <a:ext cx="8240760" cy="642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8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Dropout Model 3: Student and District-Level Using ACS and SLDS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6" name="TextShape 2"/>
          <p:cNvSpPr txBox="1"/>
          <p:nvPr/>
        </p:nvSpPr>
        <p:spPr>
          <a:xfrm>
            <a:off x="399960" y="1011600"/>
            <a:ext cx="8240760" cy="3594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Model 3 outcome and predictor variables are the same as for Model 2, with the addition of the ACS predictor variable percentage of individuals under 18 in poverty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The ACS variable was not significant in this model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A logistic regression deviance test showed no significant difference between Model 2 and Model 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  <p:timing>
    <p:tnLst>
      <p:par>
        <p:cTn id="191" dur="indefinite" restart="never" nodeType="tmRoot">
          <p:childTnLst>
            <p:seq>
              <p:cTn id="1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Addressing the Research Questions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8" name="TextShape 2"/>
          <p:cNvSpPr txBox="1"/>
          <p:nvPr/>
        </p:nvSpPr>
        <p:spPr>
          <a:xfrm>
            <a:off x="137160" y="925920"/>
            <a:ext cx="8697960" cy="3725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How do SLDS data enhance a representative ACS use case?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2" marL="1373040" indent="-225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Provides greater level of granularity and predictive power than ACS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2" marL="1373040" indent="-225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Provides information that the ACS does not measure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2" marL="1373040" indent="-225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District-level analysis can be difficult to interpret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What is the value of combining SLDS data and/or ACS data for the use cases?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2" marL="1373040" indent="-225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SLDS data are complete and could be useful to supplement or replace ACS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2" marL="1373040" indent="-225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Combining the two types of data allows for a more holistic picture of the populations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  <p:timing>
    <p:tnLst>
      <p:par>
        <p:cTn id="193" dur="indefinite" restart="never" nodeType="tmRoot">
          <p:childTnLst>
            <p:seq>
              <p:cTn id="1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extShape 1"/>
          <p:cNvSpPr txBox="1"/>
          <p:nvPr/>
        </p:nvSpPr>
        <p:spPr>
          <a:xfrm>
            <a:off x="685800" y="1598760"/>
            <a:ext cx="7772040" cy="110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Housing Use Cases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5" dur="indefinite" restart="never" nodeType="tmRoot">
          <p:childTnLst>
            <p:seq>
              <p:cTn id="1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764640" y="4761360"/>
            <a:ext cx="3625560" cy="39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TextShape 2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Research Model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35" name="Picture 1" descr=""/>
          <p:cNvPicPr/>
          <p:nvPr/>
        </p:nvPicPr>
        <p:blipFill>
          <a:blip r:embed=""/>
          <a:srcRect l="-2147483648" t="-2147483648" r="-2147483648" b="-2147483648"/>
          <a:stretch/>
        </p:blipFill>
        <p:spPr>
          <a:xfrm>
            <a:off x="2298600" y="1122480"/>
            <a:ext cx="4575600" cy="3880440"/>
          </a:xfrm>
          <a:prstGeom prst="rect">
            <a:avLst/>
          </a:prstGeom>
          <a:ln w="38160">
            <a:solidFill>
              <a:srgbClr val="770d30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1" name="TextShape 2"/>
          <p:cNvSpPr txBox="1"/>
          <p:nvPr/>
        </p:nvSpPr>
        <p:spPr>
          <a:xfrm>
            <a:off x="0" y="1006200"/>
            <a:ext cx="8686440" cy="3089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How the non-federally collected housing data can be used to enhance or even replace the use of American Community Survey (ACS) data?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33804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Focus on </a:t>
            </a:r>
            <a:r>
              <a:rPr b="0" i="1" lang="en-US" sz="24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housing value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Measuring Diversity: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geographical distribution of housing values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Hedonic Specification: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housing characteristics and housing value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pic>
        <p:nvPicPr>
          <p:cNvPr id="602" name="Picture 2" descr=""/>
          <p:cNvPicPr/>
          <p:nvPr/>
        </p:nvPicPr>
        <p:blipFill>
          <a:blip r:embed=""/>
          <a:stretch/>
        </p:blipFill>
        <p:spPr>
          <a:xfrm>
            <a:off x="772200" y="4740480"/>
            <a:ext cx="3899160" cy="40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7" dur="indefinite" restart="never" nodeType="tmRoot">
          <p:childTnLst>
            <p:seq>
              <p:cTn id="1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Use Case 1: Housing Value Diversity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4" name="TextShape 2"/>
          <p:cNvSpPr txBox="1"/>
          <p:nvPr/>
        </p:nvSpPr>
        <p:spPr>
          <a:xfrm>
            <a:off x="0" y="1006200"/>
            <a:ext cx="8686440" cy="3089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Diversity is the inclusion of individuals representing more than one national, origin, color, religion, socioeconomic status, sexual orientation, etc.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Diversity can reflect resilience or other aspects that might make the neighborhood more (or less) desirable to live in.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Characterizing spatial diversity of housing within a region provides information for addressing several policy questions.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pic>
        <p:nvPicPr>
          <p:cNvPr id="605" name="Picture 2" descr=""/>
          <p:cNvPicPr/>
          <p:nvPr/>
        </p:nvPicPr>
        <p:blipFill>
          <a:blip r:embed=""/>
          <a:stretch/>
        </p:blipFill>
        <p:spPr>
          <a:xfrm>
            <a:off x="772200" y="4740480"/>
            <a:ext cx="3899160" cy="40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9" dur="indefinite" restart="never" nodeType="tmRoot">
          <p:childTnLst>
            <p:seq>
              <p:cTn id="2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TextShape 1"/>
          <p:cNvSpPr txBox="1"/>
          <p:nvPr/>
        </p:nvSpPr>
        <p:spPr>
          <a:xfrm>
            <a:off x="457200" y="89532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4784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Housing Diversity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795240" indent="-4568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Weinberg (2011)–income inequality across CTs (ACS-national)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795240" indent="-4568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Narwold-Sandy (2010)–housing diversity across CTs (San Diego Co.)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44784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Adapting measures from sources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795240" indent="-4568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Following Narwold-Sandy, estimate Simpson indexes of diversity for housing data such for each CT for 2013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795240" indent="-4568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Following Weinberg, estimate Gini indexes of house value for single-family housing in each census tract (CT) for 2013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607" name="TextShape 2"/>
          <p:cNvSpPr txBox="1"/>
          <p:nvPr/>
        </p:nvSpPr>
        <p:spPr>
          <a:xfrm>
            <a:off x="457200" y="20628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Use Case 1: Housing Value Diversity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01" dur="indefinite" restart="never" nodeType="tmRoot">
          <p:childTnLst>
            <p:seq>
              <p:cTn id="2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Data Sources and Data Preparation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9" name="TextShape 2"/>
          <p:cNvSpPr txBox="1"/>
          <p:nvPr/>
        </p:nvSpPr>
        <p:spPr>
          <a:xfrm>
            <a:off x="0" y="1006200"/>
            <a:ext cx="8686440" cy="3089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ACS PUMS and Arlington County Real Estate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498 owner-occupied housing units in the 2013 PUMS.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pic>
        <p:nvPicPr>
          <p:cNvPr id="610" name="Picture 2" descr=""/>
          <p:cNvPicPr/>
          <p:nvPr/>
        </p:nvPicPr>
        <p:blipFill>
          <a:blip r:embed=""/>
          <a:stretch/>
        </p:blipFill>
        <p:spPr>
          <a:xfrm>
            <a:off x="772200" y="4740480"/>
            <a:ext cx="3899160" cy="400320"/>
          </a:xfrm>
          <a:prstGeom prst="rect">
            <a:avLst/>
          </a:prstGeom>
          <a:ln>
            <a:noFill/>
          </a:ln>
        </p:spPr>
      </p:pic>
      <p:pic>
        <p:nvPicPr>
          <p:cNvPr id="611" name="Picture 4" descr=""/>
          <p:cNvPicPr/>
          <p:nvPr/>
        </p:nvPicPr>
        <p:blipFill>
          <a:blip r:embed=""/>
          <a:stretch/>
        </p:blipFill>
        <p:spPr>
          <a:xfrm>
            <a:off x="2057400" y="1863360"/>
            <a:ext cx="4785120" cy="2665080"/>
          </a:xfrm>
          <a:prstGeom prst="rect">
            <a:avLst/>
          </a:prstGeom>
          <a:ln>
            <a:noFill/>
          </a:ln>
        </p:spPr>
      </p:pic>
      <p:sp>
        <p:nvSpPr>
          <p:cNvPr id="612" name="CustomShape 3"/>
          <p:cNvSpPr/>
          <p:nvPr/>
        </p:nvSpPr>
        <p:spPr>
          <a:xfrm>
            <a:off x="178560" y="4344120"/>
            <a:ext cx="4843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Source: 2009-2013, 5-year ACS estimate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03" dur="indefinite" restart="never" nodeType="tmRoot">
          <p:childTnLst>
            <p:seq>
              <p:cTn id="2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Simpson Index of Diversity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4" name="TextShape 2"/>
          <p:cNvSpPr txBox="1"/>
          <p:nvPr/>
        </p:nvSpPr>
        <p:spPr>
          <a:xfrm>
            <a:off x="0" y="1006200"/>
            <a:ext cx="8686440" cy="3089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We use the following formulation of Simpson’s index: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33804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is the number of different housing value categories.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p</a:t>
            </a:r>
            <a:r>
              <a:rPr b="0"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is the proportion of houses in category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over all categories.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It is the probability that two entities taken at random from the dataset of interest are different on the characteristics of interest.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Higher value implies higher diversity.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pic>
        <p:nvPicPr>
          <p:cNvPr id="615" name="Picture 2" descr=""/>
          <p:cNvPicPr/>
          <p:nvPr/>
        </p:nvPicPr>
        <p:blipFill>
          <a:blip r:embed=""/>
          <a:stretch/>
        </p:blipFill>
        <p:spPr>
          <a:xfrm>
            <a:off x="772200" y="4740480"/>
            <a:ext cx="3899160" cy="400320"/>
          </a:xfrm>
          <a:prstGeom prst="rect">
            <a:avLst/>
          </a:prstGeom>
          <a:ln>
            <a:noFill/>
          </a:ln>
        </p:spPr>
      </p:pic>
      <p:pic>
        <p:nvPicPr>
          <p:cNvPr id="616" name="" descr=""/>
          <p:cNvPicPr/>
          <p:nvPr/>
        </p:nvPicPr>
        <p:blipFill>
          <a:blip r:embed="rId1"/>
          <a:stretch/>
        </p:blipFill>
        <p:spPr>
          <a:xfrm>
            <a:off x="3289320" y="1422360"/>
            <a:ext cx="1066680" cy="91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5" dur="indefinite" restart="never" nodeType="tmRoot">
          <p:childTnLst>
            <p:seq>
              <p:cTn id="2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Simpson Index of Diversity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8" name="TextShape 2"/>
          <p:cNvSpPr txBox="1"/>
          <p:nvPr/>
        </p:nvSpPr>
        <p:spPr>
          <a:xfrm>
            <a:off x="-76320" y="1025640"/>
            <a:ext cx="8762760" cy="3733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PUMS data, the diversity score at the county level is .78: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North Arlington PUMA: 0.75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South Arlington PUMA: 0.79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AC Real Estate data, the diversity score at the county level is 0.81: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North Arlington PUMA: 0.75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South Arlington PUMA: 0.84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AC Real Estate identifies a higher difference between 2 PUMAs.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pic>
        <p:nvPicPr>
          <p:cNvPr id="619" name="Picture 2" descr=""/>
          <p:cNvPicPr/>
          <p:nvPr/>
        </p:nvPicPr>
        <p:blipFill>
          <a:blip r:embed=""/>
          <a:stretch/>
        </p:blipFill>
        <p:spPr>
          <a:xfrm>
            <a:off x="772200" y="4740480"/>
            <a:ext cx="3899160" cy="40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7" dur="indefinite" restart="never" nodeType="tmRoot">
          <p:childTnLst>
            <p:seq>
              <p:cTn id="2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ACS vs. Real Estate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21" name="Picture 4" descr=""/>
          <p:cNvPicPr/>
          <p:nvPr/>
        </p:nvPicPr>
        <p:blipFill>
          <a:blip r:embed=""/>
          <a:stretch/>
        </p:blipFill>
        <p:spPr>
          <a:xfrm>
            <a:off x="0" y="1055520"/>
            <a:ext cx="5105160" cy="3573360"/>
          </a:xfrm>
          <a:prstGeom prst="rect">
            <a:avLst/>
          </a:prstGeom>
          <a:ln>
            <a:noFill/>
          </a:ln>
        </p:spPr>
      </p:pic>
      <p:pic>
        <p:nvPicPr>
          <p:cNvPr id="622" name="Picture 7" descr=""/>
          <p:cNvPicPr/>
          <p:nvPr/>
        </p:nvPicPr>
        <p:blipFill>
          <a:blip r:embed=""/>
          <a:stretch/>
        </p:blipFill>
        <p:spPr>
          <a:xfrm>
            <a:off x="5378400" y="1024200"/>
            <a:ext cx="3308040" cy="4079880"/>
          </a:xfrm>
          <a:prstGeom prst="rect">
            <a:avLst/>
          </a:prstGeom>
          <a:ln>
            <a:noFill/>
          </a:ln>
        </p:spPr>
      </p:pic>
      <p:sp>
        <p:nvSpPr>
          <p:cNvPr id="623" name="CustomShape 2"/>
          <p:cNvSpPr/>
          <p:nvPr/>
        </p:nvSpPr>
        <p:spPr>
          <a:xfrm>
            <a:off x="5689080" y="1063080"/>
            <a:ext cx="23824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Assessment Value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(2013 AC Real Estate Data)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4" name="CustomShape 3"/>
          <p:cNvSpPr/>
          <p:nvPr/>
        </p:nvSpPr>
        <p:spPr>
          <a:xfrm>
            <a:off x="1127520" y="3074040"/>
            <a:ext cx="818640" cy="735480"/>
          </a:xfrm>
          <a:prstGeom prst="frame">
            <a:avLst>
              <a:gd name="adj1" fmla="val 125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timing>
    <p:tnLst>
      <p:par>
        <p:cTn id="209" dur="indefinite" restart="never" nodeType="tmRoot">
          <p:childTnLst>
            <p:seq>
              <p:cTn id="2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Shape 1"/>
          <p:cNvSpPr txBox="1"/>
          <p:nvPr/>
        </p:nvSpPr>
        <p:spPr>
          <a:xfrm>
            <a:off x="457200" y="5724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Location of Extreme Housing Values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(Arlington County data)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26" name="Picture 4" descr=""/>
          <p:cNvPicPr/>
          <p:nvPr/>
        </p:nvPicPr>
        <p:blipFill>
          <a:blip r:embed=""/>
          <a:stretch/>
        </p:blipFill>
        <p:spPr>
          <a:xfrm>
            <a:off x="0" y="1077840"/>
            <a:ext cx="4098240" cy="4065480"/>
          </a:xfrm>
          <a:prstGeom prst="rect">
            <a:avLst/>
          </a:prstGeom>
          <a:ln>
            <a:noFill/>
          </a:ln>
        </p:spPr>
      </p:pic>
      <p:pic>
        <p:nvPicPr>
          <p:cNvPr id="627" name="Picture 5" descr=""/>
          <p:cNvPicPr/>
          <p:nvPr/>
        </p:nvPicPr>
        <p:blipFill>
          <a:blip r:embed=""/>
          <a:stretch/>
        </p:blipFill>
        <p:spPr>
          <a:xfrm>
            <a:off x="4945320" y="1076040"/>
            <a:ext cx="4040640" cy="4066920"/>
          </a:xfrm>
          <a:prstGeom prst="rect">
            <a:avLst/>
          </a:prstGeom>
          <a:ln>
            <a:noFill/>
          </a:ln>
        </p:spPr>
      </p:pic>
      <p:sp>
        <p:nvSpPr>
          <p:cNvPr id="628" name="CustomShape 2"/>
          <p:cNvSpPr/>
          <p:nvPr/>
        </p:nvSpPr>
        <p:spPr>
          <a:xfrm>
            <a:off x="367560" y="891360"/>
            <a:ext cx="8308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 and Bottom 20% (left) and 10% (right) of Assessed Values for Single Family Homes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1" dur="indefinite" restart="never" nodeType="tmRoot">
          <p:childTnLst>
            <p:seq>
              <p:cTn id="2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Shape 1"/>
          <p:cNvSpPr txBox="1"/>
          <p:nvPr/>
        </p:nvSpPr>
        <p:spPr>
          <a:xfrm>
            <a:off x="-152280" y="79200"/>
            <a:ext cx="899136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Simpson Index by Census Tract and by Block Group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30" name="Picture 1" descr=""/>
          <p:cNvPicPr/>
          <p:nvPr/>
        </p:nvPicPr>
        <p:blipFill>
          <a:blip r:embed=""/>
          <a:stretch/>
        </p:blipFill>
        <p:spPr>
          <a:xfrm>
            <a:off x="4511520" y="939240"/>
            <a:ext cx="3963600" cy="3951720"/>
          </a:xfrm>
          <a:prstGeom prst="rect">
            <a:avLst/>
          </a:prstGeom>
          <a:ln>
            <a:noFill/>
          </a:ln>
        </p:spPr>
      </p:pic>
      <p:pic>
        <p:nvPicPr>
          <p:cNvPr id="631" name="Picture 3" descr=""/>
          <p:cNvPicPr/>
          <p:nvPr/>
        </p:nvPicPr>
        <p:blipFill>
          <a:blip r:embed=""/>
          <a:stretch/>
        </p:blipFill>
        <p:spPr>
          <a:xfrm>
            <a:off x="533520" y="936360"/>
            <a:ext cx="3977640" cy="394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3" dur="indefinite" restart="never" nodeType="tmRoot">
          <p:childTnLst>
            <p:seq>
              <p:cTn id="2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Gini index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3" name="TextShape 2"/>
          <p:cNvSpPr txBox="1"/>
          <p:nvPr/>
        </p:nvSpPr>
        <p:spPr>
          <a:xfrm>
            <a:off x="-76320" y="1006200"/>
            <a:ext cx="8915040" cy="3089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It measures the inequality among values of a frequency distribution.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Mathematically based on the Lorenz curve: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33804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pic>
        <p:nvPicPr>
          <p:cNvPr id="634" name="Picture 2" descr=""/>
          <p:cNvPicPr/>
          <p:nvPr/>
        </p:nvPicPr>
        <p:blipFill>
          <a:blip r:embed=""/>
          <a:stretch/>
        </p:blipFill>
        <p:spPr>
          <a:xfrm>
            <a:off x="772200" y="4740480"/>
            <a:ext cx="3899160" cy="400320"/>
          </a:xfrm>
          <a:prstGeom prst="rect">
            <a:avLst/>
          </a:prstGeom>
          <a:ln>
            <a:noFill/>
          </a:ln>
        </p:spPr>
      </p:pic>
      <p:pic>
        <p:nvPicPr>
          <p:cNvPr id="635" name="Picture 1" descr=""/>
          <p:cNvPicPr/>
          <p:nvPr/>
        </p:nvPicPr>
        <p:blipFill>
          <a:blip r:embed=""/>
          <a:stretch/>
        </p:blipFill>
        <p:spPr>
          <a:xfrm>
            <a:off x="429480" y="1962000"/>
            <a:ext cx="6122520" cy="3112200"/>
          </a:xfrm>
          <a:prstGeom prst="rect">
            <a:avLst/>
          </a:prstGeom>
          <a:ln>
            <a:noFill/>
          </a:ln>
        </p:spPr>
      </p:pic>
      <p:sp>
        <p:nvSpPr>
          <p:cNvPr id="636" name="CustomShape 3"/>
          <p:cNvSpPr/>
          <p:nvPr/>
        </p:nvSpPr>
        <p:spPr>
          <a:xfrm>
            <a:off x="3962520" y="3105000"/>
            <a:ext cx="338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7" name="CustomShape 4"/>
          <p:cNvSpPr/>
          <p:nvPr/>
        </p:nvSpPr>
        <p:spPr>
          <a:xfrm>
            <a:off x="4872960" y="3408840"/>
            <a:ext cx="3337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8" name="" descr=""/>
          <p:cNvPicPr/>
          <p:nvPr/>
        </p:nvPicPr>
        <p:blipFill>
          <a:blip r:embed="rId1"/>
          <a:stretch/>
        </p:blipFill>
        <p:spPr>
          <a:xfrm>
            <a:off x="6985080" y="2616120"/>
            <a:ext cx="812880" cy="78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5" dur="indefinite" restart="never" nodeType="tmRoot">
          <p:childTnLst>
            <p:seq>
              <p:cTn id="2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Data Framework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457200" y="926640"/>
            <a:ext cx="8115120" cy="421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What features are needed for a data framework that characterizes content, access, timeliness, quality, and potential uses of non-federally collected data?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For which American Community Survey (ACS) questions and for what subpopulations can non-survey sources of direct estimates at the unit level be obtained? Can modeled estimates at the unit level or at some aggregate geographic and/or temporal level be developed?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Gini Index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0" name="TextShape 2"/>
          <p:cNvSpPr txBox="1"/>
          <p:nvPr/>
        </p:nvSpPr>
        <p:spPr>
          <a:xfrm>
            <a:off x="4680" y="1025640"/>
            <a:ext cx="868176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PUMS data, the Gini index at the county level is .312: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North Arlington PUMA: 0.292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South Arlington PUMA: 0.287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AC Real Estate data, the Gini index at the county level is 0.292: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North Arlington PUMA: 0.268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South Arlington PUMA: 0.265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No significant difference between 2 PUMAs based on Gini index.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pic>
        <p:nvPicPr>
          <p:cNvPr id="641" name="Picture 2" descr=""/>
          <p:cNvPicPr/>
          <p:nvPr/>
        </p:nvPicPr>
        <p:blipFill>
          <a:blip r:embed=""/>
          <a:stretch/>
        </p:blipFill>
        <p:spPr>
          <a:xfrm>
            <a:off x="772200" y="4740480"/>
            <a:ext cx="3899160" cy="40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7" dur="indefinite" restart="never" nodeType="tmRoot">
          <p:childTnLst>
            <p:seq>
              <p:cTn id="2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extShape 1"/>
          <p:cNvSpPr txBox="1"/>
          <p:nvPr/>
        </p:nvSpPr>
        <p:spPr>
          <a:xfrm>
            <a:off x="457200" y="20628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Gini Index by Census Tract and by Block Group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43" name="Picture 1" descr=""/>
          <p:cNvPicPr/>
          <p:nvPr/>
        </p:nvPicPr>
        <p:blipFill>
          <a:blip r:embed=""/>
          <a:stretch/>
        </p:blipFill>
        <p:spPr>
          <a:xfrm>
            <a:off x="627120" y="1063800"/>
            <a:ext cx="3944520" cy="3905280"/>
          </a:xfrm>
          <a:prstGeom prst="rect">
            <a:avLst/>
          </a:prstGeom>
          <a:ln>
            <a:noFill/>
          </a:ln>
        </p:spPr>
      </p:pic>
      <p:pic>
        <p:nvPicPr>
          <p:cNvPr id="644" name="Picture 2" descr=""/>
          <p:cNvPicPr/>
          <p:nvPr/>
        </p:nvPicPr>
        <p:blipFill>
          <a:blip r:embed=""/>
          <a:stretch/>
        </p:blipFill>
        <p:spPr>
          <a:xfrm>
            <a:off x="4572000" y="1063800"/>
            <a:ext cx="4107600" cy="4070520"/>
          </a:xfrm>
          <a:prstGeom prst="rect">
            <a:avLst/>
          </a:prstGeom>
          <a:ln>
            <a:noFill/>
          </a:ln>
        </p:spPr>
      </p:pic>
    </p:spTree>
  </p:cSld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TextShape 1"/>
          <p:cNvSpPr txBox="1"/>
          <p:nvPr/>
        </p:nvSpPr>
        <p:spPr>
          <a:xfrm>
            <a:off x="457200" y="895320"/>
            <a:ext cx="8229240" cy="4247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4784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Investigating the determinants of house value.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44784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Hedonic Specification: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33804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ln (V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ijt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) = β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0t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+ H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ijt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β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1t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+ N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ijt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β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2jt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+  L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jt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β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3jt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+u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j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+ e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ijt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, where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33804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V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ijt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is the value of house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, in city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j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, in year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33804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H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ijt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is a vector of house characteristics,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33804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N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ijt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is a vector of neighborhood characteristics,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33804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L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jt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is a vector of local public goods, and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33804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u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j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is a town fixed effect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44784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Hedonic equation is a reduced form equation that is determined by the interaction of supply and demand.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646" name="TextShape 2"/>
          <p:cNvSpPr txBox="1"/>
          <p:nvPr/>
        </p:nvSpPr>
        <p:spPr>
          <a:xfrm>
            <a:off x="457200" y="20628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Use Case 1I: Hedonic Specification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TextShape 1"/>
          <p:cNvSpPr txBox="1"/>
          <p:nvPr/>
        </p:nvSpPr>
        <p:spPr>
          <a:xfrm>
            <a:off x="457200" y="895320"/>
            <a:ext cx="746712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4784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Hedonic Specification: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33804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ln (V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ijt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) = β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0t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+ H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ijt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β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1t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+ N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ijt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β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2jt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+  L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jt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β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3jt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+u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j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+ e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ijt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, where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33804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33804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H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ijt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is a vector of house characteristics: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9716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Number of bedrooms, number of units,  year built, lot size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28116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2811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N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ijt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is a vector of neighborhood characteristics: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91440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Block Group Characteristics: Median year built, % vacant units, median income, % poverty, % receiving SNAP,  % unemployed, % married, % degree, % in school,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91440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Census Tract Characteristics: LI quiet score, walk score, crime index, school quality score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28116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648" name="TextShape 2"/>
          <p:cNvSpPr txBox="1"/>
          <p:nvPr/>
        </p:nvSpPr>
        <p:spPr>
          <a:xfrm>
            <a:off x="457200" y="20628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Use Case 1I: Hedonic Specification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Data 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0" name="TextShape 2"/>
          <p:cNvSpPr txBox="1"/>
          <p:nvPr/>
        </p:nvSpPr>
        <p:spPr>
          <a:xfrm>
            <a:off x="457200" y="100620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ACS PUMS 2013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Arlington County Real Estate, 2013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Multiple Listing Services data, 2013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Black Knight Financial Services, 2013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CoreLogic, 2013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James City County, 2013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Comparison of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Goodness-of-Fit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52" name="Picture 3" descr=""/>
          <p:cNvPicPr/>
          <p:nvPr/>
        </p:nvPicPr>
        <p:blipFill>
          <a:blip r:embed=""/>
          <a:stretch/>
        </p:blipFill>
        <p:spPr>
          <a:xfrm>
            <a:off x="685800" y="971640"/>
            <a:ext cx="7149240" cy="3885840"/>
          </a:xfrm>
          <a:prstGeom prst="rect">
            <a:avLst/>
          </a:prstGeom>
          <a:ln>
            <a:noFill/>
          </a:ln>
        </p:spPr>
      </p:pic>
    </p:spTree>
  </p:cSld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Conclusion and Future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4" name="TextShape 2"/>
          <p:cNvSpPr txBox="1"/>
          <p:nvPr/>
        </p:nvSpPr>
        <p:spPr>
          <a:xfrm>
            <a:off x="457200" y="100620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The use cases illustrate the potential benefits of the external and local data sources: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Characterizing diversity at lower level of granularity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Identification of determinants of house value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Characterizing spatial distribution of other variables (e.g., year built, number of bedrooms, heating, etc.)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Clean and code additional housing characteristics for hedonic specification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TextShape 1"/>
          <p:cNvSpPr txBox="1"/>
          <p:nvPr/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Conclusions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Study Focus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7" name="TextShape 2"/>
          <p:cNvSpPr txBox="1"/>
          <p:nvPr/>
        </p:nvSpPr>
        <p:spPr>
          <a:xfrm>
            <a:off x="457200" y="100620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Leveraging </a:t>
            </a:r>
            <a:r>
              <a:rPr b="1" i="1" lang="en-US" sz="2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external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data sources to enhance official federal statistics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Developing data framework that encompasses theory and methods to capture, re-purpose, &amp; integrate multiple sources of data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Implement case studies to inform data framework &amp; characterize fitness-for-use of external data sources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Findings About 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9" name="TextShape 2"/>
          <p:cNvSpPr txBox="1"/>
          <p:nvPr/>
        </p:nvSpPr>
        <p:spPr>
          <a:xfrm>
            <a:off x="457200" y="100620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Through lens of case studies – housing and education – developed and tested data framework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Challenges with implementing data framework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2" marL="1373040" indent="-225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profiling, cleaning, transforming, restructuring,  benchmarking, analysis of data,  fitness-for-use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Housing – iterative process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lvl="1" marL="102888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Education – relatively more linear process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Case Studies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457200" y="972000"/>
            <a:ext cx="833076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Two case studies: </a:t>
            </a:r>
            <a:r>
              <a:rPr b="1" lang="en-US" sz="2800" spc="-1" strike="noStrike">
                <a:solidFill>
                  <a:srgbClr val="770d3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Housing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 and </a:t>
            </a:r>
            <a:r>
              <a:rPr b="1" lang="en-US" sz="2800" spc="-1" strike="noStrike">
                <a:solidFill>
                  <a:srgbClr val="770d3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Education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How can non-federally collected data sources enhance  or complement a representative use of ACS data?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What is the value of combining data sources, non-federally collected data sources and/or ACS data, to enhance or complement a representative use of  ACS data?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External Sources of Data Compared to ACS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1" name="TextShape 2"/>
          <p:cNvSpPr txBox="1"/>
          <p:nvPr/>
        </p:nvSpPr>
        <p:spPr>
          <a:xfrm>
            <a:off x="457200" y="1063080"/>
            <a:ext cx="8318520" cy="3554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38040">
              <a:lnSpc>
                <a:spcPct val="100000"/>
              </a:lnSpc>
            </a:pPr>
            <a:r>
              <a:rPr b="1" lang="en-US" sz="2800" spc="-1" strike="noStrike">
                <a:solidFill>
                  <a:srgbClr val="770d3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External sources of housing and education data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Comprehensive – more detailed and has new information for ACS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Longitudinal – valuable for identifying inconsistencies and facilitates  cleaning the data + potentially useful for analysis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Complementary with ACS in models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338040">
              <a:lnSpc>
                <a:spcPct val="100000"/>
              </a:lnSpc>
            </a:pPr>
            <a:r>
              <a:rPr b="1" lang="en-US" sz="2800" spc="-1" strike="noStrike">
                <a:solidFill>
                  <a:srgbClr val="770d3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Uncertainties/more research required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Understanding differences and adjustments needed to use external       data in existing and new statistical products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33804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Leverage Data Acquisition &amp; Research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3" name="CustomShape 2"/>
          <p:cNvSpPr/>
          <p:nvPr/>
        </p:nvSpPr>
        <p:spPr>
          <a:xfrm rot="5400000">
            <a:off x="5235480" y="-775800"/>
            <a:ext cx="1636200" cy="52664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d0d8e8"/>
          </a:solidFill>
          <a:ln>
            <a:solidFill>
              <a:srgbClr val="4775a7"/>
            </a:solidFill>
            <a:round/>
          </a:ln>
        </p:spPr>
        <p:style>
          <a:lnRef idx="1"/>
          <a:fillRef idx="0"/>
          <a:effectRef idx="0"/>
          <a:fontRef idx="minor"/>
        </p:style>
        <p:txBody>
          <a:bodyPr lIns="247680" rIns="247680" tIns="123840" bIns="123840" anchor="ctr"/>
          <a:p>
            <a:pPr lvl="1" marL="171360" indent="-171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Tax assessments, sales prices, and year built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1360" indent="-171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"/>
              </a:rPr>
              <a:t>ACS PUMA to county and school district areas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1360" indent="-171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"/>
              </a:rPr>
              <a:t>Enrollment counts, limited  English proficiency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1360" indent="-171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"/>
              </a:rPr>
              <a:t>Charter school enrollment and home educated students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57200" y="975240"/>
            <a:ext cx="2962440" cy="1752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775a7"/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solidFill>
              <a:srgbClr val="4775a7"/>
            </a:solidFill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177120" tIns="131400" bIns="131040"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Replace or Impute Missing ACS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 rot="5400000">
            <a:off x="5352480" y="1059120"/>
            <a:ext cx="1402200" cy="52664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d0d8e8">
              <a:alpha val="90000"/>
            </a:srgbClr>
          </a:solidFill>
          <a:ln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/>
          <a:fillRef idx="0"/>
          <a:effectRef idx="0"/>
          <a:fontRef idx="minor"/>
        </p:style>
        <p:txBody>
          <a:bodyPr lIns="247680" rIns="247680" tIns="123840" bIns="123840" anchor="ctr"/>
          <a:p>
            <a:pPr lvl="1" marL="171360" indent="-17100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"/>
              </a:rPr>
              <a:t>Housing diversity/inequality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1360" indent="-17100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"/>
              </a:rPr>
              <a:t>Characteristics of pre-1940 housing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1360" indent="-17100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"/>
              </a:rPr>
              <a:t>Add new variables, e.g. number of dropouts, curriculum,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6" name="CustomShape 5"/>
          <p:cNvSpPr/>
          <p:nvPr/>
        </p:nvSpPr>
        <p:spPr>
          <a:xfrm>
            <a:off x="457200" y="2791440"/>
            <a:ext cx="2962440" cy="1752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775a7"/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solidFill>
              <a:srgbClr val="4775a7"/>
            </a:solidFill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177120" tIns="131400" bIns="131040"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"/>
              </a:rPr>
              <a:t>Add New Data w/o new survey questions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Leverage Data Acquisition &amp; Research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8" name="CustomShape 2"/>
          <p:cNvSpPr/>
          <p:nvPr/>
        </p:nvSpPr>
        <p:spPr>
          <a:xfrm rot="5400000">
            <a:off x="5149440" y="-775440"/>
            <a:ext cx="1674000" cy="526644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/>
          <a:fillRef idx="0"/>
          <a:effectRef idx="0"/>
          <a:fontRef idx="minor"/>
        </p:style>
        <p:txBody>
          <a:bodyPr lIns="247680" rIns="247680" tIns="123840" bIns="123840" anchor="ctr"/>
          <a:p>
            <a:pPr lvl="1" marL="2286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"/>
              </a:rPr>
              <a:t>Housing diversity/inequality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"/>
              </a:rPr>
              <a:t>Permitting data to capture rate of change of housing characteristics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1360" indent="-171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"/>
              </a:rPr>
              <a:t>Changes in student enrollment throughout the year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88520" y="975240"/>
            <a:ext cx="2894760" cy="1752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775a7"/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solidFill>
              <a:srgbClr val="4775a7"/>
            </a:solidFill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177120" tIns="131400" bIns="131040"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Adjust ACS with more frequently available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 rot="5400000">
            <a:off x="5287320" y="1034280"/>
            <a:ext cx="1586880" cy="520992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/>
          <a:fillRef idx="0"/>
          <a:effectRef idx="0"/>
          <a:fontRef idx="minor"/>
        </p:style>
        <p:txBody>
          <a:bodyPr lIns="247680" rIns="247680" tIns="123840" bIns="123840" anchor="ctr"/>
          <a:p>
            <a:pPr lvl="1" marL="171360" indent="-171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"/>
              </a:rPr>
              <a:t>Housing sales data as a statistical sample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1360" indent="-171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"/>
              </a:rPr>
              <a:t>Longitudinal profiles of local and state profiles using housing and education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1360" indent="-171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"/>
              </a:rPr>
              <a:t>Longitudinal analysis, e.g., changes in housing stock; school to work transitions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457920" y="2788560"/>
            <a:ext cx="3017160" cy="1752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775a7"/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solidFill>
              <a:srgbClr val="4775a7"/>
            </a:solidFill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177120" tIns="131400" bIns="131040"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"/>
              </a:rPr>
              <a:t>Create New Products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Conclusions – Take Aways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3" name="TextShape 2"/>
          <p:cNvSpPr txBox="1"/>
          <p:nvPr/>
        </p:nvSpPr>
        <p:spPr>
          <a:xfrm>
            <a:off x="457200" y="1006200"/>
            <a:ext cx="8229240" cy="3607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Use of </a:t>
            </a:r>
            <a:r>
              <a:rPr b="1" lang="en-US" sz="2400" spc="-1" strike="noStrike">
                <a:solidFill>
                  <a:srgbClr val="770d3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external data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– </a:t>
            </a:r>
            <a:r>
              <a:rPr b="1" lang="en-US" sz="2400" spc="-1" strike="noStrike">
                <a:solidFill>
                  <a:srgbClr val="770d3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no control over collection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, unlike federal statistics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Need a </a:t>
            </a:r>
            <a:r>
              <a:rPr b="1" lang="en-US" sz="2400" spc="-1" strike="noStrike">
                <a:solidFill>
                  <a:srgbClr val="770d3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disciplined, yet flexible and adaptable, data framework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to assess data quality and fitness-for-use that is dependent on use, e.g., ACS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 marL="6811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There are useful external data sources that could be used to supplement or replace ACS variables but </a:t>
            </a:r>
            <a:r>
              <a:rPr b="0" lang="en-US" sz="2400" spc="-1" strike="noStrike">
                <a:solidFill>
                  <a:srgbClr val="770d3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more research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needs to be done.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SDAL Oct 2015.thmx</Template>
  <TotalTime>4222</TotalTime>
  <Application>LibreOffice/5.1.3.2$Linux_X86_64 LibreOffice_project/10m0$Build-2</Application>
  <Words>3977</Words>
  <Paragraphs>770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2015-10-22T12:46:50Z</dcterms:created>
  <dc:creator>Katie Ziemer</dc:creator>
  <dc:description/>
  <dc:language>en-US</dc:language>
  <cp:lastModifiedBy>Stephanie Shipp</cp:lastModifiedBy>
  <cp:lastPrinted>2015-10-23T16:15:41Z</cp:lastPrinted>
  <dcterms:modified xsi:type="dcterms:W3CDTF">2015-12-18T01:04:14Z</dcterms:modified>
  <cp:revision>303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67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93</vt:i4>
  </property>
</Properties>
</file>