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97227-123E-4F2D-ADA6-AFD43E78956B}" v="1234" dt="2023-02-19T04:29:13.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6D1D7-C525-427A-8E18-E85E2616A89F}"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FE587A14-DA0A-4728-9A62-8202CF5BEB8C}">
      <dgm:prSet/>
      <dgm:spPr/>
      <dgm:t>
        <a:bodyPr/>
        <a:lstStyle/>
        <a:p>
          <a:r>
            <a:rPr lang="en-US"/>
            <a:t>Traditional Methods include more planning upfront, Agile only plans to the bare minimum</a:t>
          </a:r>
        </a:p>
      </dgm:t>
    </dgm:pt>
    <dgm:pt modelId="{EDEC651A-5159-4CF6-A8EC-85F8392D674D}" type="parTrans" cxnId="{E8F37201-E9E6-402D-836E-284C41454D1E}">
      <dgm:prSet/>
      <dgm:spPr/>
      <dgm:t>
        <a:bodyPr/>
        <a:lstStyle/>
        <a:p>
          <a:endParaRPr lang="en-US"/>
        </a:p>
      </dgm:t>
    </dgm:pt>
    <dgm:pt modelId="{97D3BBAA-8F2C-4865-90F4-C1FE898105EE}" type="sibTrans" cxnId="{E8F37201-E9E6-402D-836E-284C41454D1E}">
      <dgm:prSet/>
      <dgm:spPr/>
      <dgm:t>
        <a:bodyPr/>
        <a:lstStyle/>
        <a:p>
          <a:endParaRPr lang="en-US"/>
        </a:p>
      </dgm:t>
    </dgm:pt>
    <dgm:pt modelId="{205F623D-A553-42A4-A78F-7268FB046B79}">
      <dgm:prSet/>
      <dgm:spPr/>
      <dgm:t>
        <a:bodyPr/>
        <a:lstStyle/>
        <a:p>
          <a:r>
            <a:rPr lang="en-US"/>
            <a:t>Traditional Methods keep the project to the original plan, Agile allows the plan to change</a:t>
          </a:r>
        </a:p>
      </dgm:t>
    </dgm:pt>
    <dgm:pt modelId="{FE9E0E7A-BE4A-4C4D-95AE-547622475218}" type="parTrans" cxnId="{B324B579-237D-4383-9DB9-BDB45816280A}">
      <dgm:prSet/>
      <dgm:spPr/>
      <dgm:t>
        <a:bodyPr/>
        <a:lstStyle/>
        <a:p>
          <a:endParaRPr lang="en-US"/>
        </a:p>
      </dgm:t>
    </dgm:pt>
    <dgm:pt modelId="{29AB4627-F672-4B52-A3C7-8D8E1164E097}" type="sibTrans" cxnId="{B324B579-237D-4383-9DB9-BDB45816280A}">
      <dgm:prSet/>
      <dgm:spPr/>
      <dgm:t>
        <a:bodyPr/>
        <a:lstStyle/>
        <a:p>
          <a:endParaRPr lang="en-US"/>
        </a:p>
      </dgm:t>
    </dgm:pt>
    <dgm:pt modelId="{326BB159-07E3-49DB-B1E8-9C000006B79C}">
      <dgm:prSet/>
      <dgm:spPr/>
      <dgm:t>
        <a:bodyPr/>
        <a:lstStyle/>
        <a:p>
          <a:r>
            <a:rPr lang="en-US"/>
            <a:t>Traditional Methods keep the Project Manager responsible for all, Agile holds every member of the team accountable</a:t>
          </a:r>
        </a:p>
      </dgm:t>
    </dgm:pt>
    <dgm:pt modelId="{DE845C3A-35DF-4719-923B-1CA9942509FF}" type="parTrans" cxnId="{BF090ED6-1EC5-4788-8A86-ED0FB7F31053}">
      <dgm:prSet/>
      <dgm:spPr/>
      <dgm:t>
        <a:bodyPr/>
        <a:lstStyle/>
        <a:p>
          <a:endParaRPr lang="en-US"/>
        </a:p>
      </dgm:t>
    </dgm:pt>
    <dgm:pt modelId="{9C54629C-BD6F-4CDE-B6CE-877134C768E2}" type="sibTrans" cxnId="{BF090ED6-1EC5-4788-8A86-ED0FB7F31053}">
      <dgm:prSet/>
      <dgm:spPr/>
      <dgm:t>
        <a:bodyPr/>
        <a:lstStyle/>
        <a:p>
          <a:endParaRPr lang="en-US"/>
        </a:p>
      </dgm:t>
    </dgm:pt>
    <dgm:pt modelId="{71A067F2-93BA-48D1-A5AA-D918F7BD2BC3}">
      <dgm:prSet/>
      <dgm:spPr/>
      <dgm:t>
        <a:bodyPr/>
        <a:lstStyle/>
        <a:p>
          <a:r>
            <a:rPr lang="en-US"/>
            <a:t>Traditional Methods have communication with the client at the beginning of the process, Agile methods have ongoing communication throughout</a:t>
          </a:r>
        </a:p>
      </dgm:t>
    </dgm:pt>
    <dgm:pt modelId="{77C5F3AE-33E7-4C52-9872-DD9009D512B0}" type="parTrans" cxnId="{F6855F28-7D19-40AD-BC8C-972A898ED238}">
      <dgm:prSet/>
      <dgm:spPr/>
      <dgm:t>
        <a:bodyPr/>
        <a:lstStyle/>
        <a:p>
          <a:endParaRPr lang="en-US"/>
        </a:p>
      </dgm:t>
    </dgm:pt>
    <dgm:pt modelId="{3BF971DB-EA69-4005-8FC0-BD2A16F730A7}" type="sibTrans" cxnId="{F6855F28-7D19-40AD-BC8C-972A898ED238}">
      <dgm:prSet/>
      <dgm:spPr/>
      <dgm:t>
        <a:bodyPr/>
        <a:lstStyle/>
        <a:p>
          <a:endParaRPr lang="en-US"/>
        </a:p>
      </dgm:t>
    </dgm:pt>
    <dgm:pt modelId="{73D9571C-A305-4FA0-AE4F-182EDF5A6B04}" type="pres">
      <dgm:prSet presAssocID="{9B76D1D7-C525-427A-8E18-E85E2616A89F}" presName="matrix" presStyleCnt="0">
        <dgm:presLayoutVars>
          <dgm:chMax val="1"/>
          <dgm:dir/>
          <dgm:resizeHandles val="exact"/>
        </dgm:presLayoutVars>
      </dgm:prSet>
      <dgm:spPr/>
    </dgm:pt>
    <dgm:pt modelId="{292DBB70-53AB-4D7D-B48E-4EF66E03EF8B}" type="pres">
      <dgm:prSet presAssocID="{9B76D1D7-C525-427A-8E18-E85E2616A89F}" presName="diamond" presStyleLbl="bgShp" presStyleIdx="0" presStyleCnt="1"/>
      <dgm:spPr/>
    </dgm:pt>
    <dgm:pt modelId="{4065DBE2-490C-4854-9B22-234B9573E94F}" type="pres">
      <dgm:prSet presAssocID="{9B76D1D7-C525-427A-8E18-E85E2616A89F}" presName="quad1" presStyleLbl="node1" presStyleIdx="0" presStyleCnt="4">
        <dgm:presLayoutVars>
          <dgm:chMax val="0"/>
          <dgm:chPref val="0"/>
          <dgm:bulletEnabled val="1"/>
        </dgm:presLayoutVars>
      </dgm:prSet>
      <dgm:spPr/>
    </dgm:pt>
    <dgm:pt modelId="{B0C0436F-01EA-4734-B809-DDE0259DA7A2}" type="pres">
      <dgm:prSet presAssocID="{9B76D1D7-C525-427A-8E18-E85E2616A89F}" presName="quad2" presStyleLbl="node1" presStyleIdx="1" presStyleCnt="4">
        <dgm:presLayoutVars>
          <dgm:chMax val="0"/>
          <dgm:chPref val="0"/>
          <dgm:bulletEnabled val="1"/>
        </dgm:presLayoutVars>
      </dgm:prSet>
      <dgm:spPr/>
    </dgm:pt>
    <dgm:pt modelId="{D1DB63BB-7405-40C8-9E02-C4064ED03818}" type="pres">
      <dgm:prSet presAssocID="{9B76D1D7-C525-427A-8E18-E85E2616A89F}" presName="quad3" presStyleLbl="node1" presStyleIdx="2" presStyleCnt="4">
        <dgm:presLayoutVars>
          <dgm:chMax val="0"/>
          <dgm:chPref val="0"/>
          <dgm:bulletEnabled val="1"/>
        </dgm:presLayoutVars>
      </dgm:prSet>
      <dgm:spPr/>
    </dgm:pt>
    <dgm:pt modelId="{5554AA94-22CF-445C-B817-B74C7472B9D7}" type="pres">
      <dgm:prSet presAssocID="{9B76D1D7-C525-427A-8E18-E85E2616A89F}" presName="quad4" presStyleLbl="node1" presStyleIdx="3" presStyleCnt="4">
        <dgm:presLayoutVars>
          <dgm:chMax val="0"/>
          <dgm:chPref val="0"/>
          <dgm:bulletEnabled val="1"/>
        </dgm:presLayoutVars>
      </dgm:prSet>
      <dgm:spPr/>
    </dgm:pt>
  </dgm:ptLst>
  <dgm:cxnLst>
    <dgm:cxn modelId="{E8F37201-E9E6-402D-836E-284C41454D1E}" srcId="{9B76D1D7-C525-427A-8E18-E85E2616A89F}" destId="{FE587A14-DA0A-4728-9A62-8202CF5BEB8C}" srcOrd="0" destOrd="0" parTransId="{EDEC651A-5159-4CF6-A8EC-85F8392D674D}" sibTransId="{97D3BBAA-8F2C-4865-90F4-C1FE898105EE}"/>
    <dgm:cxn modelId="{F6855F28-7D19-40AD-BC8C-972A898ED238}" srcId="{9B76D1D7-C525-427A-8E18-E85E2616A89F}" destId="{71A067F2-93BA-48D1-A5AA-D918F7BD2BC3}" srcOrd="3" destOrd="0" parTransId="{77C5F3AE-33E7-4C52-9872-DD9009D512B0}" sibTransId="{3BF971DB-EA69-4005-8FC0-BD2A16F730A7}"/>
    <dgm:cxn modelId="{00699760-0AE5-46A1-B54F-31CB161BF0F7}" type="presOf" srcId="{205F623D-A553-42A4-A78F-7268FB046B79}" destId="{B0C0436F-01EA-4734-B809-DDE0259DA7A2}" srcOrd="0" destOrd="0" presId="urn:microsoft.com/office/officeart/2005/8/layout/matrix3"/>
    <dgm:cxn modelId="{D438304C-ED64-450E-A6FC-29614EC7784D}" type="presOf" srcId="{71A067F2-93BA-48D1-A5AA-D918F7BD2BC3}" destId="{5554AA94-22CF-445C-B817-B74C7472B9D7}" srcOrd="0" destOrd="0" presId="urn:microsoft.com/office/officeart/2005/8/layout/matrix3"/>
    <dgm:cxn modelId="{CDA6B54F-8EC7-4016-9B55-1A037E5D7297}" type="presOf" srcId="{9B76D1D7-C525-427A-8E18-E85E2616A89F}" destId="{73D9571C-A305-4FA0-AE4F-182EDF5A6B04}" srcOrd="0" destOrd="0" presId="urn:microsoft.com/office/officeart/2005/8/layout/matrix3"/>
    <dgm:cxn modelId="{B324B579-237D-4383-9DB9-BDB45816280A}" srcId="{9B76D1D7-C525-427A-8E18-E85E2616A89F}" destId="{205F623D-A553-42A4-A78F-7268FB046B79}" srcOrd="1" destOrd="0" parTransId="{FE9E0E7A-BE4A-4C4D-95AE-547622475218}" sibTransId="{29AB4627-F672-4B52-A3C7-8D8E1164E097}"/>
    <dgm:cxn modelId="{B9E1E8B0-45D0-4D87-9E59-09FD9178A3B7}" type="presOf" srcId="{326BB159-07E3-49DB-B1E8-9C000006B79C}" destId="{D1DB63BB-7405-40C8-9E02-C4064ED03818}" srcOrd="0" destOrd="0" presId="urn:microsoft.com/office/officeart/2005/8/layout/matrix3"/>
    <dgm:cxn modelId="{9885E4BB-9F60-4D42-B10D-7C660A497BDF}" type="presOf" srcId="{FE587A14-DA0A-4728-9A62-8202CF5BEB8C}" destId="{4065DBE2-490C-4854-9B22-234B9573E94F}" srcOrd="0" destOrd="0" presId="urn:microsoft.com/office/officeart/2005/8/layout/matrix3"/>
    <dgm:cxn modelId="{BF090ED6-1EC5-4788-8A86-ED0FB7F31053}" srcId="{9B76D1D7-C525-427A-8E18-E85E2616A89F}" destId="{326BB159-07E3-49DB-B1E8-9C000006B79C}" srcOrd="2" destOrd="0" parTransId="{DE845C3A-35DF-4719-923B-1CA9942509FF}" sibTransId="{9C54629C-BD6F-4CDE-B6CE-877134C768E2}"/>
    <dgm:cxn modelId="{C54687B6-0DB9-4F87-9BEF-E40ADAE07060}" type="presParOf" srcId="{73D9571C-A305-4FA0-AE4F-182EDF5A6B04}" destId="{292DBB70-53AB-4D7D-B48E-4EF66E03EF8B}" srcOrd="0" destOrd="0" presId="urn:microsoft.com/office/officeart/2005/8/layout/matrix3"/>
    <dgm:cxn modelId="{5FAB1160-708F-4D7A-A5E0-EFFE86360F61}" type="presParOf" srcId="{73D9571C-A305-4FA0-AE4F-182EDF5A6B04}" destId="{4065DBE2-490C-4854-9B22-234B9573E94F}" srcOrd="1" destOrd="0" presId="urn:microsoft.com/office/officeart/2005/8/layout/matrix3"/>
    <dgm:cxn modelId="{0C7B1688-651F-440D-A512-5EF694B9A4A3}" type="presParOf" srcId="{73D9571C-A305-4FA0-AE4F-182EDF5A6B04}" destId="{B0C0436F-01EA-4734-B809-DDE0259DA7A2}" srcOrd="2" destOrd="0" presId="urn:microsoft.com/office/officeart/2005/8/layout/matrix3"/>
    <dgm:cxn modelId="{1EA59B14-A36D-4E9C-9941-573F02B8DD3A}" type="presParOf" srcId="{73D9571C-A305-4FA0-AE4F-182EDF5A6B04}" destId="{D1DB63BB-7405-40C8-9E02-C4064ED03818}" srcOrd="3" destOrd="0" presId="urn:microsoft.com/office/officeart/2005/8/layout/matrix3"/>
    <dgm:cxn modelId="{2542C4F8-9B00-40F5-87BF-2FF488CCC64C}" type="presParOf" srcId="{73D9571C-A305-4FA0-AE4F-182EDF5A6B04}" destId="{5554AA94-22CF-445C-B817-B74C7472B9D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DBB70-53AB-4D7D-B48E-4EF66E03EF8B}">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5DBE2-490C-4854-9B22-234B9573E94F}">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Traditional Methods include more planning upfront, Agile only plans to the bare minimum</a:t>
          </a:r>
        </a:p>
      </dsp:txBody>
      <dsp:txXfrm>
        <a:off x="1007221" y="627745"/>
        <a:ext cx="1937228" cy="1937228"/>
      </dsp:txXfrm>
    </dsp:sp>
    <dsp:sp modelId="{B0C0436F-01EA-4734-B809-DDE0259DA7A2}">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Traditional Methods keep the project to the original plan, Agile allows the plan to change</a:t>
          </a:r>
        </a:p>
      </dsp:txBody>
      <dsp:txXfrm>
        <a:off x="3319190" y="627745"/>
        <a:ext cx="1937228" cy="1937228"/>
      </dsp:txXfrm>
    </dsp:sp>
    <dsp:sp modelId="{D1DB63BB-7405-40C8-9E02-C4064ED03818}">
      <dsp:nvSpPr>
        <dsp:cNvPr id="0" name=""/>
        <dsp:cNvSpPr/>
      </dsp:nvSpPr>
      <dsp:spPr>
        <a:xfrm>
          <a:off x="902421" y="2834914"/>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Traditional Methods keep the Project Manager responsible for all, Agile holds every member of the team accountable</a:t>
          </a:r>
        </a:p>
      </dsp:txBody>
      <dsp:txXfrm>
        <a:off x="1007221" y="2939714"/>
        <a:ext cx="1937228" cy="1937228"/>
      </dsp:txXfrm>
    </dsp:sp>
    <dsp:sp modelId="{5554AA94-22CF-445C-B817-B74C7472B9D7}">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Traditional Methods have communication with the client at the beginning of the process, Agile methods have ongoing communication throughout</a:t>
          </a:r>
        </a:p>
      </dsp:txBody>
      <dsp:txXfrm>
        <a:off x="3319190" y="2939714"/>
        <a:ext cx="1937228" cy="193722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7971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139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0180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1022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2/18/2023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6474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0791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5663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9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61636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2/18/2023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376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2/18/2023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7597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2/18/2023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60862735"/>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2.wdp"/><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7327519" y="720071"/>
            <a:ext cx="3970877" cy="3492637"/>
          </a:xfrm>
        </p:spPr>
        <p:txBody>
          <a:bodyPr anchor="b">
            <a:normAutofit/>
          </a:bodyPr>
          <a:lstStyle/>
          <a:p>
            <a:r>
              <a:rPr lang="en-US" sz="6000">
                <a:solidFill>
                  <a:schemeClr val="tx1"/>
                </a:solidFill>
                <a:cs typeface="Calibri Light"/>
              </a:rPr>
              <a:t>Agile Development</a:t>
            </a:r>
            <a:endParaRPr lang="en-US" sz="6000">
              <a:solidFill>
                <a:schemeClr val="tx1"/>
              </a:solidFill>
            </a:endParaRPr>
          </a:p>
        </p:txBody>
      </p:sp>
      <p:pic>
        <p:nvPicPr>
          <p:cNvPr id="6" name="Picture 4" descr="Blue arrows pointing at a red button">
            <a:extLst>
              <a:ext uri="{FF2B5EF4-FFF2-40B4-BE49-F238E27FC236}">
                <a16:creationId xmlns:a16="http://schemas.microsoft.com/office/drawing/2014/main" id="{9D164282-CB0A-D441-F8E1-CF7A182C044A}"/>
              </a:ext>
            </a:extLst>
          </p:cNvPr>
          <p:cNvPicPr>
            <a:picLocks noChangeAspect="1"/>
          </p:cNvPicPr>
          <p:nvPr/>
        </p:nvPicPr>
        <p:blipFill rotWithShape="1">
          <a:blip r:embed="rId2"/>
          <a:srcRect l="20821" r="12429"/>
          <a:stretch/>
        </p:blipFill>
        <p:spPr>
          <a:xfrm>
            <a:off x="643467" y="720071"/>
            <a:ext cx="5503939" cy="5503939"/>
          </a:xfrm>
          <a:custGeom>
            <a:avLst/>
            <a:gdLst/>
            <a:ahLst/>
            <a:cxnLst/>
            <a:rect l="l" t="t" r="r" b="b"/>
            <a:pathLst>
              <a:path w="3051400" h="3051400">
                <a:moveTo>
                  <a:pt x="1525700" y="171641"/>
                </a:moveTo>
                <a:cubicBezTo>
                  <a:pt x="2273526" y="171641"/>
                  <a:pt x="2879759" y="777874"/>
                  <a:pt x="2879759" y="1525700"/>
                </a:cubicBezTo>
                <a:cubicBezTo>
                  <a:pt x="2879759" y="2273526"/>
                  <a:pt x="2273526" y="2879759"/>
                  <a:pt x="1525700" y="2879759"/>
                </a:cubicBezTo>
                <a:cubicBezTo>
                  <a:pt x="777874" y="2879759"/>
                  <a:pt x="171641" y="2273526"/>
                  <a:pt x="171641" y="1525700"/>
                </a:cubicBezTo>
                <a:cubicBezTo>
                  <a:pt x="171641" y="777874"/>
                  <a:pt x="777874" y="171641"/>
                  <a:pt x="1525700" y="171641"/>
                </a:cubicBezTo>
                <a:close/>
                <a:moveTo>
                  <a:pt x="1525700" y="133499"/>
                </a:moveTo>
                <a:cubicBezTo>
                  <a:pt x="756809" y="133499"/>
                  <a:pt x="133499" y="756809"/>
                  <a:pt x="133499" y="1525700"/>
                </a:cubicBezTo>
                <a:cubicBezTo>
                  <a:pt x="133499" y="2294591"/>
                  <a:pt x="756809" y="2917901"/>
                  <a:pt x="1525700" y="2917901"/>
                </a:cubicBezTo>
                <a:cubicBezTo>
                  <a:pt x="2294591" y="2917901"/>
                  <a:pt x="2917901" y="2294591"/>
                  <a:pt x="2917901" y="1525700"/>
                </a:cubicBezTo>
                <a:cubicBezTo>
                  <a:pt x="2917901" y="756809"/>
                  <a:pt x="2294591" y="133499"/>
                  <a:pt x="1525700" y="133499"/>
                </a:cubicBezTo>
                <a:close/>
                <a:moveTo>
                  <a:pt x="1525700" y="0"/>
                </a:moveTo>
                <a:cubicBezTo>
                  <a:pt x="2368321" y="0"/>
                  <a:pt x="3051400" y="683079"/>
                  <a:pt x="3051400" y="1525700"/>
                </a:cubicBezTo>
                <a:cubicBezTo>
                  <a:pt x="3051400" y="2368321"/>
                  <a:pt x="2368321" y="3051400"/>
                  <a:pt x="1525700" y="3051400"/>
                </a:cubicBezTo>
                <a:cubicBezTo>
                  <a:pt x="683079" y="3051400"/>
                  <a:pt x="0" y="2368321"/>
                  <a:pt x="0" y="1525700"/>
                </a:cubicBezTo>
                <a:cubicBezTo>
                  <a:pt x="0" y="683079"/>
                  <a:pt x="683079" y="0"/>
                  <a:pt x="1525700" y="0"/>
                </a:cubicBezTo>
                <a:close/>
              </a:path>
            </a:pathLst>
          </a:custGeom>
        </p:spPr>
      </p:pic>
      <p:sp>
        <p:nvSpPr>
          <p:cNvPr id="13" name="Freeform: Shape 12">
            <a:extLst>
              <a:ext uri="{FF2B5EF4-FFF2-40B4-BE49-F238E27FC236}">
                <a16:creationId xmlns:a16="http://schemas.microsoft.com/office/drawing/2014/main" id="{23991EB4-1F71-4BE4-B24D-277DD5EE9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720071"/>
            <a:ext cx="5503939" cy="5503939"/>
          </a:xfrm>
          <a:custGeom>
            <a:avLst/>
            <a:gdLst>
              <a:gd name="connsiteX0" fmla="*/ 3657600 w 7315200"/>
              <a:gd name="connsiteY0" fmla="*/ 411480 h 7315200"/>
              <a:gd name="connsiteX1" fmla="*/ 6903720 w 7315200"/>
              <a:gd name="connsiteY1" fmla="*/ 3657600 h 7315200"/>
              <a:gd name="connsiteX2" fmla="*/ 3657600 w 7315200"/>
              <a:gd name="connsiteY2" fmla="*/ 6903720 h 7315200"/>
              <a:gd name="connsiteX3" fmla="*/ 411480 w 7315200"/>
              <a:gd name="connsiteY3" fmla="*/ 3657600 h 7315200"/>
              <a:gd name="connsiteX4" fmla="*/ 3657600 w 7315200"/>
              <a:gd name="connsiteY4" fmla="*/ 411480 h 7315200"/>
              <a:gd name="connsiteX5" fmla="*/ 3657600 w 7315200"/>
              <a:gd name="connsiteY5" fmla="*/ 320040 h 7315200"/>
              <a:gd name="connsiteX6" fmla="*/ 320040 w 7315200"/>
              <a:gd name="connsiteY6" fmla="*/ 3657600 h 7315200"/>
              <a:gd name="connsiteX7" fmla="*/ 3657600 w 7315200"/>
              <a:gd name="connsiteY7" fmla="*/ 6995160 h 7315200"/>
              <a:gd name="connsiteX8" fmla="*/ 6995160 w 7315200"/>
              <a:gd name="connsiteY8" fmla="*/ 3657600 h 7315200"/>
              <a:gd name="connsiteX9" fmla="*/ 3657600 w 7315200"/>
              <a:gd name="connsiteY9" fmla="*/ 320040 h 7315200"/>
              <a:gd name="connsiteX10" fmla="*/ 3657600 w 7315200"/>
              <a:gd name="connsiteY10" fmla="*/ 0 h 7315200"/>
              <a:gd name="connsiteX11" fmla="*/ 7315200 w 7315200"/>
              <a:gd name="connsiteY11" fmla="*/ 3657600 h 7315200"/>
              <a:gd name="connsiteX12" fmla="*/ 3657600 w 7315200"/>
              <a:gd name="connsiteY12" fmla="*/ 7315200 h 7315200"/>
              <a:gd name="connsiteX13" fmla="*/ 0 w 7315200"/>
              <a:gd name="connsiteY13" fmla="*/ 3657600 h 7315200"/>
              <a:gd name="connsiteX14" fmla="*/ 3657600 w 7315200"/>
              <a:gd name="connsiteY14" fmla="*/ 0 h 73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15200" h="7315200">
                <a:moveTo>
                  <a:pt x="3657600" y="411480"/>
                </a:moveTo>
                <a:cubicBezTo>
                  <a:pt x="5450383" y="411480"/>
                  <a:pt x="6903720" y="1864817"/>
                  <a:pt x="6903720" y="3657600"/>
                </a:cubicBezTo>
                <a:cubicBezTo>
                  <a:pt x="6903720" y="5450383"/>
                  <a:pt x="5450383" y="6903720"/>
                  <a:pt x="3657600" y="6903720"/>
                </a:cubicBezTo>
                <a:cubicBezTo>
                  <a:pt x="1864817" y="6903720"/>
                  <a:pt x="411480" y="5450383"/>
                  <a:pt x="411480" y="3657600"/>
                </a:cubicBezTo>
                <a:cubicBezTo>
                  <a:pt x="411480" y="1864817"/>
                  <a:pt x="1864817" y="411480"/>
                  <a:pt x="3657600" y="411480"/>
                </a:cubicBezTo>
                <a:close/>
                <a:moveTo>
                  <a:pt x="3657600" y="320040"/>
                </a:moveTo>
                <a:cubicBezTo>
                  <a:pt x="1814317" y="320040"/>
                  <a:pt x="320040" y="1814317"/>
                  <a:pt x="320040" y="3657600"/>
                </a:cubicBezTo>
                <a:cubicBezTo>
                  <a:pt x="320040" y="5500883"/>
                  <a:pt x="1814317" y="6995160"/>
                  <a:pt x="3657600" y="6995160"/>
                </a:cubicBezTo>
                <a:cubicBezTo>
                  <a:pt x="5500883" y="6995160"/>
                  <a:pt x="6995160" y="5500883"/>
                  <a:pt x="6995160" y="3657600"/>
                </a:cubicBezTo>
                <a:cubicBezTo>
                  <a:pt x="6995160" y="1814317"/>
                  <a:pt x="5500883" y="320040"/>
                  <a:pt x="3657600" y="320040"/>
                </a:cubicBezTo>
                <a:close/>
                <a:moveTo>
                  <a:pt x="3657600" y="0"/>
                </a:moveTo>
                <a:cubicBezTo>
                  <a:pt x="5677637" y="0"/>
                  <a:pt x="7315200" y="1637563"/>
                  <a:pt x="7315200" y="3657600"/>
                </a:cubicBezTo>
                <a:cubicBezTo>
                  <a:pt x="7315200" y="5677637"/>
                  <a:pt x="5677637" y="7315200"/>
                  <a:pt x="3657600" y="7315200"/>
                </a:cubicBezTo>
                <a:cubicBezTo>
                  <a:pt x="1637563" y="7315200"/>
                  <a:pt x="0" y="5677637"/>
                  <a:pt x="0" y="3657600"/>
                </a:cubicBezTo>
                <a:cubicBezTo>
                  <a:pt x="0" y="1637563"/>
                  <a:pt x="1637563" y="0"/>
                  <a:pt x="3657600"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5" name="Rectangle 14">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02414" y="3431699"/>
            <a:ext cx="3657600"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5456-0218-0ED3-D3F4-5BC22D3B71E3}"/>
              </a:ext>
            </a:extLst>
          </p:cNvPr>
          <p:cNvSpPr>
            <a:spLocks noGrp="1"/>
          </p:cNvSpPr>
          <p:nvPr>
            <p:ph type="title"/>
          </p:nvPr>
        </p:nvSpPr>
        <p:spPr>
          <a:xfrm>
            <a:off x="1043950" y="1179151"/>
            <a:ext cx="3300646" cy="4463889"/>
          </a:xfrm>
        </p:spPr>
        <p:txBody>
          <a:bodyPr anchor="ctr">
            <a:normAutofit/>
          </a:bodyPr>
          <a:lstStyle/>
          <a:p>
            <a:r>
              <a:rPr lang="en-US" dirty="0"/>
              <a:t>What is Agile?</a:t>
            </a:r>
          </a:p>
        </p:txBody>
      </p:sp>
      <p:sp>
        <p:nvSpPr>
          <p:cNvPr id="3" name="Content Placeholder 2">
            <a:extLst>
              <a:ext uri="{FF2B5EF4-FFF2-40B4-BE49-F238E27FC236}">
                <a16:creationId xmlns:a16="http://schemas.microsoft.com/office/drawing/2014/main" id="{71BDBF37-BFAA-C9A5-4E46-4F5135DE8841}"/>
              </a:ext>
            </a:extLst>
          </p:cNvPr>
          <p:cNvSpPr>
            <a:spLocks noGrp="1"/>
          </p:cNvSpPr>
          <p:nvPr>
            <p:ph idx="1"/>
          </p:nvPr>
        </p:nvSpPr>
        <p:spPr>
          <a:xfrm>
            <a:off x="4978918" y="1109145"/>
            <a:ext cx="6341016" cy="4603900"/>
          </a:xfrm>
        </p:spPr>
        <p:txBody>
          <a:bodyPr vert="horz" lIns="91440" tIns="45720" rIns="91440" bIns="45720" rtlCol="0" anchor="ctr">
            <a:normAutofit/>
          </a:bodyPr>
          <a:lstStyle/>
          <a:p>
            <a:r>
              <a:rPr lang="en-US" dirty="0"/>
              <a:t>Agile is an approach to many different types of team-based projects including Software Development</a:t>
            </a:r>
          </a:p>
          <a:p>
            <a:r>
              <a:rPr lang="en-US" dirty="0"/>
              <a:t>SCRUM is an agile approach that is heavily team focused and has set roles for each team member</a:t>
            </a:r>
          </a:p>
          <a:p>
            <a:r>
              <a:rPr lang="en-US" dirty="0"/>
              <a:t>A SCRUM team typically consists of a: Product Owner, Scrum Master, Dev Team, and Testers</a:t>
            </a:r>
          </a:p>
        </p:txBody>
      </p:sp>
    </p:spTree>
    <p:extLst>
      <p:ext uri="{BB962C8B-B14F-4D97-AF65-F5344CB8AC3E}">
        <p14:creationId xmlns:p14="http://schemas.microsoft.com/office/powerpoint/2010/main" val="277556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65E0-8B4D-CB1A-1545-DD44799488CD}"/>
              </a:ext>
            </a:extLst>
          </p:cNvPr>
          <p:cNvSpPr>
            <a:spLocks noGrp="1"/>
          </p:cNvSpPr>
          <p:nvPr>
            <p:ph type="title"/>
          </p:nvPr>
        </p:nvSpPr>
        <p:spPr>
          <a:xfrm>
            <a:off x="524741" y="620392"/>
            <a:ext cx="4860042" cy="5504688"/>
          </a:xfrm>
        </p:spPr>
        <p:txBody>
          <a:bodyPr>
            <a:normAutofit/>
          </a:bodyPr>
          <a:lstStyle/>
          <a:p>
            <a:r>
              <a:rPr lang="en-US" sz="6000" dirty="0">
                <a:solidFill>
                  <a:schemeClr val="tx1"/>
                </a:solidFill>
                <a:cs typeface="Calibri Light"/>
              </a:rPr>
              <a:t>Agile vs Traditional Methods (Waterfall)</a:t>
            </a:r>
            <a:endParaRPr lang="en-US" sz="6000" dirty="0">
              <a:solidFill>
                <a:schemeClr val="tx1"/>
              </a:solidFill>
            </a:endParaRPr>
          </a:p>
        </p:txBody>
      </p:sp>
      <p:graphicFrame>
        <p:nvGraphicFramePr>
          <p:cNvPr id="5" name="Content Placeholder 2">
            <a:extLst>
              <a:ext uri="{FF2B5EF4-FFF2-40B4-BE49-F238E27FC236}">
                <a16:creationId xmlns:a16="http://schemas.microsoft.com/office/drawing/2014/main" id="{9F9FEB44-0E58-4713-CFD6-2BE2C7B0DF0F}"/>
              </a:ext>
            </a:extLst>
          </p:cNvPr>
          <p:cNvGraphicFramePr>
            <a:graphicFrameLocks noGrp="1"/>
          </p:cNvGraphicFramePr>
          <p:nvPr>
            <p:ph idx="1"/>
            <p:extLst>
              <p:ext uri="{D42A27DB-BD31-4B8C-83A1-F6EECF244321}">
                <p14:modId xmlns:p14="http://schemas.microsoft.com/office/powerpoint/2010/main" val="400749323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20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592A-4D95-D6CB-2EDE-4FD2E22DCEDD}"/>
              </a:ext>
            </a:extLst>
          </p:cNvPr>
          <p:cNvSpPr>
            <a:spLocks noGrp="1"/>
          </p:cNvSpPr>
          <p:nvPr>
            <p:ph type="title"/>
          </p:nvPr>
        </p:nvSpPr>
        <p:spPr/>
        <p:txBody>
          <a:bodyPr/>
          <a:lstStyle/>
          <a:p>
            <a:r>
              <a:rPr lang="en-US" dirty="0"/>
              <a:t>SCRUM Roles</a:t>
            </a:r>
          </a:p>
        </p:txBody>
      </p:sp>
      <p:sp>
        <p:nvSpPr>
          <p:cNvPr id="3" name="Content Placeholder 2">
            <a:extLst>
              <a:ext uri="{FF2B5EF4-FFF2-40B4-BE49-F238E27FC236}">
                <a16:creationId xmlns:a16="http://schemas.microsoft.com/office/drawing/2014/main" id="{348829BB-DED3-6D4F-525F-DB8DEA367761}"/>
              </a:ext>
            </a:extLst>
          </p:cNvPr>
          <p:cNvSpPr>
            <a:spLocks noGrp="1"/>
          </p:cNvSpPr>
          <p:nvPr>
            <p:ph idx="1"/>
          </p:nvPr>
        </p:nvSpPr>
        <p:spPr/>
        <p:txBody>
          <a:bodyPr vert="horz" lIns="91440" tIns="45720" rIns="91440" bIns="45720" rtlCol="0" anchor="t">
            <a:normAutofit fontScale="92500" lnSpcReduction="10000"/>
          </a:bodyPr>
          <a:lstStyle/>
          <a:p>
            <a:r>
              <a:rPr lang="en-US" b="1" dirty="0"/>
              <a:t>Product Owner</a:t>
            </a:r>
            <a:br>
              <a:rPr lang="en-US" b="1" dirty="0"/>
            </a:br>
            <a:r>
              <a:rPr lang="en-US" dirty="0"/>
              <a:t>responsible for communicating with the client and ensuring their vision is correctly relayed to the scrum team through the scrum master, they also are responsible for manicuring the product backlog</a:t>
            </a:r>
          </a:p>
          <a:p>
            <a:pPr>
              <a:buClr>
                <a:srgbClr val="9E3611"/>
              </a:buClr>
            </a:pPr>
            <a:r>
              <a:rPr lang="en-US" b="1" dirty="0"/>
              <a:t>Scrum Master</a:t>
            </a:r>
            <a:br>
              <a:rPr lang="en-US" b="1" dirty="0"/>
            </a:br>
            <a:r>
              <a:rPr lang="en-US" dirty="0"/>
              <a:t>responsible for ensuring that the scrum team has everything they need to succeed, removes potential obstacles to their work, facilitates meetings with the team, and also responsible for manicuring the product backlog</a:t>
            </a:r>
          </a:p>
          <a:p>
            <a:pPr>
              <a:buClr>
                <a:srgbClr val="9E3611"/>
              </a:buClr>
            </a:pPr>
            <a:r>
              <a:rPr lang="en-US" b="1" dirty="0"/>
              <a:t>Dev Team</a:t>
            </a:r>
            <a:br>
              <a:rPr lang="en-US" b="1" dirty="0"/>
            </a:br>
            <a:r>
              <a:rPr lang="en-US" dirty="0"/>
              <a:t>responsible for writing code and software architecture that meets the vision of the client, updates tasks as they get done and communicates potential needs and roadblocks to rest of team</a:t>
            </a:r>
          </a:p>
          <a:p>
            <a:pPr>
              <a:buClr>
                <a:srgbClr val="9E3611"/>
              </a:buClr>
            </a:pPr>
            <a:r>
              <a:rPr lang="en-US" b="1" dirty="0"/>
              <a:t>Testers</a:t>
            </a:r>
            <a:br>
              <a:rPr lang="en-US" b="1" dirty="0"/>
            </a:br>
            <a:r>
              <a:rPr lang="en-US" dirty="0"/>
              <a:t>responsible for writing test code and testing the software as it is being developed</a:t>
            </a:r>
          </a:p>
        </p:txBody>
      </p:sp>
    </p:spTree>
    <p:extLst>
      <p:ext uri="{BB962C8B-B14F-4D97-AF65-F5344CB8AC3E}">
        <p14:creationId xmlns:p14="http://schemas.microsoft.com/office/powerpoint/2010/main" val="113580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47359-024E-900E-71E2-BF1BAD845F43}"/>
              </a:ext>
            </a:extLst>
          </p:cNvPr>
          <p:cNvSpPr>
            <a:spLocks noGrp="1"/>
          </p:cNvSpPr>
          <p:nvPr>
            <p:ph type="title"/>
          </p:nvPr>
        </p:nvSpPr>
        <p:spPr>
          <a:xfrm>
            <a:off x="6694868" y="405517"/>
            <a:ext cx="4869179" cy="1517984"/>
          </a:xfrm>
        </p:spPr>
        <p:txBody>
          <a:bodyPr>
            <a:normAutofit/>
          </a:bodyPr>
          <a:lstStyle/>
          <a:p>
            <a:r>
              <a:rPr lang="en-US" sz="4800">
                <a:solidFill>
                  <a:srgbClr val="000000"/>
                </a:solidFill>
              </a:rPr>
              <a:t>Agile SDLC Phases</a:t>
            </a:r>
          </a:p>
        </p:txBody>
      </p:sp>
      <p:pic>
        <p:nvPicPr>
          <p:cNvPr id="5" name="Picture 4" descr="Person watching empty phone">
            <a:extLst>
              <a:ext uri="{FF2B5EF4-FFF2-40B4-BE49-F238E27FC236}">
                <a16:creationId xmlns:a16="http://schemas.microsoft.com/office/drawing/2014/main" id="{D6C6E56B-DC02-9B42-31B5-30A01D58EEC1}"/>
              </a:ext>
            </a:extLst>
          </p:cNvPr>
          <p:cNvPicPr>
            <a:picLocks noChangeAspect="1"/>
          </p:cNvPicPr>
          <p:nvPr/>
        </p:nvPicPr>
        <p:blipFill rotWithShape="1">
          <a:blip r:embed="rId2"/>
          <a:srcRect l="33179" r="3589"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20" name="Freeform: Shape 19">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DE4B1EC8-6274-D304-BFE1-3EEAE5422655}"/>
              </a:ext>
            </a:extLst>
          </p:cNvPr>
          <p:cNvSpPr>
            <a:spLocks noGrp="1"/>
          </p:cNvSpPr>
          <p:nvPr>
            <p:ph idx="1"/>
          </p:nvPr>
        </p:nvSpPr>
        <p:spPr>
          <a:xfrm>
            <a:off x="6480222" y="2062939"/>
            <a:ext cx="5083826" cy="3538089"/>
          </a:xfrm>
        </p:spPr>
        <p:txBody>
          <a:bodyPr vert="horz" lIns="91440" tIns="45720" rIns="91440" bIns="45720" rtlCol="0" anchor="t">
            <a:noAutofit/>
          </a:bodyPr>
          <a:lstStyle/>
          <a:p>
            <a:r>
              <a:rPr lang="en-US" sz="1000" b="1" dirty="0">
                <a:solidFill>
                  <a:srgbClr val="000000"/>
                </a:solidFill>
              </a:rPr>
              <a:t>PLANNING</a:t>
            </a:r>
            <a:br>
              <a:rPr lang="en-US" sz="1000" b="1" dirty="0"/>
            </a:br>
            <a:r>
              <a:rPr lang="en-US" sz="1000" dirty="0">
                <a:solidFill>
                  <a:srgbClr val="000000"/>
                </a:solidFill>
              </a:rPr>
              <a:t>an agile approach will only plan to the extent that a project needs to be planned understanding that the plan can change</a:t>
            </a:r>
          </a:p>
          <a:p>
            <a:pPr>
              <a:buClr>
                <a:srgbClr val="9E3611"/>
              </a:buClr>
            </a:pPr>
            <a:r>
              <a:rPr lang="en-US" sz="1000" b="1" dirty="0">
                <a:solidFill>
                  <a:srgbClr val="000000"/>
                </a:solidFill>
              </a:rPr>
              <a:t>ANALYSIS</a:t>
            </a:r>
            <a:br>
              <a:rPr lang="en-US" sz="1000" dirty="0"/>
            </a:br>
            <a:r>
              <a:rPr lang="en-US" sz="1000" dirty="0">
                <a:solidFill>
                  <a:srgbClr val="000000"/>
                </a:solidFill>
              </a:rPr>
              <a:t>an agile approach will only analyze what is needed for each sprint (a short burst of work, usually 1-2 weeks that counts as one iteration of the software) </a:t>
            </a:r>
          </a:p>
          <a:p>
            <a:pPr>
              <a:buClr>
                <a:srgbClr val="9E3611"/>
              </a:buClr>
            </a:pPr>
            <a:r>
              <a:rPr lang="en-US" sz="1000" b="1" dirty="0">
                <a:solidFill>
                  <a:srgbClr val="000000"/>
                </a:solidFill>
              </a:rPr>
              <a:t>DESIGN</a:t>
            </a:r>
            <a:br>
              <a:rPr lang="en-US" sz="1000" b="1" dirty="0"/>
            </a:br>
            <a:r>
              <a:rPr lang="en-US" sz="1000" dirty="0">
                <a:solidFill>
                  <a:srgbClr val="000000"/>
                </a:solidFill>
              </a:rPr>
              <a:t>an agile approach will iterate on the design of the software during each sprint and will incorporate client feedback into design decisions</a:t>
            </a:r>
          </a:p>
          <a:p>
            <a:pPr>
              <a:buClr>
                <a:srgbClr val="9E3611"/>
              </a:buClr>
            </a:pPr>
            <a:r>
              <a:rPr lang="en-US" sz="1000" b="1" dirty="0">
                <a:solidFill>
                  <a:srgbClr val="000000"/>
                </a:solidFill>
              </a:rPr>
              <a:t>DEVELOPMENT</a:t>
            </a:r>
            <a:br>
              <a:rPr lang="en-US" sz="1000" b="1" dirty="0"/>
            </a:br>
            <a:r>
              <a:rPr lang="en-US" sz="1000" dirty="0">
                <a:solidFill>
                  <a:srgbClr val="000000"/>
                </a:solidFill>
              </a:rPr>
              <a:t>an agile approach will develop software in short iterative increments known as sprints</a:t>
            </a:r>
          </a:p>
          <a:p>
            <a:pPr>
              <a:buClr>
                <a:srgbClr val="9E3611"/>
              </a:buClr>
            </a:pPr>
            <a:r>
              <a:rPr lang="en-US" sz="1000" b="1" dirty="0">
                <a:solidFill>
                  <a:srgbClr val="000000"/>
                </a:solidFill>
              </a:rPr>
              <a:t>TESTING</a:t>
            </a:r>
            <a:br>
              <a:rPr lang="en-US" sz="1000" b="1" dirty="0"/>
            </a:br>
            <a:r>
              <a:rPr lang="en-US" sz="1000" dirty="0">
                <a:solidFill>
                  <a:srgbClr val="000000"/>
                </a:solidFill>
              </a:rPr>
              <a:t>an agile approach will test software on an ongoing basis throughout development</a:t>
            </a:r>
          </a:p>
          <a:p>
            <a:pPr>
              <a:buClr>
                <a:srgbClr val="9E3611"/>
              </a:buClr>
            </a:pPr>
            <a:r>
              <a:rPr lang="en-US" sz="1000" b="1" dirty="0">
                <a:solidFill>
                  <a:srgbClr val="000000"/>
                </a:solidFill>
              </a:rPr>
              <a:t>INTEGRATION</a:t>
            </a:r>
            <a:br>
              <a:rPr lang="en-US" sz="1000" b="1" dirty="0"/>
            </a:br>
            <a:r>
              <a:rPr lang="en-US" sz="1000" dirty="0">
                <a:solidFill>
                  <a:srgbClr val="000000"/>
                </a:solidFill>
              </a:rPr>
              <a:t>an agile approach will finish modules during each sprint which will be integrated together at the end of the project</a:t>
            </a:r>
          </a:p>
          <a:p>
            <a:pPr>
              <a:buClr>
                <a:srgbClr val="9E3611"/>
              </a:buClr>
            </a:pPr>
            <a:r>
              <a:rPr lang="en-US" sz="1000" b="1" dirty="0">
                <a:solidFill>
                  <a:srgbClr val="000000"/>
                </a:solidFill>
              </a:rPr>
              <a:t>MAINTENANCE</a:t>
            </a:r>
            <a:br>
              <a:rPr lang="en-US" sz="1000" dirty="0"/>
            </a:br>
            <a:r>
              <a:rPr lang="en-US" sz="1000" dirty="0">
                <a:solidFill>
                  <a:srgbClr val="000000"/>
                </a:solidFill>
              </a:rPr>
              <a:t>an agile approach will provide ongoing support to the client for the finished product and will include a log of all past bugs and possible future ones as well as built-in regression testing</a:t>
            </a:r>
          </a:p>
          <a:p>
            <a:pPr>
              <a:buClr>
                <a:srgbClr val="9E3611"/>
              </a:buClr>
            </a:pPr>
            <a:endParaRPr lang="en-US" sz="1000" dirty="0">
              <a:solidFill>
                <a:srgbClr val="000000"/>
              </a:solidFill>
            </a:endParaRPr>
          </a:p>
        </p:txBody>
      </p:sp>
      <p:grpSp>
        <p:nvGrpSpPr>
          <p:cNvPr id="22" name="Group 21">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4" name="Oval 23">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6050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7BF936A-7CB7-4C57-98A3-96928DD27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5C791B-FFA1-4943-B5E4-F5F145D8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8671DBD-7165-4BE6-80A0-045723A9A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622AD38-5C0D-490C-A06A-D1F07E29CB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3" name="Oval 42">
              <a:extLst>
                <a:ext uri="{FF2B5EF4-FFF2-40B4-BE49-F238E27FC236}">
                  <a16:creationId xmlns:a16="http://schemas.microsoft.com/office/drawing/2014/main" id="{ED57AEAB-0276-4D94-93D9-3A090A1FD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CCF33569-0434-460F-AFA4-D829E476A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6" name="Rectangle 45">
            <a:extLst>
              <a:ext uri="{FF2B5EF4-FFF2-40B4-BE49-F238E27FC236}">
                <a16:creationId xmlns:a16="http://schemas.microsoft.com/office/drawing/2014/main" id="{0F3D6B8B-8AE3-498B-8903-13DA88E2C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F584BB1-FF73-04DE-90C8-BFDC25725A0B}"/>
              </a:ext>
            </a:extLst>
          </p:cNvPr>
          <p:cNvSpPr>
            <a:spLocks noGrp="1"/>
          </p:cNvSpPr>
          <p:nvPr>
            <p:ph type="title"/>
          </p:nvPr>
        </p:nvSpPr>
        <p:spPr>
          <a:xfrm>
            <a:off x="7865538" y="1054100"/>
            <a:ext cx="3862636" cy="3736099"/>
          </a:xfrm>
        </p:spPr>
        <p:txBody>
          <a:bodyPr vert="horz" lIns="91440" tIns="45720" rIns="91440" bIns="45720" rtlCol="0" anchor="ctr">
            <a:normAutofit/>
          </a:bodyPr>
          <a:lstStyle/>
          <a:p>
            <a:pPr>
              <a:lnSpc>
                <a:spcPct val="80000"/>
              </a:lnSpc>
            </a:pPr>
            <a:r>
              <a:rPr lang="en-US" sz="6600" kern="1200" cap="all" baseline="0">
                <a:blipFill dpi="0" rotWithShape="1">
                  <a:blip r:embed="rId4"/>
                  <a:srcRect/>
                  <a:tile tx="6350" ty="-127000" sx="65000" sy="64000" flip="none" algn="tl"/>
                </a:blipFill>
                <a:latin typeface="+mj-lt"/>
                <a:ea typeface="+mj-ea"/>
                <a:cs typeface="+mj-cs"/>
              </a:rPr>
              <a:t>REFERENCES</a:t>
            </a:r>
          </a:p>
        </p:txBody>
      </p:sp>
      <p:sp>
        <p:nvSpPr>
          <p:cNvPr id="48" name="Rectangle 47">
            <a:extLst>
              <a:ext uri="{FF2B5EF4-FFF2-40B4-BE49-F238E27FC236}">
                <a16:creationId xmlns:a16="http://schemas.microsoft.com/office/drawing/2014/main" id="{BACB86B7-E5FB-4B82-95B2-6E660D007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1608" cy="68580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349AF07-1C05-4EC0-9FAA-802ECDA4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26" y="3513910"/>
            <a:ext cx="3069144" cy="2708489"/>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8DFC9D6-29EA-4206-8E53-3C97A3D4C7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6237" y="3513910"/>
            <a:ext cx="3069144" cy="2708489"/>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766E3EA-38FB-4BE5-B2C0-FF50F9A58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5539" y="5756954"/>
            <a:ext cx="402336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C7CE229-325E-456E-85BB-1BB5656F4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91530" y="5330876"/>
            <a:ext cx="934752" cy="934750"/>
            <a:chOff x="9685338" y="4460675"/>
            <a:chExt cx="1080904" cy="1080902"/>
          </a:xfrm>
        </p:grpSpPr>
        <p:sp>
          <p:nvSpPr>
            <p:cNvPr id="57" name="Oval 56">
              <a:extLst>
                <a:ext uri="{FF2B5EF4-FFF2-40B4-BE49-F238E27FC236}">
                  <a16:creationId xmlns:a16="http://schemas.microsoft.com/office/drawing/2014/main" id="{98769D40-B9B9-4A90-B4E4-29C4A650F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8" name="Oval 57">
              <a:extLst>
                <a:ext uri="{FF2B5EF4-FFF2-40B4-BE49-F238E27FC236}">
                  <a16:creationId xmlns:a16="http://schemas.microsoft.com/office/drawing/2014/main" id="{5824307E-F640-4301-BB34-218C32BA3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0" name="Rectangle 59">
            <a:extLst>
              <a:ext uri="{FF2B5EF4-FFF2-40B4-BE49-F238E27FC236}">
                <a16:creationId xmlns:a16="http://schemas.microsoft.com/office/drawing/2014/main" id="{EF2AD52E-05EC-4728-BFE2-7DAC56E41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26" y="640078"/>
            <a:ext cx="3069144" cy="2708489"/>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093565-5FFF-4986-B2DA-15E048750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6237" y="640078"/>
            <a:ext cx="3069144" cy="2708489"/>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808F307-2074-4D98-BEFA-B874BD277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5539" y="653241"/>
            <a:ext cx="402336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7FFADD12-6506-3633-B513-F7F37E78B091}"/>
              </a:ext>
            </a:extLst>
          </p:cNvPr>
          <p:cNvPicPr>
            <a:picLocks noChangeAspect="1"/>
          </p:cNvPicPr>
          <p:nvPr/>
        </p:nvPicPr>
        <p:blipFill>
          <a:blip r:embed="rId6"/>
          <a:stretch>
            <a:fillRect/>
          </a:stretch>
        </p:blipFill>
        <p:spPr>
          <a:xfrm>
            <a:off x="779198" y="960300"/>
            <a:ext cx="2743200" cy="2068044"/>
          </a:xfrm>
          <a:prstGeom prst="rect">
            <a:avLst/>
          </a:prstGeom>
        </p:spPr>
      </p:pic>
      <p:pic>
        <p:nvPicPr>
          <p:cNvPr id="7" name="Picture 7" descr="Graphical user interface, text, application, email&#10;&#10;Description automatically generated">
            <a:extLst>
              <a:ext uri="{FF2B5EF4-FFF2-40B4-BE49-F238E27FC236}">
                <a16:creationId xmlns:a16="http://schemas.microsoft.com/office/drawing/2014/main" id="{A71152CB-1F75-F355-1D6A-2CD5B9C7C089}"/>
              </a:ext>
            </a:extLst>
          </p:cNvPr>
          <p:cNvPicPr>
            <a:picLocks noChangeAspect="1"/>
          </p:cNvPicPr>
          <p:nvPr/>
        </p:nvPicPr>
        <p:blipFill>
          <a:blip r:embed="rId7"/>
          <a:stretch>
            <a:fillRect/>
          </a:stretch>
        </p:blipFill>
        <p:spPr>
          <a:xfrm>
            <a:off x="4009209" y="966465"/>
            <a:ext cx="2743200" cy="2055714"/>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B34EE4ED-093F-4793-F6E1-6AFE832F5CE4}"/>
              </a:ext>
            </a:extLst>
          </p:cNvPr>
          <p:cNvPicPr>
            <a:picLocks noChangeAspect="1"/>
          </p:cNvPicPr>
          <p:nvPr/>
        </p:nvPicPr>
        <p:blipFill>
          <a:blip r:embed="rId8"/>
          <a:stretch>
            <a:fillRect/>
          </a:stretch>
        </p:blipFill>
        <p:spPr>
          <a:xfrm>
            <a:off x="779198" y="3879255"/>
            <a:ext cx="2743200" cy="1977797"/>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5CC7CDF6-B208-B248-B727-FC22A9B6DFF3}"/>
              </a:ext>
            </a:extLst>
          </p:cNvPr>
          <p:cNvPicPr>
            <a:picLocks noChangeAspect="1"/>
          </p:cNvPicPr>
          <p:nvPr/>
        </p:nvPicPr>
        <p:blipFill>
          <a:blip r:embed="rId9"/>
          <a:stretch>
            <a:fillRect/>
          </a:stretch>
        </p:blipFill>
        <p:spPr>
          <a:xfrm>
            <a:off x="4009209" y="4005019"/>
            <a:ext cx="2743200" cy="1726270"/>
          </a:xfrm>
          <a:prstGeom prst="rect">
            <a:avLst/>
          </a:prstGeom>
        </p:spPr>
      </p:pic>
    </p:spTree>
    <p:extLst>
      <p:ext uri="{BB962C8B-B14F-4D97-AF65-F5344CB8AC3E}">
        <p14:creationId xmlns:p14="http://schemas.microsoft.com/office/powerpoint/2010/main" val="756183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Wood Type</vt:lpstr>
      <vt:lpstr>Agile Development</vt:lpstr>
      <vt:lpstr>What is Agile?</vt:lpstr>
      <vt:lpstr>Agile vs Traditional Methods (Waterfall)</vt:lpstr>
      <vt:lpstr>SCRUM Roles</vt:lpstr>
      <vt:lpstr>Agile SDLC Phases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177</cp:revision>
  <dcterms:created xsi:type="dcterms:W3CDTF">2023-02-19T03:53:05Z</dcterms:created>
  <dcterms:modified xsi:type="dcterms:W3CDTF">2023-02-19T04:29:24Z</dcterms:modified>
</cp:coreProperties>
</file>