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60" r:id="rId4"/>
    <p:sldId id="259" r:id="rId5"/>
    <p:sldId id="275" r:id="rId6"/>
    <p:sldId id="261" r:id="rId7"/>
    <p:sldId id="276" r:id="rId8"/>
    <p:sldId id="277" r:id="rId9"/>
    <p:sldId id="278" r:id="rId10"/>
    <p:sldId id="262" r:id="rId11"/>
    <p:sldId id="263" r:id="rId12"/>
    <p:sldId id="265" r:id="rId13"/>
    <p:sldId id="267" r:id="rId14"/>
    <p:sldId id="268" r:id="rId15"/>
    <p:sldId id="269" r:id="rId16"/>
    <p:sldId id="270" r:id="rId17"/>
    <p:sldId id="271" r:id="rId18"/>
    <p:sldId id="272" r:id="rId19"/>
    <p:sldId id="273" r:id="rId20"/>
    <p:sldId id="274"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5F230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24" autoAdjust="0"/>
  </p:normalViewPr>
  <p:slideViewPr>
    <p:cSldViewPr>
      <p:cViewPr>
        <p:scale>
          <a:sx n="66" d="100"/>
          <a:sy n="66" d="100"/>
        </p:scale>
        <p:origin x="-1494" y="-168"/>
      </p:cViewPr>
      <p:guideLst>
        <p:guide orient="horz" pos="2160"/>
        <p:guide pos="2880"/>
      </p:guideLst>
    </p:cSldViewPr>
  </p:slideViewPr>
  <p:outlineViewPr>
    <p:cViewPr>
      <p:scale>
        <a:sx n="33" d="100"/>
        <a:sy n="33" d="100"/>
      </p:scale>
      <p:origin x="0" y="0"/>
    </p:cViewPr>
  </p:outlineViewPr>
  <p:notesTextViewPr>
    <p:cViewPr>
      <p:scale>
        <a:sx n="400" d="100"/>
        <a:sy n="4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4F265E-ABC7-4EFA-ABF2-AB47FFA75785}" type="datetimeFigureOut">
              <a:rPr lang="en-US" smtClean="0"/>
              <a:pPr/>
              <a:t>11/29/2017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7ACA8-781A-4931-A473-E0A792E0D76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F265E-ABC7-4EFA-ABF2-AB47FFA75785}" type="datetimeFigureOut">
              <a:rPr lang="en-US" smtClean="0"/>
              <a:pPr/>
              <a:t>11/29/2017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7ACA8-781A-4931-A473-E0A792E0D76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596" y="642918"/>
            <a:ext cx="7772400" cy="1470025"/>
          </a:xfrm>
        </p:spPr>
        <p:txBody>
          <a:bodyPr/>
          <a:lstStyle/>
          <a:p>
            <a:r>
              <a:rPr lang="en-IN" b="1" dirty="0" smtClean="0">
                <a:latin typeface="Agency FB" pitchFamily="34" charset="0"/>
              </a:rPr>
              <a:t>Web Content Mining Techniques Tools &amp; Algorithms </a:t>
            </a:r>
            <a:endParaRPr lang="en-IN" b="1" dirty="0">
              <a:latin typeface="Agency FB" pitchFamily="34" charset="0"/>
            </a:endParaRPr>
          </a:p>
        </p:txBody>
      </p:sp>
      <p:sp>
        <p:nvSpPr>
          <p:cNvPr id="3" name="Subtitle 2"/>
          <p:cNvSpPr>
            <a:spLocks noGrp="1"/>
          </p:cNvSpPr>
          <p:nvPr>
            <p:ph type="subTitle" idx="1"/>
          </p:nvPr>
        </p:nvSpPr>
        <p:spPr>
          <a:xfrm>
            <a:off x="3286116" y="3357562"/>
            <a:ext cx="6400800" cy="1752600"/>
          </a:xfrm>
        </p:spPr>
        <p:txBody>
          <a:bodyPr/>
          <a:lstStyle/>
          <a:p>
            <a:r>
              <a:rPr lang="en-IN" b="1" dirty="0" smtClean="0">
                <a:solidFill>
                  <a:schemeClr val="tx1"/>
                </a:solidFill>
                <a:latin typeface="Adobe Heiti Std R" pitchFamily="34" charset="-128"/>
                <a:ea typeface="Adobe Heiti Std R" pitchFamily="34" charset="-128"/>
              </a:rPr>
              <a:t>Presented By:-</a:t>
            </a:r>
          </a:p>
          <a:p>
            <a:r>
              <a:rPr lang="en-IN" b="1" dirty="0" err="1" smtClean="0">
                <a:solidFill>
                  <a:srgbClr val="002060"/>
                </a:solidFill>
              </a:rPr>
              <a:t>Amarjyoti</a:t>
            </a:r>
            <a:r>
              <a:rPr lang="en-IN" b="1" dirty="0" smtClean="0">
                <a:solidFill>
                  <a:srgbClr val="002060"/>
                </a:solidFill>
              </a:rPr>
              <a:t> </a:t>
            </a:r>
            <a:r>
              <a:rPr lang="en-IN" b="1" dirty="0" err="1" smtClean="0">
                <a:solidFill>
                  <a:srgbClr val="002060"/>
                </a:solidFill>
              </a:rPr>
              <a:t>Gautam</a:t>
            </a:r>
            <a:endParaRPr lang="en-IN" b="1" dirty="0" smtClean="0">
              <a:solidFill>
                <a:srgbClr val="002060"/>
              </a:solidFill>
            </a:endParaRPr>
          </a:p>
          <a:p>
            <a:r>
              <a:rPr lang="en-IN" b="1" dirty="0" err="1" smtClean="0">
                <a:solidFill>
                  <a:srgbClr val="002060"/>
                </a:solidFill>
              </a:rPr>
              <a:t>Munmi</a:t>
            </a:r>
            <a:r>
              <a:rPr lang="en-IN" b="1" dirty="0" smtClean="0">
                <a:solidFill>
                  <a:srgbClr val="002060"/>
                </a:solidFill>
              </a:rPr>
              <a:t> </a:t>
            </a:r>
            <a:r>
              <a:rPr lang="en-IN" b="1" dirty="0" err="1" smtClean="0">
                <a:solidFill>
                  <a:srgbClr val="002060"/>
                </a:solidFill>
              </a:rPr>
              <a:t>Lahan</a:t>
            </a:r>
            <a:endParaRPr lang="en-IN" b="1" dirty="0">
              <a:solidFill>
                <a:srgbClr val="002060"/>
              </a:solidFill>
            </a:endParaRPr>
          </a:p>
        </p:txBody>
      </p:sp>
      <p:pic>
        <p:nvPicPr>
          <p:cNvPr id="4" name="Picture 3" descr="stick_figure_computer_feed_800_clr.png"/>
          <p:cNvPicPr>
            <a:picLocks noChangeAspect="1"/>
          </p:cNvPicPr>
          <p:nvPr/>
        </p:nvPicPr>
        <p:blipFill>
          <a:blip r:embed="rId3" cstate="print"/>
          <a:stretch>
            <a:fillRect/>
          </a:stretch>
        </p:blipFill>
        <p:spPr>
          <a:xfrm>
            <a:off x="1428728" y="4581631"/>
            <a:ext cx="2643206" cy="1704889"/>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set>
                                      <p:cBhvr>
                                        <p:cTn id="12" dur="228" fill="hold">
                                          <p:stCondLst>
                                            <p:cond delay="0"/>
                                          </p:stCondLst>
                                        </p:cTn>
                                        <p:tgtEl>
                                          <p:spTgt spid="3">
                                            <p:txEl>
                                              <p:pRg st="0" end="0"/>
                                            </p:txEl>
                                          </p:spTgt>
                                        </p:tgtEl>
                                        <p:attrNameLst>
                                          <p:attrName>style.rotation</p:attrName>
                                        </p:attrNameLst>
                                      </p:cBhvr>
                                      <p:to>
                                        <p:strVal val="-45.0"/>
                                      </p:to>
                                    </p:set>
                                    <p:anim calcmode="lin" valueType="num">
                                      <p:cBhvr>
                                        <p:cTn id="13" dur="228" fill="hold">
                                          <p:stCondLst>
                                            <p:cond delay="228"/>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4" dur="228"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5" dur="78" decel="50000" autoRev="1" fill="hold">
                                          <p:stCondLst>
                                            <p:cond delay="228"/>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6" dur="68" fill="hold">
                                          <p:stCondLst>
                                            <p:cond delay="432"/>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par>
                                <p:cTn id="17" presetID="38" presetClass="entr" presetSubtype="0" accel="50000" fill="hold" nodeType="with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set>
                                      <p:cBhvr>
                                        <p:cTn id="19" dur="228" fill="hold">
                                          <p:stCondLst>
                                            <p:cond delay="0"/>
                                          </p:stCondLst>
                                        </p:cTn>
                                        <p:tgtEl>
                                          <p:spTgt spid="3">
                                            <p:txEl>
                                              <p:pRg st="1" end="1"/>
                                            </p:txEl>
                                          </p:spTgt>
                                        </p:tgtEl>
                                        <p:attrNameLst>
                                          <p:attrName>style.rotation</p:attrName>
                                        </p:attrNameLst>
                                      </p:cBhvr>
                                      <p:to>
                                        <p:strVal val="-45.0"/>
                                      </p:to>
                                    </p:set>
                                    <p:anim calcmode="lin" valueType="num">
                                      <p:cBhvr>
                                        <p:cTn id="20" dur="228" fill="hold">
                                          <p:stCondLst>
                                            <p:cond delay="228"/>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1" dur="228"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22" dur="78" decel="50000" autoRev="1" fill="hold">
                                          <p:stCondLst>
                                            <p:cond delay="228"/>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3" dur="68" fill="hold">
                                          <p:stCondLst>
                                            <p:cond delay="432"/>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par>
                                <p:cTn id="24" presetID="38" presetClass="entr" presetSubtype="0" accel="50000" fill="hold" nodeType="withEffect">
                                  <p:stCondLst>
                                    <p:cond delay="0"/>
                                  </p:stCondLst>
                                  <p:iterate type="lt">
                                    <p:tmPct val="50000"/>
                                  </p:iterate>
                                  <p:childTnLst>
                                    <p:set>
                                      <p:cBhvr>
                                        <p:cTn id="25" dur="1" fill="hold">
                                          <p:stCondLst>
                                            <p:cond delay="0"/>
                                          </p:stCondLst>
                                        </p:cTn>
                                        <p:tgtEl>
                                          <p:spTgt spid="3">
                                            <p:txEl>
                                              <p:pRg st="2" end="2"/>
                                            </p:txEl>
                                          </p:spTgt>
                                        </p:tgtEl>
                                        <p:attrNameLst>
                                          <p:attrName>style.visibility</p:attrName>
                                        </p:attrNameLst>
                                      </p:cBhvr>
                                      <p:to>
                                        <p:strVal val="visible"/>
                                      </p:to>
                                    </p:set>
                                    <p:set>
                                      <p:cBhvr>
                                        <p:cTn id="26" dur="228" fill="hold">
                                          <p:stCondLst>
                                            <p:cond delay="0"/>
                                          </p:stCondLst>
                                        </p:cTn>
                                        <p:tgtEl>
                                          <p:spTgt spid="3">
                                            <p:txEl>
                                              <p:pRg st="2" end="2"/>
                                            </p:txEl>
                                          </p:spTgt>
                                        </p:tgtEl>
                                        <p:attrNameLst>
                                          <p:attrName>style.rotation</p:attrName>
                                        </p:attrNameLst>
                                      </p:cBhvr>
                                      <p:to>
                                        <p:strVal val="-45.0"/>
                                      </p:to>
                                    </p:set>
                                    <p:anim calcmode="lin" valueType="num">
                                      <p:cBhvr>
                                        <p:cTn id="27" dur="228" fill="hold">
                                          <p:stCondLst>
                                            <p:cond delay="228"/>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28" dur="228"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29" dur="78" decel="50000" autoRev="1" fill="hold">
                                          <p:stCondLst>
                                            <p:cond delay="228"/>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30" dur="68" fill="hold">
                                          <p:stCondLst>
                                            <p:cond delay="432"/>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000240"/>
            <a:ext cx="7772400" cy="1470025"/>
          </a:xfrm>
        </p:spPr>
        <p:txBody>
          <a:bodyPr>
            <a:normAutofit fontScale="90000"/>
          </a:bodyPr>
          <a:lstStyle/>
          <a:p>
            <a:pPr algn="l"/>
            <a:r>
              <a:rPr lang="en-IN" sz="5400" b="1" dirty="0" smtClean="0">
                <a:latin typeface="Adobe Heiti Std R" pitchFamily="34" charset="-128"/>
                <a:ea typeface="Adobe Heiti Std R" pitchFamily="34" charset="-128"/>
              </a:rPr>
              <a:t>Web Content Mining Approaches</a:t>
            </a:r>
            <a:endParaRPr lang="en-IN" sz="5400" b="1" dirty="0">
              <a:latin typeface="Adobe Heiti Std R" pitchFamily="34" charset="-128"/>
              <a:ea typeface="Adobe Heiti Std R" pitchFamily="34" charset="-128"/>
            </a:endParaRPr>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358114" cy="1470025"/>
          </a:xfrm>
        </p:spPr>
        <p:txBody>
          <a:bodyPr>
            <a:normAutofit/>
          </a:bodyPr>
          <a:lstStyle/>
          <a:p>
            <a:r>
              <a:rPr lang="en-IN" dirty="0" smtClean="0"/>
              <a:t>Unstructured Text Data Mining</a:t>
            </a:r>
            <a:endParaRPr lang="en-IN" dirty="0"/>
          </a:p>
        </p:txBody>
      </p:sp>
      <p:sp>
        <p:nvSpPr>
          <p:cNvPr id="3" name="Subtitle 2"/>
          <p:cNvSpPr>
            <a:spLocks noGrp="1"/>
          </p:cNvSpPr>
          <p:nvPr>
            <p:ph type="subTitle" idx="1"/>
          </p:nvPr>
        </p:nvSpPr>
        <p:spPr>
          <a:xfrm>
            <a:off x="500034" y="2357406"/>
            <a:ext cx="4357686" cy="4500594"/>
          </a:xfrm>
        </p:spPr>
        <p:txBody>
          <a:bodyPr>
            <a:normAutofit/>
          </a:bodyPr>
          <a:lstStyle/>
          <a:p>
            <a:pPr algn="l">
              <a:buBlip>
                <a:blip r:embed="rId2"/>
              </a:buBlip>
            </a:pPr>
            <a:r>
              <a:rPr lang="en-IN" sz="2400" b="1" dirty="0" smtClean="0">
                <a:solidFill>
                  <a:srgbClr val="FF0000"/>
                </a:solidFill>
              </a:rPr>
              <a:t>Unstructured data consist of free text on a web page, audio, video files.</a:t>
            </a:r>
          </a:p>
          <a:p>
            <a:pPr algn="l">
              <a:buBlip>
                <a:blip r:embed="rId2"/>
              </a:buBlip>
            </a:pPr>
            <a:r>
              <a:rPr lang="en-IN" sz="2400" b="1" dirty="0" smtClean="0">
                <a:solidFill>
                  <a:srgbClr val="FF0000"/>
                </a:solidFill>
              </a:rPr>
              <a:t>Unstructured text data does not have a clear, overt semantic structure.</a:t>
            </a:r>
          </a:p>
          <a:p>
            <a:pPr algn="l"/>
            <a:endParaRPr lang="en-IN" sz="2400" dirty="0" smtClean="0"/>
          </a:p>
          <a:p>
            <a:pPr algn="l">
              <a:buBlip>
                <a:blip r:embed="rId2"/>
              </a:buBlip>
            </a:pPr>
            <a:endParaRPr lang="en-IN" dirty="0"/>
          </a:p>
        </p:txBody>
      </p:sp>
      <p:sp>
        <p:nvSpPr>
          <p:cNvPr id="7" name="TextBox 6"/>
          <p:cNvSpPr txBox="1"/>
          <p:nvPr/>
        </p:nvSpPr>
        <p:spPr>
          <a:xfrm>
            <a:off x="6286512" y="3286124"/>
            <a:ext cx="2428892" cy="3293209"/>
          </a:xfrm>
          <a:prstGeom prst="rect">
            <a:avLst/>
          </a:prstGeom>
          <a:noFill/>
        </p:spPr>
        <p:txBody>
          <a:bodyPr wrap="square" rtlCol="0">
            <a:spAutoFit/>
          </a:bodyPr>
          <a:lstStyle/>
          <a:p>
            <a:r>
              <a:rPr lang="en-IN" sz="2800" b="1" dirty="0" smtClean="0"/>
              <a:t>Techniques</a:t>
            </a:r>
          </a:p>
          <a:p>
            <a:endParaRPr lang="en-IN" dirty="0" smtClean="0"/>
          </a:p>
          <a:p>
            <a:pPr>
              <a:buFont typeface="Wingdings" pitchFamily="2" charset="2"/>
              <a:buChar char="Ø"/>
            </a:pPr>
            <a:r>
              <a:rPr lang="en-IN" b="1" dirty="0" smtClean="0">
                <a:solidFill>
                  <a:srgbClr val="FF0000"/>
                </a:solidFill>
              </a:rPr>
              <a:t>Information Extraction,  </a:t>
            </a:r>
          </a:p>
          <a:p>
            <a:pPr>
              <a:buFont typeface="Wingdings" pitchFamily="2" charset="2"/>
              <a:buChar char="Ø"/>
            </a:pPr>
            <a:r>
              <a:rPr lang="en-IN" b="1" dirty="0" smtClean="0">
                <a:solidFill>
                  <a:srgbClr val="FF0000"/>
                </a:solidFill>
              </a:rPr>
              <a:t> Topic Tracking, </a:t>
            </a:r>
          </a:p>
          <a:p>
            <a:pPr>
              <a:buFont typeface="Wingdings" pitchFamily="2" charset="2"/>
              <a:buChar char="Ø"/>
            </a:pPr>
            <a:r>
              <a:rPr lang="en-IN" b="1" dirty="0" smtClean="0">
                <a:solidFill>
                  <a:srgbClr val="FF0000"/>
                </a:solidFill>
              </a:rPr>
              <a:t>  Summarization,</a:t>
            </a:r>
          </a:p>
          <a:p>
            <a:pPr>
              <a:buFont typeface="Wingdings" pitchFamily="2" charset="2"/>
              <a:buChar char="Ø"/>
            </a:pPr>
            <a:r>
              <a:rPr lang="en-IN" b="1" dirty="0" smtClean="0">
                <a:solidFill>
                  <a:srgbClr val="FF0000"/>
                </a:solidFill>
              </a:rPr>
              <a:t>  Categorization, </a:t>
            </a:r>
          </a:p>
          <a:p>
            <a:pPr>
              <a:buFont typeface="Wingdings" pitchFamily="2" charset="2"/>
              <a:buChar char="Ø"/>
            </a:pPr>
            <a:r>
              <a:rPr lang="en-IN" b="1" dirty="0" smtClean="0">
                <a:solidFill>
                  <a:srgbClr val="FF0000"/>
                </a:solidFill>
              </a:rPr>
              <a:t>  Clustering and</a:t>
            </a:r>
          </a:p>
          <a:p>
            <a:pPr>
              <a:buFont typeface="Wingdings" pitchFamily="2" charset="2"/>
              <a:buChar char="Ø"/>
            </a:pPr>
            <a:r>
              <a:rPr lang="en-IN" b="1" dirty="0" smtClean="0">
                <a:solidFill>
                  <a:srgbClr val="FF0000"/>
                </a:solidFill>
              </a:rPr>
              <a:t>   Information Visualization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 calcmode="lin" valueType="num">
                                      <p:cBhvr additive="base">
                                        <p:cTn id="4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 calcmode="lin" valueType="num">
                                      <p:cBhvr additive="base">
                                        <p:cTn id="5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428604"/>
            <a:ext cx="7772400" cy="1470025"/>
          </a:xfrm>
        </p:spPr>
        <p:txBody>
          <a:bodyPr/>
          <a:lstStyle/>
          <a:p>
            <a:r>
              <a:rPr lang="en-IN" dirty="0" smtClean="0"/>
              <a:t>Structured Data Mining</a:t>
            </a:r>
            <a:endParaRPr lang="en-IN" dirty="0"/>
          </a:p>
        </p:txBody>
      </p:sp>
      <p:sp>
        <p:nvSpPr>
          <p:cNvPr id="3" name="Subtitle 2"/>
          <p:cNvSpPr>
            <a:spLocks noGrp="1"/>
          </p:cNvSpPr>
          <p:nvPr>
            <p:ph type="subTitle" idx="1"/>
          </p:nvPr>
        </p:nvSpPr>
        <p:spPr>
          <a:xfrm>
            <a:off x="857224" y="2214554"/>
            <a:ext cx="3000396" cy="4143404"/>
          </a:xfrm>
        </p:spPr>
        <p:txBody>
          <a:bodyPr>
            <a:normAutofit fontScale="92500" lnSpcReduction="10000"/>
          </a:bodyPr>
          <a:lstStyle/>
          <a:p>
            <a:pPr algn="l">
              <a:buBlip>
                <a:blip r:embed="rId2"/>
              </a:buBlip>
            </a:pPr>
            <a:r>
              <a:rPr lang="en-IN" sz="2400" b="1" dirty="0" smtClean="0">
                <a:solidFill>
                  <a:srgbClr val="FF0000"/>
                </a:solidFill>
              </a:rPr>
              <a:t>Structured data represent data which are stored in tabular form or database system.</a:t>
            </a:r>
          </a:p>
          <a:p>
            <a:pPr algn="l">
              <a:buBlip>
                <a:blip r:embed="rId2"/>
              </a:buBlip>
            </a:pPr>
            <a:r>
              <a:rPr lang="en-IN" sz="2400" b="1" dirty="0" smtClean="0">
                <a:solidFill>
                  <a:srgbClr val="FF0000"/>
                </a:solidFill>
              </a:rPr>
              <a:t>Structured data on the web represent their host pages.</a:t>
            </a:r>
          </a:p>
          <a:p>
            <a:pPr algn="l">
              <a:buBlip>
                <a:blip r:embed="rId2"/>
              </a:buBlip>
            </a:pPr>
            <a:r>
              <a:rPr lang="en-IN" sz="2400" b="1" dirty="0" smtClean="0">
                <a:solidFill>
                  <a:srgbClr val="FF0000"/>
                </a:solidFill>
              </a:rPr>
              <a:t>Structured data are easy to extract when compare to unstructured data.</a:t>
            </a:r>
          </a:p>
          <a:p>
            <a:pPr algn="l"/>
            <a:endParaRPr lang="en-IN" sz="2800" b="1" dirty="0" smtClean="0">
              <a:solidFill>
                <a:schemeClr val="tx1"/>
              </a:solidFill>
            </a:endParaRPr>
          </a:p>
          <a:p>
            <a:pPr algn="l"/>
            <a:endParaRPr lang="en-IN" sz="2800" b="1" dirty="0">
              <a:solidFill>
                <a:schemeClr val="tx1"/>
              </a:solidFill>
            </a:endParaRPr>
          </a:p>
        </p:txBody>
      </p:sp>
      <p:sp>
        <p:nvSpPr>
          <p:cNvPr id="4" name="TextBox 3"/>
          <p:cNvSpPr txBox="1"/>
          <p:nvPr/>
        </p:nvSpPr>
        <p:spPr>
          <a:xfrm>
            <a:off x="6286512" y="2928934"/>
            <a:ext cx="2071702" cy="2031325"/>
          </a:xfrm>
          <a:prstGeom prst="rect">
            <a:avLst/>
          </a:prstGeom>
          <a:noFill/>
        </p:spPr>
        <p:txBody>
          <a:bodyPr wrap="square" rtlCol="0">
            <a:spAutoFit/>
          </a:bodyPr>
          <a:lstStyle/>
          <a:p>
            <a:r>
              <a:rPr lang="en-IN" b="1" dirty="0" smtClean="0"/>
              <a:t>Techniques</a:t>
            </a:r>
          </a:p>
          <a:p>
            <a:pPr>
              <a:buFont typeface="Wingdings" pitchFamily="2" charset="2"/>
              <a:buChar char="Ø"/>
            </a:pPr>
            <a:r>
              <a:rPr lang="en-IN" b="1" dirty="0" smtClean="0">
                <a:solidFill>
                  <a:srgbClr val="FF0000"/>
                </a:solidFill>
              </a:rPr>
              <a:t> Web Crawler,  </a:t>
            </a:r>
          </a:p>
          <a:p>
            <a:pPr>
              <a:buFont typeface="Wingdings" pitchFamily="2" charset="2"/>
              <a:buChar char="Ø"/>
            </a:pPr>
            <a:r>
              <a:rPr lang="en-IN" b="1" dirty="0" smtClean="0">
                <a:solidFill>
                  <a:srgbClr val="FF0000"/>
                </a:solidFill>
              </a:rPr>
              <a:t> Wrapper Generation, </a:t>
            </a:r>
          </a:p>
          <a:p>
            <a:pPr>
              <a:buFont typeface="Wingdings" pitchFamily="2" charset="2"/>
              <a:buChar char="Ø"/>
            </a:pPr>
            <a:r>
              <a:rPr lang="en-IN" b="1" dirty="0" smtClean="0">
                <a:solidFill>
                  <a:srgbClr val="FF0000"/>
                </a:solidFill>
              </a:rPr>
              <a:t> Page content Mining</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2000"/>
                                        <p:tgtEl>
                                          <p:spTgt spid="4">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2000"/>
                                        <p:tgtEl>
                                          <p:spTgt spid="4">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2000"/>
                                        <p:tgtEl>
                                          <p:spTgt spid="4">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CCCFF"/>
            </a:gs>
            <a:gs pos="17999">
              <a:srgbClr val="99CCFF"/>
            </a:gs>
            <a:gs pos="36000">
              <a:srgbClr val="9966FF"/>
            </a:gs>
            <a:gs pos="61000">
              <a:srgbClr val="CC99FF"/>
            </a:gs>
            <a:gs pos="82001">
              <a:srgbClr val="99CCFF"/>
            </a:gs>
            <a:gs pos="100000">
              <a:srgbClr val="CCCCF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1000108"/>
            <a:ext cx="7772400" cy="1470025"/>
          </a:xfrm>
        </p:spPr>
        <p:txBody>
          <a:bodyPr/>
          <a:lstStyle/>
          <a:p>
            <a:r>
              <a:rPr lang="en-IN" u="sng" dirty="0" smtClean="0"/>
              <a:t>Semi-Structured Data Mining</a:t>
            </a:r>
            <a:endParaRPr lang="en-IN" u="sng" dirty="0"/>
          </a:p>
        </p:txBody>
      </p:sp>
      <p:sp>
        <p:nvSpPr>
          <p:cNvPr id="3" name="Subtitle 2"/>
          <p:cNvSpPr>
            <a:spLocks noGrp="1"/>
          </p:cNvSpPr>
          <p:nvPr>
            <p:ph type="subTitle" idx="1"/>
          </p:nvPr>
        </p:nvSpPr>
        <p:spPr>
          <a:xfrm>
            <a:off x="1500166" y="2857496"/>
            <a:ext cx="6400800" cy="1752600"/>
          </a:xfrm>
        </p:spPr>
        <p:txBody>
          <a:bodyPr>
            <a:normAutofit fontScale="55000" lnSpcReduction="20000"/>
          </a:bodyPr>
          <a:lstStyle/>
          <a:p>
            <a:pPr algn="l"/>
            <a:r>
              <a:rPr lang="en-IN" sz="4400" b="1" dirty="0" smtClean="0">
                <a:solidFill>
                  <a:schemeClr val="tx1"/>
                </a:solidFill>
              </a:rPr>
              <a:t>Techniques use in semi-structured data mining</a:t>
            </a:r>
          </a:p>
          <a:p>
            <a:pPr algn="l"/>
            <a:endParaRPr lang="en-IN" sz="2800" b="1" dirty="0" smtClean="0">
              <a:solidFill>
                <a:srgbClr val="FF0000"/>
              </a:solidFill>
            </a:endParaRPr>
          </a:p>
          <a:p>
            <a:pPr algn="l">
              <a:buFont typeface="Wingdings" pitchFamily="2" charset="2"/>
              <a:buChar char="Ø"/>
            </a:pPr>
            <a:r>
              <a:rPr lang="en-IN" sz="3800" b="1" dirty="0" smtClean="0">
                <a:solidFill>
                  <a:srgbClr val="FF0000"/>
                </a:solidFill>
              </a:rPr>
              <a:t>Object exchange model(OEM)</a:t>
            </a:r>
          </a:p>
          <a:p>
            <a:pPr algn="l">
              <a:buFont typeface="Wingdings" pitchFamily="2" charset="2"/>
              <a:buChar char="Ø"/>
            </a:pPr>
            <a:r>
              <a:rPr lang="en-IN" sz="3800" b="1" dirty="0" smtClean="0">
                <a:solidFill>
                  <a:srgbClr val="FF0000"/>
                </a:solidFill>
              </a:rPr>
              <a:t>Top down extraction</a:t>
            </a:r>
          </a:p>
          <a:p>
            <a:pPr algn="l">
              <a:buFont typeface="Wingdings" pitchFamily="2" charset="2"/>
              <a:buChar char="Ø"/>
            </a:pPr>
            <a:r>
              <a:rPr lang="en-IN" sz="3800" b="1" dirty="0" smtClean="0">
                <a:solidFill>
                  <a:srgbClr val="FF0000"/>
                </a:solidFill>
              </a:rPr>
              <a:t>Web data extraction language</a:t>
            </a:r>
            <a:endParaRPr lang="en-IN" sz="3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3">
                                            <p:txEl>
                                              <p:pRg st="2" end="2"/>
                                            </p:txEl>
                                          </p:spTgt>
                                        </p:tgtEl>
                                        <p:attrNameLst>
                                          <p:attrName>ppt_x</p:attrName>
                                        </p:attrNameLst>
                                      </p:cBhvr>
                                    </p:anim>
                                    <p:anim from="0" to="-1.0" calcmode="lin" valueType="num">
                                      <p:cBhvr>
                                        <p:cTn id="14" dur="200" decel="50000" autoRev="1" fill="hold">
                                          <p:stCondLst>
                                            <p:cond delay="600"/>
                                          </p:stCondLst>
                                        </p:cTn>
                                        <p:tgtEl>
                                          <p:spTgt spid="3">
                                            <p:txEl>
                                              <p:pRg st="2" end="2"/>
                                            </p:txEl>
                                          </p:spTgt>
                                        </p:tgtEl>
                                        <p:attrNameLst>
                                          <p:attrName>xshear</p:attrName>
                                        </p:attrNameLst>
                                      </p:cBhvr>
                                    </p:anim>
                                    <p:animScale>
                                      <p:cBhvr>
                                        <p:cTn id="15" dur="200" decel="100000" autoRev="1" fill="hold">
                                          <p:stCondLst>
                                            <p:cond delay="600"/>
                                          </p:stCondLst>
                                        </p:cTn>
                                        <p:tgtEl>
                                          <p:spTgt spid="3">
                                            <p:txEl>
                                              <p:pRg st="2" end="2"/>
                                            </p:txEl>
                                          </p:spTgt>
                                        </p:tgtEl>
                                      </p:cBhvr>
                                      <p:from x="100000" y="100000"/>
                                      <p:to x="80000" y="100000"/>
                                    </p:animScale>
                                    <p:anim by="(#ppt_h/3+#ppt_w*0.1)" calcmode="lin" valueType="num">
                                      <p:cBhvr additive="sum">
                                        <p:cTn id="16" dur="200" decel="100000" autoRev="1" fill="hold">
                                          <p:stCondLst>
                                            <p:cond delay="600"/>
                                          </p:stCondLst>
                                        </p:cTn>
                                        <p:tgtEl>
                                          <p:spTgt spid="3">
                                            <p:txEl>
                                              <p:pRg st="2" end="2"/>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from="(-#ppt_w/2)" to="(#ppt_x)" calcmode="lin" valueType="num">
                                      <p:cBhvr>
                                        <p:cTn id="19" dur="600" fill="hold">
                                          <p:stCondLst>
                                            <p:cond delay="0"/>
                                          </p:stCondLst>
                                        </p:cTn>
                                        <p:tgtEl>
                                          <p:spTgt spid="3">
                                            <p:txEl>
                                              <p:pRg st="3" end="3"/>
                                            </p:txEl>
                                          </p:spTgt>
                                        </p:tgtEl>
                                        <p:attrNameLst>
                                          <p:attrName>ppt_x</p:attrName>
                                        </p:attrNameLst>
                                      </p:cBhvr>
                                    </p:anim>
                                    <p:anim from="0" to="-1.0" calcmode="lin" valueType="num">
                                      <p:cBhvr>
                                        <p:cTn id="20" dur="200" decel="50000" autoRev="1" fill="hold">
                                          <p:stCondLst>
                                            <p:cond delay="600"/>
                                          </p:stCondLst>
                                        </p:cTn>
                                        <p:tgtEl>
                                          <p:spTgt spid="3">
                                            <p:txEl>
                                              <p:pRg st="3" end="3"/>
                                            </p:txEl>
                                          </p:spTgt>
                                        </p:tgtEl>
                                        <p:attrNameLst>
                                          <p:attrName>xshear</p:attrName>
                                        </p:attrNameLst>
                                      </p:cBhvr>
                                    </p:anim>
                                    <p:animScale>
                                      <p:cBhvr>
                                        <p:cTn id="21" dur="200" decel="100000" autoRev="1" fill="hold">
                                          <p:stCondLst>
                                            <p:cond delay="600"/>
                                          </p:stCondLst>
                                        </p:cTn>
                                        <p:tgtEl>
                                          <p:spTgt spid="3">
                                            <p:txEl>
                                              <p:pRg st="3" end="3"/>
                                            </p:txEl>
                                          </p:spTgt>
                                        </p:tgtEl>
                                      </p:cBhvr>
                                      <p:from x="100000" y="100000"/>
                                      <p:to x="80000" y="100000"/>
                                    </p:animScale>
                                    <p:anim by="(#ppt_h/3+#ppt_w*0.1)" calcmode="lin" valueType="num">
                                      <p:cBhvr additive="sum">
                                        <p:cTn id="22" dur="200" decel="100000" autoRev="1" fill="hold">
                                          <p:stCondLst>
                                            <p:cond delay="600"/>
                                          </p:stCondLst>
                                        </p:cTn>
                                        <p:tgtEl>
                                          <p:spTgt spid="3">
                                            <p:txEl>
                                              <p:pRg st="3" end="3"/>
                                            </p:txEl>
                                          </p:spTgt>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from="(-#ppt_w/2)" to="(#ppt_x)" calcmode="lin" valueType="num">
                                      <p:cBhvr>
                                        <p:cTn id="25" dur="600" fill="hold">
                                          <p:stCondLst>
                                            <p:cond delay="0"/>
                                          </p:stCondLst>
                                        </p:cTn>
                                        <p:tgtEl>
                                          <p:spTgt spid="3">
                                            <p:txEl>
                                              <p:pRg st="4" end="4"/>
                                            </p:txEl>
                                          </p:spTgt>
                                        </p:tgtEl>
                                        <p:attrNameLst>
                                          <p:attrName>ppt_x</p:attrName>
                                        </p:attrNameLst>
                                      </p:cBhvr>
                                    </p:anim>
                                    <p:anim from="0" to="-1.0" calcmode="lin" valueType="num">
                                      <p:cBhvr>
                                        <p:cTn id="26" dur="200" decel="50000" autoRev="1" fill="hold">
                                          <p:stCondLst>
                                            <p:cond delay="600"/>
                                          </p:stCondLst>
                                        </p:cTn>
                                        <p:tgtEl>
                                          <p:spTgt spid="3">
                                            <p:txEl>
                                              <p:pRg st="4" end="4"/>
                                            </p:txEl>
                                          </p:spTgt>
                                        </p:tgtEl>
                                        <p:attrNameLst>
                                          <p:attrName>xshear</p:attrName>
                                        </p:attrNameLst>
                                      </p:cBhvr>
                                    </p:anim>
                                    <p:animScale>
                                      <p:cBhvr>
                                        <p:cTn id="27" dur="200" decel="100000" autoRev="1" fill="hold">
                                          <p:stCondLst>
                                            <p:cond delay="600"/>
                                          </p:stCondLst>
                                        </p:cTn>
                                        <p:tgtEl>
                                          <p:spTgt spid="3">
                                            <p:txEl>
                                              <p:pRg st="4" end="4"/>
                                            </p:txEl>
                                          </p:spTgt>
                                        </p:tgtEl>
                                      </p:cBhvr>
                                      <p:from x="100000" y="100000"/>
                                      <p:to x="80000" y="100000"/>
                                    </p:animScale>
                                    <p:anim by="(#ppt_h/3+#ppt_w*0.1)" calcmode="lin" valueType="num">
                                      <p:cBhvr additive="sum">
                                        <p:cTn id="28" dur="200" decel="100000" autoRev="1" fill="hold">
                                          <p:stCondLst>
                                            <p:cond delay="600"/>
                                          </p:stCondLst>
                                        </p:cTn>
                                        <p:tgtEl>
                                          <p:spTgt spid="3">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85794"/>
            <a:ext cx="7772400" cy="1470025"/>
          </a:xfrm>
        </p:spPr>
        <p:txBody>
          <a:bodyPr/>
          <a:lstStyle/>
          <a:p>
            <a:r>
              <a:rPr lang="en-IN" u="sng" dirty="0" smtClean="0"/>
              <a:t>Multimedia Data Mining</a:t>
            </a:r>
            <a:endParaRPr lang="en-IN" u="sng" dirty="0"/>
          </a:p>
        </p:txBody>
      </p:sp>
      <p:sp>
        <p:nvSpPr>
          <p:cNvPr id="3" name="Subtitle 2"/>
          <p:cNvSpPr>
            <a:spLocks noGrp="1"/>
          </p:cNvSpPr>
          <p:nvPr>
            <p:ph type="subTitle" idx="1"/>
          </p:nvPr>
        </p:nvSpPr>
        <p:spPr>
          <a:xfrm>
            <a:off x="142844" y="2571744"/>
            <a:ext cx="8062912" cy="3321860"/>
          </a:xfrm>
        </p:spPr>
        <p:txBody>
          <a:bodyPr>
            <a:normAutofit/>
          </a:bodyPr>
          <a:lstStyle/>
          <a:p>
            <a:pPr algn="l"/>
            <a:r>
              <a:rPr lang="en-IN" sz="2400" b="1" dirty="0" smtClean="0">
                <a:solidFill>
                  <a:schemeClr val="tx1"/>
                </a:solidFill>
              </a:rPr>
              <a:t>Technique of multimedia data mining are</a:t>
            </a:r>
          </a:p>
          <a:p>
            <a:pPr algn="l">
              <a:buFont typeface="Wingdings" pitchFamily="2" charset="2"/>
              <a:buChar char="Ø"/>
            </a:pPr>
            <a:r>
              <a:rPr lang="en-IN" sz="2400" b="1" dirty="0" smtClean="0">
                <a:solidFill>
                  <a:srgbClr val="FF0000"/>
                </a:solidFill>
              </a:rPr>
              <a:t>SKICAT</a:t>
            </a:r>
          </a:p>
          <a:p>
            <a:pPr algn="l">
              <a:buFont typeface="Wingdings" pitchFamily="2" charset="2"/>
              <a:buChar char="Ø"/>
            </a:pPr>
            <a:r>
              <a:rPr lang="en-IN" sz="2400" b="1" dirty="0" smtClean="0">
                <a:solidFill>
                  <a:srgbClr val="FF0000"/>
                </a:solidFill>
              </a:rPr>
              <a:t>Colour </a:t>
            </a:r>
            <a:r>
              <a:rPr lang="en-IN" sz="2400" b="1" dirty="0" err="1" smtClean="0">
                <a:solidFill>
                  <a:srgbClr val="FF0000"/>
                </a:solidFill>
              </a:rPr>
              <a:t>Histrogram</a:t>
            </a:r>
            <a:r>
              <a:rPr lang="en-IN" sz="2400" b="1" dirty="0" smtClean="0">
                <a:solidFill>
                  <a:srgbClr val="FF0000"/>
                </a:solidFill>
              </a:rPr>
              <a:t> Matching</a:t>
            </a:r>
          </a:p>
          <a:p>
            <a:pPr algn="l">
              <a:buFont typeface="Wingdings" pitchFamily="2" charset="2"/>
              <a:buChar char="Ø"/>
            </a:pPr>
            <a:r>
              <a:rPr lang="en-IN" sz="2400" b="1" dirty="0" smtClean="0">
                <a:solidFill>
                  <a:srgbClr val="FF0000"/>
                </a:solidFill>
              </a:rPr>
              <a:t>Multimedia Miner</a:t>
            </a:r>
          </a:p>
          <a:p>
            <a:pPr algn="l">
              <a:buFont typeface="Wingdings" pitchFamily="2" charset="2"/>
              <a:buChar char="Ø"/>
            </a:pPr>
            <a:r>
              <a:rPr lang="en-IN" sz="2400" b="1" dirty="0" smtClean="0">
                <a:solidFill>
                  <a:srgbClr val="FF0000"/>
                </a:solidFill>
              </a:rPr>
              <a:t>Shot Boundary Detection</a:t>
            </a:r>
          </a:p>
          <a:p>
            <a:pPr algn="l">
              <a:buFont typeface="Wingdings" pitchFamily="2" charset="2"/>
              <a:buChar char="Ø"/>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071546"/>
            <a:ext cx="7772400" cy="1470025"/>
          </a:xfrm>
        </p:spPr>
        <p:txBody>
          <a:bodyPr>
            <a:noAutofit/>
          </a:bodyPr>
          <a:lstStyle/>
          <a:p>
            <a:r>
              <a:rPr lang="en-IN" sz="6000" b="1" dirty="0" smtClean="0"/>
              <a:t>Web Content Mining Tools</a:t>
            </a:r>
            <a:endParaRPr lang="en-IN" sz="6000" b="1" dirty="0"/>
          </a:p>
        </p:txBody>
      </p:sp>
      <p:sp>
        <p:nvSpPr>
          <p:cNvPr id="3" name="Subtitle 2"/>
          <p:cNvSpPr>
            <a:spLocks noGrp="1"/>
          </p:cNvSpPr>
          <p:nvPr>
            <p:ph type="subTitle" idx="1"/>
          </p:nvPr>
        </p:nvSpPr>
        <p:spPr/>
        <p:txBody>
          <a:bodyPr/>
          <a:lstStyle/>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0">
              <a:srgbClr val="D6B19C"/>
            </a:gs>
            <a:gs pos="30000">
              <a:srgbClr val="D49E6C"/>
            </a:gs>
            <a:gs pos="70000">
              <a:srgbClr val="A65528"/>
            </a:gs>
            <a:gs pos="100000">
              <a:srgbClr val="66301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928670"/>
            <a:ext cx="8062912" cy="1470025"/>
          </a:xfrm>
        </p:spPr>
        <p:txBody>
          <a:bodyPr/>
          <a:lstStyle/>
          <a:p>
            <a:r>
              <a:rPr lang="en-IN" u="sng" dirty="0" smtClean="0"/>
              <a:t>Web Info Extractor(WIE)</a:t>
            </a:r>
            <a:endParaRPr lang="en-IN" u="sng" dirty="0"/>
          </a:p>
        </p:txBody>
      </p:sp>
      <p:sp>
        <p:nvSpPr>
          <p:cNvPr id="3" name="Subtitle 2"/>
          <p:cNvSpPr>
            <a:spLocks noGrp="1"/>
          </p:cNvSpPr>
          <p:nvPr>
            <p:ph type="subTitle" idx="1"/>
          </p:nvPr>
        </p:nvSpPr>
        <p:spPr>
          <a:xfrm>
            <a:off x="428596" y="2714620"/>
            <a:ext cx="8062912" cy="2928958"/>
          </a:xfrm>
        </p:spPr>
        <p:txBody>
          <a:bodyPr>
            <a:normAutofit fontScale="25000" lnSpcReduction="20000"/>
          </a:bodyPr>
          <a:lstStyle/>
          <a:p>
            <a:pPr algn="l"/>
            <a:r>
              <a:rPr lang="en-IN" sz="7200" b="1" dirty="0" smtClean="0">
                <a:solidFill>
                  <a:srgbClr val="002060"/>
                </a:solidFill>
              </a:rPr>
              <a:t>This is a tool for data mining, extracting Web content, and web content Analysis and it can extract structured or unstructured data from Web page, reform into local file or save to database, place into Web server. </a:t>
            </a:r>
          </a:p>
          <a:p>
            <a:pPr algn="l"/>
            <a:endParaRPr lang="en-IN" dirty="0" smtClean="0"/>
          </a:p>
          <a:p>
            <a:pPr algn="l"/>
            <a:r>
              <a:rPr lang="en-IN" sz="9600" b="1" dirty="0" smtClean="0">
                <a:solidFill>
                  <a:schemeClr val="tx1"/>
                </a:solidFill>
              </a:rPr>
              <a:t>Features:</a:t>
            </a:r>
            <a:r>
              <a:rPr lang="en-IN" sz="9600" dirty="0" smtClean="0">
                <a:solidFill>
                  <a:schemeClr val="tx1"/>
                </a:solidFill>
              </a:rPr>
              <a:t> </a:t>
            </a:r>
          </a:p>
          <a:p>
            <a:pPr algn="l">
              <a:buFont typeface="Wingdings" pitchFamily="2" charset="2"/>
              <a:buChar char="Ø"/>
            </a:pPr>
            <a:r>
              <a:rPr lang="en-IN" dirty="0" smtClean="0"/>
              <a:t> </a:t>
            </a:r>
            <a:r>
              <a:rPr lang="en-IN" sz="8000" b="1" dirty="0" smtClean="0">
                <a:solidFill>
                  <a:srgbClr val="002060"/>
                </a:solidFill>
              </a:rPr>
              <a:t>Facilitates to define extraction tools which enable no need of learning boring and complex template rules.</a:t>
            </a:r>
          </a:p>
          <a:p>
            <a:pPr algn="l">
              <a:buFont typeface="Wingdings" pitchFamily="2" charset="2"/>
              <a:buChar char="Ø"/>
            </a:pPr>
            <a:r>
              <a:rPr lang="en-IN" sz="8000" b="1" dirty="0" smtClean="0">
                <a:solidFill>
                  <a:srgbClr val="002060"/>
                </a:solidFill>
              </a:rPr>
              <a:t> Extraction of tabular and unstructured data to file or database. </a:t>
            </a:r>
          </a:p>
          <a:p>
            <a:pPr algn="l">
              <a:buFont typeface="Wingdings" pitchFamily="2" charset="2"/>
              <a:buChar char="Ø"/>
            </a:pPr>
            <a:r>
              <a:rPr lang="en-IN" sz="8000" b="1" dirty="0" smtClean="0">
                <a:solidFill>
                  <a:srgbClr val="002060"/>
                </a:solidFill>
              </a:rPr>
              <a:t> Extraction of new content while updating and monitoring Web pages. </a:t>
            </a:r>
          </a:p>
          <a:p>
            <a:pPr algn="l">
              <a:buFont typeface="Wingdings" pitchFamily="2" charset="2"/>
              <a:buChar char="Ø"/>
            </a:pPr>
            <a:r>
              <a:rPr lang="en-IN" sz="8000" b="1" dirty="0" smtClean="0">
                <a:solidFill>
                  <a:srgbClr val="002060"/>
                </a:solidFill>
              </a:rPr>
              <a:t> Be able to deal with text, image and other link file.</a:t>
            </a:r>
          </a:p>
          <a:p>
            <a:pPr algn="l">
              <a:buFont typeface="Wingdings" pitchFamily="2" charset="2"/>
              <a:buChar char="Ø"/>
            </a:pPr>
            <a:r>
              <a:rPr lang="en-IN" sz="8000" b="1" dirty="0" smtClean="0">
                <a:solidFill>
                  <a:srgbClr val="002060"/>
                </a:solidFill>
              </a:rPr>
              <a:t>  Deal with Web page in all language. </a:t>
            </a:r>
          </a:p>
          <a:p>
            <a:pPr algn="l">
              <a:buFont typeface="Wingdings" pitchFamily="2" charset="2"/>
              <a:buChar char="Ø"/>
            </a:pPr>
            <a:r>
              <a:rPr lang="en-IN" sz="8000" b="1" dirty="0" smtClean="0">
                <a:solidFill>
                  <a:srgbClr val="002060"/>
                </a:solidFill>
              </a:rPr>
              <a:t> Running multi-task at the similar time.</a:t>
            </a:r>
          </a:p>
          <a:p>
            <a:pPr algn="l">
              <a:buFont typeface="Wingdings" pitchFamily="2" charset="2"/>
              <a:buChar char="Ø"/>
            </a:pPr>
            <a:r>
              <a:rPr lang="en-IN" sz="8000" b="1" dirty="0" smtClean="0">
                <a:solidFill>
                  <a:srgbClr val="002060"/>
                </a:solidFill>
              </a:rPr>
              <a:t> Facilitates recursive task definition. </a:t>
            </a:r>
            <a:endParaRPr lang="en-IN" sz="8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85794"/>
            <a:ext cx="7772400" cy="1470025"/>
          </a:xfrm>
        </p:spPr>
        <p:txBody>
          <a:bodyPr/>
          <a:lstStyle/>
          <a:p>
            <a:pPr algn="l"/>
            <a:r>
              <a:rPr lang="en-IN" dirty="0" err="1" smtClean="0"/>
              <a:t>Mozenda</a:t>
            </a:r>
            <a:endParaRPr lang="en-IN" dirty="0"/>
          </a:p>
        </p:txBody>
      </p:sp>
      <p:sp>
        <p:nvSpPr>
          <p:cNvPr id="3" name="Subtitle 2"/>
          <p:cNvSpPr>
            <a:spLocks noGrp="1"/>
          </p:cNvSpPr>
          <p:nvPr>
            <p:ph type="subTitle" idx="1"/>
          </p:nvPr>
        </p:nvSpPr>
        <p:spPr>
          <a:xfrm>
            <a:off x="642910" y="2071678"/>
            <a:ext cx="8062912" cy="3929090"/>
          </a:xfrm>
        </p:spPr>
        <p:txBody>
          <a:bodyPr>
            <a:normAutofit fontScale="85000" lnSpcReduction="20000"/>
          </a:bodyPr>
          <a:lstStyle/>
          <a:p>
            <a:pPr algn="l"/>
            <a:r>
              <a:rPr lang="en-IN" b="1" dirty="0" smtClean="0">
                <a:solidFill>
                  <a:srgbClr val="FF0000"/>
                </a:solidFill>
              </a:rPr>
              <a:t>This is a tool to enable users to extract and manage Web data. The Users can setup agents that normally extract, store, and also publish data to multiple destinations.</a:t>
            </a:r>
            <a:r>
              <a:rPr lang="en-IN" dirty="0" smtClean="0"/>
              <a:t> </a:t>
            </a:r>
          </a:p>
          <a:p>
            <a:pPr algn="l"/>
            <a:r>
              <a:rPr lang="en-IN" dirty="0" smtClean="0"/>
              <a:t> </a:t>
            </a:r>
            <a:r>
              <a:rPr lang="en-IN" b="1" dirty="0" smtClean="0">
                <a:solidFill>
                  <a:schemeClr val="tx1"/>
                </a:solidFill>
              </a:rPr>
              <a:t>Features: </a:t>
            </a:r>
          </a:p>
          <a:p>
            <a:pPr algn="l">
              <a:buFont typeface="Wingdings" pitchFamily="2" charset="2"/>
              <a:buChar char="Ø"/>
            </a:pPr>
            <a:r>
              <a:rPr lang="en-IN" b="1" dirty="0" smtClean="0">
                <a:solidFill>
                  <a:srgbClr val="FF0000"/>
                </a:solidFill>
              </a:rPr>
              <a:t>Easy to use. </a:t>
            </a:r>
          </a:p>
          <a:p>
            <a:pPr algn="l">
              <a:buFont typeface="Wingdings" pitchFamily="2" charset="2"/>
              <a:buChar char="Ø"/>
            </a:pPr>
            <a:r>
              <a:rPr lang="en-IN" b="1" dirty="0" smtClean="0">
                <a:solidFill>
                  <a:srgbClr val="FF0000"/>
                </a:solidFill>
              </a:rPr>
              <a:t> Platform independency. (Runs only on Windows).</a:t>
            </a:r>
          </a:p>
          <a:p>
            <a:pPr algn="l">
              <a:buFont typeface="Wingdings" pitchFamily="2" charset="2"/>
              <a:buChar char="Ø"/>
            </a:pPr>
            <a:r>
              <a:rPr lang="en-IN" b="1" dirty="0" smtClean="0">
                <a:solidFill>
                  <a:srgbClr val="FF0000"/>
                </a:solidFill>
              </a:rPr>
              <a:t>Working place independence: Tuning the scraper, managing the scraping process and get scraped data from any computer connected to the Web. </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par>
                                <p:cTn id="27" presetID="25"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
                                            <p:txEl>
                                              <p:pRg st="2" end="2"/>
                                            </p:txEl>
                                          </p:spTgt>
                                        </p:tgtEl>
                                      </p:cBhvr>
                                    </p:animEffect>
                                  </p:childTnLst>
                                </p:cTn>
                              </p:par>
                              <p:par>
                                <p:cTn id="37" presetID="25"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2"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3">
                                            <p:txEl>
                                              <p:pRg st="3" end="3"/>
                                            </p:txEl>
                                          </p:spTgt>
                                        </p:tgtEl>
                                      </p:cBhvr>
                                    </p:animEffect>
                                  </p:childTnLst>
                                </p:cTn>
                              </p:par>
                              <p:par>
                                <p:cTn id="47" presetID="25" presetClass="entr" presetSubtype="0"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470025"/>
          </a:xfrm>
        </p:spPr>
        <p:txBody>
          <a:bodyPr/>
          <a:lstStyle/>
          <a:p>
            <a:pPr algn="l"/>
            <a:r>
              <a:rPr lang="en-IN" b="1" dirty="0" smtClean="0"/>
              <a:t>Screen -Scrapper</a:t>
            </a:r>
            <a:endParaRPr lang="en-IN" b="1" dirty="0"/>
          </a:p>
        </p:txBody>
      </p:sp>
      <p:sp>
        <p:nvSpPr>
          <p:cNvPr id="3" name="Subtitle 2"/>
          <p:cNvSpPr>
            <a:spLocks noGrp="1"/>
          </p:cNvSpPr>
          <p:nvPr>
            <p:ph type="subTitle" idx="1"/>
          </p:nvPr>
        </p:nvSpPr>
        <p:spPr>
          <a:xfrm>
            <a:off x="571472" y="2214554"/>
            <a:ext cx="8062912" cy="4214842"/>
          </a:xfrm>
        </p:spPr>
        <p:txBody>
          <a:bodyPr>
            <a:normAutofit fontScale="92500" lnSpcReduction="20000"/>
          </a:bodyPr>
          <a:lstStyle/>
          <a:p>
            <a:pPr algn="l"/>
            <a:r>
              <a:rPr lang="en-IN" sz="2400" b="1" dirty="0" smtClean="0">
                <a:solidFill>
                  <a:srgbClr val="FF0000"/>
                </a:solidFill>
              </a:rPr>
              <a:t>This is a tool for extracting/mining information from web sites. It is used for searching a database, which interfaced with software to attain content mining needs</a:t>
            </a:r>
          </a:p>
          <a:p>
            <a:pPr algn="l"/>
            <a:endParaRPr lang="en-IN" sz="2400" dirty="0" smtClean="0"/>
          </a:p>
          <a:p>
            <a:pPr algn="l"/>
            <a:r>
              <a:rPr lang="en-IN" sz="2600" b="1" dirty="0" smtClean="0">
                <a:solidFill>
                  <a:schemeClr val="tx1"/>
                </a:solidFill>
              </a:rPr>
              <a:t>Features:  </a:t>
            </a:r>
          </a:p>
          <a:p>
            <a:pPr algn="l">
              <a:buFont typeface="Wingdings" pitchFamily="2" charset="2"/>
              <a:buChar char="Ø"/>
            </a:pPr>
            <a:r>
              <a:rPr lang="en-IN" sz="2400" b="1" dirty="0" smtClean="0">
                <a:solidFill>
                  <a:srgbClr val="FF0000"/>
                </a:solidFill>
              </a:rPr>
              <a:t>Screen-scraper present a graphical interface allowing the user to allocate URL’s, data elements to be extracted and scripting logic to traverse pages and work with mined data. </a:t>
            </a:r>
          </a:p>
          <a:p>
            <a:pPr algn="l">
              <a:buFont typeface="Wingdings" pitchFamily="2" charset="2"/>
              <a:buChar char="Ø"/>
            </a:pPr>
            <a:r>
              <a:rPr lang="en-IN" sz="2400" b="1" dirty="0" smtClean="0">
                <a:solidFill>
                  <a:srgbClr val="FF0000"/>
                </a:solidFill>
              </a:rPr>
              <a:t> Once these items have been created, from external languages such as .NET, Java, PHP, and ASP, the screen-scraper can be invoked.  </a:t>
            </a:r>
          </a:p>
          <a:p>
            <a:pPr algn="l">
              <a:buFont typeface="Wingdings" pitchFamily="2" charset="2"/>
              <a:buChar char="Ø"/>
            </a:pPr>
            <a:r>
              <a:rPr lang="en-IN" sz="2400" b="1" dirty="0" smtClean="0">
                <a:solidFill>
                  <a:srgbClr val="FF0000"/>
                </a:solidFill>
              </a:rPr>
              <a:t> Facilitates scraping of information at cyclic intervals. The common purpose of this software and its services is to mine data on products and download them to a spreadsheet</a:t>
            </a:r>
          </a:p>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7772400" cy="1470025"/>
          </a:xfrm>
        </p:spPr>
        <p:txBody>
          <a:bodyPr/>
          <a:lstStyle/>
          <a:p>
            <a:pPr algn="l"/>
            <a:r>
              <a:rPr lang="en-IN" b="1" dirty="0" smtClean="0"/>
              <a:t>Web Content Extractor</a:t>
            </a:r>
            <a:endParaRPr lang="en-IN" b="1" dirty="0"/>
          </a:p>
        </p:txBody>
      </p:sp>
      <p:sp>
        <p:nvSpPr>
          <p:cNvPr id="3" name="Subtitle 2"/>
          <p:cNvSpPr>
            <a:spLocks noGrp="1"/>
          </p:cNvSpPr>
          <p:nvPr>
            <p:ph type="subTitle" idx="1"/>
          </p:nvPr>
        </p:nvSpPr>
        <p:spPr>
          <a:xfrm>
            <a:off x="571472" y="1857364"/>
            <a:ext cx="8062912" cy="4714908"/>
          </a:xfrm>
        </p:spPr>
        <p:txBody>
          <a:bodyPr>
            <a:normAutofit fontScale="92500" lnSpcReduction="20000"/>
          </a:bodyPr>
          <a:lstStyle/>
          <a:p>
            <a:pPr algn="l"/>
            <a:r>
              <a:rPr lang="en-IN" sz="2400" b="1" dirty="0" smtClean="0">
                <a:solidFill>
                  <a:srgbClr val="FF0000"/>
                </a:solidFill>
              </a:rPr>
              <a:t>WCE is a powerful and easy to use data extraction tool for Web scraping, and data extraction from the Internet. This offers a friendly, wizard-driven interface that will help through the process of building a data extraction pattern</a:t>
            </a:r>
          </a:p>
          <a:p>
            <a:pPr algn="l"/>
            <a:endParaRPr lang="en-IN" sz="2400" dirty="0" smtClean="0"/>
          </a:p>
          <a:p>
            <a:pPr algn="l"/>
            <a:r>
              <a:rPr lang="en-IN" sz="2400" b="1" dirty="0" smtClean="0">
                <a:solidFill>
                  <a:schemeClr val="tx1"/>
                </a:solidFill>
              </a:rPr>
              <a:t>Features: </a:t>
            </a:r>
          </a:p>
          <a:p>
            <a:pPr algn="l">
              <a:buFont typeface="Wingdings" pitchFamily="2" charset="2"/>
              <a:buChar char="Ø"/>
            </a:pPr>
            <a:r>
              <a:rPr lang="en-IN" sz="2400" b="1" dirty="0" smtClean="0">
                <a:solidFill>
                  <a:srgbClr val="FF0000"/>
                </a:solidFill>
              </a:rPr>
              <a:t>Helps in the extraction or collection of market figures, product pricing data, or real estate data.</a:t>
            </a:r>
          </a:p>
          <a:p>
            <a:pPr algn="l">
              <a:buFont typeface="Wingdings" pitchFamily="2" charset="2"/>
              <a:buChar char="Ø"/>
            </a:pPr>
            <a:r>
              <a:rPr lang="en-IN" sz="2400" b="1" dirty="0" smtClean="0">
                <a:solidFill>
                  <a:srgbClr val="FF0000"/>
                </a:solidFill>
              </a:rPr>
              <a:t>Support users to extract the information about books from online book sellers. </a:t>
            </a:r>
          </a:p>
          <a:p>
            <a:pPr algn="l">
              <a:buFont typeface="Wingdings" pitchFamily="2" charset="2"/>
              <a:buChar char="Ø"/>
            </a:pPr>
            <a:r>
              <a:rPr lang="en-IN" sz="2400" b="1" dirty="0" smtClean="0">
                <a:solidFill>
                  <a:srgbClr val="FF0000"/>
                </a:solidFill>
              </a:rPr>
              <a:t>Helps users in automate extraction of auction information from auction sites. </a:t>
            </a:r>
          </a:p>
          <a:p>
            <a:pPr algn="l">
              <a:buFont typeface="Wingdings" pitchFamily="2" charset="2"/>
              <a:buChar char="Ø"/>
            </a:pPr>
            <a:r>
              <a:rPr lang="en-IN" sz="2400" b="1" dirty="0" smtClean="0">
                <a:solidFill>
                  <a:srgbClr val="FF0000"/>
                </a:solidFill>
              </a:rPr>
              <a:t> Help to Journalists extract news and articles from news sites. </a:t>
            </a:r>
          </a:p>
          <a:p>
            <a:pPr algn="l">
              <a:buFont typeface="Wingdings" pitchFamily="2" charset="2"/>
              <a:buChar char="Ø"/>
            </a:pPr>
            <a:r>
              <a:rPr lang="en-IN" sz="2400" b="1" dirty="0" smtClean="0">
                <a:solidFill>
                  <a:srgbClr val="FF0000"/>
                </a:solidFill>
              </a:rPr>
              <a:t> Helps people seeking job postings from online job websites. </a:t>
            </a:r>
          </a:p>
          <a:p>
            <a:pPr algn="l">
              <a:buFont typeface="Wingdings" pitchFamily="2" charset="2"/>
              <a:buChar char="Ø"/>
            </a:pPr>
            <a:r>
              <a:rPr lang="en-IN" sz="2400" b="1" dirty="0" smtClean="0">
                <a:solidFill>
                  <a:srgbClr val="FF0000"/>
                </a:solidFill>
              </a:rPr>
              <a:t>Extracting online information about vacation and holiday places.</a:t>
            </a:r>
            <a:endParaRPr lang="en-IN" sz="2400" b="1" dirty="0">
              <a:solidFill>
                <a:srgbClr val="FF0000"/>
              </a:solidFill>
            </a:endParaRPr>
          </a:p>
        </p:txBody>
      </p:sp>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85776"/>
            <a:ext cx="4572000" cy="1112835"/>
          </a:xfrm>
        </p:spPr>
        <p:txBody>
          <a:bodyPr>
            <a:normAutofit fontScale="90000"/>
          </a:bodyPr>
          <a:lstStyle/>
          <a:p>
            <a:pPr algn="l"/>
            <a:r>
              <a:rPr lang="en-IN" b="1" i="1" dirty="0" smtClean="0">
                <a:solidFill>
                  <a:srgbClr val="FF0000"/>
                </a:solidFill>
                <a:latin typeface="Adobe Gothic Std B" pitchFamily="34" charset="-128"/>
                <a:ea typeface="Adobe Gothic Std B" pitchFamily="34" charset="-128"/>
              </a:rPr>
              <a:t>        </a:t>
            </a:r>
            <a:r>
              <a:rPr lang="en-IN" sz="4900" b="1" i="1" dirty="0" smtClean="0">
                <a:solidFill>
                  <a:srgbClr val="FF0000"/>
                </a:solidFill>
                <a:latin typeface="Adobe Gothic Std B" pitchFamily="34" charset="-128"/>
                <a:ea typeface="Adobe Gothic Std B" pitchFamily="34" charset="-128"/>
              </a:rPr>
              <a:t>INTRODUCTION</a:t>
            </a:r>
            <a:endParaRPr lang="en-IN" sz="4900" b="1" i="1" dirty="0">
              <a:solidFill>
                <a:srgbClr val="FF0000"/>
              </a:solidFill>
              <a:latin typeface="Adobe Gothic Std B" pitchFamily="34" charset="-128"/>
              <a:ea typeface="Adobe Gothic Std B" pitchFamily="34" charset="-128"/>
            </a:endParaRPr>
          </a:p>
        </p:txBody>
      </p:sp>
      <p:sp>
        <p:nvSpPr>
          <p:cNvPr id="3" name="Subtitle 2"/>
          <p:cNvSpPr>
            <a:spLocks noGrp="1"/>
          </p:cNvSpPr>
          <p:nvPr>
            <p:ph type="subTitle" idx="1"/>
          </p:nvPr>
        </p:nvSpPr>
        <p:spPr>
          <a:xfrm>
            <a:off x="4571968" y="1357298"/>
            <a:ext cx="4572032" cy="3929090"/>
          </a:xfrm>
        </p:spPr>
        <p:txBody>
          <a:bodyPr>
            <a:noAutofit/>
          </a:bodyPr>
          <a:lstStyle/>
          <a:p>
            <a:pPr algn="l">
              <a:buFont typeface="Wingdings" pitchFamily="2" charset="2"/>
              <a:buChar char="q"/>
            </a:pPr>
            <a:r>
              <a:rPr lang="en-IN" sz="1600" b="1" dirty="0" smtClean="0">
                <a:solidFill>
                  <a:schemeClr val="tx1">
                    <a:lumMod val="95000"/>
                    <a:lumOff val="5000"/>
                  </a:schemeClr>
                </a:solidFill>
                <a:latin typeface="Adobe Gothic Std B" pitchFamily="34" charset="-128"/>
                <a:ea typeface="Adobe Gothic Std B" pitchFamily="34" charset="-128"/>
              </a:rPr>
              <a:t>Now a days people are more dependent on internet.</a:t>
            </a:r>
          </a:p>
          <a:p>
            <a:pPr algn="l">
              <a:buFont typeface="Wingdings" pitchFamily="2" charset="2"/>
              <a:buChar char="q"/>
            </a:pPr>
            <a:endParaRPr lang="en-IN" sz="1600" b="1" dirty="0" smtClean="0">
              <a:solidFill>
                <a:schemeClr val="tx1">
                  <a:lumMod val="95000"/>
                  <a:lumOff val="5000"/>
                </a:schemeClr>
              </a:solidFill>
              <a:latin typeface="Adobe Gothic Std B" pitchFamily="34" charset="-128"/>
              <a:ea typeface="Adobe Gothic Std B" pitchFamily="34" charset="-128"/>
            </a:endParaRPr>
          </a:p>
          <a:p>
            <a:pPr algn="l">
              <a:buFont typeface="Wingdings" pitchFamily="2" charset="2"/>
              <a:buChar char="q"/>
            </a:pPr>
            <a:r>
              <a:rPr lang="en-IN" sz="1600" b="1" dirty="0" smtClean="0">
                <a:solidFill>
                  <a:schemeClr val="tx1">
                    <a:lumMod val="95000"/>
                    <a:lumOff val="5000"/>
                  </a:schemeClr>
                </a:solidFill>
                <a:latin typeface="Adobe Gothic Std B" pitchFamily="34" charset="-128"/>
                <a:ea typeface="Adobe Gothic Std B" pitchFamily="34" charset="-128"/>
              </a:rPr>
              <a:t>WWW is a popular and interactive medium with tremendous growth of amount of data or information available Today.</a:t>
            </a:r>
          </a:p>
          <a:p>
            <a:pPr algn="l">
              <a:buFont typeface="Wingdings" pitchFamily="2" charset="2"/>
              <a:buChar char="q"/>
            </a:pPr>
            <a:endParaRPr lang="en-IN" sz="1600" b="1" dirty="0" smtClean="0">
              <a:solidFill>
                <a:schemeClr val="tx1">
                  <a:lumMod val="95000"/>
                  <a:lumOff val="5000"/>
                </a:schemeClr>
              </a:solidFill>
              <a:latin typeface="Adobe Gothic Std B" pitchFamily="34" charset="-128"/>
              <a:ea typeface="Adobe Gothic Std B" pitchFamily="34" charset="-128"/>
            </a:endParaRPr>
          </a:p>
          <a:p>
            <a:pPr algn="l">
              <a:buFont typeface="Wingdings" pitchFamily="2" charset="2"/>
              <a:buChar char="q"/>
            </a:pPr>
            <a:r>
              <a:rPr lang="en-IN" sz="1600" b="1" dirty="0" smtClean="0">
                <a:solidFill>
                  <a:schemeClr val="tx1">
                    <a:lumMod val="95000"/>
                    <a:lumOff val="5000"/>
                  </a:schemeClr>
                </a:solidFill>
                <a:latin typeface="Adobe Gothic Std B" pitchFamily="34" charset="-128"/>
                <a:ea typeface="Adobe Gothic Std B" pitchFamily="34" charset="-128"/>
              </a:rPr>
              <a:t>WWW is a collection of documents, text files, images and other forms of data in structured, semi structured and unstructured form. </a:t>
            </a:r>
          </a:p>
          <a:p>
            <a:pPr algn="l">
              <a:buFont typeface="Wingdings" pitchFamily="2" charset="2"/>
              <a:buChar char="q"/>
            </a:pPr>
            <a:endParaRPr lang="en-IN" sz="1600" b="1" dirty="0" smtClean="0">
              <a:solidFill>
                <a:schemeClr val="tx1">
                  <a:lumMod val="95000"/>
                  <a:lumOff val="5000"/>
                </a:schemeClr>
              </a:solidFill>
              <a:latin typeface="Adobe Gothic Std B" pitchFamily="34" charset="-128"/>
              <a:ea typeface="Adobe Gothic Std B" pitchFamily="34" charset="-128"/>
            </a:endParaRPr>
          </a:p>
          <a:p>
            <a:pPr algn="l">
              <a:buFont typeface="Wingdings" pitchFamily="2" charset="2"/>
              <a:buChar char="q"/>
            </a:pPr>
            <a:r>
              <a:rPr lang="en-IN" sz="1600" b="1" dirty="0" smtClean="0">
                <a:solidFill>
                  <a:schemeClr val="tx1">
                    <a:lumMod val="95000"/>
                    <a:lumOff val="5000"/>
                  </a:schemeClr>
                </a:solidFill>
                <a:latin typeface="Adobe Gothic Std B" pitchFamily="34" charset="-128"/>
                <a:ea typeface="Adobe Gothic Std B" pitchFamily="34" charset="-128"/>
              </a:rPr>
              <a:t>WWW is the information space where documents, web resources are identified by Uniform Resource Locator(URL) ,inter linked by hyper text links and can be accessed via the internet.</a:t>
            </a:r>
          </a:p>
          <a:p>
            <a:pPr algn="l"/>
            <a:endParaRPr lang="en-IN" sz="1600" dirty="0" smtClean="0"/>
          </a:p>
          <a:p>
            <a:pPr algn="l"/>
            <a:endParaRPr lang="en-IN" sz="1600" dirty="0" smtClean="0"/>
          </a:p>
          <a:p>
            <a:pPr algn="l">
              <a:buFont typeface="Wingdings" pitchFamily="2" charset="2"/>
              <a:buChar char="q"/>
            </a:pPr>
            <a:endParaRPr lang="en-IN" sz="1600" dirty="0" smtClean="0"/>
          </a:p>
          <a:p>
            <a:pPr algn="l">
              <a:buFont typeface="Wingdings" pitchFamily="2" charset="2"/>
              <a:buChar char="q"/>
            </a:pPr>
            <a:endParaRPr lang="en-IN" sz="1600" dirty="0"/>
          </a:p>
        </p:txBody>
      </p:sp>
      <p:pic>
        <p:nvPicPr>
          <p:cNvPr id="6" name="Picture 5" descr="14821550-World-wide-web-internet-concept-Earth-globe-with-computer-mouse-and-cursor-isolated-on-white-backgro-Stock-Photo.jpg"/>
          <p:cNvPicPr>
            <a:picLocks noChangeAspect="1"/>
          </p:cNvPicPr>
          <p:nvPr/>
        </p:nvPicPr>
        <p:blipFill>
          <a:blip r:embed="rId2" cstate="print"/>
          <a:stretch>
            <a:fillRect/>
          </a:stretch>
        </p:blipFill>
        <p:spPr>
          <a:xfrm>
            <a:off x="0" y="0"/>
            <a:ext cx="4572000" cy="7000900"/>
          </a:xfrm>
          <a:prstGeom prst="rect">
            <a:avLst/>
          </a:prstGeom>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80">
                                          <p:stCondLst>
                                            <p:cond delay="0"/>
                                          </p:stCondLst>
                                        </p:cTn>
                                        <p:tgtEl>
                                          <p:spTgt spid="3">
                                            <p:txEl>
                                              <p:pRg st="2" end="2"/>
                                            </p:txEl>
                                          </p:spTgt>
                                        </p:tgtEl>
                                      </p:cBhvr>
                                    </p:animEffect>
                                    <p:anim calcmode="lin" valueType="num">
                                      <p:cBhvr>
                                        <p:cTn id="3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2" end="2"/>
                                            </p:txEl>
                                          </p:spTgt>
                                        </p:tgtEl>
                                      </p:cBhvr>
                                      <p:to x="100000" y="60000"/>
                                    </p:animScale>
                                    <p:animScale>
                                      <p:cBhvr>
                                        <p:cTn id="38" dur="166" decel="50000">
                                          <p:stCondLst>
                                            <p:cond delay="676"/>
                                          </p:stCondLst>
                                        </p:cTn>
                                        <p:tgtEl>
                                          <p:spTgt spid="3">
                                            <p:txEl>
                                              <p:pRg st="2" end="2"/>
                                            </p:txEl>
                                          </p:spTgt>
                                        </p:tgtEl>
                                      </p:cBhvr>
                                      <p:to x="100000" y="100000"/>
                                    </p:animScale>
                                    <p:animScale>
                                      <p:cBhvr>
                                        <p:cTn id="39" dur="26">
                                          <p:stCondLst>
                                            <p:cond delay="1312"/>
                                          </p:stCondLst>
                                        </p:cTn>
                                        <p:tgtEl>
                                          <p:spTgt spid="3">
                                            <p:txEl>
                                              <p:pRg st="2" end="2"/>
                                            </p:txEl>
                                          </p:spTgt>
                                        </p:tgtEl>
                                      </p:cBhvr>
                                      <p:to x="100000" y="80000"/>
                                    </p:animScale>
                                    <p:animScale>
                                      <p:cBhvr>
                                        <p:cTn id="40" dur="166" decel="50000">
                                          <p:stCondLst>
                                            <p:cond delay="1338"/>
                                          </p:stCondLst>
                                        </p:cTn>
                                        <p:tgtEl>
                                          <p:spTgt spid="3">
                                            <p:txEl>
                                              <p:pRg st="2" end="2"/>
                                            </p:txEl>
                                          </p:spTgt>
                                        </p:tgtEl>
                                      </p:cBhvr>
                                      <p:to x="100000" y="100000"/>
                                    </p:animScale>
                                    <p:animScale>
                                      <p:cBhvr>
                                        <p:cTn id="41" dur="26">
                                          <p:stCondLst>
                                            <p:cond delay="1642"/>
                                          </p:stCondLst>
                                        </p:cTn>
                                        <p:tgtEl>
                                          <p:spTgt spid="3">
                                            <p:txEl>
                                              <p:pRg st="2" end="2"/>
                                            </p:txEl>
                                          </p:spTgt>
                                        </p:tgtEl>
                                      </p:cBhvr>
                                      <p:to x="100000" y="90000"/>
                                    </p:animScale>
                                    <p:animScale>
                                      <p:cBhvr>
                                        <p:cTn id="42" dur="166" decel="50000">
                                          <p:stCondLst>
                                            <p:cond delay="1668"/>
                                          </p:stCondLst>
                                        </p:cTn>
                                        <p:tgtEl>
                                          <p:spTgt spid="3">
                                            <p:txEl>
                                              <p:pRg st="2" end="2"/>
                                            </p:txEl>
                                          </p:spTgt>
                                        </p:tgtEl>
                                      </p:cBhvr>
                                      <p:to x="100000" y="100000"/>
                                    </p:animScale>
                                    <p:animScale>
                                      <p:cBhvr>
                                        <p:cTn id="43" dur="26">
                                          <p:stCondLst>
                                            <p:cond delay="1808"/>
                                          </p:stCondLst>
                                        </p:cTn>
                                        <p:tgtEl>
                                          <p:spTgt spid="3">
                                            <p:txEl>
                                              <p:pRg st="2" end="2"/>
                                            </p:txEl>
                                          </p:spTgt>
                                        </p:tgtEl>
                                      </p:cBhvr>
                                      <p:to x="100000" y="95000"/>
                                    </p:animScale>
                                    <p:animScale>
                                      <p:cBhvr>
                                        <p:cTn id="44" dur="166" decel="50000">
                                          <p:stCondLst>
                                            <p:cond delay="1834"/>
                                          </p:stCondLst>
                                        </p:cTn>
                                        <p:tgtEl>
                                          <p:spTgt spid="3">
                                            <p:txEl>
                                              <p:pRg st="2" end="2"/>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down)">
                                      <p:cBhvr>
                                        <p:cTn id="47" dur="580">
                                          <p:stCondLst>
                                            <p:cond delay="0"/>
                                          </p:stCondLst>
                                        </p:cTn>
                                        <p:tgtEl>
                                          <p:spTgt spid="3">
                                            <p:txEl>
                                              <p:pRg st="4" end="4"/>
                                            </p:txEl>
                                          </p:spTgt>
                                        </p:tgtEl>
                                      </p:cBhvr>
                                    </p:animEffect>
                                    <p:anim calcmode="lin" valueType="num">
                                      <p:cBhvr>
                                        <p:cTn id="4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4" end="4"/>
                                            </p:txEl>
                                          </p:spTgt>
                                        </p:tgtEl>
                                      </p:cBhvr>
                                      <p:to x="100000" y="60000"/>
                                    </p:animScale>
                                    <p:animScale>
                                      <p:cBhvr>
                                        <p:cTn id="54" dur="166" decel="50000">
                                          <p:stCondLst>
                                            <p:cond delay="676"/>
                                          </p:stCondLst>
                                        </p:cTn>
                                        <p:tgtEl>
                                          <p:spTgt spid="3">
                                            <p:txEl>
                                              <p:pRg st="4" end="4"/>
                                            </p:txEl>
                                          </p:spTgt>
                                        </p:tgtEl>
                                      </p:cBhvr>
                                      <p:to x="100000" y="100000"/>
                                    </p:animScale>
                                    <p:animScale>
                                      <p:cBhvr>
                                        <p:cTn id="55" dur="26">
                                          <p:stCondLst>
                                            <p:cond delay="1312"/>
                                          </p:stCondLst>
                                        </p:cTn>
                                        <p:tgtEl>
                                          <p:spTgt spid="3">
                                            <p:txEl>
                                              <p:pRg st="4" end="4"/>
                                            </p:txEl>
                                          </p:spTgt>
                                        </p:tgtEl>
                                      </p:cBhvr>
                                      <p:to x="100000" y="80000"/>
                                    </p:animScale>
                                    <p:animScale>
                                      <p:cBhvr>
                                        <p:cTn id="56" dur="166" decel="50000">
                                          <p:stCondLst>
                                            <p:cond delay="1338"/>
                                          </p:stCondLst>
                                        </p:cTn>
                                        <p:tgtEl>
                                          <p:spTgt spid="3">
                                            <p:txEl>
                                              <p:pRg st="4" end="4"/>
                                            </p:txEl>
                                          </p:spTgt>
                                        </p:tgtEl>
                                      </p:cBhvr>
                                      <p:to x="100000" y="100000"/>
                                    </p:animScale>
                                    <p:animScale>
                                      <p:cBhvr>
                                        <p:cTn id="57" dur="26">
                                          <p:stCondLst>
                                            <p:cond delay="1642"/>
                                          </p:stCondLst>
                                        </p:cTn>
                                        <p:tgtEl>
                                          <p:spTgt spid="3">
                                            <p:txEl>
                                              <p:pRg st="4" end="4"/>
                                            </p:txEl>
                                          </p:spTgt>
                                        </p:tgtEl>
                                      </p:cBhvr>
                                      <p:to x="100000" y="90000"/>
                                    </p:animScale>
                                    <p:animScale>
                                      <p:cBhvr>
                                        <p:cTn id="58" dur="166" decel="50000">
                                          <p:stCondLst>
                                            <p:cond delay="1668"/>
                                          </p:stCondLst>
                                        </p:cTn>
                                        <p:tgtEl>
                                          <p:spTgt spid="3">
                                            <p:txEl>
                                              <p:pRg st="4" end="4"/>
                                            </p:txEl>
                                          </p:spTgt>
                                        </p:tgtEl>
                                      </p:cBhvr>
                                      <p:to x="100000" y="100000"/>
                                    </p:animScale>
                                    <p:animScale>
                                      <p:cBhvr>
                                        <p:cTn id="59" dur="26">
                                          <p:stCondLst>
                                            <p:cond delay="1808"/>
                                          </p:stCondLst>
                                        </p:cTn>
                                        <p:tgtEl>
                                          <p:spTgt spid="3">
                                            <p:txEl>
                                              <p:pRg st="4" end="4"/>
                                            </p:txEl>
                                          </p:spTgt>
                                        </p:tgtEl>
                                      </p:cBhvr>
                                      <p:to x="100000" y="95000"/>
                                    </p:animScale>
                                    <p:animScale>
                                      <p:cBhvr>
                                        <p:cTn id="60" dur="166" decel="50000">
                                          <p:stCondLst>
                                            <p:cond delay="1834"/>
                                          </p:stCondLst>
                                        </p:cTn>
                                        <p:tgtEl>
                                          <p:spTgt spid="3">
                                            <p:txEl>
                                              <p:pRg st="4" end="4"/>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wipe(down)">
                                      <p:cBhvr>
                                        <p:cTn id="63" dur="580">
                                          <p:stCondLst>
                                            <p:cond delay="0"/>
                                          </p:stCondLst>
                                        </p:cTn>
                                        <p:tgtEl>
                                          <p:spTgt spid="3">
                                            <p:txEl>
                                              <p:pRg st="6" end="6"/>
                                            </p:txEl>
                                          </p:spTgt>
                                        </p:tgtEl>
                                      </p:cBhvr>
                                    </p:animEffect>
                                    <p:anim calcmode="lin" valueType="num">
                                      <p:cBhvr>
                                        <p:cTn id="6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6" end="6"/>
                                            </p:txEl>
                                          </p:spTgt>
                                        </p:tgtEl>
                                      </p:cBhvr>
                                      <p:to x="100000" y="60000"/>
                                    </p:animScale>
                                    <p:animScale>
                                      <p:cBhvr>
                                        <p:cTn id="70" dur="166" decel="50000">
                                          <p:stCondLst>
                                            <p:cond delay="676"/>
                                          </p:stCondLst>
                                        </p:cTn>
                                        <p:tgtEl>
                                          <p:spTgt spid="3">
                                            <p:txEl>
                                              <p:pRg st="6" end="6"/>
                                            </p:txEl>
                                          </p:spTgt>
                                        </p:tgtEl>
                                      </p:cBhvr>
                                      <p:to x="100000" y="100000"/>
                                    </p:animScale>
                                    <p:animScale>
                                      <p:cBhvr>
                                        <p:cTn id="71" dur="26">
                                          <p:stCondLst>
                                            <p:cond delay="1312"/>
                                          </p:stCondLst>
                                        </p:cTn>
                                        <p:tgtEl>
                                          <p:spTgt spid="3">
                                            <p:txEl>
                                              <p:pRg st="6" end="6"/>
                                            </p:txEl>
                                          </p:spTgt>
                                        </p:tgtEl>
                                      </p:cBhvr>
                                      <p:to x="100000" y="80000"/>
                                    </p:animScale>
                                    <p:animScale>
                                      <p:cBhvr>
                                        <p:cTn id="72" dur="166" decel="50000">
                                          <p:stCondLst>
                                            <p:cond delay="1338"/>
                                          </p:stCondLst>
                                        </p:cTn>
                                        <p:tgtEl>
                                          <p:spTgt spid="3">
                                            <p:txEl>
                                              <p:pRg st="6" end="6"/>
                                            </p:txEl>
                                          </p:spTgt>
                                        </p:tgtEl>
                                      </p:cBhvr>
                                      <p:to x="100000" y="100000"/>
                                    </p:animScale>
                                    <p:animScale>
                                      <p:cBhvr>
                                        <p:cTn id="73" dur="26">
                                          <p:stCondLst>
                                            <p:cond delay="1642"/>
                                          </p:stCondLst>
                                        </p:cTn>
                                        <p:tgtEl>
                                          <p:spTgt spid="3">
                                            <p:txEl>
                                              <p:pRg st="6" end="6"/>
                                            </p:txEl>
                                          </p:spTgt>
                                        </p:tgtEl>
                                      </p:cBhvr>
                                      <p:to x="100000" y="90000"/>
                                    </p:animScale>
                                    <p:animScale>
                                      <p:cBhvr>
                                        <p:cTn id="74" dur="166" decel="50000">
                                          <p:stCondLst>
                                            <p:cond delay="1668"/>
                                          </p:stCondLst>
                                        </p:cTn>
                                        <p:tgtEl>
                                          <p:spTgt spid="3">
                                            <p:txEl>
                                              <p:pRg st="6" end="6"/>
                                            </p:txEl>
                                          </p:spTgt>
                                        </p:tgtEl>
                                      </p:cBhvr>
                                      <p:to x="100000" y="100000"/>
                                    </p:animScale>
                                    <p:animScale>
                                      <p:cBhvr>
                                        <p:cTn id="75" dur="26">
                                          <p:stCondLst>
                                            <p:cond delay="1808"/>
                                          </p:stCondLst>
                                        </p:cTn>
                                        <p:tgtEl>
                                          <p:spTgt spid="3">
                                            <p:txEl>
                                              <p:pRg st="6" end="6"/>
                                            </p:txEl>
                                          </p:spTgt>
                                        </p:tgtEl>
                                      </p:cBhvr>
                                      <p:to x="100000" y="95000"/>
                                    </p:animScale>
                                    <p:animScale>
                                      <p:cBhvr>
                                        <p:cTn id="76"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714356"/>
            <a:ext cx="7772400" cy="1470025"/>
          </a:xfrm>
        </p:spPr>
        <p:txBody>
          <a:bodyPr/>
          <a:lstStyle/>
          <a:p>
            <a:pPr algn="l"/>
            <a:r>
              <a:rPr lang="en-IN" b="1" dirty="0" smtClean="0"/>
              <a:t>Automation Anywhere 6.1(AA)</a:t>
            </a:r>
            <a:endParaRPr lang="en-IN" b="1" dirty="0"/>
          </a:p>
        </p:txBody>
      </p:sp>
      <p:sp>
        <p:nvSpPr>
          <p:cNvPr id="3" name="Subtitle 2"/>
          <p:cNvSpPr>
            <a:spLocks noGrp="1"/>
          </p:cNvSpPr>
          <p:nvPr>
            <p:ph type="subTitle" idx="1"/>
          </p:nvPr>
        </p:nvSpPr>
        <p:spPr>
          <a:xfrm>
            <a:off x="428596" y="2143116"/>
            <a:ext cx="8062912" cy="4143404"/>
          </a:xfrm>
        </p:spPr>
        <p:txBody>
          <a:bodyPr>
            <a:normAutofit fontScale="92500" lnSpcReduction="10000"/>
          </a:bodyPr>
          <a:lstStyle/>
          <a:p>
            <a:pPr algn="l"/>
            <a:r>
              <a:rPr lang="en-IN" sz="2400" b="1" dirty="0" smtClean="0">
                <a:solidFill>
                  <a:srgbClr val="FF0000"/>
                </a:solidFill>
              </a:rPr>
              <a:t>AA is a Web data extraction tool used in getting web data, screen scratch from Web pages or use it for Web mining.</a:t>
            </a:r>
          </a:p>
          <a:p>
            <a:pPr algn="l"/>
            <a:endParaRPr lang="en-IN" sz="2400" dirty="0" smtClean="0"/>
          </a:p>
          <a:p>
            <a:pPr algn="l"/>
            <a:r>
              <a:rPr lang="en-IN" sz="2400" b="1" dirty="0" smtClean="0">
                <a:solidFill>
                  <a:schemeClr val="tx1"/>
                </a:solidFill>
              </a:rPr>
              <a:t> Features:</a:t>
            </a:r>
          </a:p>
          <a:p>
            <a:pPr algn="l">
              <a:buFont typeface="Wingdings" pitchFamily="2" charset="2"/>
              <a:buChar char="Ø"/>
            </a:pPr>
            <a:r>
              <a:rPr lang="en-IN" sz="2400" dirty="0" smtClean="0"/>
              <a:t>  </a:t>
            </a:r>
            <a:r>
              <a:rPr lang="en-IN" sz="2400" b="1" dirty="0" smtClean="0">
                <a:solidFill>
                  <a:srgbClr val="FF0000"/>
                </a:solidFill>
              </a:rPr>
              <a:t>Automation Technology for rapid automation of complex tasks. </a:t>
            </a:r>
          </a:p>
          <a:p>
            <a:pPr algn="l">
              <a:buFont typeface="Wingdings" pitchFamily="2" charset="2"/>
              <a:buChar char="Ø"/>
            </a:pPr>
            <a:r>
              <a:rPr lang="en-IN" sz="2400" b="1" dirty="0" smtClean="0">
                <a:solidFill>
                  <a:srgbClr val="FF0000"/>
                </a:solidFill>
              </a:rPr>
              <a:t> Recording keyboard and mouse or use point and click wizards to create automated tasks quickly. </a:t>
            </a:r>
          </a:p>
          <a:p>
            <a:pPr algn="l">
              <a:buFont typeface="Wingdings" pitchFamily="2" charset="2"/>
              <a:buChar char="Ø"/>
            </a:pPr>
            <a:r>
              <a:rPr lang="en-IN" sz="2400" b="1" dirty="0" smtClean="0">
                <a:solidFill>
                  <a:srgbClr val="FF0000"/>
                </a:solidFill>
              </a:rPr>
              <a:t>Web record and Web data extraction.</a:t>
            </a:r>
          </a:p>
          <a:p>
            <a:pPr algn="l">
              <a:buFont typeface="Wingdings" pitchFamily="2" charset="2"/>
              <a:buChar char="Ø"/>
            </a:pPr>
            <a:r>
              <a:rPr lang="en-IN" sz="2400" b="1" dirty="0" smtClean="0">
                <a:solidFill>
                  <a:srgbClr val="FF0000"/>
                </a:solidFill>
              </a:rPr>
              <a:t>  This has 305 plus actions were included: Internet, conditional, loop, prompt, file management, database and system, automatic email notifications, task chaining, etc. </a:t>
            </a:r>
            <a:endParaRPr lang="en-IN" sz="2400" b="1"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412" y="428604"/>
            <a:ext cx="6643734" cy="1470025"/>
          </a:xfrm>
        </p:spPr>
        <p:txBody>
          <a:bodyPr>
            <a:normAutofit/>
          </a:bodyPr>
          <a:lstStyle/>
          <a:p>
            <a:r>
              <a:rPr lang="en-IN" sz="5400" dirty="0" smtClean="0">
                <a:latin typeface="Adobe Gothic Std B" pitchFamily="34" charset="-128"/>
                <a:ea typeface="Adobe Gothic Std B" pitchFamily="34" charset="-128"/>
              </a:rPr>
              <a:t>Decision Tree</a:t>
            </a:r>
            <a:endParaRPr lang="en-IN" sz="5400" dirty="0">
              <a:latin typeface="Adobe Gothic Std B" pitchFamily="34" charset="-128"/>
              <a:ea typeface="Adobe Gothic Std B" pitchFamily="34" charset="-128"/>
            </a:endParaRPr>
          </a:p>
        </p:txBody>
      </p:sp>
      <p:sp>
        <p:nvSpPr>
          <p:cNvPr id="3" name="Subtitle 2"/>
          <p:cNvSpPr>
            <a:spLocks noGrp="1"/>
          </p:cNvSpPr>
          <p:nvPr>
            <p:ph type="subTitle" idx="1"/>
          </p:nvPr>
        </p:nvSpPr>
        <p:spPr>
          <a:xfrm>
            <a:off x="0" y="2214554"/>
            <a:ext cx="5357818" cy="1752600"/>
          </a:xfrm>
        </p:spPr>
        <p:txBody>
          <a:bodyPr>
            <a:normAutofit fontScale="25000" lnSpcReduction="20000"/>
          </a:bodyPr>
          <a:lstStyle/>
          <a:p>
            <a:pPr algn="l"/>
            <a:r>
              <a:rPr lang="en-IN" dirty="0" smtClean="0"/>
              <a:t>: </a:t>
            </a:r>
            <a:r>
              <a:rPr lang="en-IN" sz="11200" b="1" dirty="0" smtClean="0">
                <a:solidFill>
                  <a:srgbClr val="7030A0"/>
                </a:solidFill>
              </a:rPr>
              <a:t>The decision tree is one of the powerful classification techniques. Decision trees take the input as its features and output as decision, which denotes the class information. Two widely known algorithms for building decision trees are Classification and Regression Trees and ID3/C4.5.</a:t>
            </a:r>
            <a:endParaRPr lang="en-IN" sz="11200" b="1" dirty="0">
              <a:solidFill>
                <a:srgbClr val="7030A0"/>
              </a:solidFill>
            </a:endParaRPr>
          </a:p>
        </p:txBody>
      </p:sp>
      <p:pic>
        <p:nvPicPr>
          <p:cNvPr id="4" name="Picture 3" descr="IMG-20171116-WA0002.jpg"/>
          <p:cNvPicPr>
            <a:picLocks noChangeAspect="1"/>
          </p:cNvPicPr>
          <p:nvPr/>
        </p:nvPicPr>
        <p:blipFill>
          <a:blip r:embed="rId3" cstate="print"/>
          <a:stretch>
            <a:fillRect/>
          </a:stretch>
        </p:blipFill>
        <p:spPr>
          <a:xfrm>
            <a:off x="5357818" y="0"/>
            <a:ext cx="3786182"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plus(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8662" y="642918"/>
            <a:ext cx="7772400" cy="1470025"/>
          </a:xfrm>
        </p:spPr>
        <p:txBody>
          <a:bodyPr>
            <a:prstTxWarp prst="textStop">
              <a:avLst/>
            </a:prstTxWarp>
            <a:normAutofit/>
          </a:bodyPr>
          <a:lstStyle/>
          <a:p>
            <a:r>
              <a:rPr lang="en-IN" sz="7200" b="1" dirty="0" smtClean="0"/>
              <a:t>CONCLUSION</a:t>
            </a:r>
            <a:endParaRPr lang="en-IN" sz="7200" b="1" dirty="0"/>
          </a:p>
        </p:txBody>
      </p:sp>
      <p:sp>
        <p:nvSpPr>
          <p:cNvPr id="3" name="Subtitle 2"/>
          <p:cNvSpPr>
            <a:spLocks noGrp="1"/>
          </p:cNvSpPr>
          <p:nvPr>
            <p:ph type="subTitle" idx="1"/>
          </p:nvPr>
        </p:nvSpPr>
        <p:spPr>
          <a:xfrm>
            <a:off x="1928794" y="2071678"/>
            <a:ext cx="6400800" cy="1752600"/>
          </a:xfrm>
        </p:spPr>
        <p:txBody>
          <a:bodyPr>
            <a:noAutofit/>
          </a:bodyPr>
          <a:lstStyle/>
          <a:p>
            <a:pPr algn="just"/>
            <a:r>
              <a:rPr lang="en-IN" sz="2400" b="1" dirty="0" smtClean="0">
                <a:solidFill>
                  <a:schemeClr val="tx2">
                    <a:lumMod val="50000"/>
                  </a:schemeClr>
                </a:solidFill>
              </a:rPr>
              <a:t>The importance of web mining continues to increase due to the increasing tendency of web documents. The mining of web data still be present as a challenging research problem in the future. Because the web documents possess numerous file formats along with its knowledge discovery process. There are many concepts available in Web Mining but here we have tried to include the Web content mining strategy and explore some of the techniques, tools in Web Content mining.</a:t>
            </a:r>
          </a:p>
          <a:p>
            <a:pPr algn="just"/>
            <a:endParaRPr lang="en-IN" sz="24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7224" y="0"/>
            <a:ext cx="7772400" cy="1470025"/>
          </a:xfrm>
        </p:spPr>
        <p:txBody>
          <a:bodyPr>
            <a:normAutofit/>
          </a:bodyPr>
          <a:lstStyle/>
          <a:p>
            <a:pPr algn="l"/>
            <a:r>
              <a:rPr lang="en-IN" sz="5400" b="1" dirty="0" smtClean="0">
                <a:solidFill>
                  <a:srgbClr val="FF0000"/>
                </a:solidFill>
              </a:rPr>
              <a:t>       </a:t>
            </a:r>
            <a:r>
              <a:rPr lang="en-IN" sz="5400" b="1" dirty="0" smtClean="0">
                <a:solidFill>
                  <a:srgbClr val="00FF00"/>
                </a:solidFill>
                <a:latin typeface="Berlin Sans FB Demi" pitchFamily="34" charset="0"/>
              </a:rPr>
              <a:t>What Is Web Mining?</a:t>
            </a:r>
            <a:endParaRPr lang="en-IN" sz="5400" b="1" dirty="0">
              <a:solidFill>
                <a:srgbClr val="00FF00"/>
              </a:solidFill>
              <a:latin typeface="Berlin Sans FB Demi" pitchFamily="34" charset="0"/>
            </a:endParaRPr>
          </a:p>
        </p:txBody>
      </p:sp>
      <p:sp>
        <p:nvSpPr>
          <p:cNvPr id="3" name="Subtitle 2"/>
          <p:cNvSpPr>
            <a:spLocks noGrp="1"/>
          </p:cNvSpPr>
          <p:nvPr>
            <p:ph type="subTitle" idx="1"/>
          </p:nvPr>
        </p:nvSpPr>
        <p:spPr>
          <a:xfrm>
            <a:off x="714348" y="1785926"/>
            <a:ext cx="8062912" cy="3071810"/>
          </a:xfrm>
        </p:spPr>
        <p:txBody>
          <a:bodyPr>
            <a:normAutofit fontScale="25000" lnSpcReduction="20000"/>
          </a:bodyPr>
          <a:lstStyle/>
          <a:p>
            <a:pPr algn="l">
              <a:buBlip>
                <a:blip r:embed="rId3"/>
              </a:buBlip>
            </a:pPr>
            <a:r>
              <a:rPr lang="en-IN" sz="11200" b="1" dirty="0" smtClean="0">
                <a:solidFill>
                  <a:srgbClr val="FF0000"/>
                </a:solidFill>
              </a:rPr>
              <a:t>The process of extracting data from the internet is termed as data mining.</a:t>
            </a:r>
          </a:p>
          <a:p>
            <a:pPr algn="l">
              <a:buBlip>
                <a:blip r:embed="rId3"/>
              </a:buBlip>
            </a:pPr>
            <a:r>
              <a:rPr lang="en-IN" sz="11200" b="1" dirty="0" smtClean="0">
                <a:solidFill>
                  <a:srgbClr val="FF0000"/>
                </a:solidFill>
              </a:rPr>
              <a:t>Web mining is the application of data mining techniques to discover  pattern from the World Wide Web.</a:t>
            </a:r>
          </a:p>
          <a:p>
            <a:pPr algn="l">
              <a:buBlip>
                <a:blip r:embed="rId3"/>
              </a:buBlip>
            </a:pPr>
            <a:r>
              <a:rPr lang="en-IN" sz="11200" b="1" dirty="0" smtClean="0">
                <a:solidFill>
                  <a:srgbClr val="FF0000"/>
                </a:solidFill>
              </a:rPr>
              <a:t>Web mining is used to capture relevant information, creating new  knowledge out of relevant data, personalization of the information and learning about consumers or individual users and several others.</a:t>
            </a:r>
          </a:p>
          <a:p>
            <a:pPr algn="l">
              <a:buBlip>
                <a:blip r:embed="rId3"/>
              </a:buBlip>
            </a:pPr>
            <a:endParaRPr lang="en-IN" sz="11200" dirty="0" smtClean="0"/>
          </a:p>
          <a:p>
            <a:pPr algn="l">
              <a:buBlip>
                <a:blip r:embed="rId3"/>
              </a:buBlip>
            </a:pP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2000" b="-2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571612"/>
            <a:ext cx="7772400" cy="1857388"/>
          </a:xfrm>
        </p:spPr>
        <p:txBody>
          <a:bodyPr>
            <a:normAutofit/>
          </a:bodyPr>
          <a:lstStyle/>
          <a:p>
            <a:pPr algn="l"/>
            <a:r>
              <a:rPr lang="en-IN" sz="4000" b="1" dirty="0" err="1" smtClean="0">
                <a:latin typeface="Blackoak Std" pitchFamily="82" charset="0"/>
                <a:ea typeface="Adobe Gothic Std B" pitchFamily="34" charset="-128"/>
              </a:rPr>
              <a:t>ProblemS</a:t>
            </a:r>
            <a:endParaRPr lang="en-IN" sz="4000" b="1" dirty="0">
              <a:latin typeface="Blackoak Std" pitchFamily="82" charset="0"/>
              <a:ea typeface="Adobe Gothic Std B" pitchFamily="34" charset="-128"/>
            </a:endParaRPr>
          </a:p>
        </p:txBody>
      </p:sp>
      <p:sp>
        <p:nvSpPr>
          <p:cNvPr id="3" name="Subtitle 2"/>
          <p:cNvSpPr>
            <a:spLocks noGrp="1"/>
          </p:cNvSpPr>
          <p:nvPr>
            <p:ph type="subTitle" idx="1"/>
          </p:nvPr>
        </p:nvSpPr>
        <p:spPr>
          <a:xfrm>
            <a:off x="500034" y="3929042"/>
            <a:ext cx="8062912" cy="2928958"/>
          </a:xfrm>
        </p:spPr>
        <p:txBody>
          <a:bodyPr>
            <a:normAutofit/>
          </a:bodyPr>
          <a:lstStyle/>
          <a:p>
            <a:pPr algn="l">
              <a:buBlip>
                <a:blip r:embed="rId3"/>
              </a:buBlip>
            </a:pPr>
            <a:r>
              <a:rPr lang="en-IN" dirty="0" smtClean="0"/>
              <a:t> </a:t>
            </a:r>
            <a:r>
              <a:rPr lang="en-IN" b="1" dirty="0" smtClean="0">
                <a:solidFill>
                  <a:schemeClr val="tx1"/>
                </a:solidFill>
              </a:rPr>
              <a:t>Finding </a:t>
            </a:r>
            <a:r>
              <a:rPr lang="en-IN" b="1" dirty="0" err="1" smtClean="0">
                <a:solidFill>
                  <a:schemeClr val="tx1"/>
                </a:solidFill>
              </a:rPr>
              <a:t>Appropiate</a:t>
            </a:r>
            <a:r>
              <a:rPr lang="en-IN" b="1" dirty="0" smtClean="0">
                <a:solidFill>
                  <a:schemeClr val="tx1"/>
                </a:solidFill>
              </a:rPr>
              <a:t> </a:t>
            </a:r>
            <a:r>
              <a:rPr lang="en-IN" b="1" dirty="0" err="1" smtClean="0">
                <a:solidFill>
                  <a:schemeClr val="tx1"/>
                </a:solidFill>
              </a:rPr>
              <a:t>Infomation</a:t>
            </a:r>
            <a:r>
              <a:rPr lang="en-IN" b="1" dirty="0" smtClean="0">
                <a:solidFill>
                  <a:schemeClr val="tx1"/>
                </a:solidFill>
              </a:rPr>
              <a:t>.</a:t>
            </a:r>
          </a:p>
          <a:p>
            <a:pPr algn="l">
              <a:buBlip>
                <a:blip r:embed="rId3"/>
              </a:buBlip>
            </a:pPr>
            <a:r>
              <a:rPr lang="en-IN" b="1" dirty="0" smtClean="0">
                <a:solidFill>
                  <a:schemeClr val="tx1"/>
                </a:solidFill>
              </a:rPr>
              <a:t>Creation Of New Knowledge From The Web.</a:t>
            </a:r>
          </a:p>
          <a:p>
            <a:pPr algn="l">
              <a:buBlip>
                <a:blip r:embed="rId3"/>
              </a:buBlip>
            </a:pPr>
            <a:r>
              <a:rPr lang="en-IN" b="1" dirty="0" smtClean="0">
                <a:solidFill>
                  <a:schemeClr val="tx1"/>
                </a:solidFill>
              </a:rPr>
              <a:t>Personalizing Data’s</a:t>
            </a:r>
          </a:p>
          <a:p>
            <a:pPr algn="l">
              <a:buBlip>
                <a:blip r:embed="rId3"/>
              </a:buBlip>
            </a:pPr>
            <a:r>
              <a:rPr lang="en-IN" b="1" dirty="0" smtClean="0">
                <a:solidFill>
                  <a:schemeClr val="tx1"/>
                </a:solidFill>
              </a:rPr>
              <a:t>Analyzing </a:t>
            </a:r>
            <a:r>
              <a:rPr lang="en-IN" b="1" dirty="0" err="1" smtClean="0">
                <a:solidFill>
                  <a:schemeClr val="tx1"/>
                </a:solidFill>
              </a:rPr>
              <a:t>Indivisual</a:t>
            </a:r>
            <a:r>
              <a:rPr lang="en-IN" b="1" dirty="0" smtClean="0">
                <a:solidFill>
                  <a:schemeClr val="tx1"/>
                </a:solidFill>
              </a:rPr>
              <a:t> User Preferen</a:t>
            </a:r>
            <a:r>
              <a:rPr lang="en-IN" dirty="0" smtClean="0"/>
              <a:t>ce</a:t>
            </a:r>
          </a:p>
          <a:p>
            <a:pPr algn="l"/>
            <a:endParaRPr lang="en-IN" dirty="0" smtClean="0"/>
          </a:p>
          <a:p>
            <a:pPr algn="l"/>
            <a:endParaRPr lang="en-IN" dirty="0" smtClean="0"/>
          </a:p>
          <a:p>
            <a:pPr algn="l">
              <a:buBlip>
                <a:blip r:embed="rId3"/>
              </a:buBlip>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4000" r="-1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5794"/>
            <a:ext cx="7772400" cy="4786345"/>
          </a:xfrm>
        </p:spPr>
        <p:txBody>
          <a:bodyPr>
            <a:noAutofit/>
          </a:bodyPr>
          <a:lstStyle/>
          <a:p>
            <a:r>
              <a:rPr lang="en-IN" sz="9600" b="1" dirty="0" smtClean="0"/>
              <a:t>Web Mining Categories</a:t>
            </a:r>
            <a:endParaRPr lang="en-IN" sz="9600" b="1"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4" name="Up-Down Arrow 3"/>
          <p:cNvSpPr/>
          <p:nvPr/>
        </p:nvSpPr>
        <p:spPr>
          <a:xfrm>
            <a:off x="4286248" y="2143116"/>
            <a:ext cx="357190" cy="7143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a:off x="1142976" y="2857496"/>
            <a:ext cx="7000924" cy="1588"/>
          </a:xfrm>
          <a:prstGeom prst="line">
            <a:avLst/>
          </a:prstGeom>
          <a:ln w="28575" cap="sq"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own Arrow 7"/>
          <p:cNvSpPr/>
          <p:nvPr/>
        </p:nvSpPr>
        <p:spPr>
          <a:xfrm>
            <a:off x="1142976" y="2857496"/>
            <a:ext cx="357190"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4286248" y="2928934"/>
            <a:ext cx="357190"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7786710" y="2928934"/>
            <a:ext cx="357190"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2571736" y="285728"/>
            <a:ext cx="3786214" cy="1857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3286116" y="642918"/>
            <a:ext cx="2428892" cy="1200329"/>
          </a:xfrm>
          <a:prstGeom prst="rect">
            <a:avLst/>
          </a:prstGeom>
          <a:noFill/>
        </p:spPr>
        <p:txBody>
          <a:bodyPr wrap="square" rtlCol="0">
            <a:spAutoFit/>
          </a:bodyPr>
          <a:lstStyle/>
          <a:p>
            <a:pPr algn="ctr"/>
            <a:r>
              <a:rPr lang="en-IN" sz="3600" dirty="0" smtClean="0"/>
              <a:t>Web Mining </a:t>
            </a:r>
            <a:endParaRPr lang="en-IN" sz="3600" dirty="0"/>
          </a:p>
        </p:txBody>
      </p:sp>
      <p:sp>
        <p:nvSpPr>
          <p:cNvPr id="14" name="Rounded Rectangle 13"/>
          <p:cNvSpPr/>
          <p:nvPr/>
        </p:nvSpPr>
        <p:spPr>
          <a:xfrm>
            <a:off x="357158" y="3714752"/>
            <a:ext cx="1928826"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3571868" y="3714752"/>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ounded Rectangle 15"/>
          <p:cNvSpPr/>
          <p:nvPr/>
        </p:nvSpPr>
        <p:spPr>
          <a:xfrm>
            <a:off x="7072330" y="3714752"/>
            <a:ext cx="1857388"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857224" y="3929066"/>
            <a:ext cx="1357322" cy="923330"/>
          </a:xfrm>
          <a:prstGeom prst="rect">
            <a:avLst/>
          </a:prstGeom>
          <a:noFill/>
        </p:spPr>
        <p:txBody>
          <a:bodyPr wrap="square" rtlCol="0">
            <a:spAutoFit/>
          </a:bodyPr>
          <a:lstStyle/>
          <a:p>
            <a:r>
              <a:rPr lang="en-IN" dirty="0" smtClean="0"/>
              <a:t>Web Content Mining</a:t>
            </a:r>
            <a:endParaRPr lang="en-IN" dirty="0"/>
          </a:p>
        </p:txBody>
      </p:sp>
      <p:sp>
        <p:nvSpPr>
          <p:cNvPr id="20" name="TextBox 19"/>
          <p:cNvSpPr txBox="1"/>
          <p:nvPr/>
        </p:nvSpPr>
        <p:spPr>
          <a:xfrm>
            <a:off x="3786182" y="3929066"/>
            <a:ext cx="1643074" cy="646331"/>
          </a:xfrm>
          <a:prstGeom prst="rect">
            <a:avLst/>
          </a:prstGeom>
          <a:noFill/>
        </p:spPr>
        <p:txBody>
          <a:bodyPr wrap="square" rtlCol="0">
            <a:spAutoFit/>
          </a:bodyPr>
          <a:lstStyle/>
          <a:p>
            <a:pPr algn="ctr"/>
            <a:r>
              <a:rPr lang="en-IN" dirty="0" smtClean="0"/>
              <a:t>Web Structure         Mining</a:t>
            </a:r>
            <a:endParaRPr lang="en-IN" dirty="0"/>
          </a:p>
        </p:txBody>
      </p:sp>
      <p:sp>
        <p:nvSpPr>
          <p:cNvPr id="21" name="TextBox 20"/>
          <p:cNvSpPr txBox="1"/>
          <p:nvPr/>
        </p:nvSpPr>
        <p:spPr>
          <a:xfrm>
            <a:off x="7572396" y="3857628"/>
            <a:ext cx="1285884" cy="923330"/>
          </a:xfrm>
          <a:prstGeom prst="rect">
            <a:avLst/>
          </a:prstGeom>
          <a:noFill/>
        </p:spPr>
        <p:txBody>
          <a:bodyPr wrap="square" rtlCol="0">
            <a:spAutoFit/>
          </a:bodyPr>
          <a:lstStyle/>
          <a:p>
            <a:r>
              <a:rPr lang="en-IN" dirty="0" smtClean="0"/>
              <a:t>Web Usages Mining</a:t>
            </a:r>
            <a:endParaRPr lang="en-IN" dirty="0"/>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6786610" cy="1470025"/>
          </a:xfrm>
        </p:spPr>
        <p:txBody>
          <a:bodyPr>
            <a:prstTxWarp prst="textTriangleInverted">
              <a:avLst/>
            </a:prstTxWarp>
            <a:normAutofit/>
          </a:bodyPr>
          <a:lstStyle/>
          <a:p>
            <a:r>
              <a:rPr lang="en-IN" sz="4800" dirty="0" smtClean="0">
                <a:solidFill>
                  <a:srgbClr val="FF0000"/>
                </a:solidFill>
                <a:latin typeface="Adobe Gothic Std B" pitchFamily="34" charset="-128"/>
                <a:ea typeface="Adobe Gothic Std B" pitchFamily="34" charset="-128"/>
              </a:rPr>
              <a:t>Web Content Mining</a:t>
            </a:r>
            <a:endParaRPr lang="en-IN" sz="4800" dirty="0">
              <a:solidFill>
                <a:srgbClr val="FF0000"/>
              </a:solidFill>
              <a:latin typeface="Adobe Gothic Std B" pitchFamily="34" charset="-128"/>
              <a:ea typeface="Adobe Gothic Std B" pitchFamily="34" charset="-128"/>
            </a:endParaRPr>
          </a:p>
        </p:txBody>
      </p:sp>
      <p:sp>
        <p:nvSpPr>
          <p:cNvPr id="3" name="Subtitle 2"/>
          <p:cNvSpPr>
            <a:spLocks noGrp="1"/>
          </p:cNvSpPr>
          <p:nvPr>
            <p:ph type="subTitle" idx="1"/>
          </p:nvPr>
        </p:nvSpPr>
        <p:spPr>
          <a:xfrm>
            <a:off x="0" y="2000240"/>
            <a:ext cx="9144000" cy="4000528"/>
          </a:xfrm>
        </p:spPr>
        <p:txBody>
          <a:bodyPr>
            <a:noAutofit/>
          </a:bodyPr>
          <a:lstStyle/>
          <a:p>
            <a:pPr algn="l">
              <a:buFont typeface="Wingdings" pitchFamily="2" charset="2"/>
              <a:buChar char="q"/>
            </a:pPr>
            <a:r>
              <a:rPr lang="en-IN" sz="2400" b="1" dirty="0" smtClean="0">
                <a:solidFill>
                  <a:schemeClr val="tx1"/>
                </a:solidFill>
              </a:rPr>
              <a:t>The Web content mining refers to the discovery of useful information from web contents which include text, image, audio, video, etc.</a:t>
            </a:r>
          </a:p>
          <a:p>
            <a:pPr algn="l">
              <a:buFont typeface="Wingdings" pitchFamily="2" charset="2"/>
              <a:buChar char="q"/>
            </a:pPr>
            <a:r>
              <a:rPr lang="en-IN" sz="2400" b="1" dirty="0" smtClean="0">
                <a:solidFill>
                  <a:schemeClr val="tx1"/>
                </a:solidFill>
              </a:rPr>
              <a:t> It includes extraction of structured data/information from web pages, identification, similarity and integration of data’s with similar meaning, view extraction from online sources, and concept hierarchy, knowledge incorporation</a:t>
            </a:r>
            <a:endParaRPr lang="en-I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7772400" cy="1470025"/>
          </a:xfrm>
        </p:spPr>
        <p:txBody>
          <a:bodyPr>
            <a:prstTxWarp prst="textDeflateTop">
              <a:avLst/>
            </a:prstTxWarp>
          </a:bodyPr>
          <a:lstStyle/>
          <a:p>
            <a:r>
              <a:rPr lang="en-IN" dirty="0" smtClean="0">
                <a:latin typeface="Adobe Gothic Std B" pitchFamily="34" charset="-128"/>
                <a:ea typeface="Adobe Gothic Std B" pitchFamily="34" charset="-128"/>
              </a:rPr>
              <a:t>Web Structure Mining</a:t>
            </a:r>
            <a:endParaRPr lang="en-IN" dirty="0">
              <a:latin typeface="Adobe Gothic Std B" pitchFamily="34" charset="-128"/>
              <a:ea typeface="Adobe Gothic Std B" pitchFamily="34" charset="-128"/>
            </a:endParaRPr>
          </a:p>
        </p:txBody>
      </p:sp>
      <p:sp>
        <p:nvSpPr>
          <p:cNvPr id="3" name="Subtitle 2"/>
          <p:cNvSpPr>
            <a:spLocks noGrp="1"/>
          </p:cNvSpPr>
          <p:nvPr>
            <p:ph type="subTitle" idx="1"/>
          </p:nvPr>
        </p:nvSpPr>
        <p:spPr>
          <a:xfrm>
            <a:off x="1285852" y="2071678"/>
            <a:ext cx="6400800" cy="3643338"/>
          </a:xfrm>
        </p:spPr>
        <p:txBody>
          <a:bodyPr>
            <a:noAutofit/>
          </a:bodyPr>
          <a:lstStyle/>
          <a:p>
            <a:pPr algn="l">
              <a:buFont typeface="Wingdings" pitchFamily="2" charset="2"/>
              <a:buChar char="q"/>
            </a:pPr>
            <a:r>
              <a:rPr lang="en-IN" sz="2400" b="1" dirty="0" smtClean="0">
                <a:solidFill>
                  <a:srgbClr val="002060"/>
                </a:solidFill>
                <a:latin typeface="Adobe Gothic Std B" pitchFamily="34" charset="-128"/>
                <a:ea typeface="Adobe Gothic Std B" pitchFamily="34" charset="-128"/>
              </a:rPr>
              <a:t>Web structure mining is based on the link structures with or without the description of links. </a:t>
            </a:r>
          </a:p>
          <a:p>
            <a:pPr algn="l">
              <a:buFont typeface="Wingdings" pitchFamily="2" charset="2"/>
              <a:buChar char="q"/>
            </a:pPr>
            <a:r>
              <a:rPr lang="en-IN" sz="2400" b="1" dirty="0" smtClean="0">
                <a:solidFill>
                  <a:srgbClr val="002060"/>
                </a:solidFill>
                <a:latin typeface="Adobe Gothic Std B" pitchFamily="34" charset="-128"/>
                <a:ea typeface="Adobe Gothic Std B" pitchFamily="34" charset="-128"/>
              </a:rPr>
              <a:t>The goal of web structure mining is to generate structured summary about websites and web pages. It uses treelike structure to analyze and describe HTML or XML</a:t>
            </a:r>
            <a:endParaRPr lang="en-IN" sz="2400" b="1" dirty="0">
              <a:solidFill>
                <a:srgbClr val="002060"/>
              </a:solidFill>
              <a:latin typeface="Adobe Gothic Std B" pitchFamily="34" charset="-128"/>
              <a:ea typeface="Adobe Gothic Std B"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42852"/>
            <a:ext cx="7772400" cy="1470025"/>
          </a:xfrm>
        </p:spPr>
        <p:txBody>
          <a:bodyPr>
            <a:prstTxWarp prst="textChevron">
              <a:avLst/>
            </a:prstTxWarp>
          </a:bodyPr>
          <a:lstStyle/>
          <a:p>
            <a:r>
              <a:rPr lang="en-IN" b="1" dirty="0" smtClean="0"/>
              <a:t>Web Usage Mining</a:t>
            </a:r>
            <a:endParaRPr lang="en-IN" b="1" dirty="0"/>
          </a:p>
        </p:txBody>
      </p:sp>
      <p:sp>
        <p:nvSpPr>
          <p:cNvPr id="3" name="Subtitle 2"/>
          <p:cNvSpPr>
            <a:spLocks noGrp="1"/>
          </p:cNvSpPr>
          <p:nvPr>
            <p:ph type="subTitle" idx="1"/>
          </p:nvPr>
        </p:nvSpPr>
        <p:spPr>
          <a:xfrm>
            <a:off x="1428728" y="1571612"/>
            <a:ext cx="6400800" cy="4857760"/>
          </a:xfrm>
        </p:spPr>
        <p:txBody>
          <a:bodyPr>
            <a:normAutofit lnSpcReduction="10000"/>
          </a:bodyPr>
          <a:lstStyle/>
          <a:p>
            <a:pPr algn="l">
              <a:buFont typeface="Wingdings" pitchFamily="2" charset="2"/>
              <a:buChar char="q"/>
            </a:pPr>
            <a:r>
              <a:rPr lang="en-IN" sz="2400" b="1" dirty="0" smtClean="0">
                <a:solidFill>
                  <a:srgbClr val="FF0000"/>
                </a:solidFill>
                <a:latin typeface="Adobe Heiti Std R" pitchFamily="34" charset="-128"/>
                <a:ea typeface="Adobe Heiti Std R" pitchFamily="34" charset="-128"/>
              </a:rPr>
              <a:t>The Web usage mining is also known as Web Log mining, which is used to analyze the </a:t>
            </a:r>
            <a:r>
              <a:rPr lang="en-IN" sz="2400" b="1" dirty="0" err="1" smtClean="0">
                <a:solidFill>
                  <a:srgbClr val="FF0000"/>
                </a:solidFill>
                <a:latin typeface="Adobe Heiti Std R" pitchFamily="34" charset="-128"/>
                <a:ea typeface="Adobe Heiti Std R" pitchFamily="34" charset="-128"/>
              </a:rPr>
              <a:t>behavior</a:t>
            </a:r>
            <a:r>
              <a:rPr lang="en-IN" sz="2400" b="1" dirty="0" smtClean="0">
                <a:solidFill>
                  <a:srgbClr val="FF0000"/>
                </a:solidFill>
                <a:latin typeface="Adobe Heiti Std R" pitchFamily="34" charset="-128"/>
                <a:ea typeface="Adobe Heiti Std R" pitchFamily="34" charset="-128"/>
              </a:rPr>
              <a:t> of website users. </a:t>
            </a:r>
          </a:p>
          <a:p>
            <a:pPr algn="l">
              <a:buFont typeface="Wingdings" pitchFamily="2" charset="2"/>
              <a:buChar char="q"/>
            </a:pPr>
            <a:r>
              <a:rPr lang="en-IN" sz="2400" b="1" dirty="0" smtClean="0">
                <a:solidFill>
                  <a:srgbClr val="FF0000"/>
                </a:solidFill>
                <a:latin typeface="Adobe Heiti Std R" pitchFamily="34" charset="-128"/>
                <a:ea typeface="Adobe Heiti Std R" pitchFamily="34" charset="-128"/>
              </a:rPr>
              <a:t>This focuses on technique that can be used to predict the user </a:t>
            </a:r>
            <a:r>
              <a:rPr lang="en-IN" sz="2400" b="1" dirty="0" err="1" smtClean="0">
                <a:solidFill>
                  <a:srgbClr val="FF0000"/>
                </a:solidFill>
                <a:latin typeface="Adobe Heiti Std R" pitchFamily="34" charset="-128"/>
                <a:ea typeface="Adobe Heiti Std R" pitchFamily="34" charset="-128"/>
              </a:rPr>
              <a:t>behavior</a:t>
            </a:r>
            <a:r>
              <a:rPr lang="en-IN" sz="2400" b="1" dirty="0" smtClean="0">
                <a:solidFill>
                  <a:srgbClr val="FF0000"/>
                </a:solidFill>
                <a:latin typeface="Adobe Heiti Std R" pitchFamily="34" charset="-128"/>
                <a:ea typeface="Adobe Heiti Std R" pitchFamily="34" charset="-128"/>
              </a:rPr>
              <a:t> while user interacts with the web.</a:t>
            </a:r>
          </a:p>
          <a:p>
            <a:pPr algn="l">
              <a:buFont typeface="Wingdings" pitchFamily="2" charset="2"/>
              <a:buChar char="q"/>
            </a:pPr>
            <a:r>
              <a:rPr lang="en-IN" sz="2400" b="1" dirty="0" smtClean="0">
                <a:solidFill>
                  <a:srgbClr val="FF0000"/>
                </a:solidFill>
                <a:latin typeface="Adobe Heiti Std R" pitchFamily="34" charset="-128"/>
                <a:ea typeface="Adobe Heiti Std R" pitchFamily="34" charset="-128"/>
              </a:rPr>
              <a:t>It contains four processing stages including</a:t>
            </a:r>
          </a:p>
          <a:p>
            <a:pPr marL="514350" indent="-514350" algn="l">
              <a:buFont typeface="+mj-lt"/>
              <a:buAutoNum type="romanUcPeriod"/>
            </a:pPr>
            <a:r>
              <a:rPr lang="en-IN" sz="2400" b="1" dirty="0" smtClean="0">
                <a:solidFill>
                  <a:srgbClr val="FF0000"/>
                </a:solidFill>
                <a:latin typeface="Adobe Heiti Std R" pitchFamily="34" charset="-128"/>
                <a:ea typeface="Adobe Heiti Std R" pitchFamily="34" charset="-128"/>
              </a:rPr>
              <a:t>data collection,</a:t>
            </a:r>
          </a:p>
          <a:p>
            <a:pPr marL="514350" indent="-514350" algn="l">
              <a:buFont typeface="+mj-lt"/>
              <a:buAutoNum type="romanUcPeriod"/>
            </a:pPr>
            <a:r>
              <a:rPr lang="en-IN" sz="2400" b="1" dirty="0" err="1" smtClean="0">
                <a:solidFill>
                  <a:srgbClr val="FF0000"/>
                </a:solidFill>
                <a:latin typeface="Adobe Heiti Std R" pitchFamily="34" charset="-128"/>
                <a:ea typeface="Adobe Heiti Std R" pitchFamily="34" charset="-128"/>
              </a:rPr>
              <a:t>preprocessing</a:t>
            </a:r>
            <a:r>
              <a:rPr lang="en-IN" sz="2400" b="1" dirty="0" smtClean="0">
                <a:solidFill>
                  <a:srgbClr val="FF0000"/>
                </a:solidFill>
                <a:latin typeface="Adobe Heiti Std R" pitchFamily="34" charset="-128"/>
                <a:ea typeface="Adobe Heiti Std R" pitchFamily="34" charset="-128"/>
              </a:rPr>
              <a:t>, </a:t>
            </a:r>
          </a:p>
          <a:p>
            <a:pPr marL="514350" indent="-514350" algn="l">
              <a:buFont typeface="+mj-lt"/>
              <a:buAutoNum type="romanUcPeriod"/>
            </a:pPr>
            <a:r>
              <a:rPr lang="en-IN" sz="2400" b="1" dirty="0" smtClean="0">
                <a:solidFill>
                  <a:srgbClr val="FF0000"/>
                </a:solidFill>
                <a:latin typeface="Adobe Heiti Std R" pitchFamily="34" charset="-128"/>
                <a:ea typeface="Adobe Heiti Std R" pitchFamily="34" charset="-128"/>
              </a:rPr>
              <a:t>pattern discovery and  analysis</a:t>
            </a:r>
          </a:p>
          <a:p>
            <a:pPr marL="514350" indent="-514350" algn="l">
              <a:buFont typeface="+mj-lt"/>
              <a:buAutoNum type="romanUcPeriod"/>
            </a:pPr>
            <a:r>
              <a:rPr lang="en-IN" sz="2400" b="1" dirty="0" smtClean="0">
                <a:solidFill>
                  <a:srgbClr val="FF0000"/>
                </a:solidFill>
                <a:latin typeface="Adobe Heiti Std R" pitchFamily="34" charset="-128"/>
                <a:ea typeface="Adobe Heiti Std R" pitchFamily="34" charset="-128"/>
              </a:rPr>
              <a:t>Data clustering</a:t>
            </a:r>
          </a:p>
          <a:p>
            <a:pPr marL="514350" indent="-514350" algn="l">
              <a:buFont typeface="+mj-lt"/>
              <a:buAutoNum type="romanUcPeriod"/>
            </a:pPr>
            <a:endParaRPr lang="en-IN" sz="2400" dirty="0" smtClean="0"/>
          </a:p>
          <a:p>
            <a:pPr algn="l">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down)">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wipe(down)">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723</TotalTime>
  <Words>1207</Words>
  <Application>Microsoft Office PowerPoint</Application>
  <PresentationFormat>On-screen Show (4:3)</PresentationFormat>
  <Paragraphs>122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Web Content Mining Techniques Tools &amp; Algorithms </vt:lpstr>
      <vt:lpstr>        INTRODUCTION</vt:lpstr>
      <vt:lpstr>       What Is Web Mining?</vt:lpstr>
      <vt:lpstr>ProblemS</vt:lpstr>
      <vt:lpstr>Web Mining Categories</vt:lpstr>
      <vt:lpstr>Slide 6</vt:lpstr>
      <vt:lpstr>Web Content Mining</vt:lpstr>
      <vt:lpstr>Web Structure Mining</vt:lpstr>
      <vt:lpstr>Web Usage Mining</vt:lpstr>
      <vt:lpstr>Web Content Mining Approaches</vt:lpstr>
      <vt:lpstr>Unstructured Text Data Mining</vt:lpstr>
      <vt:lpstr>Structured Data Mining</vt:lpstr>
      <vt:lpstr>Semi-Structured Data Mining</vt:lpstr>
      <vt:lpstr>Multimedia Data Mining</vt:lpstr>
      <vt:lpstr>Web Content Mining Tools</vt:lpstr>
      <vt:lpstr>Web Info Extractor(WIE)</vt:lpstr>
      <vt:lpstr>Mozenda</vt:lpstr>
      <vt:lpstr>Screen -Scrapper</vt:lpstr>
      <vt:lpstr>Web Content Extractor</vt:lpstr>
      <vt:lpstr>Automation Anywhere 6.1(AA)</vt:lpstr>
      <vt:lpstr>Slide 21</vt:lpstr>
      <vt:lpstr>Decision Tree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HP</cp:lastModifiedBy>
  <cp:revision>85</cp:revision>
  <dcterms:created xsi:type="dcterms:W3CDTF">2017-11-15T04:40:05Z</dcterms:created>
  <dcterms:modified xsi:type="dcterms:W3CDTF">2017-11-29T05:25:07Z</dcterms:modified>
</cp:coreProperties>
</file>