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0" r:id="rId4"/>
    <p:sldId id="259" r:id="rId5"/>
    <p:sldId id="261" r:id="rId6"/>
    <p:sldId id="262" r:id="rId7"/>
    <p:sldId id="257" r:id="rId8"/>
    <p:sldId id="263" r:id="rId9"/>
    <p:sldId id="258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4E3E"/>
    <a:srgbClr val="C8CC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9C7B5-D72E-2E49-3F93-2CFB859D7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78BC52-1F55-AA5C-FA3F-7DC054A04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69934-D304-2F3C-66D1-02B3D097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B684-A52F-47B6-A415-1AD74F4295DA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5197DB-5983-5348-D6E2-AF5244770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8A6C5-2E89-296D-88C4-16D9D288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DB82-ECED-4FA1-B443-FE19AE49E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0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22729-59D3-E539-820D-ABD9F3BE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B59216-F3A6-7EF8-9C80-7CF19B729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46D9F-D503-9860-70C0-EF87CD22C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B684-A52F-47B6-A415-1AD74F4295DA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0D2B1-8224-8B5A-7EE5-2EE6A4CE6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B80628-087B-95B8-9A82-F4432B375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DB82-ECED-4FA1-B443-FE19AE49E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02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D1E255-CCD6-2037-0C75-4A9DD5589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A0FE24-AE90-F6DE-25CA-12A84F318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36296-670B-26B8-7157-FCF870FA5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B684-A52F-47B6-A415-1AD74F4295DA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2E3BF6-5B24-3BFD-7AD7-37AA047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A93B2-2196-199B-1DE1-01E52E50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DB82-ECED-4FA1-B443-FE19AE49E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1AD4C-0E5E-C19C-5666-D088050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D77365-1882-830E-7B76-D437EC99F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E589C-5AF9-A235-2857-8BE60133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B684-A52F-47B6-A415-1AD74F4295DA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9B9B6A-94BE-967A-964A-250AA7D18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A4A3D5-50CB-E505-FFA1-91E98218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DB82-ECED-4FA1-B443-FE19AE49E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57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86178-37FE-8DA6-4771-0A06D1763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ECC744-F735-5BA5-2D4D-D3CB30994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3D7E10-83AA-715D-3C36-E6B63972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B684-A52F-47B6-A415-1AD74F4295DA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0C49F-C25F-D666-F4DE-744C2C02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1D67D-9A48-E87C-00B0-87E3A921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DB82-ECED-4FA1-B443-FE19AE49E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03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CE600-7F36-E1CD-2DD7-156384CD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053213-E231-CED9-68FF-B32CB5305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4C91DC-C4A2-8EF6-EF15-DEDD62F55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186CB4-8809-1B4D-B5F1-E03F4CDFC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B684-A52F-47B6-A415-1AD74F4295DA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492A44-93CB-D2AF-94D0-FF862C51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F6E11C-8454-24C9-1202-0162D6DC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DB82-ECED-4FA1-B443-FE19AE49E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0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5555A-F35D-33CB-CC24-1653BFFCE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1AA8B-4D9C-2958-4FC4-2B9DDD98E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A44C73-2F50-666E-0BA8-3952A5782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7F92F6-DF0B-5E98-FB2D-D3C014326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56AC73-2892-ABCA-B45B-8B8079061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6BD761-7D9E-501D-6815-346E22C8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B684-A52F-47B6-A415-1AD74F4295DA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9191BD-1FE7-4E4D-DA1E-845FE7F8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8076FE-71F5-911B-552A-FF8E5FD9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DB82-ECED-4FA1-B443-FE19AE49E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51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439B7-A07C-DDAC-463D-0A6DBE6A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09E383-9806-2946-2672-3514036D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B684-A52F-47B6-A415-1AD74F4295DA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7F8B17-5740-E116-D47D-65888836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5B63F7-9B73-DBD9-CA7F-E1156377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DB82-ECED-4FA1-B443-FE19AE49E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10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DD78F2-AD37-AFDC-BEC2-45865D01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B684-A52F-47B6-A415-1AD74F4295DA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A8FA22-1AC3-A37C-A3F2-A77700F6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5401AB-4429-E5D3-0C70-296CFECA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DB82-ECED-4FA1-B443-FE19AE49E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98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878AC-B396-9348-902B-EBF2D739A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003F54-F854-4C63-C023-7A1281A76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FE1B7F-5752-B720-47F4-BF783C4B6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A0FCF6-BDD7-A964-A5C0-B84909A3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B684-A52F-47B6-A415-1AD74F4295DA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92261B-8269-364C-61B9-81BEFFCCC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041157-172F-956E-4AB6-053B0C1E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DB82-ECED-4FA1-B443-FE19AE49E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02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3F70D-DBE3-BB73-859C-CDF01E2C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B1F6CE-17B2-699D-8CB5-3741DE6FF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E58CCD-14EB-1CA0-F039-CB7F43FC2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4C1214-B56A-F46D-4E62-48280F38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B684-A52F-47B6-A415-1AD74F4295DA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435046-E974-B464-B8C9-B289D8173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22E6D6-A1DE-00CC-06D7-75ECE60B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DB82-ECED-4FA1-B443-FE19AE49E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00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087D69-B612-8495-B3F0-E70F8A8F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CE5D32-18CE-694C-3869-81E5F32FF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7A9D2-B75A-98FF-D8C7-B1DA2A069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CB684-A52F-47B6-A415-1AD74F4295DA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760455-DB5B-4CDB-F760-508B795DA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D6717E-F2C4-B6D9-D389-73DC269A9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6DB82-ECED-4FA1-B443-FE19AE49E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9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2BC38-4B17-EE9B-4597-1A4C2E17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4651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DB</a:t>
            </a:r>
            <a:r>
              <a:rPr lang="ko-KR" altLang="en-US" dirty="0"/>
              <a:t>마스터를 위한 세미나</a:t>
            </a:r>
          </a:p>
        </p:txBody>
      </p:sp>
    </p:spTree>
    <p:extLst>
      <p:ext uri="{BB962C8B-B14F-4D97-AF65-F5344CB8AC3E}">
        <p14:creationId xmlns:p14="http://schemas.microsoft.com/office/powerpoint/2010/main" val="405105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25438-CF57-2FC2-8600-0942B376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2373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지금부터 </a:t>
            </a:r>
            <a:r>
              <a:rPr lang="en-US" altLang="ko-KR" dirty="0"/>
              <a:t>DB</a:t>
            </a:r>
            <a:r>
              <a:rPr lang="ko-KR" altLang="en-US" dirty="0"/>
              <a:t>마스터를 향한 실습시간</a:t>
            </a:r>
            <a:r>
              <a:rPr lang="en-US" altLang="ko-KR" dirty="0"/>
              <a:t>~~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159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E02F9DE-8F37-9C47-BAB6-6B95521C4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764" y="531666"/>
            <a:ext cx="11319545" cy="5835578"/>
          </a:xfrm>
        </p:spPr>
        <p:txBody>
          <a:bodyPr/>
          <a:lstStyle/>
          <a:p>
            <a:pPr algn="l"/>
            <a:r>
              <a:rPr lang="en-US" altLang="ko-KR" dirty="0"/>
              <a:t>DB(Database)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통합하여 관리하는 데이터의 집합체</a:t>
            </a:r>
            <a:endParaRPr lang="en-US" altLang="ko-KR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중복되는 데이터 제거</a:t>
            </a:r>
            <a:r>
              <a:rPr lang="en-US" altLang="ko-KR" dirty="0"/>
              <a:t>, </a:t>
            </a:r>
            <a:r>
              <a:rPr lang="ko-KR" altLang="en-US" dirty="0"/>
              <a:t>자료를 구조화</a:t>
            </a:r>
            <a:r>
              <a:rPr lang="en-US" altLang="ko-KR" dirty="0"/>
              <a:t>,</a:t>
            </a:r>
            <a:r>
              <a:rPr lang="ko-KR" altLang="en-US" dirty="0"/>
              <a:t> 효율적인 처리가 가능하도록 관리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SQL(Structured</a:t>
            </a:r>
            <a:r>
              <a:rPr lang="ko-KR" altLang="en-US" dirty="0"/>
              <a:t> </a:t>
            </a:r>
            <a:r>
              <a:rPr lang="en-US" altLang="ko-KR" dirty="0"/>
              <a:t>Query Language)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데이터베이스에서 데이터를 정의</a:t>
            </a:r>
            <a:r>
              <a:rPr lang="en-US" altLang="ko-KR" dirty="0"/>
              <a:t>, </a:t>
            </a:r>
            <a:r>
              <a:rPr lang="ko-KR" altLang="en-US" dirty="0"/>
              <a:t>조작</a:t>
            </a:r>
            <a:r>
              <a:rPr lang="en-US" altLang="ko-KR" dirty="0"/>
              <a:t>, </a:t>
            </a:r>
            <a:r>
              <a:rPr lang="ko-KR" altLang="en-US" dirty="0"/>
              <a:t>제어하기위해 사용하는 언어</a:t>
            </a:r>
            <a:endParaRPr lang="en-US" altLang="ko-KR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ko-KR" sz="2000" dirty="0"/>
              <a:t>DDL(Data Definition Language)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데이터베이스나 테이블 등을 </a:t>
            </a:r>
            <a:r>
              <a:rPr lang="ko-KR" altLang="en-US" sz="1600" dirty="0">
                <a:solidFill>
                  <a:srgbClr val="FF0000"/>
                </a:solidFill>
              </a:rPr>
              <a:t>생성</a:t>
            </a:r>
            <a:r>
              <a:rPr lang="en-US" altLang="ko-KR" sz="1600" dirty="0">
                <a:solidFill>
                  <a:srgbClr val="FF0000"/>
                </a:solidFill>
              </a:rPr>
              <a:t>,</a:t>
            </a:r>
            <a:r>
              <a:rPr lang="ko-KR" altLang="en-US" sz="1600" dirty="0">
                <a:solidFill>
                  <a:srgbClr val="FF0000"/>
                </a:solidFill>
              </a:rPr>
              <a:t>삭제하기 </a:t>
            </a:r>
            <a:r>
              <a:rPr lang="ko-KR" altLang="en-US" sz="1600" dirty="0"/>
              <a:t>위한 명령어</a:t>
            </a:r>
            <a:r>
              <a:rPr lang="en-US" altLang="ko-KR" sz="1600" dirty="0"/>
              <a:t>(CREATE, ALTER, DROP)</a:t>
            </a:r>
          </a:p>
          <a:p>
            <a:pPr marL="457200" indent="-457200" algn="l">
              <a:buAutoNum type="arabicPeriod" startAt="2"/>
            </a:pPr>
            <a:r>
              <a:rPr lang="en-US" altLang="ko-KR" sz="2000" dirty="0"/>
              <a:t>DML(Data Manipulation Language)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데이터베이스에 저장된 데이터를 처리하거나</a:t>
            </a:r>
            <a:r>
              <a:rPr lang="en-US" altLang="ko-KR" sz="1600" dirty="0"/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조회</a:t>
            </a:r>
            <a:r>
              <a:rPr lang="en-US" altLang="ko-KR" sz="1600" dirty="0">
                <a:solidFill>
                  <a:srgbClr val="FF0000"/>
                </a:solidFill>
              </a:rPr>
              <a:t>,</a:t>
            </a:r>
            <a:r>
              <a:rPr lang="ko-KR" altLang="en-US" sz="1600" dirty="0">
                <a:solidFill>
                  <a:srgbClr val="FF0000"/>
                </a:solidFill>
              </a:rPr>
              <a:t>검색</a:t>
            </a:r>
            <a:r>
              <a:rPr lang="ko-KR" altLang="en-US" sz="1600" dirty="0"/>
              <a:t>하기 위한 명령어</a:t>
            </a:r>
            <a:r>
              <a:rPr lang="en-US" altLang="ko-KR" sz="1600" dirty="0"/>
              <a:t>(INSERT,</a:t>
            </a:r>
            <a:r>
              <a:rPr lang="ko-KR" altLang="en-US" sz="1600" dirty="0"/>
              <a:t> </a:t>
            </a:r>
            <a:r>
              <a:rPr lang="en-US" altLang="ko-KR" sz="1600" dirty="0"/>
              <a:t>UPDATE,</a:t>
            </a:r>
            <a:r>
              <a:rPr lang="ko-KR" altLang="en-US" sz="1600" dirty="0"/>
              <a:t> </a:t>
            </a:r>
            <a:r>
              <a:rPr lang="en-US" altLang="ko-KR" sz="1600" dirty="0"/>
              <a:t>DELETE,</a:t>
            </a:r>
            <a:r>
              <a:rPr lang="ko-KR" altLang="en-US" sz="1600" dirty="0"/>
              <a:t> </a:t>
            </a:r>
            <a:r>
              <a:rPr lang="en-US" altLang="ko-KR" sz="1600" dirty="0"/>
              <a:t>SELECT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</a:p>
          <a:p>
            <a:pPr marL="457200" indent="-457200" algn="l">
              <a:buFont typeface="Arial" panose="020B0604020202020204" pitchFamily="34" charset="0"/>
              <a:buAutoNum type="arabicPeriod" startAt="3"/>
            </a:pPr>
            <a:r>
              <a:rPr lang="en-US" altLang="ko-KR" sz="2000" dirty="0"/>
              <a:t>DCL(Data Control Language)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데이터베이스에 저장된 데이터를 관리하기 위하여 데이터의 </a:t>
            </a:r>
            <a:r>
              <a:rPr lang="ko-KR" altLang="en-US" sz="1600" dirty="0">
                <a:solidFill>
                  <a:srgbClr val="FF0000"/>
                </a:solidFill>
              </a:rPr>
              <a:t>보안성 및 무결성 </a:t>
            </a:r>
            <a:r>
              <a:rPr lang="ko-KR" altLang="en-US" sz="1600" dirty="0"/>
              <a:t>등을 제어하는 명령어</a:t>
            </a:r>
            <a:endParaRPr lang="en-US" altLang="ko-KR" sz="1600" dirty="0"/>
          </a:p>
          <a:p>
            <a:pPr lvl="1" algn="l"/>
            <a:r>
              <a:rPr lang="en-US" altLang="ko-KR" sz="1600" dirty="0"/>
              <a:t>								</a:t>
            </a:r>
            <a:r>
              <a:rPr lang="en-US" altLang="ko-KR" dirty="0"/>
              <a:t>(GRANT, REVOKE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266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E02F9DE-8F37-9C47-BAB6-6B95521C4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826" y="343426"/>
            <a:ext cx="11319545" cy="5835578"/>
          </a:xfrm>
        </p:spPr>
        <p:txBody>
          <a:bodyPr/>
          <a:lstStyle/>
          <a:p>
            <a:pPr algn="l"/>
            <a:r>
              <a:rPr lang="ko-KR" altLang="en-US" dirty="0"/>
              <a:t>정형 데이터</a:t>
            </a:r>
            <a:endParaRPr lang="en-US" altLang="ko-KR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GowunDodum-Regular"/>
              </a:rPr>
              <a:t> 정형 데이터는 구조화된 데이터다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owunDodum-Regular"/>
              </a:rPr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GowunDodum-Regular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GowunDodum-Regular"/>
              </a:rPr>
              <a:t>표 안에서 행과 열에 의해 지정된 각 칸에 데이터를 저장하는 엑셀의 스프레드 시트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owunDodum-Regular"/>
              </a:rPr>
              <a:t>,</a:t>
            </a:r>
          </a:p>
          <a:p>
            <a:pPr lvl="1" algn="l"/>
            <a:r>
              <a:rPr lang="en-US" altLang="ko-KR" dirty="0">
                <a:solidFill>
                  <a:srgbClr val="000000"/>
                </a:solidFill>
                <a:latin typeface="GowunDodum-Regular"/>
              </a:rPr>
              <a:t>	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owunDodum-Regular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GowunDodum-Regular"/>
              </a:rPr>
              <a:t>관계 데이터베이스의 테이블이 대표적인 예시이다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owunDodum-Regular"/>
              </a:rPr>
              <a:t>.</a:t>
            </a:r>
          </a:p>
          <a:p>
            <a:pPr lvl="1" algn="l"/>
            <a:endParaRPr lang="en-US" altLang="ko-KR" b="0" i="0" dirty="0">
              <a:solidFill>
                <a:srgbClr val="000000"/>
              </a:solidFill>
              <a:effectLst/>
              <a:latin typeface="GowunDodum-Regular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F325AA-7C55-DDF6-C774-D6EA76163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26" y="1943946"/>
            <a:ext cx="78105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73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E02F9DE-8F37-9C47-BAB6-6B95521C4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45" y="377505"/>
            <a:ext cx="9144000" cy="4637015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반정형 데이터</a:t>
            </a:r>
            <a:endParaRPr lang="en-US" altLang="ko-KR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GowunDodum-Regular"/>
              </a:rPr>
              <a:t>반정형 데이터는 구조에 따라 저장된 데이터다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owunDodum-Regular"/>
              </a:rPr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GowunDodum-Regular"/>
              </a:rPr>
              <a:t>보통 파일 형태로 저장된다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owunDodum-Regular"/>
              </a:rPr>
              <a:t>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GowunDodum-Regular"/>
              </a:rPr>
              <a:t>반정형 데이터의 예시로 웹에서 데이터를 교환하기 위해 작성하는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owunDodum-Regular"/>
              </a:rPr>
              <a:t>HTML, XML, JSON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GowunDodum-Regular"/>
              </a:rPr>
              <a:t>문서나 웹 로그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owunDodum-Regula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GowunDodum-Regular"/>
              </a:rPr>
              <a:t>센서 데이터 등이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owunDodum-Regular"/>
              </a:rPr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2056" name="Picture 8" descr="인형 기본 HTML 안내서">
            <a:extLst>
              <a:ext uri="{FF2B5EF4-FFF2-40B4-BE49-F238E27FC236}">
                <a16:creationId xmlns:a16="http://schemas.microsoft.com/office/drawing/2014/main" id="{53D5D2E7-E815-C610-0523-7306CD8E6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45" y="2432836"/>
            <a:ext cx="7143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02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79FD7C-FACE-0060-9ABF-52F746A21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9163"/>
            <a:ext cx="10515600" cy="4351338"/>
          </a:xfrm>
        </p:spPr>
        <p:txBody>
          <a:bodyPr/>
          <a:lstStyle/>
          <a:p>
            <a:pPr algn="l"/>
            <a:r>
              <a:rPr lang="ko-KR" altLang="en-US" dirty="0"/>
              <a:t>비정형</a:t>
            </a:r>
            <a:endParaRPr lang="en-US" altLang="ko-KR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GowunDodum-Regular"/>
              </a:rPr>
              <a:t>비정형 데이터는 정해진 구조가 없이 저장된 데이터다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owunDodum-Regular"/>
              </a:rPr>
              <a:t>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GowunDodum-Regular"/>
              </a:rPr>
              <a:t>소셜 데이터의 텍스트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owunDodum-Regula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GowunDodum-Regular"/>
              </a:rPr>
              <a:t>이미지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owunDodum-Regula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GowunDodum-Regular"/>
              </a:rPr>
              <a:t>영상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owunDodum-Regula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GowunDodum-Regular"/>
              </a:rPr>
              <a:t>워드나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owunDodum-Regular"/>
              </a:rPr>
              <a:t>PDF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GowunDodum-Regular"/>
              </a:rPr>
              <a:t>문서와 같은 멀티미디어 데이터가 대표적인 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owunDodum-Regular"/>
              </a:rPr>
              <a:t>.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098" name="Picture 2" descr="미니언즈: Rise of Gru 의 HD 벽지 다운로드">
            <a:extLst>
              <a:ext uri="{FF2B5EF4-FFF2-40B4-BE49-F238E27FC236}">
                <a16:creationId xmlns:a16="http://schemas.microsoft.com/office/drawing/2014/main" id="{872AD6C5-2053-BE8A-9657-801733FD1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24832"/>
            <a:ext cx="4829273" cy="270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84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801B2-8A41-EAAA-A011-A30FD2C0D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774"/>
            <a:ext cx="10515600" cy="5573465"/>
          </a:xfrm>
        </p:spPr>
        <p:txBody>
          <a:bodyPr/>
          <a:lstStyle/>
          <a:p>
            <a:r>
              <a:rPr lang="ko-KR" altLang="en-US" dirty="0"/>
              <a:t>관계형 </a:t>
            </a:r>
            <a:r>
              <a:rPr lang="en-US" altLang="ko-KR" dirty="0"/>
              <a:t>DB</a:t>
            </a:r>
          </a:p>
          <a:p>
            <a:pPr lvl="1"/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데이터의 성능이 일반적으로 좋아 정렬, 탐색, 분류가 빠름</a:t>
            </a:r>
          </a:p>
          <a:p>
            <a:pPr lvl="1"/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신뢰성이 높아 데이터의 무결성을 보장</a:t>
            </a:r>
          </a:p>
          <a:p>
            <a:pPr lvl="1"/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정규화에 따른 갱신 비용을 최소화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lang="ko-KR" altLang="en-US" sz="2000" dirty="0"/>
              <a:t>빅데이터를 처리하는데 비효율적</a:t>
            </a:r>
            <a:endParaRPr lang="en-US" altLang="ko-KR" sz="2000" dirty="0"/>
          </a:p>
          <a:p>
            <a:pPr lvl="1"/>
            <a:r>
              <a:rPr lang="en-US" altLang="ko-KR" sz="2000" b="0" i="0" dirty="0" err="1">
                <a:effectLst/>
                <a:latin typeface="Spoqa Han Sans"/>
              </a:rPr>
              <a:t>Mysql</a:t>
            </a:r>
            <a:r>
              <a:rPr lang="en-US" altLang="ko-KR" sz="2000" b="0" i="0" dirty="0">
                <a:effectLst/>
                <a:latin typeface="Spoqa Han Sans"/>
              </a:rPr>
              <a:t>, Oracle, </a:t>
            </a:r>
            <a:r>
              <a:rPr lang="en-US" altLang="ko-KR" sz="2000" b="0" i="0" dirty="0" err="1">
                <a:effectLst/>
                <a:latin typeface="Spoqa Han Sans"/>
              </a:rPr>
              <a:t>Mssql</a:t>
            </a:r>
            <a:r>
              <a:rPr lang="en-US" altLang="ko-KR" sz="2000" b="0" i="0" dirty="0">
                <a:effectLst/>
                <a:latin typeface="Spoqa Han Sans"/>
              </a:rPr>
              <a:t> </a:t>
            </a:r>
            <a:r>
              <a:rPr lang="ko-KR" altLang="en-US" sz="2000" b="0" i="0" dirty="0">
                <a:effectLst/>
                <a:latin typeface="Spoqa Han Sans"/>
              </a:rPr>
              <a:t>등이 있음</a:t>
            </a:r>
            <a:endParaRPr lang="en-US" altLang="ko-KR" sz="2000" b="0" i="0" dirty="0">
              <a:effectLst/>
              <a:latin typeface="Spoqa Han Sans"/>
            </a:endParaRPr>
          </a:p>
          <a:p>
            <a:pPr lvl="1"/>
            <a:endParaRPr lang="en-US" altLang="ko-KR" dirty="0"/>
          </a:p>
          <a:p>
            <a:r>
              <a:rPr lang="ko-KR" altLang="en-US" dirty="0"/>
              <a:t>비관계형 </a:t>
            </a:r>
            <a:r>
              <a:rPr lang="en-US" altLang="ko-KR" dirty="0"/>
              <a:t>DB(NoSQL)</a:t>
            </a:r>
          </a:p>
          <a:p>
            <a:pPr lvl="1"/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데이터 모델링이 유연함.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1"/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복잡한 데이터 구조를 표현할 수 있음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대용량 데이터 처리를 작업보다 쓰기 작업이 더 빠르고 관계형 데이터베이스에 비해 쓰기와 읽기 성능이 빠름.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latin typeface="Arial Unicode MS"/>
              </a:rPr>
              <a:t>비정형 데이터를 관리할 수 있다</a:t>
            </a:r>
            <a:r>
              <a:rPr lang="en-US" altLang="ko-KR" sz="2000" dirty="0">
                <a:latin typeface="Arial Unicode MS"/>
              </a:rPr>
              <a:t>.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i="0" dirty="0">
                <a:effectLst/>
                <a:latin typeface="Spoqa Han Sans"/>
              </a:rPr>
              <a:t>MongoDB, </a:t>
            </a:r>
            <a:r>
              <a:rPr lang="en-US" altLang="ko-KR" sz="2000" i="0" dirty="0" err="1">
                <a:effectLst/>
                <a:latin typeface="Spoqa Han Sans"/>
              </a:rPr>
              <a:t>AllegroGraphDB</a:t>
            </a:r>
            <a:r>
              <a:rPr lang="en-US" altLang="ko-KR" sz="2000" i="0" dirty="0">
                <a:effectLst/>
                <a:latin typeface="Spoqa Han Sans"/>
              </a:rPr>
              <a:t> , </a:t>
            </a:r>
            <a:r>
              <a:rPr lang="en-US" altLang="ko-KR" sz="2000" i="0" dirty="0" err="1">
                <a:effectLst/>
                <a:latin typeface="Spoqa Han Sans"/>
              </a:rPr>
              <a:t>CosmosDB</a:t>
            </a:r>
            <a:r>
              <a:rPr lang="en-US" altLang="ko-KR" sz="2000" i="0" dirty="0">
                <a:effectLst/>
                <a:latin typeface="Spoqa Han Sans"/>
              </a:rPr>
              <a:t>, </a:t>
            </a:r>
            <a:r>
              <a:rPr lang="en-US" altLang="ko-KR" sz="2000" i="0" dirty="0" err="1">
                <a:effectLst/>
                <a:latin typeface="Spoqa Han Sans"/>
              </a:rPr>
              <a:t>cassandraDB</a:t>
            </a:r>
            <a:r>
              <a:rPr lang="en-US" altLang="ko-KR" sz="2000" i="0" dirty="0">
                <a:effectLst/>
                <a:latin typeface="Spoqa Han Sans"/>
              </a:rPr>
              <a:t> </a:t>
            </a:r>
            <a:r>
              <a:rPr lang="ko-KR" altLang="en-US" sz="2000" i="0" dirty="0">
                <a:effectLst/>
                <a:latin typeface="Spoqa Han Sans"/>
              </a:rPr>
              <a:t>등 있음</a:t>
            </a:r>
            <a:endParaRPr kumimoji="0" lang="ko-KR" altLang="ko-KR" sz="200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lvl="1"/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1"/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020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E02F9DE-8F37-9C47-BAB6-6B95521C4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061" y="377505"/>
            <a:ext cx="9420836" cy="5478011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3000" dirty="0"/>
              <a:t>CREAT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794938"/>
                </a:solidFill>
                <a:effectLst/>
                <a:latin typeface="Nanum Gothic Coding"/>
              </a:rPr>
              <a:t>CREATE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Nanum Gothic Coding"/>
              </a:rPr>
              <a:t>DATABASE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ko-KR" altLang="en-US" b="0" i="0" dirty="0">
                <a:solidFill>
                  <a:srgbClr val="BF4F24"/>
                </a:solidFill>
                <a:effectLst/>
                <a:latin typeface="Nanum Gothic Coding"/>
              </a:rPr>
              <a:t>데이터베이스이름</a:t>
            </a:r>
            <a:endParaRPr lang="en-US" altLang="ko-KR" b="0" i="0" dirty="0">
              <a:solidFill>
                <a:srgbClr val="BF4F24"/>
              </a:solidFill>
              <a:effectLst/>
              <a:latin typeface="Nanum Gothic Coding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794938"/>
                </a:solidFill>
                <a:effectLst/>
                <a:latin typeface="Nanum Gothic Coding"/>
              </a:rPr>
              <a:t>CREATE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Nanum Gothic Coding"/>
              </a:rPr>
              <a:t>TABLE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ko-KR" altLang="en-US" b="0" i="0" dirty="0">
                <a:solidFill>
                  <a:srgbClr val="BF4F24"/>
                </a:solidFill>
                <a:effectLst/>
                <a:latin typeface="Nanum Gothic Coding"/>
              </a:rPr>
              <a:t>테이블이름</a:t>
            </a:r>
            <a:endParaRPr lang="en-US" altLang="ko-KR" b="0" i="0" dirty="0">
              <a:solidFill>
                <a:srgbClr val="BF4F24"/>
              </a:solidFill>
              <a:effectLst/>
              <a:latin typeface="Nanum Gothic Coding"/>
            </a:endParaRPr>
          </a:p>
          <a:p>
            <a:pPr lvl="1" algn="l"/>
            <a:endParaRPr lang="en-US" altLang="ko-KR" sz="2800" dirty="0"/>
          </a:p>
          <a:p>
            <a:pPr algn="l" latinLnBrk="1"/>
            <a:r>
              <a:rPr lang="en-US" altLang="ko-KR" sz="2800" dirty="0"/>
              <a:t>	Ex)</a:t>
            </a:r>
          </a:p>
          <a:p>
            <a:pPr algn="l"/>
            <a:r>
              <a:rPr lang="en-US" altLang="ko-KR" sz="2800" b="0" i="0" dirty="0">
                <a:solidFill>
                  <a:srgbClr val="794938"/>
                </a:solidFill>
                <a:effectLst/>
                <a:latin typeface="D2Coding"/>
              </a:rPr>
              <a:t> 	CREATE</a:t>
            </a:r>
            <a:r>
              <a:rPr lang="en-US" altLang="ko-KR" sz="28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800" b="0" i="0" dirty="0">
                <a:solidFill>
                  <a:srgbClr val="794938"/>
                </a:solidFill>
                <a:effectLst/>
                <a:latin typeface="D2Coding"/>
              </a:rPr>
              <a:t>DATABASE</a:t>
            </a:r>
            <a:r>
              <a:rPr lang="en-US" altLang="ko-KR" sz="28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800" b="0" i="0" dirty="0">
                <a:solidFill>
                  <a:srgbClr val="BF4F24"/>
                </a:solidFill>
                <a:effectLst/>
                <a:latin typeface="D2Coding"/>
              </a:rPr>
              <a:t>Test;</a:t>
            </a:r>
          </a:p>
          <a:p>
            <a:pPr algn="l"/>
            <a:r>
              <a:rPr lang="en-US" altLang="ko-KR" sz="2800" dirty="0"/>
              <a:t>	</a:t>
            </a:r>
            <a:r>
              <a:rPr lang="en-US" altLang="ko-KR" sz="2800" b="0" i="0" dirty="0">
                <a:solidFill>
                  <a:srgbClr val="794938"/>
                </a:solidFill>
                <a:effectLst/>
                <a:latin typeface="D2Coding"/>
              </a:rPr>
              <a:t>USE </a:t>
            </a:r>
            <a:r>
              <a:rPr lang="en-US" altLang="ko-KR" sz="2800" b="0" i="0" dirty="0">
                <a:solidFill>
                  <a:srgbClr val="BF4F24"/>
                </a:solidFill>
                <a:effectLst/>
                <a:latin typeface="D2Coding"/>
              </a:rPr>
              <a:t>Test;</a:t>
            </a:r>
            <a:endParaRPr lang="en-US" altLang="ko-KR" sz="2800" dirty="0"/>
          </a:p>
          <a:p>
            <a:pPr algn="l" latinLnBrk="1"/>
            <a:r>
              <a:rPr lang="en-US" altLang="ko-KR" sz="2800" b="0" i="0" dirty="0">
                <a:solidFill>
                  <a:srgbClr val="794938"/>
                </a:solidFill>
                <a:effectLst/>
                <a:latin typeface="D2Coding"/>
              </a:rPr>
              <a:t> 	CREATE</a:t>
            </a:r>
            <a:r>
              <a:rPr lang="en-US" altLang="ko-KR" sz="28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800" b="0" i="0" dirty="0">
                <a:solidFill>
                  <a:srgbClr val="794938"/>
                </a:solidFill>
                <a:effectLst/>
                <a:latin typeface="D2Coding"/>
              </a:rPr>
              <a:t>TABLE</a:t>
            </a:r>
            <a:r>
              <a:rPr lang="en-US" altLang="ko-KR" sz="28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800" b="0" i="0" dirty="0">
                <a:solidFill>
                  <a:srgbClr val="BF4F24"/>
                </a:solidFill>
                <a:effectLst/>
                <a:latin typeface="D2Coding"/>
              </a:rPr>
              <a:t>Test</a:t>
            </a:r>
            <a:endParaRPr lang="en-US" altLang="ko-KR" sz="2800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sz="2800" b="0" i="0" dirty="0">
                <a:solidFill>
                  <a:srgbClr val="575757"/>
                </a:solidFill>
                <a:effectLst/>
                <a:latin typeface="D2Coding"/>
              </a:rPr>
              <a:t>	(</a:t>
            </a:r>
          </a:p>
          <a:p>
            <a:pPr algn="l" latinLnBrk="1"/>
            <a:r>
              <a:rPr lang="en-US" altLang="ko-KR" sz="2800" b="0" i="0" dirty="0">
                <a:solidFill>
                  <a:srgbClr val="575757"/>
                </a:solidFill>
                <a:effectLst/>
                <a:latin typeface="D2Coding"/>
              </a:rPr>
              <a:t>	    ID </a:t>
            </a:r>
            <a:r>
              <a:rPr lang="en-US" altLang="ko-KR" sz="2800" b="0" i="1" dirty="0">
                <a:solidFill>
                  <a:srgbClr val="A71D5D"/>
                </a:solidFill>
                <a:effectLst/>
                <a:latin typeface="D2Coding"/>
              </a:rPr>
              <a:t>INT</a:t>
            </a:r>
            <a:r>
              <a:rPr lang="en-US" altLang="ko-KR" sz="2800" b="0" i="0" dirty="0">
                <a:solidFill>
                  <a:srgbClr val="575757"/>
                </a:solidFill>
                <a:effectLst/>
                <a:latin typeface="D2Coding"/>
              </a:rPr>
              <a:t>,</a:t>
            </a:r>
          </a:p>
          <a:p>
            <a:pPr algn="l" latinLnBrk="1"/>
            <a:r>
              <a:rPr lang="en-US" altLang="ko-KR" sz="2800" b="0" i="0" dirty="0">
                <a:solidFill>
                  <a:srgbClr val="575757"/>
                </a:solidFill>
                <a:effectLst/>
                <a:latin typeface="D2Coding"/>
              </a:rPr>
              <a:t> 	   Name </a:t>
            </a:r>
            <a:r>
              <a:rPr lang="en-US" altLang="ko-KR" sz="2800" b="0" i="1" dirty="0">
                <a:solidFill>
                  <a:srgbClr val="A71D5D"/>
                </a:solidFill>
                <a:effectLst/>
                <a:latin typeface="D2Coding"/>
              </a:rPr>
              <a:t>VARCHAR</a:t>
            </a:r>
            <a:r>
              <a:rPr lang="en-US" altLang="ko-KR" sz="2800" b="0" i="0" dirty="0">
                <a:solidFill>
                  <a:srgbClr val="575757"/>
                </a:solidFill>
                <a:effectLst/>
                <a:latin typeface="D2Coding"/>
              </a:rPr>
              <a:t>(</a:t>
            </a:r>
            <a:r>
              <a:rPr lang="en-US" altLang="ko-KR" sz="2800" b="1" i="0" dirty="0">
                <a:solidFill>
                  <a:srgbClr val="811F24"/>
                </a:solidFill>
                <a:effectLst/>
                <a:latin typeface="D2Coding"/>
              </a:rPr>
              <a:t>30</a:t>
            </a:r>
            <a:r>
              <a:rPr lang="en-US" altLang="ko-KR" sz="2800" b="0" i="0" dirty="0">
                <a:solidFill>
                  <a:srgbClr val="575757"/>
                </a:solidFill>
                <a:effectLst/>
                <a:latin typeface="D2Coding"/>
              </a:rPr>
              <a:t>),</a:t>
            </a:r>
          </a:p>
          <a:p>
            <a:pPr algn="l" latinLnBrk="1"/>
            <a:r>
              <a:rPr lang="en-US" altLang="ko-KR" sz="2800" b="0" i="0" dirty="0">
                <a:solidFill>
                  <a:srgbClr val="575757"/>
                </a:solidFill>
                <a:effectLst/>
                <a:latin typeface="D2Coding"/>
              </a:rPr>
              <a:t> 	   </a:t>
            </a:r>
            <a:r>
              <a:rPr lang="en-US" altLang="ko-KR" sz="2800" b="0" i="0" dirty="0" err="1">
                <a:solidFill>
                  <a:srgbClr val="575757"/>
                </a:solidFill>
                <a:effectLst/>
                <a:latin typeface="D2Coding"/>
              </a:rPr>
              <a:t>ReserveDate</a:t>
            </a:r>
            <a:r>
              <a:rPr lang="en-US" altLang="ko-KR" sz="28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800" b="0" i="1" dirty="0">
                <a:solidFill>
                  <a:srgbClr val="A71D5D"/>
                </a:solidFill>
                <a:effectLst/>
                <a:latin typeface="D2Coding"/>
              </a:rPr>
              <a:t>DATE</a:t>
            </a:r>
            <a:r>
              <a:rPr lang="en-US" altLang="ko-KR" sz="2800" b="0" i="0" dirty="0">
                <a:solidFill>
                  <a:srgbClr val="575757"/>
                </a:solidFill>
                <a:effectLst/>
                <a:latin typeface="D2Coding"/>
              </a:rPr>
              <a:t>,</a:t>
            </a:r>
          </a:p>
          <a:p>
            <a:pPr algn="l" latinLnBrk="1"/>
            <a:r>
              <a:rPr lang="en-US" altLang="ko-KR" sz="2800" b="0" i="0" dirty="0">
                <a:solidFill>
                  <a:srgbClr val="575757"/>
                </a:solidFill>
                <a:effectLst/>
                <a:latin typeface="D2Coding"/>
              </a:rPr>
              <a:t> 	   </a:t>
            </a:r>
            <a:r>
              <a:rPr lang="en-US" altLang="ko-KR" sz="2800" b="0" i="0" dirty="0" err="1">
                <a:solidFill>
                  <a:srgbClr val="575757"/>
                </a:solidFill>
                <a:effectLst/>
                <a:latin typeface="D2Coding"/>
              </a:rPr>
              <a:t>RoomNum</a:t>
            </a:r>
            <a:r>
              <a:rPr lang="en-US" altLang="ko-KR" sz="28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800" b="0" i="1" dirty="0">
                <a:solidFill>
                  <a:srgbClr val="A71D5D"/>
                </a:solidFill>
                <a:effectLst/>
                <a:latin typeface="D2Coding"/>
              </a:rPr>
              <a:t>INT</a:t>
            </a:r>
            <a:endParaRPr lang="en-US" altLang="ko-KR" sz="2800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sz="2800" b="0" i="0" dirty="0">
                <a:solidFill>
                  <a:srgbClr val="575757"/>
                </a:solidFill>
                <a:effectLst/>
                <a:latin typeface="D2Coding"/>
              </a:rPr>
              <a:t>	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89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97DAF2-2146-7D1F-C50F-3E4888220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227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lvl="1" algn="l"/>
            <a:endParaRPr lang="en-US" altLang="ko-KR" sz="3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4500" dirty="0"/>
              <a:t>ALTER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sz="3600" b="0" i="0" dirty="0">
                <a:solidFill>
                  <a:srgbClr val="794938"/>
                </a:solidFill>
                <a:effectLst/>
                <a:latin typeface="Nanum Gothic Coding"/>
              </a:rPr>
              <a:t>ALTER</a:t>
            </a:r>
            <a:r>
              <a:rPr lang="ko-KR" altLang="en-US" sz="3600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sz="3600" b="0" i="0" dirty="0">
                <a:solidFill>
                  <a:srgbClr val="794938"/>
                </a:solidFill>
                <a:effectLst/>
                <a:latin typeface="Nanum Gothic Coding"/>
              </a:rPr>
              <a:t>DATABASE</a:t>
            </a:r>
            <a:r>
              <a:rPr lang="ko-KR" altLang="en-US" sz="3600" b="0" i="0" dirty="0">
                <a:solidFill>
                  <a:srgbClr val="575757"/>
                </a:solidFill>
                <a:effectLst/>
                <a:latin typeface="Nanum Gothic Coding"/>
              </a:rPr>
              <a:t> 데이터베이스이름 </a:t>
            </a:r>
            <a:r>
              <a:rPr lang="en-US" altLang="ko-KR" sz="3600" b="0" i="0" dirty="0">
                <a:solidFill>
                  <a:srgbClr val="575757"/>
                </a:solidFill>
                <a:effectLst/>
                <a:latin typeface="Nanum Gothic Coding"/>
              </a:rPr>
              <a:t>CHARACTER </a:t>
            </a:r>
            <a:r>
              <a:rPr lang="en-US" altLang="ko-KR" sz="3600" b="0" i="0" dirty="0">
                <a:solidFill>
                  <a:srgbClr val="794938"/>
                </a:solidFill>
                <a:effectLst/>
                <a:latin typeface="Nanum Gothic Coding"/>
              </a:rPr>
              <a:t>SET=</a:t>
            </a:r>
            <a:r>
              <a:rPr lang="ko-KR" altLang="en-US" sz="3600" b="0" i="0" dirty="0">
                <a:solidFill>
                  <a:srgbClr val="575757"/>
                </a:solidFill>
                <a:effectLst/>
                <a:latin typeface="Nanum Gothic Coding"/>
              </a:rPr>
              <a:t>문자집합이름</a:t>
            </a:r>
            <a:endParaRPr lang="en-US" altLang="ko-KR" sz="3600" b="0" i="0" dirty="0">
              <a:solidFill>
                <a:srgbClr val="794938"/>
              </a:solidFill>
              <a:effectLst/>
              <a:latin typeface="Nanum Gothic Coding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sz="3600" b="0" i="0" dirty="0">
                <a:solidFill>
                  <a:srgbClr val="794938"/>
                </a:solidFill>
                <a:effectLst/>
                <a:latin typeface="Nanum Gothic Coding"/>
              </a:rPr>
              <a:t>ALTER</a:t>
            </a:r>
            <a:r>
              <a:rPr lang="ko-KR" altLang="en-US" sz="3600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sz="3600" b="0" i="0" dirty="0">
                <a:solidFill>
                  <a:srgbClr val="794938"/>
                </a:solidFill>
                <a:effectLst/>
                <a:latin typeface="Nanum Gothic Coding"/>
              </a:rPr>
              <a:t>DATABASE</a:t>
            </a:r>
            <a:r>
              <a:rPr lang="ko-KR" altLang="en-US" sz="3600" b="0" i="0" dirty="0">
                <a:solidFill>
                  <a:srgbClr val="575757"/>
                </a:solidFill>
                <a:effectLst/>
                <a:latin typeface="Nanum Gothic Coding"/>
              </a:rPr>
              <a:t> 데이터베이스이름 </a:t>
            </a:r>
            <a:r>
              <a:rPr lang="en-US" altLang="ko-KR" sz="3600" b="0" i="0" dirty="0">
                <a:solidFill>
                  <a:srgbClr val="575757"/>
                </a:solidFill>
                <a:effectLst/>
                <a:latin typeface="Nanum Gothic Coding"/>
              </a:rPr>
              <a:t>COLLATE</a:t>
            </a:r>
            <a:r>
              <a:rPr lang="en-US" altLang="ko-KR" sz="3600" b="0" i="0" dirty="0">
                <a:solidFill>
                  <a:srgbClr val="794938"/>
                </a:solidFill>
                <a:effectLst/>
                <a:latin typeface="Nanum Gothic Coding"/>
              </a:rPr>
              <a:t>=</a:t>
            </a:r>
            <a:r>
              <a:rPr lang="ko-KR" altLang="en-US" sz="3600" b="0" i="0" dirty="0" err="1">
                <a:solidFill>
                  <a:srgbClr val="575757"/>
                </a:solidFill>
                <a:effectLst/>
                <a:latin typeface="Nanum Gothic Coding"/>
              </a:rPr>
              <a:t>콜레이션이름</a:t>
            </a:r>
            <a:endParaRPr lang="en-US" altLang="ko-KR" sz="3600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sz="3600" b="0" i="0" dirty="0">
                <a:solidFill>
                  <a:srgbClr val="794938"/>
                </a:solidFill>
                <a:effectLst/>
                <a:latin typeface="Nanum Gothic Coding"/>
              </a:rPr>
              <a:t>ADD(</a:t>
            </a:r>
            <a:r>
              <a:rPr lang="ko-KR" altLang="en-US" sz="3600" b="0" i="0" dirty="0">
                <a:solidFill>
                  <a:srgbClr val="794938"/>
                </a:solidFill>
                <a:effectLst/>
                <a:latin typeface="Nanum Gothic Coding"/>
              </a:rPr>
              <a:t>추가</a:t>
            </a:r>
            <a:r>
              <a:rPr lang="en-US" altLang="ko-KR" sz="3600" b="0" i="0" dirty="0">
                <a:solidFill>
                  <a:srgbClr val="794938"/>
                </a:solidFill>
                <a:effectLst/>
                <a:latin typeface="Nanum Gothic Coding"/>
              </a:rPr>
              <a:t>),  DROP(</a:t>
            </a:r>
            <a:r>
              <a:rPr lang="ko-KR" altLang="en-US" sz="3600" b="0" i="0" dirty="0">
                <a:solidFill>
                  <a:srgbClr val="794938"/>
                </a:solidFill>
                <a:effectLst/>
                <a:latin typeface="Nanum Gothic Coding"/>
              </a:rPr>
              <a:t>제거</a:t>
            </a:r>
            <a:r>
              <a:rPr lang="en-US" altLang="ko-KR" sz="3600" b="0" i="0" dirty="0">
                <a:solidFill>
                  <a:srgbClr val="794938"/>
                </a:solidFill>
                <a:effectLst/>
                <a:latin typeface="Nanum Gothic Coding"/>
              </a:rPr>
              <a:t>),  MODIFY COLUMN</a:t>
            </a:r>
            <a:r>
              <a:rPr lang="ko-KR" altLang="en-US" sz="3600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sz="3600" b="0" i="0" dirty="0">
                <a:solidFill>
                  <a:srgbClr val="575757"/>
                </a:solidFill>
                <a:effectLst/>
                <a:latin typeface="Nanum Gothic Coding"/>
              </a:rPr>
              <a:t>(</a:t>
            </a:r>
            <a:r>
              <a:rPr lang="ko-KR" altLang="en-US" sz="3600" b="0" i="0" dirty="0">
                <a:solidFill>
                  <a:srgbClr val="575757"/>
                </a:solidFill>
                <a:effectLst/>
                <a:latin typeface="Nanum Gothic Coding"/>
              </a:rPr>
              <a:t>변경</a:t>
            </a:r>
            <a:r>
              <a:rPr lang="en-US" altLang="ko-KR" sz="3600" b="0" i="0" dirty="0">
                <a:solidFill>
                  <a:srgbClr val="575757"/>
                </a:solidFill>
                <a:effectLst/>
                <a:latin typeface="Nanum Gothic Coding"/>
              </a:rPr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rgbClr val="575757"/>
                </a:solidFill>
                <a:latin typeface="Nanum Gothic Coding"/>
              </a:rPr>
              <a:t>여기서의 </a:t>
            </a:r>
            <a:r>
              <a:rPr lang="en-US" altLang="ko-KR" sz="3600" b="0" i="0" dirty="0">
                <a:solidFill>
                  <a:srgbClr val="FF0000"/>
                </a:solidFill>
                <a:effectLst/>
                <a:latin typeface="Nanum Gothic Coding"/>
              </a:rPr>
              <a:t>DROP</a:t>
            </a:r>
            <a:r>
              <a:rPr lang="ko-KR" altLang="en-US" sz="3600" b="0" i="0" dirty="0">
                <a:solidFill>
                  <a:srgbClr val="FF0000"/>
                </a:solidFill>
                <a:effectLst/>
                <a:latin typeface="Nanum Gothic Coding"/>
              </a:rPr>
              <a:t>은</a:t>
            </a:r>
            <a:r>
              <a:rPr lang="en-US" altLang="ko-KR" sz="3600" b="0" i="0" dirty="0">
                <a:solidFill>
                  <a:srgbClr val="FF0000"/>
                </a:solidFill>
                <a:effectLst/>
                <a:latin typeface="Nanum Gothic Coding"/>
              </a:rPr>
              <a:t> </a:t>
            </a:r>
            <a:r>
              <a:rPr lang="ko-KR" altLang="en-US" sz="3600" b="0" i="0" dirty="0">
                <a:solidFill>
                  <a:srgbClr val="FF0000"/>
                </a:solidFill>
                <a:effectLst/>
                <a:latin typeface="Nanum Gothic Coding"/>
              </a:rPr>
              <a:t>필드를 제거</a:t>
            </a:r>
            <a:endParaRPr lang="en-US" altLang="ko-KR" sz="3600" b="0" i="0" dirty="0">
              <a:solidFill>
                <a:srgbClr val="FF0000"/>
              </a:solidFill>
              <a:effectLst/>
              <a:latin typeface="Nanum Gothic Coding"/>
            </a:endParaRPr>
          </a:p>
          <a:p>
            <a:pPr marL="457200" lvl="1" indent="0" algn="l">
              <a:buNone/>
            </a:pPr>
            <a:r>
              <a:rPr lang="en-US" altLang="ko-KR" sz="3600" b="0" i="0" dirty="0">
                <a:solidFill>
                  <a:srgbClr val="575757"/>
                </a:solidFill>
                <a:effectLst/>
                <a:latin typeface="Nanum Gothic Coding"/>
              </a:rPr>
              <a:t>	ex) </a:t>
            </a:r>
            <a:r>
              <a:rPr lang="ko-KR" altLang="en-US" sz="2800" b="0" i="0" dirty="0">
                <a:solidFill>
                  <a:srgbClr val="794938"/>
                </a:solidFill>
                <a:effectLst/>
                <a:latin typeface="Nanum Gothic Coding"/>
              </a:rPr>
              <a:t> </a:t>
            </a:r>
            <a:r>
              <a:rPr lang="en-US" altLang="ko-KR" sz="3600" b="0" i="0" dirty="0">
                <a:solidFill>
                  <a:srgbClr val="794938"/>
                </a:solidFill>
                <a:effectLst/>
                <a:latin typeface="Nanum Gothic Coding"/>
              </a:rPr>
              <a:t>ALTER</a:t>
            </a:r>
            <a:r>
              <a:rPr lang="ko-KR" altLang="en-US" sz="3600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sz="3600" b="0" i="0" dirty="0">
                <a:solidFill>
                  <a:srgbClr val="794938"/>
                </a:solidFill>
                <a:effectLst/>
                <a:latin typeface="Nanum Gothic Coding"/>
              </a:rPr>
              <a:t>TABLE</a:t>
            </a:r>
            <a:r>
              <a:rPr lang="ko-KR" altLang="en-US" sz="3600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sz="3600" b="0" i="0" dirty="0">
                <a:solidFill>
                  <a:srgbClr val="575757"/>
                </a:solidFill>
                <a:effectLst/>
                <a:latin typeface="Nanum Gothic Coding"/>
              </a:rPr>
              <a:t>test</a:t>
            </a:r>
            <a:r>
              <a:rPr lang="ko-KR" altLang="en-US" sz="3600" b="0" i="0" dirty="0">
                <a:solidFill>
                  <a:srgbClr val="575757"/>
                </a:solidFill>
                <a:effectLst/>
                <a:latin typeface="Nanum Gothic Coding"/>
              </a:rPr>
              <a:t> </a:t>
            </a:r>
            <a:r>
              <a:rPr lang="en-US" altLang="ko-KR" sz="3600" b="0" i="0" dirty="0">
                <a:solidFill>
                  <a:srgbClr val="575757"/>
                </a:solidFill>
                <a:effectLst/>
                <a:latin typeface="Nanum Gothic Coding"/>
              </a:rPr>
              <a:t>ADD id varchar(30)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ko-KR" sz="8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4400" dirty="0"/>
              <a:t>DROP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sz="3600" b="0" i="0" dirty="0">
                <a:solidFill>
                  <a:srgbClr val="794938"/>
                </a:solidFill>
                <a:effectLst/>
                <a:latin typeface="Nanum Gothic Coding"/>
              </a:rPr>
              <a:t>DROP</a:t>
            </a:r>
            <a:r>
              <a:rPr lang="ko-KR" altLang="en-US" sz="3600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sz="3600" b="0" i="0" dirty="0">
                <a:solidFill>
                  <a:srgbClr val="794938"/>
                </a:solidFill>
                <a:effectLst/>
                <a:latin typeface="Nanum Gothic Coding"/>
              </a:rPr>
              <a:t>DATABASE</a:t>
            </a:r>
            <a:r>
              <a:rPr lang="ko-KR" altLang="en-US" sz="3600" b="0" i="0" dirty="0">
                <a:solidFill>
                  <a:srgbClr val="575757"/>
                </a:solidFill>
                <a:effectLst/>
                <a:latin typeface="Nanum Gothic Coding"/>
              </a:rPr>
              <a:t> 데이터베이스이름</a:t>
            </a:r>
            <a:endParaRPr lang="en-US" altLang="ko-KR" sz="3600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sz="3600" b="0" i="0" dirty="0">
                <a:solidFill>
                  <a:srgbClr val="794938"/>
                </a:solidFill>
                <a:effectLst/>
                <a:latin typeface="Nanum Gothic Coding"/>
              </a:rPr>
              <a:t>DROP</a:t>
            </a:r>
            <a:r>
              <a:rPr lang="en-US" altLang="ko-KR" sz="3600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sz="3600" b="0" i="0" dirty="0">
                <a:solidFill>
                  <a:srgbClr val="794938"/>
                </a:solidFill>
                <a:effectLst/>
                <a:latin typeface="Nanum Gothic Coding"/>
              </a:rPr>
              <a:t>TABLE</a:t>
            </a:r>
            <a:r>
              <a:rPr lang="en-US" altLang="ko-KR" sz="3600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ko-KR" altLang="en-US" sz="3600" b="0" i="0" dirty="0">
                <a:solidFill>
                  <a:srgbClr val="575757"/>
                </a:solidFill>
                <a:effectLst/>
                <a:latin typeface="Nanum Gothic Coding"/>
              </a:rPr>
              <a:t>테이블이름</a:t>
            </a:r>
            <a:endParaRPr lang="en-US" altLang="ko-KR" sz="3600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sz="3600" dirty="0" err="1">
                <a:solidFill>
                  <a:srgbClr val="FF0000"/>
                </a:solidFill>
                <a:latin typeface="Nanum Gothic Coding"/>
              </a:rPr>
              <a:t>데이터베이스랑</a:t>
            </a:r>
            <a:r>
              <a:rPr lang="ko-KR" altLang="en-US" sz="3600" dirty="0">
                <a:solidFill>
                  <a:srgbClr val="FF0000"/>
                </a:solidFill>
                <a:latin typeface="Nanum Gothic Coding"/>
              </a:rPr>
              <a:t> 테이블 제거</a:t>
            </a:r>
            <a:endParaRPr lang="en-US" altLang="ko-KR" sz="3600" dirty="0">
              <a:solidFill>
                <a:srgbClr val="FF0000"/>
              </a:solidFill>
              <a:latin typeface="Nanum Gothic Coding"/>
            </a:endParaRPr>
          </a:p>
          <a:p>
            <a:pPr lvl="1" algn="l"/>
            <a:endParaRPr lang="en-US" altLang="ko-KR" sz="3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394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E02F9DE-8F37-9C47-BAB6-6B95521C4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598" y="363887"/>
            <a:ext cx="11126598" cy="6171137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INSERT(</a:t>
            </a:r>
            <a:r>
              <a:rPr lang="ko-KR" altLang="en-US" dirty="0"/>
              <a:t>추가</a:t>
            </a:r>
            <a:r>
              <a:rPr lang="en-US" altLang="ko-KR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sz="1800" b="0" i="0" dirty="0">
                <a:solidFill>
                  <a:srgbClr val="794938"/>
                </a:solidFill>
                <a:effectLst/>
                <a:latin typeface="Nanum Gothic Coding"/>
              </a:rPr>
              <a:t>INSERT INTO</a:t>
            </a:r>
            <a:r>
              <a:rPr lang="ko-KR" altLang="en-US" sz="1800" b="0" i="0" dirty="0">
                <a:solidFill>
                  <a:srgbClr val="575757"/>
                </a:solidFill>
                <a:effectLst/>
                <a:latin typeface="Nanum Gothic Coding"/>
              </a:rPr>
              <a:t> 테이블이름</a:t>
            </a:r>
            <a:r>
              <a:rPr lang="en-US" altLang="ko-KR" sz="1800" b="0" i="0" dirty="0">
                <a:solidFill>
                  <a:srgbClr val="575757"/>
                </a:solidFill>
                <a:effectLst/>
                <a:latin typeface="Nanum Gothic Coding"/>
              </a:rPr>
              <a:t>(</a:t>
            </a:r>
            <a:r>
              <a:rPr lang="ko-KR" altLang="en-US" sz="1800" b="0" i="0" dirty="0">
                <a:solidFill>
                  <a:srgbClr val="575757"/>
                </a:solidFill>
                <a:effectLst/>
                <a:latin typeface="Nanum Gothic Coding"/>
              </a:rPr>
              <a:t>필드이름</a:t>
            </a:r>
            <a:r>
              <a:rPr lang="en-US" altLang="ko-KR" sz="1800" b="0" i="0" dirty="0">
                <a:solidFill>
                  <a:srgbClr val="575757"/>
                </a:solidFill>
                <a:effectLst/>
                <a:latin typeface="Nanum Gothic Coding"/>
              </a:rPr>
              <a:t>1, </a:t>
            </a:r>
            <a:r>
              <a:rPr lang="ko-KR" altLang="en-US" sz="1800" b="0" i="0" dirty="0">
                <a:solidFill>
                  <a:srgbClr val="575757"/>
                </a:solidFill>
                <a:effectLst/>
                <a:latin typeface="Nanum Gothic Coding"/>
              </a:rPr>
              <a:t>필드이름</a:t>
            </a:r>
            <a:r>
              <a:rPr lang="en-US" altLang="ko-KR" sz="1800" b="0" i="0" dirty="0">
                <a:solidFill>
                  <a:srgbClr val="575757"/>
                </a:solidFill>
                <a:effectLst/>
                <a:latin typeface="Nanum Gothic Coding"/>
              </a:rPr>
              <a:t>2, </a:t>
            </a:r>
            <a:r>
              <a:rPr lang="ko-KR" altLang="en-US" sz="1800" b="0" i="0" dirty="0">
                <a:solidFill>
                  <a:srgbClr val="575757"/>
                </a:solidFill>
                <a:effectLst/>
                <a:latin typeface="Nanum Gothic Coding"/>
              </a:rPr>
              <a:t>필드이름</a:t>
            </a:r>
            <a:r>
              <a:rPr lang="en-US" altLang="ko-KR" sz="1800" b="0" i="0" dirty="0">
                <a:solidFill>
                  <a:srgbClr val="575757"/>
                </a:solidFill>
                <a:effectLst/>
                <a:latin typeface="Nanum Gothic Coding"/>
              </a:rPr>
              <a:t>3, ...) </a:t>
            </a:r>
            <a:r>
              <a:rPr lang="en-US" altLang="ko-KR" sz="1800" b="0" i="0" dirty="0">
                <a:solidFill>
                  <a:srgbClr val="794938"/>
                </a:solidFill>
                <a:effectLst/>
                <a:latin typeface="Nanum Gothic Coding"/>
              </a:rPr>
              <a:t>VALUES</a:t>
            </a:r>
            <a:r>
              <a:rPr lang="ko-KR" altLang="en-US" sz="1800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sz="1800" b="0" i="0" dirty="0">
                <a:solidFill>
                  <a:srgbClr val="575757"/>
                </a:solidFill>
                <a:effectLst/>
                <a:latin typeface="Nanum Gothic Coding"/>
              </a:rPr>
              <a:t>(</a:t>
            </a:r>
            <a:r>
              <a:rPr lang="ko-KR" altLang="en-US" sz="1800" b="0" i="0" dirty="0" err="1">
                <a:solidFill>
                  <a:srgbClr val="575757"/>
                </a:solidFill>
                <a:effectLst/>
                <a:latin typeface="Nanum Gothic Coding"/>
              </a:rPr>
              <a:t>데이터값</a:t>
            </a:r>
            <a:r>
              <a:rPr lang="en-US" altLang="ko-KR" sz="1800" b="0" i="0" dirty="0">
                <a:solidFill>
                  <a:srgbClr val="575757"/>
                </a:solidFill>
                <a:effectLst/>
                <a:latin typeface="Nanum Gothic Coding"/>
              </a:rPr>
              <a:t>1, </a:t>
            </a:r>
            <a:r>
              <a:rPr lang="ko-KR" altLang="en-US" sz="1800" b="0" i="0" dirty="0" err="1">
                <a:solidFill>
                  <a:srgbClr val="575757"/>
                </a:solidFill>
                <a:effectLst/>
                <a:latin typeface="Nanum Gothic Coding"/>
              </a:rPr>
              <a:t>데이터값</a:t>
            </a:r>
            <a:r>
              <a:rPr lang="en-US" altLang="ko-KR" sz="1800" b="0" i="0" dirty="0">
                <a:solidFill>
                  <a:srgbClr val="575757"/>
                </a:solidFill>
                <a:effectLst/>
                <a:latin typeface="Nanum Gothic Coding"/>
              </a:rPr>
              <a:t>2, </a:t>
            </a:r>
            <a:r>
              <a:rPr lang="ko-KR" altLang="en-US" sz="1800" b="0" i="0" dirty="0" err="1">
                <a:solidFill>
                  <a:srgbClr val="575757"/>
                </a:solidFill>
                <a:effectLst/>
                <a:latin typeface="Nanum Gothic Coding"/>
              </a:rPr>
              <a:t>데이터값</a:t>
            </a:r>
            <a:r>
              <a:rPr lang="en-US" altLang="ko-KR" sz="1800" b="0" i="0" dirty="0">
                <a:solidFill>
                  <a:srgbClr val="575757"/>
                </a:solidFill>
                <a:effectLst/>
                <a:latin typeface="Nanum Gothic Coding"/>
              </a:rPr>
              <a:t>3, ...)</a:t>
            </a:r>
          </a:p>
          <a:p>
            <a:pPr lvl="1" algn="l"/>
            <a:r>
              <a:rPr lang="en-US" altLang="ko-KR" sz="1800" b="0" i="0" dirty="0">
                <a:solidFill>
                  <a:srgbClr val="794938"/>
                </a:solidFill>
                <a:effectLst/>
                <a:latin typeface="D2Coding"/>
              </a:rPr>
              <a:t>	ex) INSERT INTO</a:t>
            </a:r>
            <a:r>
              <a:rPr lang="en-US" altLang="ko-KR" sz="1800" b="0" i="0" dirty="0">
                <a:solidFill>
                  <a:srgbClr val="575757"/>
                </a:solidFill>
                <a:effectLst/>
                <a:latin typeface="D2Coding"/>
              </a:rPr>
              <a:t> Reservation(ID, Name, </a:t>
            </a:r>
            <a:r>
              <a:rPr lang="en-US" altLang="ko-KR" sz="1800" b="0" i="0" dirty="0" err="1">
                <a:solidFill>
                  <a:srgbClr val="575757"/>
                </a:solidFill>
                <a:effectLst/>
                <a:latin typeface="D2Coding"/>
              </a:rPr>
              <a:t>ReserveDate</a:t>
            </a:r>
            <a:r>
              <a:rPr lang="en-US" altLang="ko-KR" sz="1800" b="0" i="0" dirty="0">
                <a:solidFill>
                  <a:srgbClr val="575757"/>
                </a:solidFill>
                <a:effectLst/>
                <a:latin typeface="D2Coding"/>
              </a:rPr>
              <a:t>, </a:t>
            </a:r>
            <a:r>
              <a:rPr lang="en-US" altLang="ko-KR" sz="1800" b="0" i="0" dirty="0" err="1">
                <a:solidFill>
                  <a:srgbClr val="575757"/>
                </a:solidFill>
                <a:effectLst/>
                <a:latin typeface="D2Coding"/>
              </a:rPr>
              <a:t>RoomNum</a:t>
            </a:r>
            <a:r>
              <a:rPr lang="en-US" altLang="ko-KR" sz="1800" b="0" i="0" dirty="0">
                <a:solidFill>
                  <a:srgbClr val="575757"/>
                </a:solidFill>
                <a:effectLst/>
                <a:latin typeface="D2Coding"/>
              </a:rPr>
              <a:t>)</a:t>
            </a:r>
          </a:p>
          <a:p>
            <a:pPr lvl="1" algn="l"/>
            <a:r>
              <a:rPr lang="en-US" altLang="ko-KR" sz="1800" dirty="0">
                <a:solidFill>
                  <a:srgbClr val="575757"/>
                </a:solidFill>
                <a:latin typeface="D2Coding"/>
              </a:rPr>
              <a:t> 	     </a:t>
            </a:r>
            <a:r>
              <a:rPr lang="en-US" altLang="ko-KR" sz="1800" b="0" i="0" dirty="0">
                <a:solidFill>
                  <a:srgbClr val="794938"/>
                </a:solidFill>
                <a:effectLst/>
                <a:latin typeface="D2Coding"/>
              </a:rPr>
              <a:t>  VALUES</a:t>
            </a:r>
            <a:r>
              <a:rPr lang="en-US" altLang="ko-KR" sz="1800" b="0" i="0" dirty="0">
                <a:solidFill>
                  <a:srgbClr val="575757"/>
                </a:solidFill>
                <a:effectLst/>
                <a:latin typeface="D2Coding"/>
              </a:rPr>
              <a:t>(</a:t>
            </a:r>
            <a:r>
              <a:rPr lang="en-US" altLang="ko-KR" sz="1800" b="1" i="0" dirty="0">
                <a:solidFill>
                  <a:srgbClr val="811F24"/>
                </a:solidFill>
                <a:effectLst/>
                <a:latin typeface="D2Coding"/>
              </a:rPr>
              <a:t>5</a:t>
            </a:r>
            <a:r>
              <a:rPr lang="en-US" altLang="ko-KR" sz="1800" b="0" i="0" dirty="0">
                <a:solidFill>
                  <a:srgbClr val="575757"/>
                </a:solidFill>
                <a:effectLst/>
                <a:latin typeface="D2Coding"/>
              </a:rPr>
              <a:t>,  </a:t>
            </a:r>
            <a:r>
              <a:rPr lang="en-US" altLang="ko-KR" sz="1800" b="0" i="0" dirty="0">
                <a:solidFill>
                  <a:srgbClr val="0B6125"/>
                </a:solidFill>
                <a:effectLst/>
                <a:latin typeface="D2Coding"/>
              </a:rPr>
              <a:t>'</a:t>
            </a:r>
            <a:r>
              <a:rPr lang="ko-KR" altLang="en-US" sz="1800" b="0" i="0" dirty="0">
                <a:solidFill>
                  <a:srgbClr val="0B6125"/>
                </a:solidFill>
                <a:effectLst/>
                <a:latin typeface="D2Coding"/>
              </a:rPr>
              <a:t>이순신</a:t>
            </a:r>
            <a:r>
              <a:rPr lang="en-US" altLang="ko-KR" sz="1800" b="0" i="0" dirty="0">
                <a:solidFill>
                  <a:srgbClr val="0B6125"/>
                </a:solidFill>
                <a:effectLst/>
                <a:latin typeface="D2Coding"/>
              </a:rPr>
              <a:t>’</a:t>
            </a:r>
            <a:r>
              <a:rPr lang="en-US" altLang="ko-KR" sz="1800" b="0" i="0" dirty="0">
                <a:solidFill>
                  <a:srgbClr val="575757"/>
                </a:solidFill>
                <a:effectLst/>
                <a:latin typeface="D2Coding"/>
              </a:rPr>
              <a:t>,  </a:t>
            </a:r>
            <a:r>
              <a:rPr lang="en-US" altLang="ko-KR" sz="1800" b="0" i="0" dirty="0">
                <a:solidFill>
                  <a:srgbClr val="0B6125"/>
                </a:solidFill>
                <a:effectLst/>
                <a:latin typeface="D2Coding"/>
              </a:rPr>
              <a:t>'2016-02-16’</a:t>
            </a:r>
            <a:r>
              <a:rPr lang="en-US" altLang="ko-KR" sz="1800" b="0" i="0" dirty="0">
                <a:solidFill>
                  <a:srgbClr val="575757"/>
                </a:solidFill>
                <a:effectLst/>
                <a:latin typeface="D2Coding"/>
              </a:rPr>
              <a:t>,  </a:t>
            </a:r>
            <a:r>
              <a:rPr lang="en-US" altLang="ko-KR" sz="1800" b="1" i="0" dirty="0">
                <a:solidFill>
                  <a:srgbClr val="811F24"/>
                </a:solidFill>
                <a:effectLst/>
                <a:latin typeface="D2Coding"/>
              </a:rPr>
              <a:t>1108</a:t>
            </a:r>
            <a:r>
              <a:rPr lang="en-US" altLang="ko-KR" sz="1800" b="0" i="0" dirty="0">
                <a:solidFill>
                  <a:srgbClr val="575757"/>
                </a:solidFill>
                <a:effectLst/>
                <a:latin typeface="D2Coding"/>
              </a:rPr>
              <a:t>);</a:t>
            </a:r>
          </a:p>
          <a:p>
            <a:pPr lvl="1" algn="l"/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 dirty="0"/>
              <a:t>UPDATE(</a:t>
            </a:r>
            <a:r>
              <a:rPr lang="ko-KR" altLang="en-US" sz="2400" dirty="0"/>
              <a:t>갱신</a:t>
            </a:r>
            <a:r>
              <a:rPr lang="en-US" altLang="ko-KR" sz="2400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794938"/>
                </a:solidFill>
                <a:effectLst/>
                <a:latin typeface="Nanum Gothic Coding"/>
              </a:rPr>
              <a:t>UPDATE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테이블이름 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Nanum Gothic Coding"/>
              </a:rPr>
              <a:t>SET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필드이름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1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Nanum Gothic Coding"/>
              </a:rPr>
              <a:t>=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anum Gothic Coding"/>
              </a:rPr>
              <a:t>데이터값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1,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필드이름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2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Nanum Gothic Coding"/>
              </a:rPr>
              <a:t>=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anum Gothic Coding"/>
              </a:rPr>
              <a:t>데이터값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2, ... </a:t>
            </a:r>
          </a:p>
          <a:p>
            <a:pPr lvl="1" algn="l"/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      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Nanum Gothic Coding"/>
              </a:rPr>
              <a:t>WHERE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필드이름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Nanum Gothic Coding"/>
              </a:rPr>
              <a:t>=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anum Gothic Coding"/>
              </a:rPr>
              <a:t>데이터값</a:t>
            </a:r>
            <a:endParaRPr lang="en-US" altLang="ko-KR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pPr lvl="1" algn="l"/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	ex) UPDATE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Reservation </a:t>
            </a:r>
            <a:r>
              <a:rPr lang="en-US" altLang="ko-KR" sz="2000" b="0" i="0" dirty="0">
                <a:solidFill>
                  <a:srgbClr val="794938"/>
                </a:solidFill>
                <a:effectLst/>
                <a:latin typeface="D2Coding"/>
              </a:rPr>
              <a:t>SET</a:t>
            </a:r>
            <a:r>
              <a:rPr lang="en-US" altLang="ko-KR" sz="20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000" b="0" i="0" dirty="0" err="1">
                <a:solidFill>
                  <a:srgbClr val="575757"/>
                </a:solidFill>
                <a:effectLst/>
                <a:latin typeface="D2Coding"/>
              </a:rPr>
              <a:t>RoomNum</a:t>
            </a:r>
            <a:r>
              <a:rPr lang="en-US" altLang="ko-KR" sz="20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000" b="0" i="0" dirty="0">
                <a:solidFill>
                  <a:srgbClr val="794938"/>
                </a:solidFill>
                <a:effectLst/>
                <a:latin typeface="D2Coding"/>
              </a:rPr>
              <a:t>=</a:t>
            </a:r>
            <a:r>
              <a:rPr lang="en-US" altLang="ko-KR" sz="20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000" b="1" i="0" dirty="0">
                <a:solidFill>
                  <a:srgbClr val="811F24"/>
                </a:solidFill>
                <a:effectLst/>
                <a:latin typeface="D2Coding"/>
              </a:rPr>
              <a:t>2002 </a:t>
            </a:r>
            <a:r>
              <a:rPr lang="en-US" altLang="ko-KR" sz="2000" b="0" i="0" dirty="0">
                <a:solidFill>
                  <a:srgbClr val="794938"/>
                </a:solidFill>
                <a:effectLst/>
                <a:latin typeface="D2Coding"/>
              </a:rPr>
              <a:t>WHERE</a:t>
            </a:r>
            <a:r>
              <a:rPr lang="en-US" altLang="ko-KR" sz="2000" b="0" i="0" dirty="0">
                <a:solidFill>
                  <a:srgbClr val="575757"/>
                </a:solidFill>
                <a:effectLst/>
                <a:latin typeface="D2Coding"/>
              </a:rPr>
              <a:t> Name </a:t>
            </a:r>
            <a:r>
              <a:rPr lang="en-US" altLang="ko-KR" sz="2000" b="0" i="0" dirty="0">
                <a:solidFill>
                  <a:srgbClr val="794938"/>
                </a:solidFill>
                <a:effectLst/>
                <a:latin typeface="D2Coding"/>
              </a:rPr>
              <a:t>=</a:t>
            </a:r>
            <a:r>
              <a:rPr lang="en-US" altLang="ko-KR" sz="20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000" b="0" i="0" dirty="0">
                <a:solidFill>
                  <a:srgbClr val="0B6125"/>
                </a:solidFill>
                <a:effectLst/>
                <a:latin typeface="D2Coding"/>
              </a:rPr>
              <a:t>'</a:t>
            </a:r>
            <a:r>
              <a:rPr lang="ko-KR" altLang="en-US" sz="2000" b="0" i="0" dirty="0">
                <a:solidFill>
                  <a:srgbClr val="0B6125"/>
                </a:solidFill>
                <a:effectLst/>
                <a:latin typeface="D2Coding"/>
              </a:rPr>
              <a:t>홍길동</a:t>
            </a:r>
            <a:r>
              <a:rPr lang="en-US" altLang="ko-KR" sz="2000" b="0" i="0" dirty="0">
                <a:solidFill>
                  <a:srgbClr val="0B6125"/>
                </a:solidFill>
                <a:effectLst/>
                <a:latin typeface="D2Coding"/>
              </a:rPr>
              <a:t>'</a:t>
            </a:r>
            <a:r>
              <a:rPr lang="en-US" altLang="ko-KR" sz="2000" b="0" i="0" dirty="0">
                <a:solidFill>
                  <a:srgbClr val="575757"/>
                </a:solidFill>
                <a:effectLst/>
                <a:latin typeface="D2Coding"/>
              </a:rPr>
              <a:t>;</a:t>
            </a:r>
          </a:p>
          <a:p>
            <a:pPr algn="l"/>
            <a:endParaRPr lang="en-US" altLang="ko-KR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 dirty="0"/>
              <a:t>DELETE(</a:t>
            </a:r>
            <a:r>
              <a:rPr lang="ko-KR" altLang="en-US" sz="2400" dirty="0"/>
              <a:t>삭제</a:t>
            </a:r>
            <a:r>
              <a:rPr lang="en-US" altLang="ko-KR" sz="2400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7C4E3E"/>
                </a:solidFill>
                <a:effectLst/>
                <a:latin typeface="Nanum Gothic Coding"/>
              </a:rPr>
              <a:t>DELETE</a:t>
            </a:r>
            <a:r>
              <a:rPr lang="ko-KR" altLang="en-US" b="0" i="0" dirty="0">
                <a:solidFill>
                  <a:srgbClr val="7C4E3E"/>
                </a:solidFill>
                <a:effectLst/>
                <a:latin typeface="Nanum Gothic Coding"/>
              </a:rPr>
              <a:t> </a:t>
            </a:r>
            <a:r>
              <a:rPr lang="en-US" altLang="ko-KR" b="0" i="0" dirty="0">
                <a:solidFill>
                  <a:srgbClr val="7C4E3E"/>
                </a:solidFill>
                <a:effectLst/>
                <a:latin typeface="Nanum Gothic Coding"/>
              </a:rPr>
              <a:t>FROM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anum Gothic Coding"/>
              </a:rPr>
              <a:t> 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테이블이름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[</a:t>
            </a:r>
            <a:r>
              <a:rPr lang="en-US" altLang="ko-KR" b="0" i="0" dirty="0">
                <a:solidFill>
                  <a:srgbClr val="7C4E3E"/>
                </a:solidFill>
                <a:effectLst/>
                <a:latin typeface="Nanum Gothic Coding"/>
              </a:rPr>
              <a:t>WHERE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필드이름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Nanum Gothic Coding"/>
              </a:rPr>
              <a:t>=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anum Gothic Coding"/>
              </a:rPr>
              <a:t>데이터값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]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FF0000"/>
                </a:solidFill>
                <a:effectLst/>
                <a:latin typeface="Nanum Gothic Coding"/>
              </a:rPr>
              <a:t>WHERE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anum Gothic Coding"/>
              </a:rPr>
              <a:t>을 생략할 경우 필드의 모든 데이터삭제</a:t>
            </a:r>
            <a:endParaRPr lang="en-US" altLang="ko-KR" b="0" i="0" dirty="0">
              <a:solidFill>
                <a:srgbClr val="FF0000"/>
              </a:solidFill>
              <a:effectLst/>
              <a:latin typeface="Nanum Gothic Coding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여기서의 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Nanum Gothic Coding"/>
              </a:rPr>
              <a:t>DELETE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는 데이터를 삭제</a:t>
            </a:r>
            <a:endParaRPr lang="en-US" altLang="ko-KR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pPr algn="l"/>
            <a:endParaRPr lang="en-US" altLang="ko-KR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 dirty="0"/>
              <a:t>SELECT(</a:t>
            </a:r>
            <a:r>
              <a:rPr lang="ko-KR" altLang="en-US" sz="2400" dirty="0"/>
              <a:t>선택</a:t>
            </a:r>
            <a:r>
              <a:rPr lang="en-US" altLang="ko-KR" sz="2400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7C4E3E"/>
                </a:solidFill>
                <a:effectLst/>
                <a:latin typeface="Nanum Gothic Coding"/>
              </a:rPr>
              <a:t>SELECT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필드이름 </a:t>
            </a:r>
            <a:r>
              <a:rPr lang="en-US" altLang="ko-KR" b="0" i="0" dirty="0">
                <a:solidFill>
                  <a:srgbClr val="7C4E3E"/>
                </a:solidFill>
                <a:effectLst/>
                <a:latin typeface="Nanum Gothic Coding"/>
              </a:rPr>
              <a:t>FROM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테이블이름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[</a:t>
            </a:r>
            <a:r>
              <a:rPr lang="en-US" altLang="ko-KR" b="0" i="0" dirty="0">
                <a:solidFill>
                  <a:srgbClr val="7C4E3E"/>
                </a:solidFill>
                <a:effectLst/>
                <a:latin typeface="Nanum Gothic Coding"/>
              </a:rPr>
              <a:t>WHERE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조건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]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575757"/>
                </a:solidFill>
                <a:latin typeface="Nanum Gothic Coding"/>
              </a:rPr>
              <a:t>필드이름에 </a:t>
            </a:r>
            <a:r>
              <a:rPr lang="en-US" altLang="ko-KR" dirty="0">
                <a:solidFill>
                  <a:srgbClr val="7C4E3E"/>
                </a:solidFill>
                <a:latin typeface="Nanum Gothic Coding"/>
              </a:rPr>
              <a:t>*</a:t>
            </a:r>
            <a:r>
              <a:rPr lang="ko-KR" altLang="en-US" dirty="0">
                <a:solidFill>
                  <a:srgbClr val="575757"/>
                </a:solidFill>
                <a:latin typeface="Nanum Gothic Coding"/>
              </a:rPr>
              <a:t>을 넣으면 모든 필드 선택</a:t>
            </a:r>
            <a:endParaRPr lang="en-US" altLang="ko-KR" dirty="0">
              <a:solidFill>
                <a:srgbClr val="575757"/>
              </a:solidFill>
              <a:latin typeface="Nanum Gothic Coding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575757"/>
                </a:solidFill>
                <a:latin typeface="Nanum Gothic Coding"/>
              </a:rPr>
              <a:t> </a:t>
            </a:r>
            <a:r>
              <a:rPr lang="ko-KR" altLang="en-US" dirty="0">
                <a:solidFill>
                  <a:srgbClr val="575757"/>
                </a:solidFill>
                <a:latin typeface="Nanum Gothic Coding"/>
              </a:rPr>
              <a:t>조건에는 조건문의 형식을 사용</a:t>
            </a:r>
            <a:r>
              <a:rPr lang="en-US" altLang="ko-KR" dirty="0">
                <a:solidFill>
                  <a:srgbClr val="575757"/>
                </a:solidFill>
                <a:latin typeface="Nanum Gothic Coding"/>
              </a:rPr>
              <a:t>(</a:t>
            </a:r>
            <a:r>
              <a:rPr lang="en-US" altLang="ko-KR" dirty="0">
                <a:solidFill>
                  <a:srgbClr val="7C4E3E"/>
                </a:solidFill>
                <a:latin typeface="Nanum Gothic Coding"/>
              </a:rPr>
              <a:t>AND</a:t>
            </a:r>
            <a:r>
              <a:rPr lang="en-US" altLang="ko-KR" dirty="0">
                <a:solidFill>
                  <a:srgbClr val="575757"/>
                </a:solidFill>
                <a:latin typeface="Nanum Gothic Coding"/>
              </a:rPr>
              <a:t>, </a:t>
            </a:r>
            <a:r>
              <a:rPr lang="en-US" altLang="ko-KR" dirty="0">
                <a:solidFill>
                  <a:srgbClr val="7C4E3E"/>
                </a:solidFill>
                <a:latin typeface="Nanum Gothic Coding"/>
              </a:rPr>
              <a:t>OR</a:t>
            </a:r>
            <a:r>
              <a:rPr lang="en-US" altLang="ko-KR" dirty="0">
                <a:solidFill>
                  <a:srgbClr val="575757"/>
                </a:solidFill>
                <a:latin typeface="Nanum Gothic Coding"/>
              </a:rPr>
              <a:t> </a:t>
            </a:r>
            <a:r>
              <a:rPr lang="ko-KR" altLang="en-US" dirty="0">
                <a:solidFill>
                  <a:srgbClr val="575757"/>
                </a:solidFill>
                <a:latin typeface="Nanum Gothic Coding"/>
              </a:rPr>
              <a:t>사용</a:t>
            </a:r>
            <a:r>
              <a:rPr lang="en-US" altLang="ko-KR" dirty="0">
                <a:solidFill>
                  <a:srgbClr val="575757"/>
                </a:solidFill>
                <a:latin typeface="Nanum Gothic Coding"/>
              </a:rPr>
              <a:t>)</a:t>
            </a:r>
            <a:endParaRPr lang="en-US" altLang="ko-KR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4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558</Words>
  <Application>Microsoft Office PowerPoint</Application>
  <PresentationFormat>와이드스크린</PresentationFormat>
  <Paragraphs>86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Arial Unicode MS</vt:lpstr>
      <vt:lpstr>D2Coding</vt:lpstr>
      <vt:lpstr>GowunDodum-Regular</vt:lpstr>
      <vt:lpstr>Nanum Gothic Coding</vt:lpstr>
      <vt:lpstr>Spoqa Han Sans</vt:lpstr>
      <vt:lpstr>맑은 고딕</vt:lpstr>
      <vt:lpstr>Arial</vt:lpstr>
      <vt:lpstr>Office 테마</vt:lpstr>
      <vt:lpstr>DB마스터를 위한 세미나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지금부터 DB마스터를 향한 실습시간~~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이재현</dc:creator>
  <cp:lastModifiedBy>이재현</cp:lastModifiedBy>
  <cp:revision>4</cp:revision>
  <dcterms:created xsi:type="dcterms:W3CDTF">2022-09-19T12:52:42Z</dcterms:created>
  <dcterms:modified xsi:type="dcterms:W3CDTF">2022-09-19T17:51:24Z</dcterms:modified>
</cp:coreProperties>
</file>