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03" r:id="rId1"/>
  </p:sldMasterIdLst>
  <p:notesMasterIdLst>
    <p:notesMasterId r:id="rId54"/>
  </p:notesMasterIdLst>
  <p:handoutMasterIdLst>
    <p:handoutMasterId r:id="rId55"/>
  </p:handoutMasterIdLst>
  <p:sldIdLst>
    <p:sldId id="369" r:id="rId2"/>
    <p:sldId id="264" r:id="rId3"/>
    <p:sldId id="485" r:id="rId4"/>
    <p:sldId id="499" r:id="rId5"/>
    <p:sldId id="507" r:id="rId6"/>
    <p:sldId id="445" r:id="rId7"/>
    <p:sldId id="411" r:id="rId8"/>
    <p:sldId id="474" r:id="rId9"/>
    <p:sldId id="486" r:id="rId10"/>
    <p:sldId id="475" r:id="rId11"/>
    <p:sldId id="487" r:id="rId12"/>
    <p:sldId id="447" r:id="rId13"/>
    <p:sldId id="477" r:id="rId14"/>
    <p:sldId id="488" r:id="rId15"/>
    <p:sldId id="476" r:id="rId16"/>
    <p:sldId id="478" r:id="rId17"/>
    <p:sldId id="489" r:id="rId18"/>
    <p:sldId id="462" r:id="rId19"/>
    <p:sldId id="479" r:id="rId20"/>
    <p:sldId id="490" r:id="rId21"/>
    <p:sldId id="480" r:id="rId22"/>
    <p:sldId id="481" r:id="rId23"/>
    <p:sldId id="491" r:id="rId24"/>
    <p:sldId id="446" r:id="rId25"/>
    <p:sldId id="482" r:id="rId26"/>
    <p:sldId id="483" r:id="rId27"/>
    <p:sldId id="492" r:id="rId28"/>
    <p:sldId id="463" r:id="rId29"/>
    <p:sldId id="448" r:id="rId30"/>
    <p:sldId id="493" r:id="rId31"/>
    <p:sldId id="484" r:id="rId32"/>
    <p:sldId id="465" r:id="rId33"/>
    <p:sldId id="494" r:id="rId34"/>
    <p:sldId id="466" r:id="rId35"/>
    <p:sldId id="495" r:id="rId36"/>
    <p:sldId id="467" r:id="rId37"/>
    <p:sldId id="496" r:id="rId38"/>
    <p:sldId id="497" r:id="rId39"/>
    <p:sldId id="498" r:id="rId40"/>
    <p:sldId id="468" r:id="rId41"/>
    <p:sldId id="469" r:id="rId42"/>
    <p:sldId id="502" r:id="rId43"/>
    <p:sldId id="503" r:id="rId44"/>
    <p:sldId id="504" r:id="rId45"/>
    <p:sldId id="471" r:id="rId46"/>
    <p:sldId id="472" r:id="rId47"/>
    <p:sldId id="505" r:id="rId48"/>
    <p:sldId id="506" r:id="rId49"/>
    <p:sldId id="470" r:id="rId50"/>
    <p:sldId id="500" r:id="rId51"/>
    <p:sldId id="501" r:id="rId52"/>
    <p:sldId id="443" r:id="rId5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bg2"/>
        </a:solidFill>
        <a:latin typeface="Arial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bg2"/>
        </a:solidFill>
        <a:latin typeface="Arial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bg2"/>
        </a:solidFill>
        <a:latin typeface="Arial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bg2"/>
        </a:solidFill>
        <a:latin typeface="Arial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bg2"/>
        </a:solidFill>
        <a:latin typeface="Arial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bg2"/>
        </a:solidFill>
        <a:latin typeface="Arial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bg2"/>
        </a:solidFill>
        <a:latin typeface="Arial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bg2"/>
        </a:solidFill>
        <a:latin typeface="Arial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bg2"/>
        </a:solidFill>
        <a:latin typeface="Arial"/>
        <a:ea typeface="굴림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55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5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혜진" initials="이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5" autoAdjust="0"/>
    <p:restoredTop sz="97974" autoAdjust="0"/>
  </p:normalViewPr>
  <p:slideViewPr>
    <p:cSldViewPr snapToObjects="1">
      <p:cViewPr>
        <p:scale>
          <a:sx n="62" d="100"/>
          <a:sy n="62" d="100"/>
        </p:scale>
        <p:origin x="-2388" y="-666"/>
      </p:cViewPr>
      <p:guideLst>
        <p:guide orient="horz" pos="2155"/>
        <p:guide pos="2877"/>
      </p:guideLst>
    </p:cSldViewPr>
  </p:slideViewPr>
  <p:outlineViewPr>
    <p:cViewPr>
      <p:scale>
        <a:sx n="33" d="100"/>
        <a:sy n="33" d="100"/>
      </p:scale>
      <p:origin x="0" y="18036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2" d="100"/>
          <a:sy n="82" d="100"/>
        </p:scale>
        <p:origin x="-2064" y="-96"/>
      </p:cViewPr>
      <p:guideLst>
        <p:guide orient="horz" pos="2880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fld id="{3A4913CD-B5CA-4B31-95A5-3CD82961AEF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7933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fld id="{A417EC9F-6ECC-489A-B648-E639743E28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82588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17EC9F-6ECC-489A-B648-E639743E284A}" type="slidenum">
              <a:rPr lang="en-US" altLang="ko-KR"/>
              <a:pPr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17EC9F-6ECC-489A-B648-E639743E284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1993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17EC9F-6ECC-489A-B648-E639743E284A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6527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17EC9F-6ECC-489A-B648-E639743E284A}" type="slidenum">
              <a:rPr lang="en-US" altLang="ko-KR"/>
              <a:pPr>
                <a:defRPr/>
              </a:pPr>
              <a:t>52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987425" y="6591300"/>
            <a:ext cx="3175" cy="1588"/>
          </a:xfrm>
          <a:custGeom>
            <a:avLst/>
            <a:gdLst/>
            <a:ahLst/>
            <a:cxnLst>
              <a:cxn ang="0">
                <a:pos x="24" y="6"/>
              </a:cxn>
              <a:cxn ang="0">
                <a:pos x="12" y="3"/>
              </a:cxn>
              <a:cxn ang="0">
                <a:pos x="12" y="3"/>
              </a:cxn>
              <a:cxn ang="0">
                <a:pos x="12" y="3"/>
              </a:cxn>
              <a:cxn ang="0">
                <a:pos x="12" y="3"/>
              </a:cxn>
              <a:cxn ang="0">
                <a:pos x="0" y="0"/>
              </a:cxn>
              <a:cxn ang="0">
                <a:pos x="24" y="6"/>
              </a:cxn>
            </a:cxnLst>
            <a:rect l="0" t="0" r="r" b="b"/>
            <a:pathLst>
              <a:path w="24" h="6">
                <a:moveTo>
                  <a:pt x="24" y="6"/>
                </a:moveTo>
                <a:lnTo>
                  <a:pt x="12" y="3"/>
                </a:lnTo>
                <a:lnTo>
                  <a:pt x="12" y="3"/>
                </a:lnTo>
                <a:lnTo>
                  <a:pt x="12" y="3"/>
                </a:lnTo>
                <a:lnTo>
                  <a:pt x="12" y="3"/>
                </a:lnTo>
                <a:lnTo>
                  <a:pt x="0" y="0"/>
                </a:lnTo>
                <a:lnTo>
                  <a:pt x="24" y="6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963614"/>
            <a:ext cx="7772400" cy="1470025"/>
          </a:xfrm>
        </p:spPr>
        <p:txBody>
          <a:bodyPr lIns="91440"/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굴림" pitchFamily="50" charset="-127"/>
              <a:buNone/>
              <a:defRPr sz="2800"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453188"/>
            <a:ext cx="1042988" cy="26035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21172FE1-7189-4D3F-A599-0989F58233B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2F7F5-8F55-4303-99E7-4391D167249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1"/>
            <a:ext cx="2286000" cy="6126163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1"/>
            <a:ext cx="6705600" cy="6126163"/>
          </a:xfrm>
        </p:spPr>
        <p:txBody>
          <a:bodyPr vert="eaVert"/>
          <a:lstStyle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C21AC-876E-4887-B602-700A83B237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19138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4038600" cy="5073650"/>
          </a:xfrm>
        </p:spPr>
        <p:txBody>
          <a:bodyPr/>
          <a:lstStyle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052514"/>
            <a:ext cx="4038600" cy="2460625"/>
          </a:xfrm>
        </p:spPr>
        <p:txBody>
          <a:bodyPr/>
          <a:lstStyle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665539"/>
            <a:ext cx="4038600" cy="2460625"/>
          </a:xfrm>
        </p:spPr>
        <p:txBody>
          <a:bodyPr/>
          <a:lstStyle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F1BD0-BA13-4D74-B196-032694EEE0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19138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4038600" cy="5073650"/>
          </a:xfrm>
        </p:spPr>
        <p:txBody>
          <a:bodyPr/>
          <a:lstStyle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3650"/>
          </a:xfrm>
        </p:spPr>
        <p:txBody>
          <a:bodyPr/>
          <a:lstStyle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9BB21-2384-4A85-93B5-14F98039C6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19138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E8221-2BAD-4EA8-B1A3-F91E51B3BC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75134-E4F0-4D7C-BB01-3A924106656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E3ECD-5683-4549-BC94-5690A56789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0736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36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2168D9-8276-4E74-A83D-954764E4854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196752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1836514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96752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36514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BCC1A-452E-47C1-8343-728A3DF4DF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6EAA6-8022-416D-809A-F0911D843C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65876-249A-401C-89D2-3C53575AC6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384E4-E957-4E76-B93E-5AA004CFB1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8F2B5-7A5C-43A8-BA23-7F5A77064B7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reeform 2"/>
          <p:cNvSpPr>
            <a:spLocks/>
          </p:cNvSpPr>
          <p:nvPr/>
        </p:nvSpPr>
        <p:spPr bwMode="auto">
          <a:xfrm>
            <a:off x="987425" y="6591300"/>
            <a:ext cx="3175" cy="1588"/>
          </a:xfrm>
          <a:custGeom>
            <a:avLst/>
            <a:gdLst/>
            <a:ahLst/>
            <a:cxnLst>
              <a:cxn ang="0">
                <a:pos x="24" y="6"/>
              </a:cxn>
              <a:cxn ang="0">
                <a:pos x="12" y="3"/>
              </a:cxn>
              <a:cxn ang="0">
                <a:pos x="12" y="3"/>
              </a:cxn>
              <a:cxn ang="0">
                <a:pos x="12" y="3"/>
              </a:cxn>
              <a:cxn ang="0">
                <a:pos x="12" y="3"/>
              </a:cxn>
              <a:cxn ang="0">
                <a:pos x="0" y="0"/>
              </a:cxn>
              <a:cxn ang="0">
                <a:pos x="24" y="6"/>
              </a:cxn>
            </a:cxnLst>
            <a:rect l="0" t="0" r="r" b="b"/>
            <a:pathLst>
              <a:path w="24" h="6">
                <a:moveTo>
                  <a:pt x="24" y="6"/>
                </a:moveTo>
                <a:lnTo>
                  <a:pt x="12" y="3"/>
                </a:lnTo>
                <a:lnTo>
                  <a:pt x="12" y="3"/>
                </a:lnTo>
                <a:lnTo>
                  <a:pt x="12" y="3"/>
                </a:lnTo>
                <a:lnTo>
                  <a:pt x="12" y="3"/>
                </a:lnTo>
                <a:lnTo>
                  <a:pt x="0" y="0"/>
                </a:lnTo>
                <a:lnTo>
                  <a:pt x="24" y="6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8313" y="6383338"/>
            <a:ext cx="517525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0000FF"/>
                </a:solidFill>
                <a:latin typeface="+mj-lt"/>
                <a:ea typeface="굴림" pitchFamily="50" charset="-127"/>
              </a:defRPr>
            </a:lvl1pPr>
          </a:lstStyle>
          <a:p>
            <a:pPr>
              <a:defRPr/>
            </a:pPr>
            <a:fld id="{539FC051-4631-4D30-AC82-4564591E31E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19138"/>
          </a:xfrm>
          <a:prstGeom prst="rect">
            <a:avLst/>
          </a:prstGeom>
          <a:gradFill rotWithShape="1">
            <a:gsLst>
              <a:gs pos="0">
                <a:srgbClr val="182F76"/>
              </a:gs>
              <a:gs pos="100000">
                <a:srgbClr val="3366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270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578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373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>
                <a:solidFill>
                  <a:srgbClr val="0000FF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auto">
          <a:xfrm>
            <a:off x="250825" y="6308725"/>
            <a:ext cx="8569325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>
            <a:off x="250825" y="6308725"/>
            <a:ext cx="8569325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>
              <a:latin typeface="Arial" pitchFamily="34" charset="0"/>
              <a:ea typeface="굴림" pitchFamily="50" charset="-127"/>
            </a:endParaRPr>
          </a:p>
        </p:txBody>
      </p:sp>
      <p:pic>
        <p:nvPicPr>
          <p:cNvPr id="1033" name="Picture 11" descr="new seloco_가로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596188" y="6381750"/>
            <a:ext cx="1358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3" r:id="rId3"/>
    <p:sldLayoutId id="2147483672" r:id="rId4"/>
    <p:sldLayoutId id="2147483671" r:id="rId5"/>
    <p:sldLayoutId id="2147483670" r:id="rId6"/>
    <p:sldLayoutId id="2147483669" r:id="rId7"/>
    <p:sldLayoutId id="2147483668" r:id="rId8"/>
    <p:sldLayoutId id="2147483667" r:id="rId9"/>
    <p:sldLayoutId id="2147483666" r:id="rId10"/>
    <p:sldLayoutId id="2147483665" r:id="rId11"/>
    <p:sldLayoutId id="2147483664" r:id="rId12"/>
    <p:sldLayoutId id="2147483663" r:id="rId13"/>
    <p:sldLayoutId id="2147483662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FF00"/>
          </a:solidFill>
          <a:latin typeface="+mj-lt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tx1"/>
          </a:solidFill>
          <a:latin typeface="Times New Roman" pitchFamily="18" charset="0"/>
          <a:ea typeface="굴림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tx1"/>
          </a:solidFill>
          <a:latin typeface="Times New Roman" pitchFamily="18" charset="0"/>
          <a:ea typeface="굴림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tx1"/>
          </a:solidFill>
          <a:latin typeface="Times New Roman" pitchFamily="18" charset="0"/>
          <a:ea typeface="굴림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tx1"/>
          </a:solidFill>
          <a:latin typeface="Times New Roman" pitchFamily="18" charset="0"/>
          <a:ea typeface="굴림" pitchFamily="50" charset="-127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tx1"/>
          </a:solidFill>
          <a:latin typeface="Times New Roman" pitchFamily="18" charset="0"/>
          <a:ea typeface="굴림" pitchFamily="50" charset="-127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tx1"/>
          </a:solidFill>
          <a:latin typeface="Times New Roman" pitchFamily="18" charset="0"/>
          <a:ea typeface="굴림" pitchFamily="50" charset="-127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tx1"/>
          </a:solidFill>
          <a:latin typeface="Times New Roman" pitchFamily="18" charset="0"/>
          <a:ea typeface="굴림" pitchFamily="50" charset="-127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tx1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굴림" charset="-127"/>
        <a:buBlip>
          <a:blip r:embed="rId17"/>
        </a:buBlip>
        <a:defRPr kumimoji="1" sz="20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8"/>
        </a:buBlip>
        <a:defRPr kumimoji="1" sz="1800">
          <a:solidFill>
            <a:schemeClr val="bg2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kumimoji="1" sz="1800">
          <a:solidFill>
            <a:schemeClr val="bg2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Font typeface="굴림" charset="-127"/>
        <a:buBlip>
          <a:blip r:embed="rId20"/>
        </a:buBlip>
        <a:defRPr kumimoji="1" sz="1600">
          <a:solidFill>
            <a:schemeClr val="bg2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21"/>
        </a:buBlip>
        <a:defRPr kumimoji="1" sz="1600">
          <a:solidFill>
            <a:schemeClr val="bg2"/>
          </a:solidFill>
          <a:latin typeface="+mn-lt"/>
          <a:ea typeface="+mn-ea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21"/>
        </a:buBlip>
        <a:defRPr kumimoji="1" sz="1600">
          <a:solidFill>
            <a:schemeClr val="bg2"/>
          </a:solidFill>
          <a:latin typeface="+mn-lt"/>
          <a:ea typeface="+mn-ea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21"/>
        </a:buBlip>
        <a:defRPr kumimoji="1" sz="1600">
          <a:solidFill>
            <a:schemeClr val="bg2"/>
          </a:solidFill>
          <a:latin typeface="+mn-lt"/>
          <a:ea typeface="+mn-ea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21"/>
        </a:buBlip>
        <a:defRPr kumimoji="1" sz="1600">
          <a:solidFill>
            <a:schemeClr val="bg2"/>
          </a:solidFill>
          <a:latin typeface="+mn-lt"/>
          <a:ea typeface="+mn-ea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21"/>
        </a:buBlip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7.png"/><Relationship Id="rId7" Type="http://schemas.openxmlformats.org/officeDocument/2006/relationships/image" Target="../media/image5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8.jpeg"/><Relationship Id="rId7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0.png"/><Relationship Id="rId7" Type="http://schemas.openxmlformats.org/officeDocument/2006/relationships/image" Target="../media/image5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192.168.16.254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84785"/>
            <a:ext cx="7772400" cy="1872208"/>
          </a:xfrm>
        </p:spPr>
        <p:txBody>
          <a:bodyPr/>
          <a:lstStyle/>
          <a:p>
            <a:pPr lvl="0">
              <a:defRPr/>
            </a:pPr>
            <a:r>
              <a:rPr lang="en-US" altLang="ko-KR" sz="3600" dirty="0" smtClean="0">
                <a:latin typeface="맑은 고딕"/>
              </a:rPr>
              <a:t>USN</a:t>
            </a:r>
            <a:r>
              <a:rPr lang="ko-KR" altLang="en-US" sz="3600" dirty="0" smtClean="0">
                <a:latin typeface="맑은 고딕"/>
              </a:rPr>
              <a:t>시스템 기초 실습 및 응용</a:t>
            </a:r>
            <a:endParaRPr lang="ko-KR" altLang="en-US" sz="3600" dirty="0"/>
          </a:p>
        </p:txBody>
      </p:sp>
      <p:sp>
        <p:nvSpPr>
          <p:cNvPr id="7" name="부제목 2"/>
          <p:cNvSpPr txBox="1"/>
          <p:nvPr/>
        </p:nvSpPr>
        <p:spPr>
          <a:xfrm>
            <a:off x="916360" y="1484784"/>
            <a:ext cx="6120680" cy="3600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defTabSz="914400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굴림"/>
              <a:buNone/>
              <a:defRPr/>
            </a:pPr>
            <a:endParaRPr kumimoji="1" lang="ko-KR" altLang="en-US" b="1" i="0" u="sng" strike="noStrike" kern="0" cap="none" spc="0" normalizeH="0" baseline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부제목 2"/>
          <p:cNvSpPr txBox="1"/>
          <p:nvPr/>
        </p:nvSpPr>
        <p:spPr>
          <a:xfrm>
            <a:off x="1691680" y="3933056"/>
            <a:ext cx="5760640" cy="252028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굴림"/>
              <a:buNone/>
              <a:defRPr kumimoji="1" sz="28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/>
              <a:buBlip>
                <a:blip r:embed="rId3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/>
              <a:buBlip>
                <a:blip r:embed="rId5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/>
              <a:buBlip>
                <a:blip r:embed="rId6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/>
              <a:buBlip>
                <a:blip r:embed="rId6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/>
              <a:buBlip>
                <a:blip r:embed="rId6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/>
              <a:buBlip>
                <a:blip r:embed="rId6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/>
              <a:buBlip>
                <a:blip r:embed="rId6"/>
              </a:buBlip>
              <a:defRPr kumimoji="1" sz="16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latinLnBrk="0">
              <a:defRPr/>
            </a:pPr>
            <a:endParaRPr lang="en-US" altLang="ko-KR" sz="3200" kern="0" dirty="0" smtClean="0"/>
          </a:p>
          <a:p>
            <a:pPr latinLnBrk="0">
              <a:defRPr/>
            </a:pPr>
            <a:endParaRPr lang="en-US" altLang="ko-KR" sz="3200" kern="0" dirty="0"/>
          </a:p>
          <a:p>
            <a:pPr latinLnBrk="0">
              <a:defRPr/>
            </a:pPr>
            <a:r>
              <a:rPr lang="ko-KR" altLang="en-US" sz="3200" kern="0" dirty="0" smtClean="0"/>
              <a:t>인턴사원 김기훈</a:t>
            </a:r>
            <a:r>
              <a:rPr lang="en-US" altLang="ko-KR" sz="3200" kern="0" dirty="0" smtClean="0"/>
              <a:t>, </a:t>
            </a:r>
            <a:r>
              <a:rPr lang="ko-KR" altLang="en-US" sz="3200" kern="0" dirty="0" smtClean="0"/>
              <a:t>최기환</a:t>
            </a:r>
            <a:endParaRPr lang="ko-KR" altLang="en-US" sz="3200" kern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LCD, </a:t>
            </a:r>
            <a:r>
              <a:rPr lang="en-US" altLang="ko-KR" dirty="0" smtClean="0"/>
              <a:t>RTC </a:t>
            </a:r>
            <a:r>
              <a:rPr lang="ko-KR" altLang="en-US" dirty="0"/>
              <a:t>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RTC(Real Time Clock)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6" name="imagerId3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00808"/>
            <a:ext cx="3888432" cy="1413892"/>
          </a:xfrm>
          <a:prstGeom prst="rect">
            <a:avLst/>
          </a:prstGeom>
          <a:noFill/>
        </p:spPr>
      </p:pic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0C121016-932A-472D-95E5-5DDEE4C11DA1}"/>
              </a:ext>
            </a:extLst>
          </p:cNvPr>
          <p:cNvSpPr txBox="1">
            <a:spLocks/>
          </p:cNvSpPr>
          <p:nvPr/>
        </p:nvSpPr>
        <p:spPr bwMode="auto">
          <a:xfrm>
            <a:off x="331964" y="3284563"/>
            <a:ext cx="8450859" cy="284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3"/>
              </a:buBlip>
              <a:defRPr kumimoji="1" sz="2000" b="1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4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6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457200" lvl="1" indent="0" latinLnBrk="0">
              <a:buFont typeface="Wingdings" pitchFamily="2" charset="2"/>
              <a:buNone/>
            </a:pPr>
            <a:endParaRPr lang="en-US" altLang="ko-KR" kern="0" dirty="0"/>
          </a:p>
          <a:p>
            <a:pPr lvl="1" latinLnBrk="0"/>
            <a:r>
              <a:rPr lang="ko-KR" altLang="en-US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리튬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전원과 내부 </a:t>
            </a:r>
            <a:r>
              <a:rPr lang="ko-KR" altLang="en-US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크리스탈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발진기를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내장하고 있어서 내부전원 없이 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이상 동작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내부의 모든 데이터 유지</a:t>
            </a:r>
            <a:endParaRPr lang="en-US" altLang="ko-KR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/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날짜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요일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달 그리고 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2100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년까지 유효한 윤년이 보상된 년도의 데이터를 저장</a:t>
            </a:r>
            <a:endParaRPr lang="en-US" altLang="ko-KR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/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소프트웨어로 인터페이스 가능한 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128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바이트의 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RAM</a:t>
            </a:r>
          </a:p>
          <a:p>
            <a:pPr lvl="2" latinLnBrk="0"/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15bytes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시간 데이터 저장 공간과 제어 레지스터</a:t>
            </a:r>
            <a:endParaRPr lang="en-US" altLang="ko-KR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latinLnBrk="0"/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113bytes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일반 목적 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RAM</a:t>
            </a:r>
          </a:p>
          <a:p>
            <a:pPr lvl="1" latinLnBrk="0"/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038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RTC</a:t>
            </a:r>
            <a:r>
              <a:rPr lang="ko-KR" altLang="en-US" dirty="0"/>
              <a:t> </a:t>
            </a:r>
            <a:r>
              <a:rPr lang="ko-KR" altLang="en-US" dirty="0" smtClean="0"/>
              <a:t>제어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 함수</a:t>
            </a:r>
            <a:endParaRPr lang="en-US" altLang="ko-KR" dirty="0"/>
          </a:p>
          <a:p>
            <a:pPr lvl="1"/>
            <a:r>
              <a:rPr lang="en-US" altLang="ko-KR" dirty="0" err="1"/>
              <a:t>Seleco</a:t>
            </a:r>
            <a:r>
              <a:rPr lang="ko-KR" altLang="en-US" dirty="0"/>
              <a:t>㈜의 </a:t>
            </a:r>
            <a:r>
              <a:rPr lang="en-US" altLang="ko-KR" dirty="0"/>
              <a:t>API</a:t>
            </a:r>
            <a:r>
              <a:rPr lang="ko-KR" altLang="en-US" dirty="0"/>
              <a:t>인 </a:t>
            </a:r>
            <a:r>
              <a:rPr lang="en-US" altLang="ko-KR" dirty="0"/>
              <a:t>‘</a:t>
            </a:r>
            <a:r>
              <a:rPr lang="en-US" altLang="ko-KR" dirty="0" err="1"/>
              <a:t>sensos_api.h</a:t>
            </a:r>
            <a:r>
              <a:rPr lang="en-US" altLang="ko-KR" dirty="0"/>
              <a:t>’ </a:t>
            </a:r>
            <a:r>
              <a:rPr lang="ko-KR" altLang="en-US" dirty="0"/>
              <a:t>헤더파일에서 제공된 함수</a:t>
            </a:r>
            <a:endParaRPr lang="en-US" altLang="ko-KR" dirty="0"/>
          </a:p>
          <a:p>
            <a:r>
              <a:rPr lang="en-US" altLang="ko-KR" dirty="0"/>
              <a:t>SENSOS_RTC_INIT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smtClean="0"/>
              <a:t>RTC </a:t>
            </a:r>
            <a:r>
              <a:rPr lang="ko-KR" altLang="en-US" dirty="0"/>
              <a:t>동작 초기화 함수</a:t>
            </a:r>
          </a:p>
          <a:p>
            <a:r>
              <a:rPr lang="en-US" altLang="ko-KR" dirty="0"/>
              <a:t>SENSOS_RTC_DATE_SET(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월 일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RTC 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 설정 함수</a:t>
            </a:r>
          </a:p>
          <a:p>
            <a:r>
              <a:rPr lang="en-US" altLang="ko-KR" dirty="0"/>
              <a:t>SENSOS_RTC_TIME_SET(</a:t>
            </a:r>
            <a:r>
              <a:rPr lang="ko-KR" altLang="en-US" dirty="0"/>
              <a:t>시</a:t>
            </a:r>
            <a:r>
              <a:rPr lang="en-US" altLang="ko-KR" dirty="0"/>
              <a:t>, </a:t>
            </a:r>
            <a:r>
              <a:rPr lang="ko-KR" altLang="en-US" dirty="0" smtClean="0"/>
              <a:t>분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초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RTC </a:t>
            </a:r>
            <a:r>
              <a:rPr lang="ko-KR" altLang="en-US" dirty="0"/>
              <a:t>시</a:t>
            </a:r>
            <a:r>
              <a:rPr lang="en-US" altLang="ko-KR" dirty="0"/>
              <a:t>, 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초 설정 함수</a:t>
            </a:r>
          </a:p>
          <a:p>
            <a:r>
              <a:rPr lang="en-US" altLang="ko-KR" dirty="0"/>
              <a:t>SENSOS_RTC_READ</a:t>
            </a:r>
            <a:r>
              <a:rPr lang="en-US" altLang="ko-KR" dirty="0" smtClean="0"/>
              <a:t>(‘</a:t>
            </a:r>
            <a:r>
              <a:rPr lang="ko-KR" altLang="en-US" dirty="0" smtClean="0"/>
              <a:t>　</a:t>
            </a:r>
            <a:r>
              <a:rPr lang="en-US" altLang="ko-KR" dirty="0" smtClean="0"/>
              <a:t>’)</a:t>
            </a:r>
          </a:p>
          <a:p>
            <a:pPr lvl="1"/>
            <a:r>
              <a:rPr lang="en-US" altLang="ko-KR" dirty="0" smtClean="0"/>
              <a:t>Y</a:t>
            </a:r>
            <a:r>
              <a:rPr lang="en-US" altLang="ko-KR" dirty="0"/>
              <a:t>=</a:t>
            </a:r>
            <a:r>
              <a:rPr lang="ko-KR" altLang="en-US" dirty="0"/>
              <a:t>년</a:t>
            </a:r>
            <a:r>
              <a:rPr lang="en-US" altLang="ko-KR" dirty="0"/>
              <a:t>, M=</a:t>
            </a:r>
            <a:r>
              <a:rPr lang="ko-KR" altLang="en-US" dirty="0"/>
              <a:t>월</a:t>
            </a:r>
            <a:r>
              <a:rPr lang="en-US" altLang="ko-KR" dirty="0"/>
              <a:t>, D=</a:t>
            </a:r>
            <a:r>
              <a:rPr lang="ko-KR" altLang="en-US" dirty="0"/>
              <a:t>일</a:t>
            </a:r>
            <a:r>
              <a:rPr lang="en-US" altLang="ko-KR" dirty="0"/>
              <a:t>, h=</a:t>
            </a:r>
            <a:r>
              <a:rPr lang="ko-KR" altLang="en-US" dirty="0"/>
              <a:t>시</a:t>
            </a:r>
            <a:r>
              <a:rPr lang="en-US" altLang="ko-KR" dirty="0"/>
              <a:t>, m=</a:t>
            </a:r>
            <a:r>
              <a:rPr lang="ko-KR" altLang="en-US" dirty="0"/>
              <a:t>분</a:t>
            </a:r>
            <a:r>
              <a:rPr lang="en-US" altLang="ko-KR" dirty="0"/>
              <a:t>, s=</a:t>
            </a:r>
            <a:r>
              <a:rPr lang="ko-KR" altLang="en-US" dirty="0"/>
              <a:t>초를 설정한 시간에서 읽어오는 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085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4607" y="-31328"/>
            <a:ext cx="9144000" cy="719138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온도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기압 센서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8019" y="754454"/>
            <a:ext cx="5932173" cy="507365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2500" dirty="0" smtClean="0"/>
              <a:t>온도 센서 </a:t>
            </a:r>
            <a:r>
              <a:rPr lang="en-US" altLang="ko-KR" sz="2500" dirty="0" smtClean="0"/>
              <a:t>LM35DZ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 smtClean="0"/>
              <a:t>센서란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측정하고자 하는 어떤 </a:t>
            </a:r>
            <a:r>
              <a:rPr lang="ko-KR" altLang="en-US" sz="2000" dirty="0" err="1" smtClean="0"/>
              <a:t>상태값을</a:t>
            </a:r>
            <a:r>
              <a:rPr lang="ko-KR" altLang="en-US" sz="2000" dirty="0" smtClean="0"/>
              <a:t> 물리적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화학적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인 양으로 변환시켜 제공하는 소자</a:t>
            </a:r>
            <a:endParaRPr lang="ko-KR" altLang="en-US" sz="2000" dirty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dirty="0" smtClean="0"/>
              <a:t>	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dirty="0"/>
              <a:t>	</a:t>
            </a:r>
            <a:endParaRPr lang="en-US" altLang="ko-KR" sz="1800" b="0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/>
              <a:pPr>
                <a:defRPr/>
              </a:pPr>
              <a:t>12</a:t>
            </a:fld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442" y="2060848"/>
            <a:ext cx="2070312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0C121016-932A-472D-95E5-5DDEE4C11DA1}"/>
              </a:ext>
            </a:extLst>
          </p:cNvPr>
          <p:cNvSpPr txBox="1">
            <a:spLocks/>
          </p:cNvSpPr>
          <p:nvPr/>
        </p:nvSpPr>
        <p:spPr bwMode="auto">
          <a:xfrm>
            <a:off x="331965" y="2780928"/>
            <a:ext cx="6256259" cy="284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3"/>
              </a:buBlip>
              <a:defRPr kumimoji="1" sz="2000" b="1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4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6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457200" lvl="1" indent="0" latinLnBrk="0">
              <a:buFont typeface="Wingdings" pitchFamily="2" charset="2"/>
              <a:buNone/>
            </a:pPr>
            <a:endParaRPr lang="en-US" altLang="ko-KR" sz="2000" kern="0" dirty="0"/>
          </a:p>
          <a:p>
            <a:pPr lvl="1" latinLnBrk="0"/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IC</a:t>
            </a:r>
            <a:r>
              <a:rPr lang="ko-KR" altLang="en-US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 온도센서</a:t>
            </a: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(IC</a:t>
            </a:r>
            <a:r>
              <a:rPr lang="ko-KR" altLang="en-US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 온도센서란</a:t>
            </a: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바이폴라</a:t>
            </a:r>
            <a:r>
              <a:rPr lang="ko-KR" altLang="en-US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트랜지스터의 </a:t>
            </a:r>
            <a:r>
              <a:rPr lang="en-US" altLang="ko-KR" sz="20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Vbe</a:t>
            </a:r>
            <a:r>
              <a:rPr lang="ko-KR" altLang="en-US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바이어스가 온도에 따라 출력전압</a:t>
            </a: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전류특성을 이용하는 센서</a:t>
            </a: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 latinLnBrk="0"/>
            <a:endParaRPr lang="en-US" altLang="ko-KR" sz="20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/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0~100</a:t>
            </a:r>
            <a:r>
              <a:rPr lang="ko-KR" altLang="en-US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℃ 범위의 온도를 </a:t>
            </a:r>
            <a:r>
              <a:rPr lang="ko-KR" altLang="en-US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측정</a:t>
            </a: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/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/>
            <a:r>
              <a:rPr lang="ko-KR" altLang="en-US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섭씨온도</a:t>
            </a: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℃</a:t>
            </a: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선형적으로 비례한 전압을 아날로그 신호로 출력</a:t>
            </a: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(0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℃일 때 </a:t>
            </a: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0.00V </a:t>
            </a:r>
            <a:r>
              <a:rPr lang="ko-KR" altLang="en-US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1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℃ 증가 할 때마다 </a:t>
            </a:r>
            <a:r>
              <a:rPr lang="en-US" altLang="ko-KR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10.0mV</a:t>
            </a:r>
            <a:r>
              <a:rPr lang="ko-KR" altLang="en-US" sz="20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식 증가</a:t>
            </a:r>
            <a:endParaRPr lang="en-US" altLang="ko-KR" sz="20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830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4571559" y="1555245"/>
            <a:ext cx="1399126" cy="1489088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800" b="0" i="0" u="none" strike="noStrike" cap="none" normalizeH="0" baseline="0" smtClean="0">
              <a:solidFill>
                <a:schemeClr val="bg2"/>
              </a:solidFill>
              <a:effectLst/>
              <a:latin typeface="Arial"/>
              <a:ea typeface="굴림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678099" y="1748189"/>
            <a:ext cx="1080562" cy="12961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800" b="0" i="0" u="none" strike="noStrike" cap="none" normalizeH="0" baseline="0" smtClean="0">
              <a:solidFill>
                <a:schemeClr val="bg2"/>
              </a:solidFill>
              <a:effectLst/>
              <a:latin typeface="Arial"/>
              <a:ea typeface="굴림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22544" y="1748189"/>
            <a:ext cx="1008112" cy="12961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800" b="0" i="0" u="none" strike="noStrike" cap="none" normalizeH="0" baseline="0" smtClean="0">
              <a:solidFill>
                <a:schemeClr val="bg2"/>
              </a:solidFill>
              <a:effectLst/>
              <a:latin typeface="Arial"/>
              <a:ea typeface="굴림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온도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기압 센서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77585" y="2373026"/>
            <a:ext cx="88018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2127471" y="1937161"/>
            <a:ext cx="85024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TEMP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30388" y="1307685"/>
            <a:ext cx="72008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ADC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57770" y="2167993"/>
            <a:ext cx="720080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CH1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500299" y="2121827"/>
            <a:ext cx="620554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CLK Din </a:t>
            </a:r>
            <a:r>
              <a:rPr lang="en-US" altLang="ko-KR" sz="1200" dirty="0" err="1" smtClean="0"/>
              <a:t>Dout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950468" y="2306492"/>
            <a:ext cx="62109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cxnSp>
        <p:nvCxnSpPr>
          <p:cNvPr id="15" name="직선 화살표 연결선 14"/>
          <p:cNvCxnSpPr/>
          <p:nvPr/>
        </p:nvCxnSpPr>
        <p:spPr>
          <a:xfrm flipH="1">
            <a:off x="3880522" y="2465276"/>
            <a:ext cx="76098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cxnSp>
        <p:nvCxnSpPr>
          <p:cNvPr id="16" name="직선 화살표 연결선 15"/>
          <p:cNvCxnSpPr/>
          <p:nvPr/>
        </p:nvCxnSpPr>
        <p:spPr>
          <a:xfrm>
            <a:off x="3950468" y="2768158"/>
            <a:ext cx="62109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4642113" y="1790868"/>
            <a:ext cx="187220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SU8051</a:t>
            </a:r>
            <a:endParaRPr lang="ko-KR" altLang="en-US" dirty="0"/>
          </a:p>
        </p:txBody>
      </p:sp>
      <p:pic>
        <p:nvPicPr>
          <p:cNvPr id="18" name="imagerId30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548" y="1799590"/>
            <a:ext cx="1922794" cy="954901"/>
          </a:xfrm>
          <a:prstGeom prst="rect">
            <a:avLst/>
          </a:prstGeom>
          <a:noFill/>
        </p:spPr>
      </p:pic>
      <p:cxnSp>
        <p:nvCxnSpPr>
          <p:cNvPr id="19" name="직선 화살표 연결선 18"/>
          <p:cNvCxnSpPr/>
          <p:nvPr/>
        </p:nvCxnSpPr>
        <p:spPr>
          <a:xfrm flipV="1">
            <a:off x="5722066" y="2141013"/>
            <a:ext cx="1152128" cy="191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cxnSp>
        <p:nvCxnSpPr>
          <p:cNvPr id="20" name="직선 화살표 연결선 19"/>
          <p:cNvCxnSpPr/>
          <p:nvPr/>
        </p:nvCxnSpPr>
        <p:spPr>
          <a:xfrm>
            <a:off x="5722066" y="2398322"/>
            <a:ext cx="1152128" cy="466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5846375" y="1771681"/>
            <a:ext cx="90351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71558" y="1185913"/>
            <a:ext cx="165635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UC5000C</a:t>
            </a:r>
            <a:endParaRPr lang="ko-KR" altLang="en-US" dirty="0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97" y="1185913"/>
            <a:ext cx="1725905" cy="1980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내용 개체 틀 2">
            <a:extLst>
              <a:ext uri="{FF2B5EF4-FFF2-40B4-BE49-F238E27FC236}">
                <a16:creationId xmlns="" xmlns:a16="http://schemas.microsoft.com/office/drawing/2014/main" id="{0C121016-932A-472D-95E5-5DDEE4C11DA1}"/>
              </a:ext>
            </a:extLst>
          </p:cNvPr>
          <p:cNvSpPr txBox="1">
            <a:spLocks/>
          </p:cNvSpPr>
          <p:nvPr/>
        </p:nvSpPr>
        <p:spPr bwMode="auto">
          <a:xfrm>
            <a:off x="331964" y="3482346"/>
            <a:ext cx="8450859" cy="284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4"/>
              </a:buBlip>
              <a:defRPr kumimoji="1" sz="2000" b="1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5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7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8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8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8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8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8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457200" lvl="1" indent="0" latinLnBrk="0">
              <a:buFont typeface="Wingdings" pitchFamily="2" charset="2"/>
              <a:buNone/>
            </a:pPr>
            <a:endParaRPr lang="en-US" altLang="ko-KR" kern="0" dirty="0"/>
          </a:p>
          <a:p>
            <a:pPr lvl="1" latinLnBrk="0"/>
            <a:r>
              <a:rPr lang="en-US" altLang="ko-KR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ADC</a:t>
            </a:r>
            <a:r>
              <a:rPr lang="ko-KR" altLang="en-US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CH1</a:t>
            </a:r>
            <a:r>
              <a:rPr lang="ko-KR" altLang="en-US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온도센서의 아날로그 신호</a:t>
            </a:r>
            <a:r>
              <a:rPr lang="en-US" altLang="ko-KR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(TEMP)</a:t>
            </a:r>
            <a:r>
              <a:rPr lang="ko-KR" altLang="en-US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입력되고 </a:t>
            </a:r>
            <a:r>
              <a:rPr lang="en-US" altLang="ko-KR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UC5000C</a:t>
            </a:r>
            <a:r>
              <a:rPr lang="ko-KR" altLang="en-US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MCU</a:t>
            </a:r>
            <a:r>
              <a:rPr lang="ko-KR" altLang="en-US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SPI </a:t>
            </a:r>
            <a:r>
              <a:rPr lang="ko-KR" altLang="en-US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 방식으로 </a:t>
            </a:r>
            <a:r>
              <a:rPr lang="en-US" altLang="ko-KR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ADC</a:t>
            </a:r>
            <a:r>
              <a:rPr lang="ko-KR" altLang="en-US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통신 </a:t>
            </a:r>
            <a:r>
              <a:rPr lang="en-US" altLang="ko-KR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(SPI : </a:t>
            </a:r>
            <a:r>
              <a:rPr lang="ko-KR" altLang="en-US" sz="22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동기식</a:t>
            </a:r>
            <a:r>
              <a:rPr lang="ko-KR" altLang="en-US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직렬통신 방식</a:t>
            </a:r>
            <a:r>
              <a:rPr lang="en-US" altLang="ko-KR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22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/>
            <a:r>
              <a:rPr lang="en-US" altLang="ko-KR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SPI </a:t>
            </a:r>
            <a:r>
              <a:rPr lang="ko-KR" altLang="en-US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인터페이스는 </a:t>
            </a:r>
            <a:r>
              <a:rPr lang="en-US" altLang="ko-KR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MCU</a:t>
            </a:r>
            <a:r>
              <a:rPr lang="ko-KR" altLang="en-US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ADC</a:t>
            </a:r>
            <a:r>
              <a:rPr lang="ko-KR" altLang="en-US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간 사용되는 </a:t>
            </a:r>
            <a:r>
              <a:rPr lang="en-US" altLang="ko-KR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GPIO</a:t>
            </a:r>
            <a:r>
              <a:rPr lang="ko-KR" altLang="en-US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신호를 이용</a:t>
            </a:r>
            <a:endParaRPr lang="en-US" altLang="ko-KR" sz="22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/>
            <a:r>
              <a:rPr lang="en-US" altLang="ko-KR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LCD</a:t>
            </a:r>
            <a:r>
              <a:rPr lang="ko-KR" altLang="en-US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화면을 통해 </a:t>
            </a:r>
            <a:r>
              <a:rPr lang="ko-KR" altLang="en-US" sz="22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센싱한</a:t>
            </a:r>
            <a:r>
              <a:rPr lang="ko-KR" altLang="en-US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값을 출력</a:t>
            </a:r>
            <a:endParaRPr lang="en-US" altLang="ko-KR" sz="22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37332" y="2465276"/>
            <a:ext cx="113686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 bus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10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온도</a:t>
            </a:r>
            <a:r>
              <a:rPr lang="en-US" altLang="ko-KR" dirty="0"/>
              <a:t>, </a:t>
            </a:r>
            <a:r>
              <a:rPr lang="ko-KR" altLang="en-US" dirty="0"/>
              <a:t>조도</a:t>
            </a:r>
            <a:r>
              <a:rPr lang="en-US" altLang="ko-KR" dirty="0"/>
              <a:t>, </a:t>
            </a:r>
            <a:r>
              <a:rPr lang="ko-KR" altLang="en-US" dirty="0"/>
              <a:t>연기</a:t>
            </a:r>
            <a:r>
              <a:rPr lang="en-US" altLang="ko-KR" dirty="0"/>
              <a:t>, </a:t>
            </a:r>
            <a:r>
              <a:rPr lang="ko-KR" altLang="en-US" dirty="0"/>
              <a:t>기압 센서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사용 함수</a:t>
            </a:r>
            <a:endParaRPr lang="en-US" altLang="ko-KR" dirty="0" smtClean="0"/>
          </a:p>
          <a:p>
            <a:pPr lvl="1"/>
            <a:r>
              <a:rPr lang="en-US" altLang="ko-KR" dirty="0" err="1"/>
              <a:t>Seleco</a:t>
            </a:r>
            <a:r>
              <a:rPr lang="en-US" altLang="ko-KR" dirty="0"/>
              <a:t>㈜</a:t>
            </a:r>
            <a:r>
              <a:rPr lang="ko-KR" altLang="en-US" dirty="0"/>
              <a:t>의 </a:t>
            </a:r>
            <a:r>
              <a:rPr lang="en-US" altLang="ko-KR" dirty="0"/>
              <a:t>API</a:t>
            </a:r>
            <a:r>
              <a:rPr lang="ko-KR" altLang="en-US" dirty="0"/>
              <a:t>인 ‘</a:t>
            </a:r>
            <a:r>
              <a:rPr lang="en-US" altLang="ko-KR" dirty="0" err="1"/>
              <a:t>sensos_api.h</a:t>
            </a:r>
            <a:r>
              <a:rPr lang="en-US" altLang="ko-KR" dirty="0"/>
              <a:t>’ </a:t>
            </a:r>
            <a:r>
              <a:rPr lang="ko-KR" altLang="en-US" dirty="0"/>
              <a:t>헤더파일에서 제공된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r>
              <a:rPr lang="en-US" altLang="ko-KR" dirty="0" smtClean="0"/>
              <a:t>SENSOS_TEMP_READ()</a:t>
            </a:r>
          </a:p>
          <a:p>
            <a:pPr lvl="1"/>
            <a:r>
              <a:rPr lang="ko-KR" altLang="en-US" dirty="0" smtClean="0"/>
              <a:t>온도 </a:t>
            </a:r>
            <a:r>
              <a:rPr lang="ko-KR" altLang="en-US" dirty="0"/>
              <a:t>센서에서 측정된 값을 불러오는 함수</a:t>
            </a:r>
          </a:p>
          <a:p>
            <a:r>
              <a:rPr lang="ko-KR" altLang="en-US" dirty="0" smtClean="0"/>
              <a:t>전압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오차 보정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/>
              <a:t>불러온 센서 값 * </a:t>
            </a:r>
            <a:r>
              <a:rPr lang="en-US" altLang="ko-KR" dirty="0"/>
              <a:t>1.22(1LSB)</a:t>
            </a:r>
          </a:p>
          <a:p>
            <a:r>
              <a:rPr lang="ko-KR" altLang="en-US" dirty="0" smtClean="0"/>
              <a:t>최종 온도 측정 값 </a:t>
            </a:r>
            <a:r>
              <a:rPr lang="en-US" altLang="ko-KR" dirty="0" smtClean="0"/>
              <a:t>= </a:t>
            </a:r>
            <a:r>
              <a:rPr lang="ko-KR" altLang="en-US" dirty="0"/>
              <a:t>계산된 전압 값 </a:t>
            </a:r>
            <a:r>
              <a:rPr lang="en-US" altLang="ko-KR" dirty="0"/>
              <a:t>÷</a:t>
            </a:r>
            <a:r>
              <a:rPr lang="en-US" altLang="ko-KR" dirty="0" smtClean="0"/>
              <a:t> </a:t>
            </a:r>
            <a:r>
              <a:rPr lang="en-US" altLang="ko-KR" dirty="0"/>
              <a:t>10 (</a:t>
            </a:r>
            <a:r>
              <a:rPr lang="en-US" altLang="ko-KR" dirty="0" smtClean="0"/>
              <a:t>0~100</a:t>
            </a:r>
            <a:r>
              <a:rPr lang="ko-KR" altLang="en-US" dirty="0" smtClean="0"/>
              <a:t>℃ </a:t>
            </a:r>
            <a:r>
              <a:rPr lang="ko-KR" altLang="en-US" dirty="0"/>
              <a:t>측정범위 이므로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323528" y="908721"/>
            <a:ext cx="8424167" cy="17281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SG100F</a:t>
            </a:r>
            <a:r>
              <a:rPr lang="ko-KR" altLang="ko-KR" sz="2000" b="1" dirty="0">
                <a:latin typeface="+mn-ea"/>
                <a:ea typeface="+mn-ea"/>
              </a:rPr>
              <a:t>의</a:t>
            </a:r>
            <a:r>
              <a:rPr lang="en-US" altLang="ko-KR" sz="2000" b="1" dirty="0">
                <a:latin typeface="+mn-ea"/>
                <a:ea typeface="+mn-ea"/>
              </a:rPr>
              <a:t> 12bit ADC</a:t>
            </a:r>
            <a:r>
              <a:rPr lang="ko-KR" altLang="ko-KR" sz="2000" b="1" dirty="0">
                <a:latin typeface="+mn-ea"/>
                <a:ea typeface="+mn-ea"/>
              </a:rPr>
              <a:t>는</a:t>
            </a:r>
            <a:r>
              <a:rPr lang="en-US" altLang="ko-KR" sz="2000" b="1" dirty="0">
                <a:latin typeface="+mn-ea"/>
                <a:ea typeface="+mn-ea"/>
              </a:rPr>
              <a:t> 5V</a:t>
            </a:r>
            <a:r>
              <a:rPr lang="ko-KR" altLang="ko-KR" sz="2000" b="1" dirty="0">
                <a:latin typeface="+mn-ea"/>
                <a:ea typeface="+mn-ea"/>
              </a:rPr>
              <a:t>를 전압 </a:t>
            </a:r>
            <a:r>
              <a:rPr lang="ko-KR" altLang="ko-KR" sz="2000" b="1" dirty="0" err="1">
                <a:latin typeface="+mn-ea"/>
                <a:ea typeface="+mn-ea"/>
              </a:rPr>
              <a:t>레퍼런스로</a:t>
            </a:r>
            <a:r>
              <a:rPr lang="ko-KR" altLang="ko-KR" sz="2000" b="1" dirty="0">
                <a:latin typeface="+mn-ea"/>
                <a:ea typeface="+mn-ea"/>
              </a:rPr>
              <a:t> 사</a:t>
            </a:r>
            <a:r>
              <a:rPr lang="ko-KR" altLang="en-US" sz="2000" b="1" dirty="0">
                <a:latin typeface="+mn-ea"/>
                <a:ea typeface="+mn-ea"/>
              </a:rPr>
              <a:t>용</a:t>
            </a:r>
            <a:endParaRPr lang="en-US" altLang="ko-KR" sz="2000" b="1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+mn-ea"/>
                <a:ea typeface="+mn-ea"/>
                <a:sym typeface="Wingdings" panose="05000000000000000000" pitchFamily="2" charset="2"/>
              </a:rPr>
              <a:t>	 </a:t>
            </a:r>
            <a:r>
              <a:rPr lang="en-US" altLang="ko-KR" sz="2000" b="1" dirty="0">
                <a:latin typeface="+mn-ea"/>
                <a:ea typeface="+mn-ea"/>
              </a:rPr>
              <a:t>5/4096(2^12) = 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  <a:ea typeface="+mn-ea"/>
              </a:rPr>
              <a:t>1.22mV</a:t>
            </a:r>
            <a:r>
              <a:rPr lang="ko-KR" altLang="ko-KR" sz="2000" b="1" dirty="0">
                <a:latin typeface="+mn-ea"/>
                <a:ea typeface="+mn-ea"/>
              </a:rPr>
              <a:t>의</a:t>
            </a:r>
            <a:r>
              <a:rPr lang="en-US" altLang="ko-KR" sz="2000" b="1" dirty="0">
                <a:latin typeface="+mn-ea"/>
                <a:ea typeface="+mn-ea"/>
              </a:rPr>
              <a:t> 1LSB </a:t>
            </a:r>
            <a:r>
              <a:rPr lang="ko-KR" altLang="ko-KR" sz="2000" b="1" dirty="0">
                <a:latin typeface="+mn-ea"/>
                <a:ea typeface="+mn-ea"/>
              </a:rPr>
              <a:t>계수를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가짐</a:t>
            </a:r>
            <a:endParaRPr lang="en-US" altLang="ko-KR" sz="2000" b="1" dirty="0">
              <a:latin typeface="+mn-ea"/>
              <a:ea typeface="+mn-ea"/>
            </a:endParaRPr>
          </a:p>
          <a:p>
            <a:pPr lvl="1"/>
            <a:r>
              <a:rPr lang="en-US" altLang="ko-KR" b="1" dirty="0" smtClean="0">
                <a:latin typeface="+mn-ea"/>
                <a:ea typeface="+mn-ea"/>
              </a:rPr>
              <a:t>*LSB(Least </a:t>
            </a:r>
            <a:r>
              <a:rPr lang="en-US" altLang="ko-KR" b="1" dirty="0">
                <a:latin typeface="+mn-ea"/>
                <a:ea typeface="+mn-ea"/>
              </a:rPr>
              <a:t>Significant Bit): </a:t>
            </a:r>
            <a:r>
              <a:rPr lang="ko-KR" altLang="ko-KR" b="1" dirty="0">
                <a:latin typeface="+mn-ea"/>
                <a:ea typeface="+mn-ea"/>
              </a:rPr>
              <a:t>최소 유효 비트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ko-KR" b="1" dirty="0">
                <a:latin typeface="+mn-ea"/>
                <a:ea typeface="+mn-ea"/>
              </a:rPr>
              <a:t>양자화 오차 보정을 위해 </a:t>
            </a:r>
            <a:r>
              <a:rPr lang="ko-KR" altLang="ko-KR" b="1" dirty="0" smtClean="0">
                <a:latin typeface="+mn-ea"/>
                <a:ea typeface="+mn-ea"/>
              </a:rPr>
              <a:t>계산</a:t>
            </a:r>
            <a:endParaRPr lang="en-US" altLang="ko-KR" b="1" dirty="0" smtClean="0">
              <a:latin typeface="+mn-ea"/>
              <a:ea typeface="+mn-ea"/>
            </a:endParaRPr>
          </a:p>
          <a:p>
            <a:pPr lvl="1"/>
            <a:r>
              <a:rPr lang="en-US" altLang="ko-KR" b="1" dirty="0">
                <a:latin typeface="+mn-ea"/>
                <a:ea typeface="+mn-ea"/>
              </a:rPr>
              <a:t>	</a:t>
            </a:r>
            <a:r>
              <a:rPr lang="en-US" altLang="ko-KR" sz="1600" b="1" dirty="0" smtClean="0">
                <a:latin typeface="+mn-ea"/>
                <a:ea typeface="+mn-ea"/>
              </a:rPr>
              <a:t>(</a:t>
            </a:r>
            <a:r>
              <a:rPr lang="ko-KR" altLang="en-US" sz="1600" b="1" dirty="0" smtClean="0">
                <a:latin typeface="+mn-ea"/>
                <a:ea typeface="+mn-ea"/>
              </a:rPr>
              <a:t>양자화 오차란</a:t>
            </a:r>
            <a:r>
              <a:rPr lang="en-US" altLang="ko-KR" sz="1600" b="1" dirty="0" smtClean="0">
                <a:latin typeface="+mn-ea"/>
                <a:ea typeface="+mn-ea"/>
              </a:rPr>
              <a:t>, ADC</a:t>
            </a:r>
            <a:r>
              <a:rPr lang="ko-KR" altLang="en-US" sz="1600" b="1" dirty="0" smtClean="0">
                <a:latin typeface="+mn-ea"/>
                <a:ea typeface="+mn-ea"/>
              </a:rPr>
              <a:t>에서 아날로그 신호 </a:t>
            </a:r>
            <a:r>
              <a:rPr lang="en-US" altLang="ko-KR" sz="1600" b="1" dirty="0" smtClean="0">
                <a:latin typeface="+mn-ea"/>
                <a:ea typeface="+mn-ea"/>
              </a:rPr>
              <a:t>input</a:t>
            </a:r>
            <a:r>
              <a:rPr lang="ko-KR" altLang="en-US" sz="1600" b="1" dirty="0" smtClean="0">
                <a:latin typeface="+mn-ea"/>
                <a:ea typeface="+mn-ea"/>
              </a:rPr>
              <a:t>을 주면</a:t>
            </a:r>
            <a:r>
              <a:rPr lang="en-US" altLang="ko-KR" sz="1600" b="1" dirty="0"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  <a:ea typeface="+mn-ea"/>
              </a:rPr>
              <a:t>디지털 신호 </a:t>
            </a:r>
            <a:r>
              <a:rPr lang="en-US" altLang="ko-KR" sz="1600" b="1" dirty="0" smtClean="0">
                <a:latin typeface="+mn-ea"/>
                <a:ea typeface="+mn-ea"/>
              </a:rPr>
              <a:t>output</a:t>
            </a:r>
            <a:r>
              <a:rPr lang="ko-KR" altLang="en-US" sz="1600" b="1" dirty="0" smtClean="0">
                <a:latin typeface="+mn-ea"/>
                <a:ea typeface="+mn-ea"/>
              </a:rPr>
              <a:t>으로 바뀌는 과정에서 </a:t>
            </a:r>
            <a:r>
              <a:rPr lang="en-US" altLang="ko-KR" sz="1600" b="1" dirty="0" smtClean="0">
                <a:latin typeface="+mn-ea"/>
                <a:ea typeface="+mn-ea"/>
              </a:rPr>
              <a:t>ADC</a:t>
            </a:r>
            <a:r>
              <a:rPr lang="ko-KR" altLang="en-US" sz="1600" b="1" dirty="0" smtClean="0">
                <a:latin typeface="+mn-ea"/>
                <a:ea typeface="+mn-ea"/>
              </a:rPr>
              <a:t>의 </a:t>
            </a:r>
            <a:r>
              <a:rPr lang="en-US" altLang="ko-KR" sz="1600" b="1" dirty="0" smtClean="0">
                <a:latin typeface="+mn-ea"/>
                <a:ea typeface="+mn-ea"/>
              </a:rPr>
              <a:t>bit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  <a:ea typeface="+mn-ea"/>
              </a:rPr>
              <a:t>수에 따라 정해지는 디지털화된 값과 실제 아날로그      신호에서 샘플링 되어야 할 값들의 차이</a:t>
            </a:r>
            <a:r>
              <a:rPr lang="en-US" altLang="ko-KR" sz="1600" b="1" dirty="0" smtClean="0">
                <a:latin typeface="+mn-ea"/>
                <a:ea typeface="+mn-ea"/>
              </a:rPr>
              <a:t>)</a:t>
            </a:r>
            <a:endParaRPr lang="en-US" altLang="ko-KR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044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온도</a:t>
            </a:r>
            <a:r>
              <a:rPr lang="en-US" altLang="ko-KR" dirty="0"/>
              <a:t>, </a:t>
            </a:r>
            <a:r>
              <a:rPr lang="ko-KR" altLang="en-US" dirty="0"/>
              <a:t>조도</a:t>
            </a:r>
            <a:r>
              <a:rPr lang="en-US" altLang="ko-KR" dirty="0"/>
              <a:t>, </a:t>
            </a:r>
            <a:r>
              <a:rPr lang="ko-KR" altLang="en-US" dirty="0"/>
              <a:t>연기</a:t>
            </a:r>
            <a:r>
              <a:rPr lang="en-US" altLang="ko-KR" dirty="0"/>
              <a:t>, </a:t>
            </a:r>
            <a:r>
              <a:rPr lang="ko-KR" altLang="en-US" dirty="0"/>
              <a:t>기압 센서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5194920" cy="5073650"/>
          </a:xfrm>
        </p:spPr>
        <p:txBody>
          <a:bodyPr/>
          <a:lstStyle/>
          <a:p>
            <a:r>
              <a:rPr lang="ko-KR" altLang="en-US" dirty="0" smtClean="0"/>
              <a:t>조도 센서</a:t>
            </a:r>
            <a:r>
              <a:rPr lang="en-US" altLang="ko-KR" dirty="0" smtClean="0"/>
              <a:t>(GL5537)</a:t>
            </a:r>
          </a:p>
          <a:p>
            <a:pPr marL="457200" lvl="1" indent="0">
              <a:buNone/>
            </a:pPr>
            <a:r>
              <a:rPr lang="ko-KR" altLang="en-US" sz="2000" dirty="0" smtClean="0"/>
              <a:t>조도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어떤 면에 투사되는 광속을 면의 면적으로 나눈 것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단위</a:t>
            </a:r>
            <a:r>
              <a:rPr lang="en-US" altLang="ko-KR" sz="2000" dirty="0" smtClean="0"/>
              <a:t>: lux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1 </a:t>
            </a:r>
            <a:r>
              <a:rPr lang="ko-KR" altLang="en-US" sz="2000" dirty="0" err="1" smtClean="0"/>
              <a:t>룩스는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촉광</a:t>
            </a:r>
            <a:r>
              <a:rPr lang="en-US" altLang="ko-KR" sz="2000" dirty="0" smtClean="0"/>
              <a:t>(candle-power)</a:t>
            </a:r>
            <a:r>
              <a:rPr lang="ko-KR" altLang="en-US" sz="2000" dirty="0" smtClean="0"/>
              <a:t>의 광원으로부터 </a:t>
            </a:r>
            <a:r>
              <a:rPr lang="en-US" altLang="ko-KR" sz="2000" dirty="0" smtClean="0"/>
              <a:t>1m </a:t>
            </a:r>
            <a:r>
              <a:rPr lang="ko-KR" altLang="en-US" sz="2000" dirty="0" smtClean="0"/>
              <a:t>떨어진 곳이며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 빛에도 직각인 면의 밝기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738" y="1412776"/>
            <a:ext cx="2657475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0C121016-932A-472D-95E5-5DDEE4C11DA1}"/>
              </a:ext>
            </a:extLst>
          </p:cNvPr>
          <p:cNvSpPr txBox="1">
            <a:spLocks/>
          </p:cNvSpPr>
          <p:nvPr/>
        </p:nvSpPr>
        <p:spPr bwMode="auto">
          <a:xfrm>
            <a:off x="242547" y="3541739"/>
            <a:ext cx="8450859" cy="284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3"/>
              </a:buBlip>
              <a:defRPr kumimoji="1" sz="2000" b="1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4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6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457200" lvl="1" indent="0" latinLnBrk="0">
              <a:buFont typeface="Wingdings" pitchFamily="2" charset="2"/>
              <a:buNone/>
            </a:pPr>
            <a:endParaRPr lang="en-US" altLang="ko-KR" kern="0" dirty="0"/>
          </a:p>
          <a:p>
            <a:pPr lvl="1" latinLnBrk="0"/>
            <a:r>
              <a:rPr lang="en-US" altLang="ko-KR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GL5537 </a:t>
            </a:r>
            <a:r>
              <a:rPr lang="ko-KR" altLang="en-US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2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/>
            <a:r>
              <a:rPr lang="ko-KR" altLang="en-US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빛의 양에 따라 달라지는 저항 특성을 </a:t>
            </a:r>
            <a:r>
              <a:rPr lang="ko-KR" altLang="en-US" sz="22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갖음</a:t>
            </a:r>
            <a:endParaRPr lang="en-US" altLang="ko-KR" sz="2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/>
            <a:r>
              <a:rPr lang="ko-KR" altLang="en-US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단순 저항분배기를 사용하여 가변저항처럼 조도센서를 적용하고</a:t>
            </a:r>
            <a:r>
              <a:rPr lang="en-US" altLang="ko-KR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빛의 밝기에 따라 분배되는 전압이 달라지도록 구성</a:t>
            </a:r>
            <a:endParaRPr lang="en-US" altLang="ko-KR" sz="2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036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4166274" y="1616319"/>
            <a:ext cx="1399126" cy="1489088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800" b="0" i="0" u="none" strike="noStrike" cap="none" normalizeH="0" baseline="0" smtClean="0">
              <a:solidFill>
                <a:schemeClr val="bg2"/>
              </a:solidFill>
              <a:effectLst/>
              <a:latin typeface="Arial"/>
              <a:ea typeface="굴림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50153" y="1842795"/>
            <a:ext cx="1080562" cy="12961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800" b="0" i="0" u="none" strike="noStrike" cap="none" normalizeH="0" baseline="0" smtClean="0">
              <a:solidFill>
                <a:schemeClr val="bg2"/>
              </a:solidFill>
              <a:effectLst/>
              <a:latin typeface="Arial"/>
              <a:ea typeface="굴림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64723" y="1777840"/>
            <a:ext cx="1008112" cy="12961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800" b="0" i="0" u="none" strike="noStrike" cap="none" normalizeH="0" baseline="0" smtClean="0">
              <a:solidFill>
                <a:schemeClr val="bg2"/>
              </a:solidFill>
              <a:effectLst/>
              <a:latin typeface="Arial"/>
              <a:ea typeface="굴림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온도</a:t>
            </a:r>
            <a:r>
              <a:rPr lang="en-US" altLang="ko-KR" dirty="0"/>
              <a:t>, </a:t>
            </a:r>
            <a:r>
              <a:rPr lang="ko-KR" altLang="en-US" dirty="0"/>
              <a:t>조도</a:t>
            </a:r>
            <a:r>
              <a:rPr lang="en-US" altLang="ko-KR" dirty="0"/>
              <a:t>, </a:t>
            </a:r>
            <a:r>
              <a:rPr lang="ko-KR" altLang="en-US" dirty="0"/>
              <a:t>연기</a:t>
            </a:r>
            <a:r>
              <a:rPr lang="en-US" altLang="ko-KR" dirty="0"/>
              <a:t>, </a:t>
            </a:r>
            <a:r>
              <a:rPr lang="ko-KR" altLang="en-US" dirty="0"/>
              <a:t>기압 센서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81" y="1975862"/>
            <a:ext cx="1328738" cy="9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1785625" y="2465571"/>
            <a:ext cx="88018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1865677" y="2029706"/>
            <a:ext cx="72008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CDS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38428" y="1400230"/>
            <a:ext cx="72008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ADC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65810" y="2260538"/>
            <a:ext cx="720080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CH3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108339" y="2214372"/>
            <a:ext cx="620554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CLK Din </a:t>
            </a:r>
            <a:r>
              <a:rPr lang="en-US" altLang="ko-KR" sz="1200" dirty="0" err="1" smtClean="0"/>
              <a:t>Dout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558508" y="2399037"/>
            <a:ext cx="62109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cxnSp>
        <p:nvCxnSpPr>
          <p:cNvPr id="12" name="직선 화살표 연결선 11"/>
          <p:cNvCxnSpPr/>
          <p:nvPr/>
        </p:nvCxnSpPr>
        <p:spPr>
          <a:xfrm flipH="1">
            <a:off x="3488562" y="2557821"/>
            <a:ext cx="76098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cxnSp>
        <p:nvCxnSpPr>
          <p:cNvPr id="13" name="직선 화살표 연결선 12"/>
          <p:cNvCxnSpPr/>
          <p:nvPr/>
        </p:nvCxnSpPr>
        <p:spPr>
          <a:xfrm>
            <a:off x="3558508" y="2860703"/>
            <a:ext cx="62109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250153" y="1883413"/>
            <a:ext cx="187220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SU8051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76115" y="1268760"/>
            <a:ext cx="165635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UC5000C</a:t>
            </a:r>
            <a:endParaRPr lang="ko-KR" altLang="en-US" dirty="0"/>
          </a:p>
        </p:txBody>
      </p:sp>
      <p:pic>
        <p:nvPicPr>
          <p:cNvPr id="16" name="imagerId30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234" y="1883413"/>
            <a:ext cx="1922794" cy="954901"/>
          </a:xfrm>
          <a:prstGeom prst="rect">
            <a:avLst/>
          </a:prstGeom>
          <a:noFill/>
        </p:spPr>
      </p:pic>
      <p:cxnSp>
        <p:nvCxnSpPr>
          <p:cNvPr id="17" name="직선 화살표 연결선 16"/>
          <p:cNvCxnSpPr/>
          <p:nvPr/>
        </p:nvCxnSpPr>
        <p:spPr>
          <a:xfrm flipV="1">
            <a:off x="5330106" y="2233558"/>
            <a:ext cx="1152128" cy="191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cxnSp>
        <p:nvCxnSpPr>
          <p:cNvPr id="18" name="직선 화살표 연결선 17"/>
          <p:cNvCxnSpPr/>
          <p:nvPr/>
        </p:nvCxnSpPr>
        <p:spPr>
          <a:xfrm>
            <a:off x="5330106" y="2490867"/>
            <a:ext cx="1152128" cy="466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454415" y="1864226"/>
            <a:ext cx="90351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30106" y="2557821"/>
            <a:ext cx="115212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 bus</a:t>
            </a:r>
            <a:endParaRPr lang="ko-KR" altLang="en-US" dirty="0"/>
          </a:p>
        </p:txBody>
      </p:sp>
      <p:sp>
        <p:nvSpPr>
          <p:cNvPr id="25" name="내용 개체 틀 2">
            <a:extLst>
              <a:ext uri="{FF2B5EF4-FFF2-40B4-BE49-F238E27FC236}">
                <a16:creationId xmlns="" xmlns:a16="http://schemas.microsoft.com/office/drawing/2014/main" id="{0C121016-932A-472D-95E5-5DDEE4C11DA1}"/>
              </a:ext>
            </a:extLst>
          </p:cNvPr>
          <p:cNvSpPr txBox="1">
            <a:spLocks/>
          </p:cNvSpPr>
          <p:nvPr/>
        </p:nvSpPr>
        <p:spPr bwMode="auto">
          <a:xfrm>
            <a:off x="378510" y="4016401"/>
            <a:ext cx="8450859" cy="284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4"/>
              </a:buBlip>
              <a:defRPr kumimoji="1" sz="2000" b="1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5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7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8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8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8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8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8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457200" lvl="1" indent="0" latinLnBrk="0">
              <a:buFont typeface="Wingdings" pitchFamily="2" charset="2"/>
              <a:buNone/>
            </a:pPr>
            <a:endParaRPr lang="en-US" altLang="ko-KR" sz="2200" kern="0" dirty="0"/>
          </a:p>
          <a:p>
            <a:pPr lvl="1" latinLnBrk="0"/>
            <a:r>
              <a:rPr lang="ko-KR" altLang="en-US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조도센서에서 출력되는 아날로그 신호</a:t>
            </a:r>
            <a:r>
              <a:rPr lang="en-US" altLang="ko-KR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(CDS)</a:t>
            </a:r>
            <a:r>
              <a:rPr lang="ko-KR" altLang="en-US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ADC</a:t>
            </a:r>
            <a:r>
              <a:rPr lang="ko-KR" altLang="en-US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CH3</a:t>
            </a:r>
            <a:r>
              <a:rPr lang="ko-KR" altLang="en-US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입력되고 </a:t>
            </a:r>
            <a:r>
              <a:rPr lang="en-US" altLang="ko-KR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UC5000C </a:t>
            </a:r>
            <a:r>
              <a:rPr lang="ko-KR" altLang="en-US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내부의 </a:t>
            </a:r>
            <a:r>
              <a:rPr lang="en-US" altLang="ko-KR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MCU</a:t>
            </a:r>
            <a:r>
              <a:rPr lang="ko-KR" altLang="en-US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SPI </a:t>
            </a:r>
            <a:r>
              <a:rPr lang="ko-KR" altLang="en-US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 방식으로 </a:t>
            </a:r>
            <a:r>
              <a:rPr lang="en-US" altLang="ko-KR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ADC</a:t>
            </a:r>
            <a:r>
              <a:rPr lang="ko-KR" altLang="en-US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통신하고 </a:t>
            </a:r>
            <a:r>
              <a:rPr lang="en-US" altLang="ko-KR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LCD </a:t>
            </a:r>
            <a:r>
              <a:rPr lang="ko-KR" altLang="en-US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화면을 통해 </a:t>
            </a:r>
            <a:r>
              <a:rPr lang="ko-KR" altLang="en-US" sz="22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센싱한</a:t>
            </a:r>
            <a:r>
              <a:rPr lang="ko-KR" altLang="en-US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값을 출력</a:t>
            </a:r>
            <a:endParaRPr lang="en-US" altLang="ko-KR" sz="22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591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온도</a:t>
            </a:r>
            <a:r>
              <a:rPr lang="en-US" altLang="ko-KR" dirty="0"/>
              <a:t>, </a:t>
            </a:r>
            <a:r>
              <a:rPr lang="ko-KR" altLang="en-US" dirty="0"/>
              <a:t>조도</a:t>
            </a:r>
            <a:r>
              <a:rPr lang="en-US" altLang="ko-KR" dirty="0"/>
              <a:t>, </a:t>
            </a:r>
            <a:r>
              <a:rPr lang="ko-KR" altLang="en-US" dirty="0"/>
              <a:t>연기</a:t>
            </a:r>
            <a:r>
              <a:rPr lang="en-US" altLang="ko-KR" dirty="0"/>
              <a:t>, </a:t>
            </a:r>
            <a:r>
              <a:rPr lang="ko-KR" altLang="en-US" dirty="0"/>
              <a:t>기압 센서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사용 함수</a:t>
            </a:r>
            <a:endParaRPr lang="en-US" altLang="ko-KR" dirty="0"/>
          </a:p>
          <a:p>
            <a:pPr lvl="1"/>
            <a:r>
              <a:rPr lang="en-US" altLang="ko-KR" dirty="0" err="1"/>
              <a:t>Seleco</a:t>
            </a:r>
            <a:r>
              <a:rPr lang="en-US" altLang="ko-KR" dirty="0"/>
              <a:t>㈜</a:t>
            </a:r>
            <a:r>
              <a:rPr lang="ko-KR" altLang="en-US" dirty="0"/>
              <a:t>의 </a:t>
            </a:r>
            <a:r>
              <a:rPr lang="en-US" altLang="ko-KR" dirty="0"/>
              <a:t>API</a:t>
            </a:r>
            <a:r>
              <a:rPr lang="ko-KR" altLang="en-US" dirty="0"/>
              <a:t>인 ‘</a:t>
            </a:r>
            <a:r>
              <a:rPr lang="en-US" altLang="ko-KR" dirty="0" err="1"/>
              <a:t>sensos_api.h</a:t>
            </a:r>
            <a:r>
              <a:rPr lang="en-US" altLang="ko-KR" dirty="0"/>
              <a:t>’ </a:t>
            </a:r>
            <a:r>
              <a:rPr lang="ko-KR" altLang="en-US" dirty="0"/>
              <a:t>헤더파일에서 제공된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r>
              <a:rPr lang="en-US" altLang="ko-KR" dirty="0" smtClean="0"/>
              <a:t>SENSOS_LIGHT_READ()</a:t>
            </a:r>
          </a:p>
          <a:p>
            <a:pPr lvl="1"/>
            <a:r>
              <a:rPr lang="ko-KR" altLang="en-US" dirty="0" smtClean="0"/>
              <a:t>조도 </a:t>
            </a:r>
            <a:r>
              <a:rPr lang="ko-KR" altLang="en-US" dirty="0"/>
              <a:t>센서에서 측정된 값을 불러오는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r>
              <a:rPr lang="ko-KR" altLang="en-US" dirty="0" smtClean="0"/>
              <a:t>전압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오차 보정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불러온 </a:t>
            </a:r>
            <a:r>
              <a:rPr lang="ko-KR" altLang="en-US" dirty="0"/>
              <a:t>센서 값 * </a:t>
            </a:r>
            <a:r>
              <a:rPr lang="en-US" altLang="ko-KR" dirty="0"/>
              <a:t>1.22(1LSB)</a:t>
            </a:r>
          </a:p>
          <a:p>
            <a:r>
              <a:rPr lang="ko-KR" altLang="en-US" dirty="0" smtClean="0"/>
              <a:t>최종 조도 측정 값 </a:t>
            </a:r>
            <a:r>
              <a:rPr lang="en-US" altLang="ko-KR" dirty="0" smtClean="0"/>
              <a:t>= compute</a:t>
            </a:r>
            <a:r>
              <a:rPr lang="en-US" altLang="ko-KR" dirty="0"/>
              <a:t>(</a:t>
            </a:r>
            <a:r>
              <a:rPr lang="ko-KR" altLang="en-US" dirty="0"/>
              <a:t>계산된 전압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조도 </a:t>
            </a:r>
            <a:r>
              <a:rPr lang="ko-KR" altLang="en-US" dirty="0"/>
              <a:t>센서에서 출력되는 아날로그 전압에 대한 조도 값을 계산하기 위한 수식 함수</a:t>
            </a:r>
            <a:r>
              <a:rPr lang="en-US" altLang="ko-KR" dirty="0"/>
              <a:t> (</a:t>
            </a:r>
            <a:r>
              <a:rPr lang="ko-KR" altLang="en-US" dirty="0"/>
              <a:t>단위는 ㏀이므로 </a:t>
            </a:r>
            <a:r>
              <a:rPr lang="en-US" altLang="ko-KR" dirty="0"/>
              <a:t>÷1000)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323528" y="1052513"/>
            <a:ext cx="8424167" cy="129636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SG100F</a:t>
            </a:r>
            <a:r>
              <a:rPr lang="ko-KR" altLang="ko-KR" sz="2000" b="1" dirty="0">
                <a:latin typeface="+mn-ea"/>
                <a:ea typeface="+mn-ea"/>
              </a:rPr>
              <a:t>의</a:t>
            </a:r>
            <a:r>
              <a:rPr lang="en-US" altLang="ko-KR" sz="2000" b="1" dirty="0">
                <a:latin typeface="+mn-ea"/>
                <a:ea typeface="+mn-ea"/>
              </a:rPr>
              <a:t> 12bit ADC</a:t>
            </a:r>
            <a:r>
              <a:rPr lang="ko-KR" altLang="ko-KR" sz="2000" b="1" dirty="0">
                <a:latin typeface="+mn-ea"/>
                <a:ea typeface="+mn-ea"/>
              </a:rPr>
              <a:t>는</a:t>
            </a:r>
            <a:r>
              <a:rPr lang="en-US" altLang="ko-KR" sz="2000" b="1" dirty="0">
                <a:latin typeface="+mn-ea"/>
                <a:ea typeface="+mn-ea"/>
              </a:rPr>
              <a:t> 5V</a:t>
            </a:r>
            <a:r>
              <a:rPr lang="ko-KR" altLang="ko-KR" sz="2000" b="1" dirty="0">
                <a:latin typeface="+mn-ea"/>
                <a:ea typeface="+mn-ea"/>
              </a:rPr>
              <a:t>를 전압 </a:t>
            </a:r>
            <a:r>
              <a:rPr lang="ko-KR" altLang="ko-KR" sz="2000" b="1" dirty="0" err="1">
                <a:latin typeface="+mn-ea"/>
                <a:ea typeface="+mn-ea"/>
              </a:rPr>
              <a:t>레퍼런스로</a:t>
            </a:r>
            <a:r>
              <a:rPr lang="ko-KR" altLang="ko-KR" sz="2000" b="1" dirty="0">
                <a:latin typeface="+mn-ea"/>
                <a:ea typeface="+mn-ea"/>
              </a:rPr>
              <a:t> 사</a:t>
            </a:r>
            <a:r>
              <a:rPr lang="ko-KR" altLang="en-US" sz="2000" b="1" dirty="0">
                <a:latin typeface="+mn-ea"/>
                <a:ea typeface="+mn-ea"/>
              </a:rPr>
              <a:t>용</a:t>
            </a:r>
            <a:endParaRPr lang="en-US" altLang="ko-KR" sz="2000" b="1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+mn-ea"/>
                <a:ea typeface="+mn-ea"/>
                <a:sym typeface="Wingdings" panose="05000000000000000000" pitchFamily="2" charset="2"/>
              </a:rPr>
              <a:t>	 </a:t>
            </a:r>
            <a:r>
              <a:rPr lang="en-US" altLang="ko-KR" sz="2000" b="1" dirty="0">
                <a:latin typeface="+mn-ea"/>
                <a:ea typeface="+mn-ea"/>
              </a:rPr>
              <a:t>5/4096(2^12) = 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  <a:ea typeface="+mn-ea"/>
              </a:rPr>
              <a:t>1.22mV</a:t>
            </a:r>
            <a:r>
              <a:rPr lang="ko-KR" altLang="ko-KR" sz="2000" b="1" dirty="0">
                <a:latin typeface="+mn-ea"/>
                <a:ea typeface="+mn-ea"/>
              </a:rPr>
              <a:t>의</a:t>
            </a:r>
            <a:r>
              <a:rPr lang="en-US" altLang="ko-KR" sz="2000" b="1" dirty="0">
                <a:latin typeface="+mn-ea"/>
                <a:ea typeface="+mn-ea"/>
              </a:rPr>
              <a:t> 1LSB </a:t>
            </a:r>
            <a:r>
              <a:rPr lang="ko-KR" altLang="ko-KR" sz="2000" b="1" dirty="0">
                <a:latin typeface="+mn-ea"/>
                <a:ea typeface="+mn-ea"/>
              </a:rPr>
              <a:t>계수를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가짐</a:t>
            </a:r>
            <a:endParaRPr lang="en-US" altLang="ko-KR" sz="2000" b="1" dirty="0">
              <a:latin typeface="+mn-ea"/>
              <a:ea typeface="+mn-ea"/>
            </a:endParaRPr>
          </a:p>
          <a:p>
            <a:pPr lvl="1"/>
            <a:r>
              <a:rPr lang="en-US" altLang="ko-KR" b="1" dirty="0" smtClean="0">
                <a:latin typeface="+mn-ea"/>
                <a:ea typeface="+mn-ea"/>
              </a:rPr>
              <a:t>*LSB(Least </a:t>
            </a:r>
            <a:r>
              <a:rPr lang="en-US" altLang="ko-KR" b="1" dirty="0">
                <a:latin typeface="+mn-ea"/>
                <a:ea typeface="+mn-ea"/>
              </a:rPr>
              <a:t>Significant Bit): </a:t>
            </a:r>
            <a:r>
              <a:rPr lang="ko-KR" altLang="ko-KR" b="1" dirty="0">
                <a:latin typeface="+mn-ea"/>
                <a:ea typeface="+mn-ea"/>
              </a:rPr>
              <a:t>최소 유효 비트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ko-KR" b="1" dirty="0">
                <a:latin typeface="+mn-ea"/>
                <a:ea typeface="+mn-ea"/>
              </a:rPr>
              <a:t>양자화 오차 보정을 위해 계산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43608" y="4797152"/>
            <a:ext cx="3888432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1800" b="0" i="0" u="none" strike="noStrike" cap="none" normalizeH="0" baseline="0" dirty="0" smtClean="0">
                <a:solidFill>
                  <a:schemeClr val="bg2"/>
                </a:solidFill>
                <a:effectLst/>
                <a:latin typeface="+mn-ea"/>
                <a:ea typeface="+mn-ea"/>
              </a:rPr>
              <a:t>x = (5000 * 10 / </a:t>
            </a:r>
            <a:r>
              <a:rPr kumimoji="1" lang="ko-KR" altLang="en-US" sz="1800" b="0" i="0" u="none" strike="noStrike" cap="none" normalizeH="0" baseline="0" dirty="0" smtClean="0">
                <a:solidFill>
                  <a:schemeClr val="bg2"/>
                </a:solidFill>
                <a:effectLst/>
                <a:latin typeface="+mn-ea"/>
                <a:ea typeface="+mn-ea"/>
              </a:rPr>
              <a:t>센서 값</a:t>
            </a:r>
            <a:r>
              <a:rPr kumimoji="1" lang="en-US" altLang="ko-KR" sz="1800" b="0" i="0" u="none" strike="noStrike" cap="none" normalizeH="0" baseline="0" dirty="0" smtClean="0">
                <a:solidFill>
                  <a:schemeClr val="bg2"/>
                </a:solidFill>
                <a:effectLst/>
                <a:latin typeface="+mn-ea"/>
                <a:ea typeface="+mn-ea"/>
              </a:rPr>
              <a:t>) –</a:t>
            </a:r>
            <a:r>
              <a:rPr kumimoji="1" lang="en-US" altLang="ko-KR" sz="1800" b="0" i="0" u="none" strike="noStrike" cap="none" normalizeH="0" dirty="0" smtClean="0">
                <a:solidFill>
                  <a:schemeClr val="bg2"/>
                </a:solidFill>
                <a:effectLst/>
                <a:latin typeface="+mn-ea"/>
                <a:ea typeface="+mn-ea"/>
              </a:rPr>
              <a:t> 1 – 10;</a:t>
            </a:r>
          </a:p>
        </p:txBody>
      </p:sp>
    </p:spTree>
    <p:extLst>
      <p:ext uri="{BB962C8B-B14F-4D97-AF65-F5344CB8AC3E}">
        <p14:creationId xmlns:p14="http://schemas.microsoft.com/office/powerpoint/2010/main" val="34002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3. </a:t>
            </a:r>
            <a:r>
              <a:rPr lang="ko-KR" altLang="en-US" dirty="0"/>
              <a:t>온도</a:t>
            </a:r>
            <a:r>
              <a:rPr lang="en-US" altLang="ko-KR" dirty="0"/>
              <a:t>, </a:t>
            </a:r>
            <a:r>
              <a:rPr lang="ko-KR" altLang="en-US" dirty="0"/>
              <a:t>조도</a:t>
            </a:r>
            <a:r>
              <a:rPr lang="en-US" altLang="ko-KR" dirty="0"/>
              <a:t>, </a:t>
            </a:r>
            <a:r>
              <a:rPr lang="ko-KR" altLang="en-US" dirty="0"/>
              <a:t>연기</a:t>
            </a:r>
            <a:r>
              <a:rPr lang="en-US" altLang="ko-KR" dirty="0"/>
              <a:t>, </a:t>
            </a:r>
            <a:r>
              <a:rPr lang="ko-KR" altLang="en-US" dirty="0"/>
              <a:t>기압 센서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8019" y="754454"/>
            <a:ext cx="5284101" cy="4546754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2500" dirty="0" smtClean="0"/>
              <a:t>연기 센서</a:t>
            </a:r>
            <a:r>
              <a:rPr lang="en-US" altLang="ko-KR" sz="2500" dirty="0" smtClean="0"/>
              <a:t>(GSAP61)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 smtClean="0"/>
              <a:t>실생활 주변의 여러 냄새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담배연기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음식물 조리가스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유기용제</a:t>
            </a:r>
            <a:r>
              <a:rPr lang="en-US" altLang="ko-KR" sz="2000" dirty="0" smtClean="0"/>
              <a:t>, HC, </a:t>
            </a:r>
            <a:r>
              <a:rPr lang="ko-KR" altLang="en-US" sz="2000" dirty="0" smtClean="0"/>
              <a:t>황화물 등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고감도로 감지하는 </a:t>
            </a:r>
            <a:r>
              <a:rPr lang="ko-KR" altLang="en-US" sz="2000" dirty="0" err="1" smtClean="0"/>
              <a:t>스모크</a:t>
            </a:r>
            <a:r>
              <a:rPr lang="ko-KR" altLang="en-US" sz="2000" dirty="0" smtClean="0"/>
              <a:t> 센서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ko-KR" sz="2000" dirty="0"/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 smtClean="0"/>
              <a:t>센서 특성상 처음 전원을 인가하면 내장된 히터가 발열하면서 센서 내부에 존재하는 산화물에 있는 이물질들을 제거하는데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약간의 시간이 소요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defRPr/>
            </a:pPr>
            <a:endParaRPr lang="ko-KR" altLang="en-US" sz="2300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dirty="0"/>
              <a:t>	</a:t>
            </a:r>
            <a:endParaRPr lang="en-US" altLang="ko-KR" sz="1800" b="0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D0ECE66E-2FA0-4459-882B-E3203576A259}"/>
              </a:ext>
            </a:extLst>
          </p:cNvPr>
          <p:cNvSpPr/>
          <p:nvPr/>
        </p:nvSpPr>
        <p:spPr>
          <a:xfrm>
            <a:off x="362405" y="1609985"/>
            <a:ext cx="8413575" cy="560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200000"/>
              </a:lnSpc>
              <a:buNone/>
              <a:defRPr/>
            </a:pP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119500"/>
            <a:ext cx="3179981" cy="210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39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온도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기압 센서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5" name="모서리가 둥근 직사각형 4"/>
          <p:cNvSpPr/>
          <p:nvPr/>
        </p:nvSpPr>
        <p:spPr>
          <a:xfrm>
            <a:off x="4166274" y="1616319"/>
            <a:ext cx="1399126" cy="1489088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800" b="0" i="0" u="none" strike="noStrike" cap="none" normalizeH="0" baseline="0" smtClean="0">
              <a:solidFill>
                <a:schemeClr val="bg2"/>
              </a:solidFill>
              <a:effectLst/>
              <a:latin typeface="Arial"/>
              <a:ea typeface="굴림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50153" y="1842795"/>
            <a:ext cx="1080562" cy="12961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800" b="0" i="0" u="none" strike="noStrike" cap="none" normalizeH="0" baseline="0" smtClean="0">
              <a:solidFill>
                <a:schemeClr val="bg2"/>
              </a:solidFill>
              <a:effectLst/>
              <a:latin typeface="Arial"/>
              <a:ea typeface="굴림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64723" y="1777840"/>
            <a:ext cx="1008112" cy="12961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800" b="0" i="0" u="none" strike="noStrike" cap="none" normalizeH="0" baseline="0" smtClean="0">
              <a:solidFill>
                <a:schemeClr val="bg2"/>
              </a:solidFill>
              <a:effectLst/>
              <a:latin typeface="Arial"/>
              <a:ea typeface="굴림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785625" y="2465571"/>
            <a:ext cx="88018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1785624" y="2029706"/>
            <a:ext cx="1052803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SMOKE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838428" y="1400230"/>
            <a:ext cx="72008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ADC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65810" y="2260538"/>
            <a:ext cx="720080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CH0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108339" y="2214372"/>
            <a:ext cx="620554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CLK Din </a:t>
            </a:r>
            <a:r>
              <a:rPr lang="en-US" altLang="ko-KR" sz="1200" dirty="0" err="1" smtClean="0"/>
              <a:t>Dout</a:t>
            </a:r>
            <a:endParaRPr lang="ko-KR" altLang="en-US" sz="12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558508" y="2399037"/>
            <a:ext cx="62109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cxnSp>
        <p:nvCxnSpPr>
          <p:cNvPr id="14" name="직선 화살표 연결선 13"/>
          <p:cNvCxnSpPr/>
          <p:nvPr/>
        </p:nvCxnSpPr>
        <p:spPr>
          <a:xfrm flipH="1">
            <a:off x="3488562" y="2557821"/>
            <a:ext cx="76098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cxnSp>
        <p:nvCxnSpPr>
          <p:cNvPr id="15" name="직선 화살표 연결선 14"/>
          <p:cNvCxnSpPr/>
          <p:nvPr/>
        </p:nvCxnSpPr>
        <p:spPr>
          <a:xfrm>
            <a:off x="3558508" y="2860703"/>
            <a:ext cx="62109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4250153" y="1883413"/>
            <a:ext cx="187220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SU8051</a:t>
            </a:r>
            <a:endParaRPr lang="ko-KR" altLang="en-US" dirty="0"/>
          </a:p>
        </p:txBody>
      </p:sp>
      <p:pic>
        <p:nvPicPr>
          <p:cNvPr id="17" name="imagerId30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234" y="1883413"/>
            <a:ext cx="1922794" cy="954901"/>
          </a:xfrm>
          <a:prstGeom prst="rect">
            <a:avLst/>
          </a:prstGeom>
          <a:noFill/>
        </p:spPr>
      </p:pic>
      <p:cxnSp>
        <p:nvCxnSpPr>
          <p:cNvPr id="18" name="직선 화살표 연결선 17"/>
          <p:cNvCxnSpPr/>
          <p:nvPr/>
        </p:nvCxnSpPr>
        <p:spPr>
          <a:xfrm flipV="1">
            <a:off x="5330106" y="2233558"/>
            <a:ext cx="1152128" cy="191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cxnSp>
        <p:nvCxnSpPr>
          <p:cNvPr id="19" name="직선 화살표 연결선 18"/>
          <p:cNvCxnSpPr/>
          <p:nvPr/>
        </p:nvCxnSpPr>
        <p:spPr>
          <a:xfrm>
            <a:off x="5330106" y="2490867"/>
            <a:ext cx="1152128" cy="466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454415" y="1864226"/>
            <a:ext cx="90351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30106" y="2557821"/>
            <a:ext cx="115212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 bus</a:t>
            </a:r>
            <a:endParaRPr lang="ko-KR" altLang="en-US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85" y="1749238"/>
            <a:ext cx="1547330" cy="1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276115" y="1268760"/>
            <a:ext cx="165635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UC5000C</a:t>
            </a:r>
            <a:endParaRPr lang="ko-KR" altLang="en-US" dirty="0"/>
          </a:p>
        </p:txBody>
      </p:sp>
      <p:sp>
        <p:nvSpPr>
          <p:cNvPr id="24" name="내용 개체 틀 2">
            <a:extLst>
              <a:ext uri="{FF2B5EF4-FFF2-40B4-BE49-F238E27FC236}">
                <a16:creationId xmlns="" xmlns:a16="http://schemas.microsoft.com/office/drawing/2014/main" id="{0C121016-932A-472D-95E5-5DDEE4C11DA1}"/>
              </a:ext>
            </a:extLst>
          </p:cNvPr>
          <p:cNvSpPr txBox="1">
            <a:spLocks/>
          </p:cNvSpPr>
          <p:nvPr/>
        </p:nvSpPr>
        <p:spPr bwMode="auto">
          <a:xfrm>
            <a:off x="300476" y="3927501"/>
            <a:ext cx="8450859" cy="284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4"/>
              </a:buBlip>
              <a:defRPr kumimoji="1" sz="2000" b="1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5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7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8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8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8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8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8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457200" lvl="1" indent="0" latinLnBrk="0">
              <a:buFont typeface="Wingdings" pitchFamily="2" charset="2"/>
              <a:buNone/>
            </a:pPr>
            <a:endParaRPr lang="en-US" altLang="ko-KR" sz="2200" kern="0" dirty="0"/>
          </a:p>
          <a:p>
            <a:pPr lvl="1" latinLnBrk="0"/>
            <a:r>
              <a:rPr lang="ko-KR" altLang="en-US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출력된 아날로그 신호</a:t>
            </a:r>
            <a:r>
              <a:rPr lang="en-US" altLang="ko-KR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(SMOKE)</a:t>
            </a:r>
            <a:r>
              <a:rPr lang="ko-KR" altLang="en-US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ADC</a:t>
            </a:r>
            <a:r>
              <a:rPr lang="ko-KR" altLang="en-US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CH0</a:t>
            </a:r>
            <a:r>
              <a:rPr lang="ko-KR" altLang="en-US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입력되고 </a:t>
            </a:r>
            <a:r>
              <a:rPr lang="en-US" altLang="ko-KR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UC5000 </a:t>
            </a:r>
            <a:r>
              <a:rPr lang="ko-KR" altLang="en-US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내부의 </a:t>
            </a:r>
            <a:r>
              <a:rPr lang="en-US" altLang="ko-KR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MCU</a:t>
            </a:r>
            <a:r>
              <a:rPr lang="ko-KR" altLang="en-US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SPI</a:t>
            </a:r>
            <a:r>
              <a:rPr lang="ko-KR" altLang="en-US" sz="2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 방식으로 </a:t>
            </a:r>
            <a:r>
              <a:rPr lang="en-US" altLang="ko-KR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ADC</a:t>
            </a:r>
            <a:r>
              <a:rPr lang="ko-KR" altLang="en-US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통신하고 </a:t>
            </a:r>
            <a:r>
              <a:rPr lang="en-US" altLang="ko-KR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LCD </a:t>
            </a:r>
            <a:r>
              <a:rPr lang="ko-KR" altLang="en-US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화면을 통해 </a:t>
            </a:r>
            <a:r>
              <a:rPr lang="ko-KR" altLang="en-US" sz="22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센싱한</a:t>
            </a:r>
            <a:r>
              <a:rPr lang="ko-KR" altLang="en-US" sz="22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값을 출력</a:t>
            </a:r>
            <a:endParaRPr lang="en-US" altLang="ko-KR" sz="22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146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559014"/>
            <a:ext cx="7772400" cy="809202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68686" y="1628800"/>
            <a:ext cx="6163553" cy="4896544"/>
          </a:xfrm>
        </p:spPr>
        <p:txBody>
          <a:bodyPr/>
          <a:lstStyle/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altLang="ko-KR" sz="2600" b="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USN SENSOS </a:t>
            </a:r>
            <a:r>
              <a:rPr lang="ko-KR" altLang="en-US" sz="2600" b="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시스템 실습 환경</a:t>
            </a:r>
            <a:endParaRPr lang="en-US" altLang="ko-KR" sz="2600" b="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altLang="ko-KR" sz="2600" b="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LCD, </a:t>
            </a:r>
            <a:r>
              <a:rPr lang="en-US" altLang="ko-KR" sz="2600" b="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RTC </a:t>
            </a:r>
            <a:r>
              <a:rPr lang="ko-KR" altLang="en-US" sz="2600" b="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제어</a:t>
            </a:r>
            <a:endParaRPr lang="ko-KR" altLang="en-US" sz="2600" b="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600" b="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2600" b="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온도</a:t>
            </a:r>
            <a:r>
              <a:rPr lang="en-US" altLang="ko-KR" sz="2600" b="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600" b="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조도</a:t>
            </a:r>
            <a:r>
              <a:rPr lang="en-US" altLang="ko-KR" sz="2600" b="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600" b="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연기</a:t>
            </a:r>
            <a:r>
              <a:rPr lang="en-US" altLang="ko-KR" sz="2600" b="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600" b="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기압 센서 </a:t>
            </a:r>
            <a:endParaRPr lang="en-US" altLang="ko-KR" sz="2600" b="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600" b="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4. </a:t>
            </a:r>
            <a:r>
              <a:rPr lang="ko-KR" altLang="en-US" sz="2600" b="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동작</a:t>
            </a:r>
            <a:r>
              <a:rPr lang="en-US" altLang="ko-KR" sz="2600" b="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600" b="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거리 센서</a:t>
            </a:r>
            <a:endParaRPr lang="en-US" altLang="ko-KR" sz="2600" b="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600" b="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5. </a:t>
            </a:r>
            <a:r>
              <a:rPr lang="ko-KR" altLang="en-US" sz="2600" b="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터치</a:t>
            </a:r>
            <a:r>
              <a:rPr lang="en-US" altLang="ko-KR" sz="2600" b="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600" b="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온습도</a:t>
            </a:r>
            <a:r>
              <a:rPr lang="en-US" altLang="ko-KR" sz="2600" b="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600" b="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이미지 센서</a:t>
            </a:r>
            <a:endParaRPr lang="en-US" altLang="ko-KR" sz="2600" b="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600" b="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6. </a:t>
            </a:r>
            <a:r>
              <a:rPr lang="ko-KR" altLang="en-US" sz="2600" b="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유무선 통신</a:t>
            </a:r>
            <a:endParaRPr lang="en-US" altLang="ko-KR" sz="2600" b="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600" b="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7. </a:t>
            </a:r>
            <a:r>
              <a:rPr lang="ko-KR" altLang="en-US" sz="2600" b="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웹 페이지 원격 제어</a:t>
            </a:r>
            <a:endParaRPr lang="ko-KR" altLang="en-US" sz="2600" b="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84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온도</a:t>
            </a:r>
            <a:r>
              <a:rPr lang="en-US" altLang="ko-KR" dirty="0"/>
              <a:t>, </a:t>
            </a:r>
            <a:r>
              <a:rPr lang="ko-KR" altLang="en-US" dirty="0"/>
              <a:t>조도</a:t>
            </a:r>
            <a:r>
              <a:rPr lang="en-US" altLang="ko-KR" dirty="0"/>
              <a:t>, </a:t>
            </a:r>
            <a:r>
              <a:rPr lang="ko-KR" altLang="en-US" dirty="0"/>
              <a:t>연기</a:t>
            </a:r>
            <a:r>
              <a:rPr lang="en-US" altLang="ko-KR" dirty="0"/>
              <a:t>, </a:t>
            </a:r>
            <a:r>
              <a:rPr lang="ko-KR" altLang="en-US" dirty="0"/>
              <a:t>기압 센서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사용 함수</a:t>
            </a:r>
            <a:endParaRPr lang="en-US" altLang="ko-KR" dirty="0"/>
          </a:p>
          <a:p>
            <a:pPr lvl="1"/>
            <a:r>
              <a:rPr lang="en-US" altLang="ko-KR" dirty="0" err="1"/>
              <a:t>Seleco</a:t>
            </a:r>
            <a:r>
              <a:rPr lang="en-US" altLang="ko-KR" dirty="0"/>
              <a:t>㈜</a:t>
            </a:r>
            <a:r>
              <a:rPr lang="ko-KR" altLang="en-US" dirty="0"/>
              <a:t>의 </a:t>
            </a:r>
            <a:r>
              <a:rPr lang="en-US" altLang="ko-KR" dirty="0"/>
              <a:t>API</a:t>
            </a:r>
            <a:r>
              <a:rPr lang="ko-KR" altLang="en-US" dirty="0"/>
              <a:t>인 ‘</a:t>
            </a:r>
            <a:r>
              <a:rPr lang="en-US" altLang="ko-KR" dirty="0" err="1"/>
              <a:t>sensos_api.h</a:t>
            </a:r>
            <a:r>
              <a:rPr lang="en-US" altLang="ko-KR" dirty="0"/>
              <a:t>’ </a:t>
            </a:r>
            <a:r>
              <a:rPr lang="ko-KR" altLang="en-US" dirty="0"/>
              <a:t>헤더파일에서 제공된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r>
              <a:rPr lang="en-US" altLang="ko-KR" dirty="0"/>
              <a:t>SENSOS_SMOKE_READ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연기 </a:t>
            </a:r>
            <a:r>
              <a:rPr lang="ko-KR" altLang="en-US" dirty="0"/>
              <a:t>센서에서 측정된 값을 불러오는 함수</a:t>
            </a:r>
          </a:p>
          <a:p>
            <a:r>
              <a:rPr lang="ko-KR" altLang="en-US" dirty="0" smtClean="0"/>
              <a:t>전압</a:t>
            </a:r>
            <a:r>
              <a:rPr lang="en-US" altLang="ko-KR" dirty="0" smtClean="0"/>
              <a:t>(</a:t>
            </a:r>
            <a:r>
              <a:rPr lang="ko-KR" altLang="en-US" dirty="0"/>
              <a:t>오차 보정</a:t>
            </a:r>
            <a:r>
              <a:rPr lang="en-US" altLang="ko-KR" dirty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불러온 </a:t>
            </a:r>
            <a:r>
              <a:rPr lang="ko-KR" altLang="en-US" dirty="0"/>
              <a:t>센서 값 * </a:t>
            </a:r>
            <a:r>
              <a:rPr lang="en-US" altLang="ko-KR" dirty="0"/>
              <a:t>1.22(1LSB)</a:t>
            </a:r>
          </a:p>
          <a:p>
            <a:r>
              <a:rPr lang="ko-KR" altLang="en-US" dirty="0" smtClean="0"/>
              <a:t>최종 연기 측정 값 </a:t>
            </a:r>
            <a:r>
              <a:rPr lang="en-US" altLang="ko-KR" dirty="0" smtClean="0"/>
              <a:t>= </a:t>
            </a:r>
            <a:r>
              <a:rPr lang="en-US" altLang="ko-KR" dirty="0"/>
              <a:t>compute(</a:t>
            </a:r>
            <a:r>
              <a:rPr lang="ko-KR" altLang="en-US" dirty="0"/>
              <a:t>계산된 전압 값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연기 감지 센서로부터 출력되는 아날로그 전압으로 </a:t>
            </a:r>
            <a:r>
              <a:rPr lang="en-US" altLang="ko-KR" dirty="0"/>
              <a:t>ppm </a:t>
            </a:r>
            <a:r>
              <a:rPr lang="ko-KR" altLang="en-US" dirty="0"/>
              <a:t>단위에 맞게 가스 농도 값을 계산하는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323528" y="1052513"/>
            <a:ext cx="8424167" cy="129636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SG100F</a:t>
            </a:r>
            <a:r>
              <a:rPr lang="ko-KR" altLang="ko-KR" sz="2000" b="1" dirty="0">
                <a:latin typeface="+mn-ea"/>
                <a:ea typeface="+mn-ea"/>
              </a:rPr>
              <a:t>의</a:t>
            </a:r>
            <a:r>
              <a:rPr lang="en-US" altLang="ko-KR" sz="2000" b="1" dirty="0">
                <a:latin typeface="+mn-ea"/>
                <a:ea typeface="+mn-ea"/>
              </a:rPr>
              <a:t> 12bit ADC</a:t>
            </a:r>
            <a:r>
              <a:rPr lang="ko-KR" altLang="ko-KR" sz="2000" b="1" dirty="0">
                <a:latin typeface="+mn-ea"/>
                <a:ea typeface="+mn-ea"/>
              </a:rPr>
              <a:t>는</a:t>
            </a:r>
            <a:r>
              <a:rPr lang="en-US" altLang="ko-KR" sz="2000" b="1" dirty="0">
                <a:latin typeface="+mn-ea"/>
                <a:ea typeface="+mn-ea"/>
              </a:rPr>
              <a:t> 5V</a:t>
            </a:r>
            <a:r>
              <a:rPr lang="ko-KR" altLang="ko-KR" sz="2000" b="1" dirty="0">
                <a:latin typeface="+mn-ea"/>
                <a:ea typeface="+mn-ea"/>
              </a:rPr>
              <a:t>를 전압 </a:t>
            </a:r>
            <a:r>
              <a:rPr lang="ko-KR" altLang="ko-KR" sz="2000" b="1" dirty="0" err="1">
                <a:latin typeface="+mn-ea"/>
                <a:ea typeface="+mn-ea"/>
              </a:rPr>
              <a:t>레퍼런스로</a:t>
            </a:r>
            <a:r>
              <a:rPr lang="ko-KR" altLang="ko-KR" sz="2000" b="1" dirty="0">
                <a:latin typeface="+mn-ea"/>
                <a:ea typeface="+mn-ea"/>
              </a:rPr>
              <a:t> 사</a:t>
            </a:r>
            <a:r>
              <a:rPr lang="ko-KR" altLang="en-US" sz="2000" b="1" dirty="0">
                <a:latin typeface="+mn-ea"/>
                <a:ea typeface="+mn-ea"/>
              </a:rPr>
              <a:t>용</a:t>
            </a:r>
            <a:endParaRPr lang="en-US" altLang="ko-KR" sz="2000" b="1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+mn-ea"/>
                <a:ea typeface="+mn-ea"/>
                <a:sym typeface="Wingdings" panose="05000000000000000000" pitchFamily="2" charset="2"/>
              </a:rPr>
              <a:t>	 </a:t>
            </a:r>
            <a:r>
              <a:rPr lang="en-US" altLang="ko-KR" sz="2000" b="1" dirty="0">
                <a:latin typeface="+mn-ea"/>
                <a:ea typeface="+mn-ea"/>
              </a:rPr>
              <a:t>5/4096(2^12) = 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  <a:ea typeface="+mn-ea"/>
              </a:rPr>
              <a:t>1.22mV</a:t>
            </a:r>
            <a:r>
              <a:rPr lang="ko-KR" altLang="ko-KR" sz="2000" b="1" dirty="0">
                <a:latin typeface="+mn-ea"/>
                <a:ea typeface="+mn-ea"/>
              </a:rPr>
              <a:t>의</a:t>
            </a:r>
            <a:r>
              <a:rPr lang="en-US" altLang="ko-KR" sz="2000" b="1" dirty="0">
                <a:latin typeface="+mn-ea"/>
                <a:ea typeface="+mn-ea"/>
              </a:rPr>
              <a:t> 1LSB </a:t>
            </a:r>
            <a:r>
              <a:rPr lang="ko-KR" altLang="ko-KR" sz="2000" b="1" dirty="0">
                <a:latin typeface="+mn-ea"/>
                <a:ea typeface="+mn-ea"/>
              </a:rPr>
              <a:t>계수를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가짐</a:t>
            </a:r>
            <a:endParaRPr lang="en-US" altLang="ko-KR" sz="2000" b="1" dirty="0">
              <a:latin typeface="+mn-ea"/>
              <a:ea typeface="+mn-ea"/>
            </a:endParaRPr>
          </a:p>
          <a:p>
            <a:pPr lvl="1"/>
            <a:r>
              <a:rPr lang="en-US" altLang="ko-KR" b="1" dirty="0" smtClean="0">
                <a:latin typeface="+mn-ea"/>
                <a:ea typeface="+mn-ea"/>
              </a:rPr>
              <a:t>*LSB(Least </a:t>
            </a:r>
            <a:r>
              <a:rPr lang="en-US" altLang="ko-KR" b="1" dirty="0">
                <a:latin typeface="+mn-ea"/>
                <a:ea typeface="+mn-ea"/>
              </a:rPr>
              <a:t>Significant Bit): </a:t>
            </a:r>
            <a:r>
              <a:rPr lang="ko-KR" altLang="ko-KR" b="1" dirty="0">
                <a:latin typeface="+mn-ea"/>
                <a:ea typeface="+mn-ea"/>
              </a:rPr>
              <a:t>최소 유효 비트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ko-KR" b="1" dirty="0">
                <a:latin typeface="+mn-ea"/>
                <a:ea typeface="+mn-ea"/>
              </a:rPr>
              <a:t>양자화 오차 보정을 위해 계산</a:t>
            </a:r>
            <a:endParaRPr lang="en-US" altLang="ko-KR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0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온도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기압 센서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4978896" cy="5073650"/>
          </a:xfrm>
        </p:spPr>
        <p:txBody>
          <a:bodyPr/>
          <a:lstStyle/>
          <a:p>
            <a:r>
              <a:rPr lang="ko-KR" altLang="en-US" dirty="0" smtClean="0"/>
              <a:t>기압 센서</a:t>
            </a:r>
            <a:r>
              <a:rPr lang="en-US" altLang="ko-KR" dirty="0" smtClean="0"/>
              <a:t>(MPXH6115A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lvl="1"/>
            <a:r>
              <a:rPr lang="ko-KR" altLang="en-US" sz="1800" dirty="0" smtClean="0"/>
              <a:t>대기압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지면상에서 대기가 보여주는 기압</a:t>
            </a:r>
            <a:r>
              <a:rPr lang="en-US" altLang="ko-KR" sz="1800" dirty="0" smtClean="0"/>
              <a:t>. 76cm</a:t>
            </a:r>
            <a:r>
              <a:rPr lang="ko-KR" altLang="en-US" sz="1800" dirty="0" smtClean="0"/>
              <a:t>의 수은 기둥이 누르는 압력이며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약 </a:t>
            </a:r>
            <a:r>
              <a:rPr lang="en-US" altLang="ko-KR" sz="1800" dirty="0" smtClean="0"/>
              <a:t>1000km </a:t>
            </a:r>
            <a:r>
              <a:rPr lang="ko-KR" altLang="en-US" sz="1800" dirty="0" smtClean="0"/>
              <a:t>높이의 공기 기둥이 누르는 압력과 같다</a:t>
            </a:r>
            <a:r>
              <a:rPr lang="en-US" altLang="ko-KR" sz="1800" dirty="0" smtClean="0"/>
              <a:t>. 1</a:t>
            </a:r>
            <a:r>
              <a:rPr lang="ko-KR" altLang="en-US" sz="1800" dirty="0" smtClean="0"/>
              <a:t>기압 </a:t>
            </a:r>
            <a:r>
              <a:rPr lang="ko-KR" altLang="en-US" sz="1800" dirty="0" smtClean="0"/>
              <a:t>즉</a:t>
            </a:r>
            <a:r>
              <a:rPr lang="en-US" altLang="ko-KR" sz="1800" dirty="0" smtClean="0"/>
              <a:t> </a:t>
            </a:r>
            <a:r>
              <a:rPr lang="en-US" altLang="ko-KR" sz="1800" dirty="0" smtClean="0"/>
              <a:t>1atm</a:t>
            </a:r>
            <a:r>
              <a:rPr lang="ko-KR" altLang="en-US" sz="1800" dirty="0" smtClean="0"/>
              <a:t>은 </a:t>
            </a:r>
            <a:r>
              <a:rPr lang="en-US" altLang="ko-KR" sz="1800" dirty="0" smtClean="0"/>
              <a:t>760mmHg, 1013</a:t>
            </a:r>
            <a:r>
              <a:rPr lang="ko-KR" altLang="en-US" sz="1800" dirty="0" smtClean="0"/>
              <a:t>밀리바</a:t>
            </a:r>
            <a:r>
              <a:rPr lang="en-US" altLang="ko-KR" sz="1800" dirty="0" smtClean="0"/>
              <a:t>, 1.033kg/</a:t>
            </a:r>
            <a:r>
              <a:rPr lang="ko-KR" altLang="en-US" sz="1800" dirty="0" smtClean="0"/>
              <a:t>㎠등으로 </a:t>
            </a:r>
            <a:r>
              <a:rPr lang="ko-KR" altLang="en-US" sz="1800" dirty="0" smtClean="0"/>
              <a:t>표시</a:t>
            </a:r>
            <a:endParaRPr lang="en-US" altLang="ko-KR" sz="1800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기압센서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액체 또는 기체의 압력을 검출하고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계측이나 제어에 사용하기 쉬운 전기 신호로 변환하여 전송하는 장치 또는 소자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104" y="2243334"/>
            <a:ext cx="3133725" cy="165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28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온도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기압 센서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2410" y="4005064"/>
            <a:ext cx="8229600" cy="3098354"/>
          </a:xfrm>
        </p:spPr>
        <p:txBody>
          <a:bodyPr/>
          <a:lstStyle/>
          <a:p>
            <a:pPr lvl="1"/>
            <a:r>
              <a:rPr lang="ko-KR" altLang="en-US" sz="2200" dirty="0" smtClean="0"/>
              <a:t>출력된 아날로그 신호</a:t>
            </a:r>
            <a:r>
              <a:rPr lang="en-US" altLang="ko-KR" sz="2200" dirty="0" smtClean="0"/>
              <a:t>(PRESS)</a:t>
            </a:r>
            <a:r>
              <a:rPr lang="ko-KR" altLang="en-US" sz="2200" dirty="0" smtClean="0"/>
              <a:t>는 </a:t>
            </a:r>
            <a:r>
              <a:rPr lang="en-US" altLang="ko-KR" sz="2200" dirty="0" smtClean="0"/>
              <a:t>ADC</a:t>
            </a:r>
            <a:r>
              <a:rPr lang="ko-KR" altLang="en-US" sz="2200" dirty="0" smtClean="0"/>
              <a:t>의 </a:t>
            </a:r>
            <a:r>
              <a:rPr lang="en-US" altLang="ko-KR" sz="2200" dirty="0" smtClean="0"/>
              <a:t>CH2</a:t>
            </a:r>
            <a:r>
              <a:rPr lang="ko-KR" altLang="en-US" sz="2200" dirty="0" smtClean="0"/>
              <a:t>를 통해 입력되고</a:t>
            </a:r>
            <a:r>
              <a:rPr lang="en-US" altLang="ko-KR" sz="2200" dirty="0" smtClean="0"/>
              <a:t>, FPGA </a:t>
            </a:r>
            <a:r>
              <a:rPr lang="ko-KR" altLang="en-US" sz="2200" dirty="0" smtClean="0"/>
              <a:t>내부의 </a:t>
            </a:r>
            <a:r>
              <a:rPr lang="en-US" altLang="ko-KR" sz="2200" dirty="0" smtClean="0"/>
              <a:t>MCU</a:t>
            </a:r>
            <a:r>
              <a:rPr lang="ko-KR" altLang="en-US" sz="2200" dirty="0" smtClean="0"/>
              <a:t>는 </a:t>
            </a:r>
            <a:r>
              <a:rPr lang="en-US" altLang="ko-KR" sz="2200" dirty="0" smtClean="0"/>
              <a:t>SPI </a:t>
            </a:r>
            <a:r>
              <a:rPr lang="ko-KR" altLang="en-US" sz="2200" dirty="0" smtClean="0"/>
              <a:t>인터페이스 방식으로 </a:t>
            </a:r>
            <a:r>
              <a:rPr lang="en-US" altLang="ko-KR" sz="2200" dirty="0" smtClean="0"/>
              <a:t>ADC</a:t>
            </a:r>
            <a:r>
              <a:rPr lang="ko-KR" altLang="en-US" sz="2200" dirty="0" smtClean="0"/>
              <a:t>와 통신하고 </a:t>
            </a:r>
            <a:r>
              <a:rPr lang="en-US" altLang="ko-KR" sz="2200" dirty="0" smtClean="0"/>
              <a:t>LCD </a:t>
            </a:r>
            <a:r>
              <a:rPr lang="ko-KR" altLang="en-US" sz="2200" dirty="0" smtClean="0"/>
              <a:t>화면을 통해 </a:t>
            </a:r>
            <a:r>
              <a:rPr lang="ko-KR" altLang="en-US" sz="2200" dirty="0" err="1" smtClean="0"/>
              <a:t>센싱한</a:t>
            </a:r>
            <a:r>
              <a:rPr lang="ko-KR" altLang="en-US" sz="2200" dirty="0" smtClean="0"/>
              <a:t> 데이터 값을 출력</a:t>
            </a:r>
            <a:endParaRPr lang="ko-KR" altLang="en-US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5" name="모서리가 둥근 직사각형 4"/>
          <p:cNvSpPr/>
          <p:nvPr/>
        </p:nvSpPr>
        <p:spPr>
          <a:xfrm>
            <a:off x="4166274" y="1616319"/>
            <a:ext cx="1399126" cy="1489088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800" b="0" i="0" u="none" strike="noStrike" cap="none" normalizeH="0" baseline="0" smtClean="0">
              <a:solidFill>
                <a:schemeClr val="bg2"/>
              </a:solidFill>
              <a:effectLst/>
              <a:latin typeface="Arial"/>
              <a:ea typeface="굴림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50153" y="1842795"/>
            <a:ext cx="1080562" cy="12961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800" b="0" i="0" u="none" strike="noStrike" cap="none" normalizeH="0" baseline="0" smtClean="0">
              <a:solidFill>
                <a:schemeClr val="bg2"/>
              </a:solidFill>
              <a:effectLst/>
              <a:latin typeface="Arial"/>
              <a:ea typeface="굴림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64723" y="1777840"/>
            <a:ext cx="1008112" cy="12961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800" b="0" i="0" u="none" strike="noStrike" cap="none" normalizeH="0" baseline="0" smtClean="0">
              <a:solidFill>
                <a:schemeClr val="bg2"/>
              </a:solidFill>
              <a:effectLst/>
              <a:latin typeface="Arial"/>
              <a:ea typeface="굴림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785625" y="2465571"/>
            <a:ext cx="88018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1785624" y="2029706"/>
            <a:ext cx="1052803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PRESS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838428" y="1400230"/>
            <a:ext cx="72008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ADC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65810" y="2260538"/>
            <a:ext cx="720080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CH2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108339" y="2214372"/>
            <a:ext cx="620554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CLK Din </a:t>
            </a:r>
            <a:r>
              <a:rPr lang="en-US" altLang="ko-KR" sz="1200" dirty="0" err="1" smtClean="0"/>
              <a:t>Dout</a:t>
            </a:r>
            <a:endParaRPr lang="ko-KR" altLang="en-US" sz="12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558508" y="2399037"/>
            <a:ext cx="62109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cxnSp>
        <p:nvCxnSpPr>
          <p:cNvPr id="14" name="직선 화살표 연결선 13"/>
          <p:cNvCxnSpPr/>
          <p:nvPr/>
        </p:nvCxnSpPr>
        <p:spPr>
          <a:xfrm flipH="1">
            <a:off x="3488562" y="2557821"/>
            <a:ext cx="76098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cxnSp>
        <p:nvCxnSpPr>
          <p:cNvPr id="15" name="직선 화살표 연결선 14"/>
          <p:cNvCxnSpPr/>
          <p:nvPr/>
        </p:nvCxnSpPr>
        <p:spPr>
          <a:xfrm>
            <a:off x="3558508" y="2860703"/>
            <a:ext cx="62109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4250153" y="1883413"/>
            <a:ext cx="187220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SU8051</a:t>
            </a:r>
            <a:endParaRPr lang="ko-KR" altLang="en-US" dirty="0"/>
          </a:p>
        </p:txBody>
      </p:sp>
      <p:pic>
        <p:nvPicPr>
          <p:cNvPr id="17" name="imagerId30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703" y="1905802"/>
            <a:ext cx="1922794" cy="954901"/>
          </a:xfrm>
          <a:prstGeom prst="rect">
            <a:avLst/>
          </a:prstGeom>
          <a:noFill/>
        </p:spPr>
      </p:pic>
      <p:cxnSp>
        <p:nvCxnSpPr>
          <p:cNvPr id="18" name="직선 화살표 연결선 17"/>
          <p:cNvCxnSpPr/>
          <p:nvPr/>
        </p:nvCxnSpPr>
        <p:spPr>
          <a:xfrm flipV="1">
            <a:off x="5330106" y="2233558"/>
            <a:ext cx="1152128" cy="191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cxnSp>
        <p:nvCxnSpPr>
          <p:cNvPr id="19" name="직선 화살표 연결선 18"/>
          <p:cNvCxnSpPr/>
          <p:nvPr/>
        </p:nvCxnSpPr>
        <p:spPr>
          <a:xfrm>
            <a:off x="5330106" y="2490867"/>
            <a:ext cx="1152128" cy="466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454415" y="1864226"/>
            <a:ext cx="90351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30106" y="2557821"/>
            <a:ext cx="115212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 bus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76115" y="1268760"/>
            <a:ext cx="165635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UC5000C</a:t>
            </a:r>
            <a:endParaRPr lang="ko-KR" alt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10" y="2048892"/>
            <a:ext cx="1416614" cy="746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407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온도</a:t>
            </a:r>
            <a:r>
              <a:rPr lang="en-US" altLang="ko-KR" dirty="0"/>
              <a:t>, </a:t>
            </a:r>
            <a:r>
              <a:rPr lang="ko-KR" altLang="en-US" dirty="0"/>
              <a:t>조도</a:t>
            </a:r>
            <a:r>
              <a:rPr lang="en-US" altLang="ko-KR" dirty="0"/>
              <a:t>, </a:t>
            </a:r>
            <a:r>
              <a:rPr lang="ko-KR" altLang="en-US" dirty="0"/>
              <a:t>연기</a:t>
            </a:r>
            <a:r>
              <a:rPr lang="en-US" altLang="ko-KR" dirty="0"/>
              <a:t>, </a:t>
            </a:r>
            <a:r>
              <a:rPr lang="ko-KR" altLang="en-US" dirty="0"/>
              <a:t>기압 센서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사용 함수</a:t>
            </a:r>
            <a:endParaRPr lang="en-US" altLang="ko-KR" dirty="0" smtClean="0"/>
          </a:p>
          <a:p>
            <a:pPr lvl="1"/>
            <a:r>
              <a:rPr lang="en-US" altLang="ko-KR" dirty="0" err="1"/>
              <a:t>Seleco</a:t>
            </a:r>
            <a:r>
              <a:rPr lang="en-US" altLang="ko-KR" dirty="0"/>
              <a:t>㈜</a:t>
            </a:r>
            <a:r>
              <a:rPr lang="ko-KR" altLang="en-US" dirty="0"/>
              <a:t>의 </a:t>
            </a:r>
            <a:r>
              <a:rPr lang="en-US" altLang="ko-KR" dirty="0"/>
              <a:t>API</a:t>
            </a:r>
            <a:r>
              <a:rPr lang="ko-KR" altLang="en-US" dirty="0"/>
              <a:t>인 ‘</a:t>
            </a:r>
            <a:r>
              <a:rPr lang="en-US" altLang="ko-KR" dirty="0" err="1"/>
              <a:t>sensos_api.h</a:t>
            </a:r>
            <a:r>
              <a:rPr lang="en-US" altLang="ko-KR" dirty="0"/>
              <a:t>’ </a:t>
            </a:r>
            <a:r>
              <a:rPr lang="ko-KR" altLang="en-US" dirty="0"/>
              <a:t>헤더파일에서 제공된 함수</a:t>
            </a:r>
            <a:endParaRPr lang="en-US" altLang="ko-KR" dirty="0"/>
          </a:p>
          <a:p>
            <a:r>
              <a:rPr lang="en-US" altLang="ko-KR" dirty="0"/>
              <a:t>SENSOS_PRESS_READ() </a:t>
            </a:r>
          </a:p>
          <a:p>
            <a:pPr lvl="1"/>
            <a:r>
              <a:rPr lang="ko-KR" altLang="en-US" dirty="0" smtClean="0"/>
              <a:t>기압 </a:t>
            </a:r>
            <a:r>
              <a:rPr lang="ko-KR" altLang="en-US" dirty="0"/>
              <a:t>센서에서 측정된 값을 불러오는 함수</a:t>
            </a:r>
          </a:p>
          <a:p>
            <a:r>
              <a:rPr lang="ko-KR" altLang="en-US" dirty="0" smtClean="0"/>
              <a:t>전압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오차 보정</a:t>
            </a:r>
            <a:r>
              <a:rPr lang="en-US" altLang="ko-KR" dirty="0" smtClean="0"/>
              <a:t>) = </a:t>
            </a:r>
            <a:r>
              <a:rPr lang="ko-KR" altLang="en-US" dirty="0" smtClean="0"/>
              <a:t>불러온 </a:t>
            </a:r>
            <a:r>
              <a:rPr lang="ko-KR" altLang="en-US" dirty="0"/>
              <a:t>센서 값 * </a:t>
            </a:r>
            <a:r>
              <a:rPr lang="en-US" altLang="ko-KR" dirty="0"/>
              <a:t>1.22(1LSB)</a:t>
            </a:r>
          </a:p>
          <a:p>
            <a:r>
              <a:rPr lang="ko-KR" altLang="en-US" dirty="0" smtClean="0"/>
              <a:t>최종 기압 측정 값 </a:t>
            </a:r>
            <a:r>
              <a:rPr lang="en-US" altLang="ko-KR" dirty="0" smtClean="0"/>
              <a:t>= </a:t>
            </a:r>
            <a:r>
              <a:rPr lang="en-US" altLang="ko-KR" dirty="0"/>
              <a:t>compute(</a:t>
            </a:r>
            <a:r>
              <a:rPr lang="ko-KR" altLang="en-US" dirty="0"/>
              <a:t>계산된 전압 값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 = ((</a:t>
            </a:r>
            <a:r>
              <a:rPr lang="ko-KR" altLang="en-US" dirty="0"/>
              <a:t>센서</a:t>
            </a:r>
            <a:r>
              <a:rPr lang="en-US" altLang="ko-KR" dirty="0"/>
              <a:t> </a:t>
            </a:r>
            <a:r>
              <a:rPr lang="ko-KR" altLang="en-US" dirty="0"/>
              <a:t>값 </a:t>
            </a:r>
            <a:r>
              <a:rPr lang="en-US" altLang="ko-KR" dirty="0"/>
              <a:t>+ 5 * 95) * 10) / (5 * 9)</a:t>
            </a:r>
            <a:r>
              <a:rPr lang="ko-KR" altLang="en-US" dirty="0"/>
              <a:t>는 기압센서에서 출력되는 아날로그 전압에 대한 거리 값을 계산하기 위한 수식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ko-KR" altLang="en-US" dirty="0"/>
              <a:t>단위는 </a:t>
            </a:r>
            <a:r>
              <a:rPr lang="ko-KR" altLang="en-US" dirty="0" smtClean="0"/>
              <a:t>㎪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킬로파스칼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323528" y="1052513"/>
            <a:ext cx="8424167" cy="129636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SG100F</a:t>
            </a:r>
            <a:r>
              <a:rPr lang="ko-KR" altLang="ko-KR" sz="2000" b="1" dirty="0">
                <a:latin typeface="+mn-ea"/>
                <a:ea typeface="+mn-ea"/>
              </a:rPr>
              <a:t>의</a:t>
            </a:r>
            <a:r>
              <a:rPr lang="en-US" altLang="ko-KR" sz="2000" b="1" dirty="0">
                <a:latin typeface="+mn-ea"/>
                <a:ea typeface="+mn-ea"/>
              </a:rPr>
              <a:t> 12bit ADC</a:t>
            </a:r>
            <a:r>
              <a:rPr lang="ko-KR" altLang="ko-KR" sz="2000" b="1" dirty="0">
                <a:latin typeface="+mn-ea"/>
                <a:ea typeface="+mn-ea"/>
              </a:rPr>
              <a:t>는</a:t>
            </a:r>
            <a:r>
              <a:rPr lang="en-US" altLang="ko-KR" sz="2000" b="1" dirty="0">
                <a:latin typeface="+mn-ea"/>
                <a:ea typeface="+mn-ea"/>
              </a:rPr>
              <a:t> 5V</a:t>
            </a:r>
            <a:r>
              <a:rPr lang="ko-KR" altLang="ko-KR" sz="2000" b="1" dirty="0">
                <a:latin typeface="+mn-ea"/>
                <a:ea typeface="+mn-ea"/>
              </a:rPr>
              <a:t>를 전압 </a:t>
            </a:r>
            <a:r>
              <a:rPr lang="ko-KR" altLang="ko-KR" sz="2000" b="1" dirty="0" err="1">
                <a:latin typeface="+mn-ea"/>
                <a:ea typeface="+mn-ea"/>
              </a:rPr>
              <a:t>레퍼런스로</a:t>
            </a:r>
            <a:r>
              <a:rPr lang="ko-KR" altLang="ko-KR" sz="2000" b="1" dirty="0">
                <a:latin typeface="+mn-ea"/>
                <a:ea typeface="+mn-ea"/>
              </a:rPr>
              <a:t> 사</a:t>
            </a:r>
            <a:r>
              <a:rPr lang="ko-KR" altLang="en-US" sz="2000" b="1" dirty="0">
                <a:latin typeface="+mn-ea"/>
                <a:ea typeface="+mn-ea"/>
              </a:rPr>
              <a:t>용</a:t>
            </a:r>
            <a:endParaRPr lang="en-US" altLang="ko-KR" sz="2000" b="1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+mn-ea"/>
                <a:ea typeface="+mn-ea"/>
                <a:sym typeface="Wingdings" panose="05000000000000000000" pitchFamily="2" charset="2"/>
              </a:rPr>
              <a:t>	 </a:t>
            </a:r>
            <a:r>
              <a:rPr lang="en-US" altLang="ko-KR" sz="2000" b="1" dirty="0">
                <a:latin typeface="+mn-ea"/>
                <a:ea typeface="+mn-ea"/>
              </a:rPr>
              <a:t>5/4096(2^12) = 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  <a:ea typeface="+mn-ea"/>
              </a:rPr>
              <a:t>1.22mV</a:t>
            </a:r>
            <a:r>
              <a:rPr lang="ko-KR" altLang="ko-KR" sz="2000" b="1" dirty="0">
                <a:latin typeface="+mn-ea"/>
                <a:ea typeface="+mn-ea"/>
              </a:rPr>
              <a:t>의</a:t>
            </a:r>
            <a:r>
              <a:rPr lang="en-US" altLang="ko-KR" sz="2000" b="1" dirty="0">
                <a:latin typeface="+mn-ea"/>
                <a:ea typeface="+mn-ea"/>
              </a:rPr>
              <a:t> 1LSB </a:t>
            </a:r>
            <a:r>
              <a:rPr lang="ko-KR" altLang="ko-KR" sz="2000" b="1" dirty="0">
                <a:latin typeface="+mn-ea"/>
                <a:ea typeface="+mn-ea"/>
              </a:rPr>
              <a:t>계수를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가짐</a:t>
            </a:r>
            <a:endParaRPr lang="en-US" altLang="ko-KR" sz="2000" b="1" dirty="0">
              <a:latin typeface="+mn-ea"/>
              <a:ea typeface="+mn-ea"/>
            </a:endParaRPr>
          </a:p>
          <a:p>
            <a:pPr lvl="1"/>
            <a:r>
              <a:rPr lang="en-US" altLang="ko-KR" b="1" dirty="0" smtClean="0">
                <a:latin typeface="+mn-ea"/>
                <a:ea typeface="+mn-ea"/>
              </a:rPr>
              <a:t>*LSB(Least </a:t>
            </a:r>
            <a:r>
              <a:rPr lang="en-US" altLang="ko-KR" b="1" dirty="0">
                <a:latin typeface="+mn-ea"/>
                <a:ea typeface="+mn-ea"/>
              </a:rPr>
              <a:t>Significant Bit): </a:t>
            </a:r>
            <a:r>
              <a:rPr lang="ko-KR" altLang="ko-KR" b="1" dirty="0">
                <a:latin typeface="+mn-ea"/>
                <a:ea typeface="+mn-ea"/>
              </a:rPr>
              <a:t>최소 유효 비트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ko-KR" b="1" dirty="0">
                <a:latin typeface="+mn-ea"/>
                <a:ea typeface="+mn-ea"/>
              </a:rPr>
              <a:t>양자화 오차 보정을 위해 계산</a:t>
            </a:r>
            <a:endParaRPr lang="en-US" altLang="ko-KR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987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6522"/>
            <a:ext cx="9144000" cy="719138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거리 센서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0164"/>
            <a:ext cx="5544616" cy="507365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2500" dirty="0" smtClean="0"/>
              <a:t>동작 센서 </a:t>
            </a:r>
            <a:r>
              <a:rPr lang="en-US" altLang="ko-KR" sz="2500" dirty="0" smtClean="0"/>
              <a:t>(D203B)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dirty="0" smtClean="0"/>
              <a:t>PIR(Pyroelectric </a:t>
            </a:r>
            <a:r>
              <a:rPr lang="en-US" altLang="ko-KR" dirty="0" smtClean="0"/>
              <a:t>Infrared Ray)</a:t>
            </a:r>
            <a:r>
              <a:rPr lang="ko-KR" altLang="en-US" dirty="0" smtClean="0"/>
              <a:t>는 일반적으로 열선 감지기라고 표현</a:t>
            </a:r>
            <a:endParaRPr lang="en-US" altLang="ko-KR" dirty="0" smtClean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 smtClean="0"/>
              <a:t>물체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발산되는 적외선</a:t>
            </a:r>
            <a:r>
              <a:rPr lang="en-US" altLang="ko-KR" dirty="0" smtClean="0"/>
              <a:t>(</a:t>
            </a:r>
            <a:r>
              <a:rPr lang="ko-KR" altLang="en-US" dirty="0" smtClean="0"/>
              <a:t>열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받아 감지함</a:t>
            </a:r>
            <a:endParaRPr lang="en-US" altLang="ko-KR" dirty="0" smtClean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 err="1" smtClean="0"/>
              <a:t>프레넬</a:t>
            </a:r>
            <a:r>
              <a:rPr lang="ko-KR" altLang="en-US" dirty="0" smtClean="0"/>
              <a:t> 렌즈에 의해 결정되는 감시영역 내에 외부조건</a:t>
            </a:r>
            <a:r>
              <a:rPr lang="en-US" altLang="ko-KR" dirty="0" smtClean="0"/>
              <a:t>(</a:t>
            </a:r>
            <a:r>
              <a:rPr lang="ko-KR" altLang="en-US" dirty="0" smtClean="0"/>
              <a:t>침입자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의해 온도 변화가 발생시 온도 </a:t>
            </a:r>
            <a:r>
              <a:rPr lang="ko-KR" altLang="en-US" dirty="0" err="1" smtClean="0"/>
              <a:t>변화량을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초전소자가</a:t>
            </a:r>
            <a:r>
              <a:rPr lang="ko-KR" altLang="en-US" dirty="0" smtClean="0"/>
              <a:t> 전기적 신호로 전환하여 일정 기준</a:t>
            </a:r>
            <a:r>
              <a:rPr lang="en-US" altLang="ko-KR" dirty="0" smtClean="0"/>
              <a:t>(</a:t>
            </a:r>
            <a:r>
              <a:rPr lang="ko-KR" altLang="en-US" dirty="0" smtClean="0"/>
              <a:t>신호 크기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펄스발생수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이상이 되었을 때 침입자 발생을 외부에 알리는 감지기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dirty="0"/>
              <a:t>	</a:t>
            </a:r>
            <a:endParaRPr lang="en-US" altLang="ko-KR" sz="1800" b="0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/>
              <a:pPr>
                <a:defRPr/>
              </a:pPr>
              <a:t>24</a:t>
            </a:fld>
            <a:endParaRPr lang="en-US" altLang="ko-K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441" y="1196753"/>
            <a:ext cx="2184983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460" y="3933056"/>
            <a:ext cx="1824943" cy="189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29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거리 센서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980728"/>
            <a:ext cx="4762872" cy="5073650"/>
          </a:xfrm>
        </p:spPr>
        <p:txBody>
          <a:bodyPr/>
          <a:lstStyle/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PIR </a:t>
            </a:r>
            <a:r>
              <a:rPr lang="ko-KR" altLang="en-US" dirty="0" smtClean="0"/>
              <a:t>센서의 구성은 </a:t>
            </a:r>
            <a:r>
              <a:rPr lang="en-US" altLang="ko-KR" dirty="0" smtClean="0"/>
              <a:t>Fresnel </a:t>
            </a:r>
            <a:r>
              <a:rPr lang="ko-KR" altLang="en-US" dirty="0" err="1" smtClean="0"/>
              <a:t>렌즈부와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Pyroelectric sensor</a:t>
            </a:r>
            <a:r>
              <a:rPr lang="ko-KR" altLang="en-US" dirty="0" smtClean="0"/>
              <a:t>부와 신호 </a:t>
            </a:r>
            <a:r>
              <a:rPr lang="ko-KR" altLang="en-US" dirty="0" err="1" smtClean="0"/>
              <a:t>처리부로</a:t>
            </a:r>
            <a:r>
              <a:rPr lang="ko-KR" altLang="en-US" dirty="0" smtClean="0"/>
              <a:t>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Fresnel </a:t>
            </a:r>
            <a:r>
              <a:rPr lang="ko-KR" altLang="en-US" dirty="0" smtClean="0"/>
              <a:t>렌즈는 </a:t>
            </a:r>
            <a:r>
              <a:rPr lang="ko-KR" altLang="en-US" dirty="0" err="1" smtClean="0"/>
              <a:t>열원체의</a:t>
            </a:r>
            <a:r>
              <a:rPr lang="ko-KR" altLang="en-US" dirty="0" smtClean="0"/>
              <a:t> 열에너지를 집광하는 역할을 하며 입사한 열에너지를 </a:t>
            </a:r>
            <a:r>
              <a:rPr lang="en-US" altLang="ko-KR" dirty="0" smtClean="0"/>
              <a:t>Pyroelectric </a:t>
            </a:r>
            <a:r>
              <a:rPr lang="ko-KR" altLang="en-US" dirty="0" smtClean="0"/>
              <a:t>센서에서 전기적 신호로 바꾸어주며 신호 </a:t>
            </a:r>
            <a:r>
              <a:rPr lang="ko-KR" altLang="en-US" dirty="0" err="1" smtClean="0"/>
              <a:t>처리부에서</a:t>
            </a:r>
            <a:r>
              <a:rPr lang="ko-KR" altLang="en-US" dirty="0" smtClean="0"/>
              <a:t> 센서로부터 나오는 신호를 증폭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비교하며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신호를 출력하는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PIR </a:t>
            </a:r>
            <a:r>
              <a:rPr lang="ko-KR" altLang="en-US" dirty="0" smtClean="0"/>
              <a:t>센서의 성능은 </a:t>
            </a:r>
            <a:r>
              <a:rPr lang="en-US" altLang="ko-KR" dirty="0" smtClean="0"/>
              <a:t>Fresnel </a:t>
            </a:r>
            <a:r>
              <a:rPr lang="ko-KR" altLang="en-US" dirty="0" smtClean="0"/>
              <a:t>렌즈에 의해 결정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렌즈 없이 동작시키려면 감지거리가 상당히 짧아지며 감도 저하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117" y="1199283"/>
            <a:ext cx="2165109" cy="221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1" y="3919812"/>
            <a:ext cx="1824943" cy="189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040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거리 센서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8897" y="4215954"/>
            <a:ext cx="8229600" cy="2553146"/>
          </a:xfrm>
        </p:spPr>
        <p:txBody>
          <a:bodyPr/>
          <a:lstStyle/>
          <a:p>
            <a:pPr lvl="1"/>
            <a:r>
              <a:rPr lang="ko-KR" altLang="en-US" sz="2200" dirty="0" smtClean="0"/>
              <a:t>출력된 아날로그 신호</a:t>
            </a:r>
            <a:r>
              <a:rPr lang="en-US" altLang="ko-KR" sz="2200" dirty="0" smtClean="0"/>
              <a:t>(PIR)</a:t>
            </a:r>
            <a:r>
              <a:rPr lang="ko-KR" altLang="en-US" sz="2200" dirty="0" smtClean="0"/>
              <a:t>는 </a:t>
            </a:r>
            <a:r>
              <a:rPr lang="en-US" altLang="ko-KR" sz="2200" dirty="0" smtClean="0"/>
              <a:t>ADC</a:t>
            </a:r>
            <a:r>
              <a:rPr lang="ko-KR" altLang="en-US" sz="2200" dirty="0" smtClean="0"/>
              <a:t>의 </a:t>
            </a:r>
            <a:r>
              <a:rPr lang="en-US" altLang="ko-KR" sz="2200" dirty="0" smtClean="0"/>
              <a:t>CH5</a:t>
            </a:r>
            <a:r>
              <a:rPr lang="ko-KR" altLang="en-US" sz="2200" dirty="0" smtClean="0"/>
              <a:t>를 통해 입력되고 </a:t>
            </a:r>
            <a:r>
              <a:rPr lang="en-US" altLang="ko-KR" sz="2200" dirty="0" smtClean="0"/>
              <a:t>UC5000C </a:t>
            </a:r>
            <a:r>
              <a:rPr lang="ko-KR" altLang="en-US" sz="2200" dirty="0" smtClean="0"/>
              <a:t>내부의 </a:t>
            </a:r>
            <a:r>
              <a:rPr lang="en-US" altLang="ko-KR" sz="2200" dirty="0" smtClean="0"/>
              <a:t>MCU</a:t>
            </a:r>
            <a:r>
              <a:rPr lang="ko-KR" altLang="en-US" sz="2200" dirty="0" smtClean="0"/>
              <a:t>는 </a:t>
            </a:r>
            <a:r>
              <a:rPr lang="en-US" altLang="ko-KR" sz="2200" dirty="0" smtClean="0"/>
              <a:t>SPI </a:t>
            </a:r>
            <a:r>
              <a:rPr lang="ko-KR" altLang="en-US" sz="2200" dirty="0" smtClean="0"/>
              <a:t>인터페이스 방식으로 </a:t>
            </a:r>
            <a:r>
              <a:rPr lang="en-US" altLang="ko-KR" sz="2200" dirty="0" smtClean="0"/>
              <a:t>ADC</a:t>
            </a:r>
            <a:r>
              <a:rPr lang="ko-KR" altLang="en-US" sz="2200" dirty="0" smtClean="0"/>
              <a:t>와 통신하고 </a:t>
            </a:r>
            <a:r>
              <a:rPr lang="en-US" altLang="ko-KR" sz="2200" dirty="0" smtClean="0"/>
              <a:t>LCD </a:t>
            </a:r>
            <a:r>
              <a:rPr lang="ko-KR" altLang="en-US" sz="2200" dirty="0" smtClean="0"/>
              <a:t>화면을 통해 </a:t>
            </a:r>
            <a:r>
              <a:rPr lang="ko-KR" altLang="en-US" sz="2200" dirty="0" err="1" smtClean="0"/>
              <a:t>센싱한</a:t>
            </a:r>
            <a:r>
              <a:rPr lang="ko-KR" altLang="en-US" sz="2200" dirty="0" smtClean="0"/>
              <a:t> 데이터 값을 출력</a:t>
            </a:r>
            <a:endParaRPr lang="ko-KR" altLang="en-US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693"/>
            <a:ext cx="1107396" cy="1131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4166274" y="1616319"/>
            <a:ext cx="1399126" cy="1489088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800" b="0" i="0" u="none" strike="noStrike" cap="none" normalizeH="0" baseline="0" smtClean="0">
              <a:solidFill>
                <a:schemeClr val="bg2"/>
              </a:solidFill>
              <a:effectLst/>
              <a:latin typeface="Arial"/>
              <a:ea typeface="굴림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50153" y="1842795"/>
            <a:ext cx="1080562" cy="12961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800" b="0" i="0" u="none" strike="noStrike" cap="none" normalizeH="0" baseline="0" smtClean="0">
              <a:solidFill>
                <a:schemeClr val="bg2"/>
              </a:solidFill>
              <a:effectLst/>
              <a:latin typeface="Arial"/>
              <a:ea typeface="굴림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64723" y="1777840"/>
            <a:ext cx="1008112" cy="12961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800" b="0" i="0" u="none" strike="noStrike" cap="none" normalizeH="0" baseline="0" smtClean="0">
              <a:solidFill>
                <a:schemeClr val="bg2"/>
              </a:solidFill>
              <a:effectLst/>
              <a:latin typeface="Arial"/>
              <a:ea typeface="굴림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8428" y="1400230"/>
            <a:ext cx="72008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ADC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65810" y="2260538"/>
            <a:ext cx="720080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CH5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108339" y="2214372"/>
            <a:ext cx="620554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CLK Din </a:t>
            </a:r>
            <a:r>
              <a:rPr lang="en-US" altLang="ko-KR" sz="1200" dirty="0" err="1" smtClean="0"/>
              <a:t>Dout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558508" y="2399037"/>
            <a:ext cx="62109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cxnSp>
        <p:nvCxnSpPr>
          <p:cNvPr id="13" name="직선 화살표 연결선 12"/>
          <p:cNvCxnSpPr/>
          <p:nvPr/>
        </p:nvCxnSpPr>
        <p:spPr>
          <a:xfrm flipH="1">
            <a:off x="3488562" y="2557821"/>
            <a:ext cx="76098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cxnSp>
        <p:nvCxnSpPr>
          <p:cNvPr id="14" name="직선 화살표 연결선 13"/>
          <p:cNvCxnSpPr/>
          <p:nvPr/>
        </p:nvCxnSpPr>
        <p:spPr>
          <a:xfrm>
            <a:off x="3558508" y="2860703"/>
            <a:ext cx="62109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250153" y="1883413"/>
            <a:ext cx="187220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SU8051</a:t>
            </a:r>
            <a:endParaRPr lang="ko-KR" altLang="en-US" dirty="0"/>
          </a:p>
        </p:txBody>
      </p:sp>
      <p:pic>
        <p:nvPicPr>
          <p:cNvPr id="16" name="imagerId30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703" y="1905802"/>
            <a:ext cx="1922794" cy="954901"/>
          </a:xfrm>
          <a:prstGeom prst="rect">
            <a:avLst/>
          </a:prstGeom>
          <a:noFill/>
        </p:spPr>
      </p:pic>
      <p:cxnSp>
        <p:nvCxnSpPr>
          <p:cNvPr id="17" name="직선 화살표 연결선 16"/>
          <p:cNvCxnSpPr/>
          <p:nvPr/>
        </p:nvCxnSpPr>
        <p:spPr>
          <a:xfrm flipV="1">
            <a:off x="5330106" y="2233558"/>
            <a:ext cx="1152128" cy="191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cxnSp>
        <p:nvCxnSpPr>
          <p:cNvPr id="18" name="직선 화살표 연결선 17"/>
          <p:cNvCxnSpPr/>
          <p:nvPr/>
        </p:nvCxnSpPr>
        <p:spPr>
          <a:xfrm>
            <a:off x="5330106" y="2490867"/>
            <a:ext cx="1152128" cy="466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454415" y="1864226"/>
            <a:ext cx="90351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30106" y="2557821"/>
            <a:ext cx="115212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 bus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76115" y="1268760"/>
            <a:ext cx="165635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UC5000C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85624" y="2029706"/>
            <a:ext cx="1052803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PIR</a:t>
            </a:r>
            <a:endParaRPr lang="ko-KR" altLang="en-US" sz="16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785625" y="2465571"/>
            <a:ext cx="88018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5508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동작</a:t>
            </a:r>
            <a:r>
              <a:rPr lang="en-US" altLang="ko-KR" dirty="0"/>
              <a:t>, </a:t>
            </a:r>
            <a:r>
              <a:rPr lang="ko-KR" altLang="en-US" dirty="0"/>
              <a:t>거리 센서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사용 함수</a:t>
            </a:r>
            <a:endParaRPr lang="en-US" altLang="ko-KR" dirty="0"/>
          </a:p>
          <a:p>
            <a:pPr lvl="1"/>
            <a:r>
              <a:rPr lang="en-US" altLang="ko-KR" dirty="0" err="1"/>
              <a:t>Seleco</a:t>
            </a:r>
            <a:r>
              <a:rPr lang="en-US" altLang="ko-KR" dirty="0"/>
              <a:t>㈜</a:t>
            </a:r>
            <a:r>
              <a:rPr lang="ko-KR" altLang="en-US" dirty="0"/>
              <a:t>의 </a:t>
            </a:r>
            <a:r>
              <a:rPr lang="en-US" altLang="ko-KR" dirty="0"/>
              <a:t>API</a:t>
            </a:r>
            <a:r>
              <a:rPr lang="ko-KR" altLang="en-US" dirty="0"/>
              <a:t>인 ‘</a:t>
            </a:r>
            <a:r>
              <a:rPr lang="en-US" altLang="ko-KR" dirty="0" err="1"/>
              <a:t>sensos_api.h</a:t>
            </a:r>
            <a:r>
              <a:rPr lang="en-US" altLang="ko-KR" dirty="0"/>
              <a:t>’ </a:t>
            </a:r>
            <a:r>
              <a:rPr lang="ko-KR" altLang="en-US" dirty="0"/>
              <a:t>헤더파일에서 제공된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r>
              <a:rPr lang="en-US" altLang="ko-KR" dirty="0" smtClean="0"/>
              <a:t>SENSOS_PIR_READ()</a:t>
            </a:r>
          </a:p>
          <a:p>
            <a:pPr lvl="1"/>
            <a:r>
              <a:rPr lang="en-US" altLang="ko-KR" dirty="0" smtClean="0"/>
              <a:t>PIR </a:t>
            </a:r>
            <a:r>
              <a:rPr lang="ko-KR" altLang="en-US" dirty="0"/>
              <a:t>센서에서 측정된 값을 불러오는 함수</a:t>
            </a:r>
          </a:p>
          <a:p>
            <a:r>
              <a:rPr lang="ko-KR" altLang="en-US" dirty="0" smtClean="0"/>
              <a:t>전압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오차 보정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/>
              <a:t>불러온 센서 값 * </a:t>
            </a:r>
            <a:r>
              <a:rPr lang="en-US" altLang="ko-KR" dirty="0"/>
              <a:t>1.22(1LSB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323528" y="1052513"/>
            <a:ext cx="8424167" cy="129636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SG100F</a:t>
            </a:r>
            <a:r>
              <a:rPr lang="ko-KR" altLang="ko-KR" sz="2000" b="1" dirty="0">
                <a:latin typeface="+mn-ea"/>
                <a:ea typeface="+mn-ea"/>
              </a:rPr>
              <a:t>의</a:t>
            </a:r>
            <a:r>
              <a:rPr lang="en-US" altLang="ko-KR" sz="2000" b="1" dirty="0">
                <a:latin typeface="+mn-ea"/>
                <a:ea typeface="+mn-ea"/>
              </a:rPr>
              <a:t> 12bit ADC</a:t>
            </a:r>
            <a:r>
              <a:rPr lang="ko-KR" altLang="ko-KR" sz="2000" b="1" dirty="0">
                <a:latin typeface="+mn-ea"/>
                <a:ea typeface="+mn-ea"/>
              </a:rPr>
              <a:t>는</a:t>
            </a:r>
            <a:r>
              <a:rPr lang="en-US" altLang="ko-KR" sz="2000" b="1" dirty="0">
                <a:latin typeface="+mn-ea"/>
                <a:ea typeface="+mn-ea"/>
              </a:rPr>
              <a:t> 5V</a:t>
            </a:r>
            <a:r>
              <a:rPr lang="ko-KR" altLang="ko-KR" sz="2000" b="1" dirty="0">
                <a:latin typeface="+mn-ea"/>
                <a:ea typeface="+mn-ea"/>
              </a:rPr>
              <a:t>를 전압 </a:t>
            </a:r>
            <a:r>
              <a:rPr lang="ko-KR" altLang="ko-KR" sz="2000" b="1" dirty="0" err="1">
                <a:latin typeface="+mn-ea"/>
                <a:ea typeface="+mn-ea"/>
              </a:rPr>
              <a:t>레퍼런스로</a:t>
            </a:r>
            <a:r>
              <a:rPr lang="ko-KR" altLang="ko-KR" sz="2000" b="1" dirty="0">
                <a:latin typeface="+mn-ea"/>
                <a:ea typeface="+mn-ea"/>
              </a:rPr>
              <a:t> 사</a:t>
            </a:r>
            <a:r>
              <a:rPr lang="ko-KR" altLang="en-US" sz="2000" b="1" dirty="0">
                <a:latin typeface="+mn-ea"/>
                <a:ea typeface="+mn-ea"/>
              </a:rPr>
              <a:t>용</a:t>
            </a:r>
            <a:endParaRPr lang="en-US" altLang="ko-KR" sz="2000" b="1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+mn-ea"/>
                <a:ea typeface="+mn-ea"/>
                <a:sym typeface="Wingdings" panose="05000000000000000000" pitchFamily="2" charset="2"/>
              </a:rPr>
              <a:t>	 </a:t>
            </a:r>
            <a:r>
              <a:rPr lang="en-US" altLang="ko-KR" sz="2000" b="1" dirty="0">
                <a:latin typeface="+mn-ea"/>
                <a:ea typeface="+mn-ea"/>
              </a:rPr>
              <a:t>5/4096(2^12) = 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  <a:ea typeface="+mn-ea"/>
              </a:rPr>
              <a:t>1.22mV</a:t>
            </a:r>
            <a:r>
              <a:rPr lang="ko-KR" altLang="ko-KR" sz="2000" b="1" dirty="0">
                <a:latin typeface="+mn-ea"/>
                <a:ea typeface="+mn-ea"/>
              </a:rPr>
              <a:t>의</a:t>
            </a:r>
            <a:r>
              <a:rPr lang="en-US" altLang="ko-KR" sz="2000" b="1" dirty="0">
                <a:latin typeface="+mn-ea"/>
                <a:ea typeface="+mn-ea"/>
              </a:rPr>
              <a:t> 1LSB </a:t>
            </a:r>
            <a:r>
              <a:rPr lang="ko-KR" altLang="ko-KR" sz="2000" b="1" dirty="0">
                <a:latin typeface="+mn-ea"/>
                <a:ea typeface="+mn-ea"/>
              </a:rPr>
              <a:t>계수를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가짐</a:t>
            </a:r>
            <a:endParaRPr lang="en-US" altLang="ko-KR" sz="2000" b="1" dirty="0">
              <a:latin typeface="+mn-ea"/>
              <a:ea typeface="+mn-ea"/>
            </a:endParaRPr>
          </a:p>
          <a:p>
            <a:pPr lvl="1"/>
            <a:r>
              <a:rPr lang="en-US" altLang="ko-KR" b="1" dirty="0" smtClean="0">
                <a:latin typeface="+mn-ea"/>
                <a:ea typeface="+mn-ea"/>
              </a:rPr>
              <a:t>*LSB(Least </a:t>
            </a:r>
            <a:r>
              <a:rPr lang="en-US" altLang="ko-KR" b="1" dirty="0">
                <a:latin typeface="+mn-ea"/>
                <a:ea typeface="+mn-ea"/>
              </a:rPr>
              <a:t>Significant Bit): </a:t>
            </a:r>
            <a:r>
              <a:rPr lang="ko-KR" altLang="ko-KR" b="1" dirty="0">
                <a:latin typeface="+mn-ea"/>
                <a:ea typeface="+mn-ea"/>
              </a:rPr>
              <a:t>최소 유효 비트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ko-KR" b="1" dirty="0">
                <a:latin typeface="+mn-ea"/>
                <a:ea typeface="+mn-ea"/>
              </a:rPr>
              <a:t>양자화 오차 보정을 위해 계산</a:t>
            </a:r>
            <a:endParaRPr lang="en-US" altLang="ko-KR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473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6522"/>
            <a:ext cx="9144000" cy="719138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거리 센서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/>
              <a:pPr>
                <a:defRPr/>
              </a:pPr>
              <a:t>28</a:t>
            </a:fld>
            <a:endParaRPr lang="en-US" altLang="ko-KR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457200" y="1052513"/>
            <a:ext cx="5266928" cy="4896767"/>
          </a:xfrm>
        </p:spPr>
        <p:txBody>
          <a:bodyPr/>
          <a:lstStyle/>
          <a:p>
            <a:r>
              <a:rPr lang="ko-KR" altLang="en-US" dirty="0" smtClean="0"/>
              <a:t>거리 센서</a:t>
            </a:r>
            <a:r>
              <a:rPr lang="en-US" altLang="ko-KR" dirty="0" smtClean="0"/>
              <a:t>(GP2Y0A21YK0F)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적외선을 이용하여 물체에 반사된 광원이 센서에 입사되는 각도를 측정하여 물체와의 거리를 측정하는 원리를 이용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10~80cm</a:t>
            </a:r>
            <a:r>
              <a:rPr lang="ko-KR" altLang="en-US" dirty="0" smtClean="0"/>
              <a:t>의 측정범위를 가지며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거리에 따라 출력 전압이 변하는 특성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988841"/>
            <a:ext cx="2592288" cy="241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181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거리 센서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/>
              <a:pPr>
                <a:defRPr/>
              </a:pPr>
              <a:t>29</a:t>
            </a:fld>
            <a:endParaRPr lang="en-US" altLang="ko-KR"/>
          </a:p>
        </p:txBody>
      </p:sp>
      <p:sp>
        <p:nvSpPr>
          <p:cNvPr id="8" name="내용 개체 틀 2">
            <a:extLst>
              <a:ext uri="{FF2B5EF4-FFF2-40B4-BE49-F238E27FC236}">
                <a16:creationId xmlns="" xmlns:a16="http://schemas.microsoft.com/office/drawing/2014/main" id="{38D3E98E-3FDC-4BBC-8FBA-8D835B2EE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921" y="3947542"/>
            <a:ext cx="8229600" cy="2435796"/>
          </a:xfrm>
        </p:spPr>
        <p:txBody>
          <a:bodyPr/>
          <a:lstStyle/>
          <a:p>
            <a:pPr lvl="1">
              <a:lnSpc>
                <a:spcPct val="150000"/>
              </a:lnSpc>
              <a:defRPr/>
            </a:pPr>
            <a:r>
              <a:rPr lang="ko-KR" altLang="en-US" sz="2200" dirty="0" smtClean="0"/>
              <a:t>거리센서에서 측정되는 아날로그 신호</a:t>
            </a:r>
            <a:r>
              <a:rPr lang="en-US" altLang="ko-KR" sz="2200" dirty="0" smtClean="0"/>
              <a:t>(DISTANCE)</a:t>
            </a:r>
            <a:r>
              <a:rPr lang="ko-KR" altLang="en-US" sz="2200" dirty="0" smtClean="0"/>
              <a:t>는 </a:t>
            </a:r>
            <a:r>
              <a:rPr lang="en-US" altLang="ko-KR" sz="2200" dirty="0" smtClean="0"/>
              <a:t>ADC</a:t>
            </a:r>
            <a:r>
              <a:rPr lang="ko-KR" altLang="en-US" sz="2200" dirty="0" smtClean="0"/>
              <a:t>의 </a:t>
            </a:r>
            <a:r>
              <a:rPr lang="en-US" altLang="ko-KR" sz="2200" dirty="0" smtClean="0"/>
              <a:t>CH4</a:t>
            </a:r>
            <a:r>
              <a:rPr lang="ko-KR" altLang="en-US" sz="2200" dirty="0" smtClean="0"/>
              <a:t>를 통해 입력되고</a:t>
            </a:r>
            <a:r>
              <a:rPr lang="en-US" altLang="ko-KR" sz="2200" dirty="0" smtClean="0"/>
              <a:t>, UC5000C </a:t>
            </a:r>
            <a:r>
              <a:rPr lang="ko-KR" altLang="en-US" sz="2200" dirty="0" smtClean="0"/>
              <a:t>내부의 </a:t>
            </a:r>
            <a:r>
              <a:rPr lang="en-US" altLang="ko-KR" sz="2200" dirty="0" smtClean="0"/>
              <a:t>MCU</a:t>
            </a:r>
            <a:r>
              <a:rPr lang="ko-KR" altLang="en-US" sz="2200" dirty="0" smtClean="0"/>
              <a:t>는 </a:t>
            </a:r>
            <a:r>
              <a:rPr lang="en-US" altLang="ko-KR" sz="2200" dirty="0" smtClean="0"/>
              <a:t>SPI </a:t>
            </a:r>
            <a:r>
              <a:rPr lang="ko-KR" altLang="en-US" sz="2200" dirty="0" smtClean="0"/>
              <a:t>인터페이스 방식으로 </a:t>
            </a:r>
            <a:r>
              <a:rPr lang="en-US" altLang="ko-KR" sz="2200" dirty="0" smtClean="0"/>
              <a:t>ADC</a:t>
            </a:r>
            <a:r>
              <a:rPr lang="ko-KR" altLang="en-US" sz="2200" dirty="0" smtClean="0"/>
              <a:t>와 통신하고 </a:t>
            </a:r>
            <a:r>
              <a:rPr lang="en-US" altLang="ko-KR" sz="2200" dirty="0" smtClean="0"/>
              <a:t>LCD </a:t>
            </a:r>
            <a:r>
              <a:rPr lang="ko-KR" altLang="en-US" sz="2200" dirty="0" smtClean="0"/>
              <a:t>화면을 통해 </a:t>
            </a:r>
            <a:r>
              <a:rPr lang="ko-KR" altLang="en-US" sz="2200" dirty="0" err="1" smtClean="0"/>
              <a:t>센싱한</a:t>
            </a:r>
            <a:r>
              <a:rPr lang="ko-KR" altLang="en-US" sz="2200" dirty="0" smtClean="0"/>
              <a:t> 데이터 값을 출력</a:t>
            </a: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b="0" dirty="0"/>
              <a:t>	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dirty="0"/>
              <a:t>	</a:t>
            </a:r>
            <a:endParaRPr lang="en-US" altLang="ko-KR" sz="1800" b="0" dirty="0">
              <a:latin typeface="+mj-lt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166274" y="1616319"/>
            <a:ext cx="1399126" cy="1489088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800" b="0" i="0" u="none" strike="noStrike" cap="none" normalizeH="0" baseline="0" smtClean="0">
              <a:solidFill>
                <a:schemeClr val="bg2"/>
              </a:solidFill>
              <a:effectLst/>
              <a:latin typeface="Arial"/>
              <a:ea typeface="굴림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50153" y="1842795"/>
            <a:ext cx="1080562" cy="12961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800" b="0" i="0" u="none" strike="noStrike" cap="none" normalizeH="0" baseline="0" smtClean="0">
              <a:solidFill>
                <a:schemeClr val="bg2"/>
              </a:solidFill>
              <a:effectLst/>
              <a:latin typeface="Arial"/>
              <a:ea typeface="굴림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64723" y="1777840"/>
            <a:ext cx="1008112" cy="12961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800" b="0" i="0" u="none" strike="noStrike" cap="none" normalizeH="0" baseline="0" smtClean="0">
              <a:solidFill>
                <a:schemeClr val="bg2"/>
              </a:solidFill>
              <a:effectLst/>
              <a:latin typeface="Arial"/>
              <a:ea typeface="굴림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38428" y="1400230"/>
            <a:ext cx="72008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ADC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65810" y="2260538"/>
            <a:ext cx="720080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CH4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108339" y="2214372"/>
            <a:ext cx="620554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CLK Din </a:t>
            </a:r>
            <a:r>
              <a:rPr lang="en-US" altLang="ko-KR" sz="1200" dirty="0" err="1" smtClean="0"/>
              <a:t>Dout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558508" y="2399037"/>
            <a:ext cx="62109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cxnSp>
        <p:nvCxnSpPr>
          <p:cNvPr id="17" name="직선 화살표 연결선 16"/>
          <p:cNvCxnSpPr/>
          <p:nvPr/>
        </p:nvCxnSpPr>
        <p:spPr>
          <a:xfrm flipH="1">
            <a:off x="3488562" y="2557821"/>
            <a:ext cx="76098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cxnSp>
        <p:nvCxnSpPr>
          <p:cNvPr id="18" name="직선 화살표 연결선 17"/>
          <p:cNvCxnSpPr/>
          <p:nvPr/>
        </p:nvCxnSpPr>
        <p:spPr>
          <a:xfrm>
            <a:off x="3558508" y="2860703"/>
            <a:ext cx="62109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4250153" y="1883413"/>
            <a:ext cx="187220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SU8051</a:t>
            </a:r>
            <a:endParaRPr lang="ko-KR" altLang="en-US" dirty="0"/>
          </a:p>
        </p:txBody>
      </p:sp>
      <p:pic>
        <p:nvPicPr>
          <p:cNvPr id="20" name="imagerId30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703" y="1905802"/>
            <a:ext cx="1922794" cy="954901"/>
          </a:xfrm>
          <a:prstGeom prst="rect">
            <a:avLst/>
          </a:prstGeom>
          <a:noFill/>
        </p:spPr>
      </p:pic>
      <p:cxnSp>
        <p:nvCxnSpPr>
          <p:cNvPr id="21" name="직선 화살표 연결선 20"/>
          <p:cNvCxnSpPr/>
          <p:nvPr/>
        </p:nvCxnSpPr>
        <p:spPr>
          <a:xfrm flipV="1">
            <a:off x="5330106" y="2233558"/>
            <a:ext cx="1152128" cy="191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cxnSp>
        <p:nvCxnSpPr>
          <p:cNvPr id="22" name="직선 화살표 연결선 21"/>
          <p:cNvCxnSpPr/>
          <p:nvPr/>
        </p:nvCxnSpPr>
        <p:spPr>
          <a:xfrm>
            <a:off x="5330106" y="2490867"/>
            <a:ext cx="1152128" cy="466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5454415" y="1864226"/>
            <a:ext cx="90351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30106" y="2557821"/>
            <a:ext cx="115212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 bus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276115" y="1268760"/>
            <a:ext cx="165635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UC5000C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75656" y="2029706"/>
            <a:ext cx="1362771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DISTANCE</a:t>
            </a:r>
            <a:endParaRPr lang="ko-KR" altLang="en-US" sz="1600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1485065" y="2465571"/>
            <a:ext cx="1180745" cy="2529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34" y="1846600"/>
            <a:ext cx="1296144" cy="1208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667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USN SENSOS </a:t>
            </a:r>
            <a:r>
              <a:rPr lang="ko-KR" altLang="en-US" dirty="0" smtClean="0"/>
              <a:t>시스템 실습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하드웨어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MyUSN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SG100F</a:t>
            </a:r>
          </a:p>
          <a:p>
            <a:pPr lvl="2"/>
            <a:r>
              <a:rPr lang="en-US" altLang="ko-KR" dirty="0" smtClean="0"/>
              <a:t>SN100S</a:t>
            </a:r>
          </a:p>
          <a:p>
            <a:r>
              <a:rPr lang="ko-KR" altLang="en-US" dirty="0" smtClean="0"/>
              <a:t>소프트웨어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컴파일러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Keil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μVision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 개발 환경 및 컴파일 작업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SENWriter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플래시메모리에 </a:t>
            </a:r>
            <a:r>
              <a:rPr lang="en-US" altLang="ko-KR" dirty="0" smtClean="0"/>
              <a:t>‘.hex’ </a:t>
            </a:r>
            <a:r>
              <a:rPr lang="ko-KR" altLang="en-US" dirty="0" smtClean="0"/>
              <a:t>파일 다운로드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USB Driver : Silicon Labs CP2102 Driver</a:t>
            </a:r>
          </a:p>
          <a:p>
            <a:pPr lvl="2"/>
            <a:r>
              <a:rPr lang="en-US" altLang="ko-KR" dirty="0" smtClean="0"/>
              <a:t>USB </a:t>
            </a:r>
            <a:r>
              <a:rPr lang="ko-KR" altLang="en-US" dirty="0" smtClean="0"/>
              <a:t>포트를 통한 </a:t>
            </a:r>
            <a:r>
              <a:rPr lang="en-US" altLang="ko-KR" dirty="0" smtClean="0"/>
              <a:t>UART </a:t>
            </a:r>
            <a:r>
              <a:rPr lang="ko-KR" altLang="en-US" dirty="0" smtClean="0"/>
              <a:t>통신 및 디바이스 프로그래밍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ZigBee : </a:t>
            </a:r>
            <a:r>
              <a:rPr lang="en-US" altLang="ko-KR" dirty="0" err="1" smtClean="0"/>
              <a:t>Radiopulse</a:t>
            </a:r>
            <a:r>
              <a:rPr lang="en-US" altLang="ko-KR" dirty="0" smtClean="0"/>
              <a:t> Device-Programmer MD</a:t>
            </a:r>
          </a:p>
          <a:p>
            <a:pPr lvl="2"/>
            <a:r>
              <a:rPr lang="en-US" altLang="ko-KR" dirty="0" smtClean="0"/>
              <a:t>ZigBee</a:t>
            </a:r>
            <a:r>
              <a:rPr lang="ko-KR" altLang="en-US" dirty="0" smtClean="0"/>
              <a:t>용 네트워크 프로그램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API : </a:t>
            </a:r>
            <a:r>
              <a:rPr lang="en-US" altLang="ko-KR" dirty="0" err="1" smtClean="0"/>
              <a:t>sensos_api.h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Seloco</a:t>
            </a:r>
            <a:r>
              <a:rPr lang="ko-KR" altLang="en-US" dirty="0" smtClean="0"/>
              <a:t>에서 제공하는 자체 </a:t>
            </a:r>
            <a:r>
              <a:rPr lang="en-US" altLang="ko-KR" dirty="0" smtClean="0"/>
              <a:t>API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019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동작</a:t>
            </a:r>
            <a:r>
              <a:rPr lang="en-US" altLang="ko-KR" dirty="0"/>
              <a:t>, </a:t>
            </a:r>
            <a:r>
              <a:rPr lang="ko-KR" altLang="en-US" dirty="0"/>
              <a:t>거리 </a:t>
            </a:r>
            <a:r>
              <a:rPr lang="ko-KR" altLang="en-US" dirty="0" smtClean="0"/>
              <a:t>센서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사용 함수</a:t>
            </a:r>
            <a:endParaRPr lang="en-US" altLang="ko-KR" dirty="0"/>
          </a:p>
          <a:p>
            <a:pPr lvl="1"/>
            <a:r>
              <a:rPr lang="en-US" altLang="ko-KR" dirty="0" err="1"/>
              <a:t>Seleco</a:t>
            </a:r>
            <a:r>
              <a:rPr lang="en-US" altLang="ko-KR" dirty="0"/>
              <a:t>㈜</a:t>
            </a:r>
            <a:r>
              <a:rPr lang="ko-KR" altLang="en-US" dirty="0"/>
              <a:t>의 </a:t>
            </a:r>
            <a:r>
              <a:rPr lang="en-US" altLang="ko-KR" dirty="0"/>
              <a:t>API</a:t>
            </a:r>
            <a:r>
              <a:rPr lang="ko-KR" altLang="en-US" dirty="0"/>
              <a:t>인 ‘</a:t>
            </a:r>
            <a:r>
              <a:rPr lang="en-US" altLang="ko-KR" dirty="0" err="1"/>
              <a:t>sensos_api.h</a:t>
            </a:r>
            <a:r>
              <a:rPr lang="en-US" altLang="ko-KR" dirty="0"/>
              <a:t>’ </a:t>
            </a:r>
            <a:r>
              <a:rPr lang="ko-KR" altLang="en-US" dirty="0"/>
              <a:t>헤더파일에서 제공된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r>
              <a:rPr lang="en-US" altLang="ko-KR" dirty="0"/>
              <a:t>SENSOS_DIST_READ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거리 </a:t>
            </a:r>
            <a:r>
              <a:rPr lang="ko-KR" altLang="en-US" dirty="0"/>
              <a:t>센서에서 측정된 값을 불러오는 함수</a:t>
            </a:r>
          </a:p>
          <a:p>
            <a:r>
              <a:rPr lang="ko-KR" altLang="en-US" dirty="0" smtClean="0"/>
              <a:t>전압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오차 보정</a:t>
            </a:r>
            <a:r>
              <a:rPr lang="en-US" altLang="ko-KR" dirty="0" smtClean="0"/>
              <a:t>) = </a:t>
            </a:r>
            <a:r>
              <a:rPr lang="ko-KR" altLang="en-US" dirty="0" smtClean="0"/>
              <a:t>불러온 </a:t>
            </a:r>
            <a:r>
              <a:rPr lang="ko-KR" altLang="en-US" dirty="0"/>
              <a:t>센서 값 * </a:t>
            </a:r>
            <a:r>
              <a:rPr lang="en-US" altLang="ko-KR" dirty="0"/>
              <a:t>1.22(1LSB)</a:t>
            </a:r>
          </a:p>
          <a:p>
            <a:r>
              <a:rPr lang="ko-KR" altLang="en-US" dirty="0" smtClean="0"/>
              <a:t>최종 거리 측정 값 </a:t>
            </a:r>
            <a:r>
              <a:rPr lang="en-US" altLang="ko-KR" dirty="0" smtClean="0"/>
              <a:t>= </a:t>
            </a:r>
            <a:r>
              <a:rPr lang="en-US" altLang="ko-KR" dirty="0"/>
              <a:t>compute(a, b, </a:t>
            </a:r>
            <a:r>
              <a:rPr lang="ko-KR" altLang="en-US" dirty="0"/>
              <a:t>센서 값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r>
              <a:rPr lang="en-US" altLang="ko-KR" dirty="0" smtClean="0"/>
              <a:t>*</a:t>
            </a:r>
            <a:r>
              <a:rPr lang="en-US" altLang="ko-KR" dirty="0"/>
              <a:t>a, b </a:t>
            </a:r>
            <a:r>
              <a:rPr lang="ko-KR" altLang="en-US" dirty="0"/>
              <a:t>값은 데이터시트에 따라 임의 </a:t>
            </a:r>
            <a:r>
              <a:rPr lang="ko-KR" altLang="en-US" dirty="0" smtClean="0"/>
              <a:t>적용되어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en-US" altLang="ko-KR" dirty="0"/>
              <a:t>GP2Y0A21YK0F </a:t>
            </a:r>
            <a:r>
              <a:rPr lang="ko-KR" altLang="en-US" dirty="0"/>
              <a:t>센서의 데이터시트를 이용해서 거리센서로부터 출력되는 아날로그 전압에 대한 거리 값을 계산하는 기능을 </a:t>
            </a:r>
            <a:r>
              <a:rPr lang="ko-KR" altLang="en-US" dirty="0" smtClean="0"/>
              <a:t>수행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323528" y="1052513"/>
            <a:ext cx="8424167" cy="129636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000" b="1" dirty="0">
                <a:latin typeface="+mn-ea"/>
                <a:ea typeface="+mn-ea"/>
              </a:rPr>
              <a:t>SG100F</a:t>
            </a:r>
            <a:r>
              <a:rPr lang="ko-KR" altLang="ko-KR" sz="2000" b="1" dirty="0">
                <a:latin typeface="+mn-ea"/>
                <a:ea typeface="+mn-ea"/>
              </a:rPr>
              <a:t>의</a:t>
            </a:r>
            <a:r>
              <a:rPr lang="en-US" altLang="ko-KR" sz="2000" b="1" dirty="0">
                <a:latin typeface="+mn-ea"/>
                <a:ea typeface="+mn-ea"/>
              </a:rPr>
              <a:t> 12bit ADC</a:t>
            </a:r>
            <a:r>
              <a:rPr lang="ko-KR" altLang="ko-KR" sz="2000" b="1" dirty="0">
                <a:latin typeface="+mn-ea"/>
                <a:ea typeface="+mn-ea"/>
              </a:rPr>
              <a:t>는</a:t>
            </a:r>
            <a:r>
              <a:rPr lang="en-US" altLang="ko-KR" sz="2000" b="1" dirty="0">
                <a:latin typeface="+mn-ea"/>
                <a:ea typeface="+mn-ea"/>
              </a:rPr>
              <a:t> 5V</a:t>
            </a:r>
            <a:r>
              <a:rPr lang="ko-KR" altLang="ko-KR" sz="2000" b="1" dirty="0">
                <a:latin typeface="+mn-ea"/>
                <a:ea typeface="+mn-ea"/>
              </a:rPr>
              <a:t>를 전압 </a:t>
            </a:r>
            <a:r>
              <a:rPr lang="ko-KR" altLang="ko-KR" sz="2000" b="1" dirty="0" err="1">
                <a:latin typeface="+mn-ea"/>
                <a:ea typeface="+mn-ea"/>
              </a:rPr>
              <a:t>레퍼런스로</a:t>
            </a:r>
            <a:r>
              <a:rPr lang="ko-KR" altLang="ko-KR" sz="2000" b="1" dirty="0">
                <a:latin typeface="+mn-ea"/>
                <a:ea typeface="+mn-ea"/>
              </a:rPr>
              <a:t> 사</a:t>
            </a:r>
            <a:r>
              <a:rPr lang="ko-KR" altLang="en-US" sz="2000" b="1" dirty="0">
                <a:latin typeface="+mn-ea"/>
                <a:ea typeface="+mn-ea"/>
              </a:rPr>
              <a:t>용</a:t>
            </a:r>
            <a:endParaRPr lang="en-US" altLang="ko-KR" sz="2000" b="1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+mn-ea"/>
                <a:ea typeface="+mn-ea"/>
                <a:sym typeface="Wingdings" panose="05000000000000000000" pitchFamily="2" charset="2"/>
              </a:rPr>
              <a:t>	 </a:t>
            </a:r>
            <a:r>
              <a:rPr lang="en-US" altLang="ko-KR" sz="2000" b="1" dirty="0">
                <a:latin typeface="+mn-ea"/>
                <a:ea typeface="+mn-ea"/>
              </a:rPr>
              <a:t>5/4096(2^12) = 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  <a:ea typeface="+mn-ea"/>
              </a:rPr>
              <a:t>1.22mV</a:t>
            </a:r>
            <a:r>
              <a:rPr lang="ko-KR" altLang="ko-KR" sz="2000" b="1" dirty="0">
                <a:latin typeface="+mn-ea"/>
                <a:ea typeface="+mn-ea"/>
              </a:rPr>
              <a:t>의</a:t>
            </a:r>
            <a:r>
              <a:rPr lang="en-US" altLang="ko-KR" sz="2000" b="1" dirty="0">
                <a:latin typeface="+mn-ea"/>
                <a:ea typeface="+mn-ea"/>
              </a:rPr>
              <a:t> 1LSB </a:t>
            </a:r>
            <a:r>
              <a:rPr lang="ko-KR" altLang="ko-KR" sz="2000" b="1" dirty="0">
                <a:latin typeface="+mn-ea"/>
                <a:ea typeface="+mn-ea"/>
              </a:rPr>
              <a:t>계수를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r>
              <a:rPr lang="ko-KR" altLang="en-US" sz="2000" b="1" dirty="0">
                <a:latin typeface="+mn-ea"/>
                <a:ea typeface="+mn-ea"/>
              </a:rPr>
              <a:t>가짐</a:t>
            </a:r>
            <a:endParaRPr lang="en-US" altLang="ko-KR" sz="2000" b="1" dirty="0">
              <a:latin typeface="+mn-ea"/>
              <a:ea typeface="+mn-ea"/>
            </a:endParaRPr>
          </a:p>
          <a:p>
            <a:pPr lvl="1"/>
            <a:r>
              <a:rPr lang="en-US" altLang="ko-KR" b="1" dirty="0" smtClean="0">
                <a:latin typeface="+mn-ea"/>
                <a:ea typeface="+mn-ea"/>
              </a:rPr>
              <a:t>*LSB(Least </a:t>
            </a:r>
            <a:r>
              <a:rPr lang="en-US" altLang="ko-KR" b="1" dirty="0">
                <a:latin typeface="+mn-ea"/>
                <a:ea typeface="+mn-ea"/>
              </a:rPr>
              <a:t>Significant Bit): </a:t>
            </a:r>
            <a:r>
              <a:rPr lang="ko-KR" altLang="ko-KR" b="1" dirty="0">
                <a:latin typeface="+mn-ea"/>
                <a:ea typeface="+mn-ea"/>
              </a:rPr>
              <a:t>최소 유효 비트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ko-KR" b="1" dirty="0">
                <a:latin typeface="+mn-ea"/>
                <a:ea typeface="+mn-ea"/>
              </a:rPr>
              <a:t>양자화 오차 보정을 위해 계산</a:t>
            </a:r>
            <a:endParaRPr lang="en-US" altLang="ko-KR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940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터치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온습도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 센서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513"/>
            <a:ext cx="4762872" cy="5073650"/>
          </a:xfrm>
        </p:spPr>
        <p:txBody>
          <a:bodyPr/>
          <a:lstStyle/>
          <a:p>
            <a:r>
              <a:rPr lang="ko-KR" altLang="en-US" dirty="0" smtClean="0"/>
              <a:t>터치 센서</a:t>
            </a:r>
            <a:r>
              <a:rPr lang="en-US" altLang="ko-KR" dirty="0" smtClean="0"/>
              <a:t>(TS08P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터치센서 </a:t>
            </a:r>
            <a:r>
              <a:rPr lang="en-US" altLang="ko-KR" dirty="0" smtClean="0"/>
              <a:t>TS08P</a:t>
            </a:r>
            <a:r>
              <a:rPr lang="ko-KR" altLang="en-US" dirty="0" smtClean="0"/>
              <a:t>는 신체 또는 특정 물체와 접촉하면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이들이 갖고 있는 미세한 정전용량 값을 감지하여 동작하는 정전용량 센서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SG100F</a:t>
            </a:r>
            <a:r>
              <a:rPr lang="ko-KR" altLang="en-US" dirty="0" smtClean="0"/>
              <a:t>에서  터치센서는 </a:t>
            </a:r>
            <a:r>
              <a:rPr lang="en-US" altLang="ko-KR" dirty="0" smtClean="0"/>
              <a:t>16</a:t>
            </a:r>
            <a:r>
              <a:rPr lang="ko-KR" altLang="en-US" dirty="0" smtClean="0"/>
              <a:t>개의 터치패드를 이용해서 입력 신호가 인가되는데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각각의 터치패드를 통한 입력에 대해 터치센서는 출력 값에 각각 미세한 전압 차이가 있는 아날로그 신호로 변환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268760"/>
            <a:ext cx="2879204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005064"/>
            <a:ext cx="2879204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033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1236833" y="1842795"/>
            <a:ext cx="970124" cy="126709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800" b="0" i="0" u="none" strike="noStrike" cap="none" normalizeH="0" baseline="0" smtClean="0">
              <a:solidFill>
                <a:schemeClr val="bg2"/>
              </a:solidFill>
              <a:effectLst/>
              <a:latin typeface="Arial"/>
              <a:ea typeface="굴림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터치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온습도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 센서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68314" y="6383337"/>
            <a:ext cx="647302" cy="482497"/>
          </a:xfrm>
        </p:spPr>
        <p:txBody>
          <a:bodyPr/>
          <a:lstStyle/>
          <a:p>
            <a:pPr>
              <a:defRPr/>
            </a:pPr>
            <a:fld id="{87975134-E4F0-4D7C-BB01-3A924106656E}" type="slidenum">
              <a:rPr lang="en-US" altLang="ko-KR"/>
              <a:pPr>
                <a:defRPr/>
              </a:pPr>
              <a:t>32</a:t>
            </a:fld>
            <a:endParaRPr lang="en-US" altLang="ko-KR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749511" y="1616319"/>
            <a:ext cx="1399126" cy="1489088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800" b="0" i="0" u="none" strike="noStrike" cap="none" normalizeH="0" baseline="0" smtClean="0">
              <a:solidFill>
                <a:schemeClr val="bg2"/>
              </a:solidFill>
              <a:effectLst/>
              <a:latin typeface="Arial"/>
              <a:ea typeface="굴림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69951" y="1712791"/>
            <a:ext cx="1080562" cy="12961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800" b="0" i="0" u="none" strike="noStrike" cap="none" normalizeH="0" baseline="0" smtClean="0">
              <a:solidFill>
                <a:schemeClr val="bg2"/>
              </a:solidFill>
              <a:effectLst/>
              <a:latin typeface="Arial"/>
              <a:ea typeface="굴림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47960" y="1777840"/>
            <a:ext cx="1008112" cy="13598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800" b="0" i="0" u="none" strike="noStrike" cap="none" normalizeH="0" baseline="0" smtClean="0">
              <a:solidFill>
                <a:schemeClr val="bg2"/>
              </a:solidFill>
              <a:effectLst/>
              <a:latin typeface="Arial"/>
              <a:ea typeface="굴림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21665" y="1400230"/>
            <a:ext cx="72008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ADC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14101" y="1999675"/>
            <a:ext cx="720080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CH0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691576" y="2214372"/>
            <a:ext cx="620554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CLK Din </a:t>
            </a:r>
            <a:r>
              <a:rPr lang="en-US" altLang="ko-KR" sz="1200" dirty="0" err="1" smtClean="0"/>
              <a:t>Dout</a:t>
            </a:r>
            <a:endParaRPr lang="ko-KR" altLang="en-US" sz="1200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4141745" y="2399037"/>
            <a:ext cx="62109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cxnSp>
        <p:nvCxnSpPr>
          <p:cNvPr id="30" name="직선 화살표 연결선 29"/>
          <p:cNvCxnSpPr/>
          <p:nvPr/>
        </p:nvCxnSpPr>
        <p:spPr>
          <a:xfrm flipH="1">
            <a:off x="4071799" y="2557821"/>
            <a:ext cx="76098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cxnSp>
        <p:nvCxnSpPr>
          <p:cNvPr id="31" name="직선 화살표 연결선 30"/>
          <p:cNvCxnSpPr/>
          <p:nvPr/>
        </p:nvCxnSpPr>
        <p:spPr>
          <a:xfrm>
            <a:off x="4141745" y="2860703"/>
            <a:ext cx="62109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4833390" y="1883413"/>
            <a:ext cx="187220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SU8051</a:t>
            </a:r>
            <a:endParaRPr lang="ko-KR" altLang="en-US" dirty="0"/>
          </a:p>
        </p:txBody>
      </p:sp>
      <p:pic>
        <p:nvPicPr>
          <p:cNvPr id="33" name="imagerId30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940" y="1905802"/>
            <a:ext cx="1922794" cy="954901"/>
          </a:xfrm>
          <a:prstGeom prst="rect">
            <a:avLst/>
          </a:prstGeom>
          <a:noFill/>
        </p:spPr>
      </p:pic>
      <p:cxnSp>
        <p:nvCxnSpPr>
          <p:cNvPr id="34" name="직선 화살표 연결선 33"/>
          <p:cNvCxnSpPr/>
          <p:nvPr/>
        </p:nvCxnSpPr>
        <p:spPr>
          <a:xfrm flipV="1">
            <a:off x="5913343" y="2233558"/>
            <a:ext cx="1152128" cy="191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cxnSp>
        <p:nvCxnSpPr>
          <p:cNvPr id="35" name="직선 화살표 연결선 34"/>
          <p:cNvCxnSpPr/>
          <p:nvPr/>
        </p:nvCxnSpPr>
        <p:spPr>
          <a:xfrm>
            <a:off x="5913343" y="2490867"/>
            <a:ext cx="1152128" cy="466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6037652" y="1864226"/>
            <a:ext cx="90351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913343" y="2557821"/>
            <a:ext cx="115212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 bus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859352" y="1268760"/>
            <a:ext cx="165635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UC5000C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17797" y="1824865"/>
            <a:ext cx="1362771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KEYIN1</a:t>
            </a:r>
            <a:endParaRPr lang="ko-KR" altLang="en-US" sz="1600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2173097" y="2104388"/>
            <a:ext cx="10410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60" y="1994142"/>
            <a:ext cx="999556" cy="88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059" y="2104388"/>
            <a:ext cx="873898" cy="64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2117796" y="2117931"/>
            <a:ext cx="1362771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KEYIN2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2117795" y="2425912"/>
            <a:ext cx="1362771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KEYIN3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2117794" y="2766853"/>
            <a:ext cx="1362771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KEYIN4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206957" y="2406432"/>
            <a:ext cx="100379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cxnSp>
        <p:nvCxnSpPr>
          <p:cNvPr id="47" name="직선 화살표 연결선 46"/>
          <p:cNvCxnSpPr/>
          <p:nvPr/>
        </p:nvCxnSpPr>
        <p:spPr>
          <a:xfrm>
            <a:off x="2172554" y="2737424"/>
            <a:ext cx="104209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cxnSp>
        <p:nvCxnSpPr>
          <p:cNvPr id="48" name="직선 화살표 연결선 47"/>
          <p:cNvCxnSpPr/>
          <p:nvPr/>
        </p:nvCxnSpPr>
        <p:spPr>
          <a:xfrm>
            <a:off x="2224750" y="3065683"/>
            <a:ext cx="98600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1276857" y="1544859"/>
            <a:ext cx="1362771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터치 센서</a:t>
            </a:r>
            <a:endParaRPr lang="ko-KR" altLang="en-US" sz="16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10755" y="2293170"/>
            <a:ext cx="720080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CH1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3214101" y="2516559"/>
            <a:ext cx="720080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CH2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3214101" y="2860703"/>
            <a:ext cx="720080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CH3</a:t>
            </a:r>
            <a:endParaRPr lang="ko-KR" altLang="en-US" sz="1200" dirty="0"/>
          </a:p>
        </p:txBody>
      </p:sp>
      <p:sp>
        <p:nvSpPr>
          <p:cNvPr id="55" name="내용 개체 틀 2">
            <a:extLst>
              <a:ext uri="{FF2B5EF4-FFF2-40B4-BE49-F238E27FC236}">
                <a16:creationId xmlns="" xmlns:a16="http://schemas.microsoft.com/office/drawing/2014/main" id="{38D3E98E-3FDC-4BBC-8FBA-8D835B2EE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921" y="3429000"/>
            <a:ext cx="8229600" cy="2435796"/>
          </a:xfrm>
        </p:spPr>
        <p:txBody>
          <a:bodyPr/>
          <a:lstStyle/>
          <a:p>
            <a:pPr lvl="1">
              <a:lnSpc>
                <a:spcPct val="150000"/>
              </a:lnSpc>
              <a:defRPr/>
            </a:pPr>
            <a:r>
              <a:rPr lang="en-US" altLang="ko-KR" b="0" dirty="0" smtClean="0"/>
              <a:t>SG100F</a:t>
            </a:r>
            <a:r>
              <a:rPr lang="ko-KR" altLang="en-US" b="0" dirty="0" smtClean="0"/>
              <a:t>에 있는 </a:t>
            </a:r>
            <a:r>
              <a:rPr lang="en-US" altLang="ko-KR" b="0" dirty="0" smtClean="0"/>
              <a:t>16</a:t>
            </a:r>
            <a:r>
              <a:rPr lang="ko-KR" altLang="en-US" b="0" dirty="0" smtClean="0"/>
              <a:t>개의 터치패드 중 임의의 하나를 터치하여 발생된 전류는 터치센서를 통해 아날로그 신호</a:t>
            </a:r>
            <a:r>
              <a:rPr lang="en-US" altLang="ko-KR" b="0" dirty="0" smtClean="0"/>
              <a:t>(KEYIN1~KEYIN4)</a:t>
            </a:r>
            <a:r>
              <a:rPr lang="ko-KR" altLang="en-US" b="0" dirty="0" smtClean="0"/>
              <a:t>로 변환되어 출력</a:t>
            </a:r>
            <a:endParaRPr lang="en-US" altLang="ko-KR" b="0" dirty="0" smtClean="0"/>
          </a:p>
          <a:p>
            <a:pPr lvl="1">
              <a:lnSpc>
                <a:spcPct val="150000"/>
              </a:lnSpc>
              <a:defRPr/>
            </a:pPr>
            <a:r>
              <a:rPr lang="ko-KR" altLang="en-US" dirty="0" smtClean="0"/>
              <a:t>이는 다시 </a:t>
            </a:r>
            <a:r>
              <a:rPr lang="en-US" altLang="ko-KR" dirty="0" smtClean="0"/>
              <a:t>ADC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CH0~CH3</a:t>
            </a:r>
            <a:r>
              <a:rPr lang="ko-KR" altLang="en-US" dirty="0" smtClean="0"/>
              <a:t>을 통해 입력되어 </a:t>
            </a:r>
            <a:r>
              <a:rPr lang="en-US" altLang="ko-KR" dirty="0" smtClean="0"/>
              <a:t>UC5000C </a:t>
            </a:r>
            <a:r>
              <a:rPr lang="ko-KR" altLang="en-US" dirty="0" smtClean="0"/>
              <a:t>내부의 </a:t>
            </a:r>
            <a:r>
              <a:rPr lang="en-US" altLang="ko-KR" dirty="0" smtClean="0"/>
              <a:t>MCU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SPI </a:t>
            </a:r>
            <a:r>
              <a:rPr lang="ko-KR" altLang="en-US" dirty="0" smtClean="0"/>
              <a:t>인터페이스 방식으로 </a:t>
            </a:r>
            <a:r>
              <a:rPr lang="en-US" altLang="ko-KR" dirty="0" smtClean="0"/>
              <a:t>ADC</a:t>
            </a:r>
            <a:r>
              <a:rPr lang="ko-KR" altLang="en-US" dirty="0" smtClean="0"/>
              <a:t>와 통신하고 </a:t>
            </a:r>
            <a:r>
              <a:rPr lang="en-US" altLang="ko-KR" dirty="0" smtClean="0"/>
              <a:t>LCD </a:t>
            </a:r>
            <a:r>
              <a:rPr lang="ko-KR" altLang="en-US" dirty="0" smtClean="0"/>
              <a:t>화면을 통해 </a:t>
            </a:r>
            <a:r>
              <a:rPr lang="ko-KR" altLang="en-US" dirty="0" err="1" smtClean="0"/>
              <a:t>센싱한</a:t>
            </a:r>
            <a:r>
              <a:rPr lang="ko-KR" altLang="en-US" dirty="0" smtClean="0"/>
              <a:t> 데이터 값을 출력</a:t>
            </a:r>
            <a:r>
              <a:rPr lang="en-US" altLang="ko-KR" b="0" dirty="0"/>
              <a:t>	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dirty="0"/>
              <a:t>	</a:t>
            </a:r>
            <a:endParaRPr lang="en-US" altLang="ko-KR" sz="1800" b="0" dirty="0">
              <a:latin typeface="+mj-lt"/>
            </a:endParaRPr>
          </a:p>
        </p:txBody>
      </p:sp>
      <p:cxnSp>
        <p:nvCxnSpPr>
          <p:cNvPr id="57" name="구부러진 연결선 56"/>
          <p:cNvCxnSpPr/>
          <p:nvPr/>
        </p:nvCxnSpPr>
        <p:spPr>
          <a:xfrm>
            <a:off x="468314" y="2877127"/>
            <a:ext cx="1007342" cy="15868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448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터치</a:t>
            </a:r>
            <a:r>
              <a:rPr lang="en-US" altLang="ko-KR" dirty="0"/>
              <a:t>, </a:t>
            </a:r>
            <a:r>
              <a:rPr lang="ko-KR" altLang="en-US" dirty="0" err="1"/>
              <a:t>온습도</a:t>
            </a:r>
            <a:r>
              <a:rPr lang="en-US" altLang="ko-KR" dirty="0"/>
              <a:t>, </a:t>
            </a:r>
            <a:r>
              <a:rPr lang="ko-KR" altLang="en-US" dirty="0"/>
              <a:t>이미지 센서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 함수</a:t>
            </a:r>
            <a:endParaRPr lang="en-US" altLang="ko-KR" dirty="0"/>
          </a:p>
          <a:p>
            <a:pPr lvl="1"/>
            <a:r>
              <a:rPr lang="en-US" altLang="ko-KR" dirty="0" err="1"/>
              <a:t>Seleco</a:t>
            </a:r>
            <a:r>
              <a:rPr lang="en-US" altLang="ko-KR" dirty="0"/>
              <a:t>㈜</a:t>
            </a:r>
            <a:r>
              <a:rPr lang="ko-KR" altLang="en-US" dirty="0"/>
              <a:t>의 </a:t>
            </a:r>
            <a:r>
              <a:rPr lang="en-US" altLang="ko-KR" dirty="0"/>
              <a:t>API</a:t>
            </a:r>
            <a:r>
              <a:rPr lang="ko-KR" altLang="en-US" dirty="0"/>
              <a:t>인 ‘</a:t>
            </a:r>
            <a:r>
              <a:rPr lang="en-US" altLang="ko-KR" dirty="0" err="1"/>
              <a:t>sensos_api.h</a:t>
            </a:r>
            <a:r>
              <a:rPr lang="en-US" altLang="ko-KR" dirty="0"/>
              <a:t>’ </a:t>
            </a:r>
            <a:r>
              <a:rPr lang="ko-KR" altLang="en-US" dirty="0"/>
              <a:t>헤더파일에서 제공된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r>
              <a:rPr lang="en-US" altLang="ko-KR" dirty="0" err="1" smtClean="0"/>
              <a:t>memset</a:t>
            </a:r>
            <a:r>
              <a:rPr lang="en-US" altLang="ko-KR" dirty="0" smtClean="0"/>
              <a:t>(Queue</a:t>
            </a:r>
            <a:r>
              <a:rPr lang="en-US" altLang="ko-KR" dirty="0"/>
              <a:t>, 0, </a:t>
            </a:r>
            <a:r>
              <a:rPr lang="en-US" altLang="ko-KR" dirty="0" err="1"/>
              <a:t>sizeof</a:t>
            </a:r>
            <a:r>
              <a:rPr lang="en-US" altLang="ko-KR" dirty="0"/>
              <a:t>(Queue</a:t>
            </a:r>
            <a:r>
              <a:rPr lang="en-US" altLang="ko-KR" dirty="0" smtClean="0"/>
              <a:t>))</a:t>
            </a:r>
          </a:p>
          <a:p>
            <a:pPr lvl="1"/>
            <a:r>
              <a:rPr lang="en-US" altLang="ko-KR" dirty="0" smtClean="0"/>
              <a:t>Queue</a:t>
            </a:r>
            <a:r>
              <a:rPr lang="ko-KR" altLang="en-US" dirty="0"/>
              <a:t>에 값을 채울 메모리를 초기화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unsigned </a:t>
            </a:r>
            <a:r>
              <a:rPr lang="en-US" altLang="ko-KR" dirty="0"/>
              <a:t>char </a:t>
            </a:r>
            <a:r>
              <a:rPr lang="en-US" altLang="ko-KR" dirty="0" err="1"/>
              <a:t>presskey</a:t>
            </a:r>
            <a:r>
              <a:rPr lang="en-US" altLang="ko-KR" dirty="0"/>
              <a:t>[2];</a:t>
            </a:r>
          </a:p>
          <a:p>
            <a:pPr lvl="1"/>
            <a:r>
              <a:rPr lang="en-US" altLang="ko-KR" dirty="0" err="1"/>
              <a:t>presskey</a:t>
            </a:r>
            <a:r>
              <a:rPr lang="en-US" altLang="ko-KR" dirty="0"/>
              <a:t>[0] = </a:t>
            </a:r>
            <a:r>
              <a:rPr lang="en-US" altLang="ko-KR" b="1" dirty="0"/>
              <a:t>SENSOS_READ_KEY</a:t>
            </a:r>
            <a:r>
              <a:rPr lang="en-US" altLang="ko-KR" b="1" dirty="0" smtClean="0"/>
              <a:t>();</a:t>
            </a:r>
          </a:p>
          <a:p>
            <a:pPr lvl="2"/>
            <a:r>
              <a:rPr lang="ko-KR" altLang="en-US" dirty="0" smtClean="0"/>
              <a:t>터치 센서에서 측정된 값을 불러오는 함수</a:t>
            </a:r>
            <a:endParaRPr lang="en-US" altLang="ko-KR" dirty="0"/>
          </a:p>
          <a:p>
            <a:pPr lvl="1"/>
            <a:r>
              <a:rPr lang="en-US" altLang="ko-KR" dirty="0" err="1"/>
              <a:t>presskey</a:t>
            </a:r>
            <a:r>
              <a:rPr lang="en-US" altLang="ko-KR" dirty="0"/>
              <a:t>[1] = ‘\0’;</a:t>
            </a:r>
          </a:p>
          <a:p>
            <a:pPr lvl="2"/>
            <a:r>
              <a:rPr lang="en-US" altLang="ko-KR" dirty="0" err="1"/>
              <a:t>preskey</a:t>
            </a:r>
            <a:r>
              <a:rPr lang="en-US" altLang="ko-KR" dirty="0"/>
              <a:t>[0] </a:t>
            </a:r>
            <a:r>
              <a:rPr lang="ko-KR" altLang="en-US" dirty="0"/>
              <a:t>값을 체크하여 </a:t>
            </a:r>
            <a:r>
              <a:rPr lang="en-US" altLang="ko-KR" dirty="0"/>
              <a:t>null</a:t>
            </a:r>
            <a:r>
              <a:rPr lang="ko-KR" altLang="en-US" dirty="0"/>
              <a:t>값</a:t>
            </a:r>
            <a:r>
              <a:rPr lang="en-US" altLang="ko-KR" dirty="0"/>
              <a:t>(0x00)</a:t>
            </a:r>
            <a:r>
              <a:rPr lang="ko-KR" altLang="en-US" dirty="0"/>
              <a:t>이 아닌 임의의 터치패드를 눌러서 생성된 값이 있으면 </a:t>
            </a:r>
            <a:r>
              <a:rPr lang="en-US" altLang="ko-KR" dirty="0" err="1"/>
              <a:t>presskey</a:t>
            </a:r>
            <a:r>
              <a:rPr lang="en-US" altLang="ko-KR" dirty="0"/>
              <a:t>[1]</a:t>
            </a:r>
            <a:r>
              <a:rPr lang="ko-KR" altLang="en-US" dirty="0"/>
              <a:t>에 </a:t>
            </a:r>
            <a:r>
              <a:rPr lang="en-US" altLang="ko-KR" dirty="0"/>
              <a:t>null</a:t>
            </a:r>
            <a:r>
              <a:rPr lang="ko-KR" altLang="en-US" dirty="0"/>
              <a:t>값을 입력함으로써 의도치 않은 </a:t>
            </a:r>
            <a:r>
              <a:rPr lang="en-US" altLang="ko-KR" dirty="0"/>
              <a:t>dump</a:t>
            </a:r>
            <a:r>
              <a:rPr lang="ko-KR" altLang="en-US" dirty="0"/>
              <a:t>값 발생을 </a:t>
            </a:r>
            <a:r>
              <a:rPr lang="ko-KR" altLang="en-US" dirty="0" smtClean="0"/>
              <a:t>방지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468313" y="2493006"/>
            <a:ext cx="8055998" cy="1368041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b="1" dirty="0" smtClean="0">
                <a:latin typeface="+mn-ea"/>
                <a:ea typeface="+mn-ea"/>
              </a:rPr>
              <a:t>void * </a:t>
            </a:r>
            <a:r>
              <a:rPr lang="en-US" altLang="ko-KR" sz="2000" b="1" dirty="0" err="1" smtClean="0">
                <a:latin typeface="+mn-ea"/>
                <a:ea typeface="+mn-ea"/>
              </a:rPr>
              <a:t>memset</a:t>
            </a:r>
            <a:r>
              <a:rPr lang="en-US" altLang="ko-KR" sz="2000" b="1" dirty="0" smtClean="0">
                <a:latin typeface="+mn-ea"/>
                <a:ea typeface="+mn-ea"/>
              </a:rPr>
              <a:t> (void * </a:t>
            </a:r>
            <a:r>
              <a:rPr lang="en-US" altLang="ko-KR" sz="2000" b="1" dirty="0" err="1" smtClean="0">
                <a:latin typeface="+mn-ea"/>
                <a:ea typeface="+mn-ea"/>
              </a:rPr>
              <a:t>ptr</a:t>
            </a:r>
            <a:r>
              <a:rPr lang="en-US" altLang="ko-KR" sz="2000" b="1" dirty="0" smtClean="0">
                <a:latin typeface="+mn-ea"/>
                <a:ea typeface="+mn-ea"/>
              </a:rPr>
              <a:t>, </a:t>
            </a:r>
            <a:r>
              <a:rPr lang="en-US" altLang="ko-KR" sz="2000" b="1" dirty="0" err="1" smtClean="0">
                <a:latin typeface="+mn-ea"/>
                <a:ea typeface="+mn-ea"/>
              </a:rPr>
              <a:t>int</a:t>
            </a:r>
            <a:r>
              <a:rPr lang="en-US" altLang="ko-KR" sz="2000" b="1" dirty="0" smtClean="0">
                <a:latin typeface="+mn-ea"/>
                <a:ea typeface="+mn-ea"/>
              </a:rPr>
              <a:t> value, </a:t>
            </a:r>
            <a:r>
              <a:rPr lang="en-US" altLang="ko-KR" sz="2000" b="1" dirty="0" err="1" smtClean="0">
                <a:latin typeface="+mn-ea"/>
                <a:ea typeface="+mn-ea"/>
              </a:rPr>
              <a:t>size_t</a:t>
            </a:r>
            <a:r>
              <a:rPr lang="en-US" altLang="ko-KR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 err="1" smtClean="0">
                <a:latin typeface="+mn-ea"/>
                <a:ea typeface="+mn-ea"/>
              </a:rPr>
              <a:t>num</a:t>
            </a:r>
            <a:r>
              <a:rPr lang="en-US" altLang="ko-KR" sz="2000" b="1" dirty="0" smtClean="0">
                <a:latin typeface="+mn-ea"/>
                <a:ea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  <a:ea typeface="+mn-ea"/>
              </a:rPr>
              <a:t>p</a:t>
            </a:r>
            <a:r>
              <a:rPr lang="en-US" altLang="ko-KR" dirty="0" err="1" smtClean="0">
                <a:latin typeface="+mn-ea"/>
                <a:ea typeface="+mn-ea"/>
              </a:rPr>
              <a:t>tr</a:t>
            </a:r>
            <a:r>
              <a:rPr lang="en-US" altLang="ko-KR" dirty="0" smtClean="0">
                <a:latin typeface="+mn-ea"/>
                <a:ea typeface="+mn-ea"/>
              </a:rPr>
              <a:t> : </a:t>
            </a:r>
            <a:r>
              <a:rPr lang="ko-KR" altLang="en-US" dirty="0" smtClean="0">
                <a:latin typeface="+mn-ea"/>
                <a:ea typeface="+mn-ea"/>
              </a:rPr>
              <a:t>채우고자 하는 메모리의 시작 포인터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ko-KR" altLang="en-US" dirty="0" smtClean="0">
                <a:latin typeface="+mn-ea"/>
                <a:ea typeface="+mn-ea"/>
              </a:rPr>
              <a:t>시작 주소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  <a:ea typeface="+mn-ea"/>
              </a:rPr>
              <a:t>value : </a:t>
            </a:r>
            <a:r>
              <a:rPr lang="ko-KR" altLang="en-US" dirty="0" smtClean="0">
                <a:latin typeface="+mn-ea"/>
                <a:ea typeface="+mn-ea"/>
              </a:rPr>
              <a:t>메모리에 채우고자 하는 값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en-US" altLang="ko-KR" dirty="0" err="1" smtClean="0">
                <a:latin typeface="+mn-ea"/>
                <a:ea typeface="+mn-ea"/>
              </a:rPr>
              <a:t>int</a:t>
            </a:r>
            <a:r>
              <a:rPr lang="ko-KR" altLang="en-US" dirty="0" smtClean="0">
                <a:latin typeface="+mn-ea"/>
                <a:ea typeface="+mn-ea"/>
              </a:rPr>
              <a:t>형이지만 내부에서는 </a:t>
            </a:r>
            <a:r>
              <a:rPr lang="en-US" altLang="ko-KR" dirty="0" smtClean="0">
                <a:latin typeface="+mn-ea"/>
                <a:ea typeface="+mn-ea"/>
              </a:rPr>
              <a:t>unsigned char(1byte) </a:t>
            </a:r>
            <a:r>
              <a:rPr lang="ko-KR" altLang="en-US" dirty="0" smtClean="0">
                <a:latin typeface="+mn-ea"/>
                <a:ea typeface="+mn-ea"/>
              </a:rPr>
              <a:t>변환되어서 저장</a:t>
            </a:r>
            <a:endParaRPr lang="en-US" altLang="ko-KR" dirty="0" smtClean="0">
              <a:latin typeface="+mn-ea"/>
              <a:ea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n-ea"/>
                <a:ea typeface="+mn-ea"/>
              </a:rPr>
              <a:t>num</a:t>
            </a:r>
            <a:r>
              <a:rPr lang="en-US" altLang="ko-KR" dirty="0" smtClean="0">
                <a:latin typeface="+mn-ea"/>
                <a:ea typeface="+mn-ea"/>
              </a:rPr>
              <a:t> : </a:t>
            </a:r>
            <a:r>
              <a:rPr lang="ko-KR" altLang="en-US" dirty="0" smtClean="0">
                <a:latin typeface="+mn-ea"/>
                <a:ea typeface="+mn-ea"/>
              </a:rPr>
              <a:t>채우고자 하는 바이트의 수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즉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채우고자 하는 메모리의 크기</a:t>
            </a:r>
            <a:endParaRPr lang="en-US" altLang="ko-KR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990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5437" y="1454055"/>
            <a:ext cx="2641411" cy="191272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800" b="0" i="0" u="none" strike="noStrike" cap="none" normalizeH="0" baseline="0" smtClean="0">
              <a:solidFill>
                <a:schemeClr val="bg2"/>
              </a:solidFill>
              <a:effectLst/>
              <a:latin typeface="Arial"/>
              <a:ea typeface="굴림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터치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온습도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 센서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68314" y="6383338"/>
            <a:ext cx="719310" cy="536172"/>
          </a:xfrm>
        </p:spPr>
        <p:txBody>
          <a:bodyPr/>
          <a:lstStyle/>
          <a:p>
            <a:pPr>
              <a:defRPr/>
            </a:pPr>
            <a:fld id="{87975134-E4F0-4D7C-BB01-3A924106656E}" type="slidenum">
              <a:rPr lang="en-US" altLang="ko-KR"/>
              <a:pPr>
                <a:defRPr/>
              </a:pPr>
              <a:t>34</a:t>
            </a:fld>
            <a:endParaRPr lang="en-US" altLang="ko-KR" dirty="0"/>
          </a:p>
        </p:txBody>
      </p:sp>
      <p:sp>
        <p:nvSpPr>
          <p:cNvPr id="25" name="내용 개체 틀 2">
            <a:extLst>
              <a:ext uri="{FF2B5EF4-FFF2-40B4-BE49-F238E27FC236}">
                <a16:creationId xmlns="" xmlns:a16="http://schemas.microsoft.com/office/drawing/2014/main" id="{EE88B7CE-BBBD-4D96-8293-67F6406CF273}"/>
              </a:ext>
            </a:extLst>
          </p:cNvPr>
          <p:cNvSpPr txBox="1">
            <a:spLocks/>
          </p:cNvSpPr>
          <p:nvPr/>
        </p:nvSpPr>
        <p:spPr bwMode="auto">
          <a:xfrm>
            <a:off x="323528" y="3717032"/>
            <a:ext cx="8711108" cy="1983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2"/>
              </a:buBlip>
              <a:defRPr kumimoji="1" sz="2000" b="1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5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lvl="1" latinLnBrk="0"/>
            <a:r>
              <a:rPr lang="en-US" altLang="ko-KR" sz="2000" kern="0" dirty="0" smtClean="0">
                <a:latin typeface="+mn-ea"/>
              </a:rPr>
              <a:t>SHT11</a:t>
            </a:r>
            <a:r>
              <a:rPr lang="ko-KR" altLang="en-US" sz="2000" kern="0" dirty="0" smtClean="0">
                <a:latin typeface="+mn-ea"/>
              </a:rPr>
              <a:t>은 온도와 습도를 동시에 측정할 수 있는 멀티 센서</a:t>
            </a:r>
            <a:endParaRPr lang="en-US" altLang="ko-KR" sz="2000" kern="0" dirty="0" smtClean="0">
              <a:latin typeface="+mn-ea"/>
            </a:endParaRPr>
          </a:p>
          <a:p>
            <a:pPr lvl="1" latinLnBrk="0"/>
            <a:r>
              <a:rPr lang="ko-KR" altLang="en-US" sz="2000" kern="0" dirty="0" smtClean="0">
                <a:latin typeface="+mn-ea"/>
              </a:rPr>
              <a:t>내부에 </a:t>
            </a:r>
            <a:r>
              <a:rPr lang="en-US" altLang="ko-KR" sz="2000" kern="0" dirty="0" smtClean="0">
                <a:latin typeface="+mn-ea"/>
              </a:rPr>
              <a:t>14bitADC</a:t>
            </a:r>
            <a:r>
              <a:rPr lang="ko-KR" altLang="en-US" sz="2000" kern="0" dirty="0" smtClean="0">
                <a:latin typeface="+mn-ea"/>
              </a:rPr>
              <a:t>가 내장되어 있어서 측정한 값을 디지털 신호로 제공</a:t>
            </a:r>
            <a:endParaRPr lang="en-US" altLang="ko-KR" sz="2000" kern="0" dirty="0" smtClean="0">
              <a:latin typeface="+mn-ea"/>
            </a:endParaRPr>
          </a:p>
          <a:p>
            <a:pPr lvl="1" latinLnBrk="0"/>
            <a:r>
              <a:rPr lang="en-US" altLang="ko-KR" sz="2000" kern="0" dirty="0" smtClean="0">
                <a:latin typeface="+mn-ea"/>
              </a:rPr>
              <a:t>2-wire </a:t>
            </a:r>
            <a:r>
              <a:rPr lang="ko-KR" altLang="en-US" sz="2000" kern="0" dirty="0" smtClean="0">
                <a:latin typeface="+mn-ea"/>
              </a:rPr>
              <a:t>시리얼 인터페이스를 지원하기 때문에 </a:t>
            </a:r>
            <a:r>
              <a:rPr lang="en-US" altLang="ko-KR" sz="2000" kern="0" dirty="0" smtClean="0">
                <a:latin typeface="+mn-ea"/>
              </a:rPr>
              <a:t>MCU(SU8051)</a:t>
            </a:r>
            <a:r>
              <a:rPr lang="ko-KR" altLang="en-US" sz="2000" kern="0" dirty="0" smtClean="0">
                <a:latin typeface="+mn-ea"/>
              </a:rPr>
              <a:t>의 </a:t>
            </a:r>
            <a:r>
              <a:rPr lang="en-US" altLang="ko-KR" sz="2000" kern="0" dirty="0" smtClean="0">
                <a:latin typeface="+mn-ea"/>
              </a:rPr>
              <a:t>P1.6</a:t>
            </a:r>
            <a:r>
              <a:rPr lang="ko-KR" altLang="en-US" sz="2000" kern="0" dirty="0" smtClean="0">
                <a:latin typeface="+mn-ea"/>
              </a:rPr>
              <a:t>과</a:t>
            </a:r>
            <a:r>
              <a:rPr lang="en-US" altLang="ko-KR" sz="2000" kern="0" dirty="0" smtClean="0">
                <a:latin typeface="+mn-ea"/>
              </a:rPr>
              <a:t> P1.7</a:t>
            </a:r>
            <a:r>
              <a:rPr lang="ko-KR" altLang="en-US" sz="2000" kern="0" dirty="0" smtClean="0">
                <a:latin typeface="+mn-ea"/>
              </a:rPr>
              <a:t>핀을 </a:t>
            </a:r>
            <a:r>
              <a:rPr lang="en-US" altLang="ko-KR" sz="2000" kern="0" dirty="0" smtClean="0">
                <a:latin typeface="+mn-ea"/>
              </a:rPr>
              <a:t>SHT11</a:t>
            </a:r>
            <a:r>
              <a:rPr lang="ko-KR" altLang="en-US" sz="2000" kern="0" dirty="0" smtClean="0">
                <a:latin typeface="+mn-ea"/>
              </a:rPr>
              <a:t>센서의 </a:t>
            </a:r>
            <a:r>
              <a:rPr lang="en-US" altLang="ko-KR" sz="2000" kern="0" dirty="0" smtClean="0">
                <a:latin typeface="+mn-ea"/>
              </a:rPr>
              <a:t>DATA</a:t>
            </a:r>
            <a:r>
              <a:rPr lang="ko-KR" altLang="en-US" sz="2000" kern="0" dirty="0" smtClean="0">
                <a:latin typeface="+mn-ea"/>
              </a:rPr>
              <a:t>와 </a:t>
            </a:r>
            <a:r>
              <a:rPr lang="en-US" altLang="ko-KR" sz="2000" kern="0" dirty="0" smtClean="0">
                <a:latin typeface="+mn-ea"/>
              </a:rPr>
              <a:t>SCK </a:t>
            </a:r>
            <a:r>
              <a:rPr lang="ko-KR" altLang="en-US" sz="2000" kern="0" dirty="0" smtClean="0">
                <a:latin typeface="+mn-ea"/>
              </a:rPr>
              <a:t>신호에 각각 연결하여</a:t>
            </a:r>
            <a:r>
              <a:rPr lang="en-US" altLang="ko-KR" sz="2000" kern="0" dirty="0" smtClean="0">
                <a:latin typeface="+mn-ea"/>
              </a:rPr>
              <a:t>, </a:t>
            </a:r>
            <a:r>
              <a:rPr lang="ko-KR" altLang="en-US" sz="2000" kern="0" dirty="0" smtClean="0">
                <a:latin typeface="+mn-ea"/>
              </a:rPr>
              <a:t>사용자는 해당 두 핀만으로 </a:t>
            </a:r>
            <a:r>
              <a:rPr lang="en-US" altLang="ko-KR" sz="2000" kern="0" dirty="0" smtClean="0">
                <a:latin typeface="+mn-ea"/>
              </a:rPr>
              <a:t>SHT11</a:t>
            </a:r>
            <a:r>
              <a:rPr lang="ko-KR" altLang="en-US" sz="2000" kern="0" dirty="0" smtClean="0">
                <a:latin typeface="+mn-ea"/>
              </a:rPr>
              <a:t>을 동작과 제어 가능</a:t>
            </a:r>
            <a:endParaRPr lang="en-US" altLang="ko-KR" sz="2000" kern="0" dirty="0" smtClean="0">
              <a:latin typeface="+mn-ea"/>
            </a:endParaRPr>
          </a:p>
          <a:p>
            <a:pPr marL="0" indent="0" latinLnBrk="0">
              <a:buNone/>
            </a:pPr>
            <a:r>
              <a:rPr lang="en-US" altLang="ko-KR" kern="0" dirty="0" smtClean="0"/>
              <a:t> </a:t>
            </a:r>
            <a:endParaRPr lang="ko-KR" altLang="en-US" kern="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166274" y="1616319"/>
            <a:ext cx="1399126" cy="1489088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800" b="0" i="0" u="none" strike="noStrike" cap="none" normalizeH="0" baseline="0" smtClean="0">
              <a:solidFill>
                <a:schemeClr val="bg2"/>
              </a:solidFill>
              <a:effectLst/>
              <a:latin typeface="Arial"/>
              <a:ea typeface="굴림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50153" y="1842795"/>
            <a:ext cx="1080562" cy="129614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800" b="0" i="0" u="none" strike="noStrike" cap="none" normalizeH="0" baseline="0" smtClean="0">
              <a:solidFill>
                <a:schemeClr val="bg2"/>
              </a:solidFill>
              <a:effectLst/>
              <a:latin typeface="Arial"/>
              <a:ea typeface="굴림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50153" y="1883413"/>
            <a:ext cx="187220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SU8051</a:t>
            </a:r>
            <a:endParaRPr lang="ko-KR" altLang="en-US" dirty="0"/>
          </a:p>
        </p:txBody>
      </p:sp>
      <p:pic>
        <p:nvPicPr>
          <p:cNvPr id="10" name="imagerId301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703" y="1905802"/>
            <a:ext cx="1922794" cy="954901"/>
          </a:xfrm>
          <a:prstGeom prst="rect">
            <a:avLst/>
          </a:prstGeom>
          <a:noFill/>
        </p:spPr>
      </p:pic>
      <p:cxnSp>
        <p:nvCxnSpPr>
          <p:cNvPr id="11" name="직선 화살표 연결선 10"/>
          <p:cNvCxnSpPr/>
          <p:nvPr/>
        </p:nvCxnSpPr>
        <p:spPr>
          <a:xfrm flipV="1">
            <a:off x="5330106" y="2233558"/>
            <a:ext cx="1152128" cy="191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cxnSp>
        <p:nvCxnSpPr>
          <p:cNvPr id="12" name="직선 화살표 연결선 11"/>
          <p:cNvCxnSpPr/>
          <p:nvPr/>
        </p:nvCxnSpPr>
        <p:spPr>
          <a:xfrm>
            <a:off x="5330106" y="2490867"/>
            <a:ext cx="1152128" cy="466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454415" y="1864226"/>
            <a:ext cx="90351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0106" y="2557821"/>
            <a:ext cx="115212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 bus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76115" y="1268760"/>
            <a:ext cx="165635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UC5000C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936" y="1564818"/>
            <a:ext cx="1728192" cy="1461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621336" y="2996820"/>
            <a:ext cx="165635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SHT11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27327" y="2360863"/>
            <a:ext cx="776721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P1.6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227327" y="2656477"/>
            <a:ext cx="90351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P1.7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910128" y="2336978"/>
            <a:ext cx="776721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DATA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2910128" y="2616877"/>
            <a:ext cx="776721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SCK</a:t>
            </a:r>
            <a:endParaRPr lang="ko-KR" altLang="en-US" sz="1400" dirty="0"/>
          </a:p>
        </p:txBody>
      </p:sp>
      <p:cxnSp>
        <p:nvCxnSpPr>
          <p:cNvPr id="22" name="꺾인 연결선 21"/>
          <p:cNvCxnSpPr>
            <a:stCxn id="8" idx="1"/>
            <a:endCxn id="26" idx="0"/>
          </p:cNvCxnSpPr>
          <p:nvPr/>
        </p:nvCxnSpPr>
        <p:spPr>
          <a:xfrm rot="10800000">
            <a:off x="3298489" y="2336979"/>
            <a:ext cx="951664" cy="153889"/>
          </a:xfrm>
          <a:prstGeom prst="bentConnector4">
            <a:avLst>
              <a:gd name="adj1" fmla="val 29596"/>
              <a:gd name="adj2" fmla="val 248549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3" name="꺾인 연결선 32"/>
          <p:cNvCxnSpPr>
            <a:stCxn id="27" idx="2"/>
            <a:endCxn id="20" idx="1"/>
          </p:cNvCxnSpPr>
          <p:nvPr/>
        </p:nvCxnSpPr>
        <p:spPr>
          <a:xfrm rot="5400000" flipH="1" flipV="1">
            <a:off x="3705764" y="2403091"/>
            <a:ext cx="114288" cy="928838"/>
          </a:xfrm>
          <a:prstGeom prst="bentConnector4">
            <a:avLst>
              <a:gd name="adj1" fmla="val -200021"/>
              <a:gd name="adj2" fmla="val 70906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arrow"/>
            <a:tailEnd type="arrow"/>
          </a:ln>
          <a:effectLst/>
        </p:spPr>
      </p:cxnSp>
      <p:cxnSp>
        <p:nvCxnSpPr>
          <p:cNvPr id="35" name="직선 화살표 연결선 34"/>
          <p:cNvCxnSpPr/>
          <p:nvPr/>
        </p:nvCxnSpPr>
        <p:spPr>
          <a:xfrm flipH="1" flipV="1">
            <a:off x="3491880" y="2742487"/>
            <a:ext cx="784239" cy="583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sp>
        <p:nvSpPr>
          <p:cNvPr id="48" name="내용 개체 틀 2">
            <a:extLst>
              <a:ext uri="{FF2B5EF4-FFF2-40B4-BE49-F238E27FC236}">
                <a16:creationId xmlns="" xmlns:a16="http://schemas.microsoft.com/office/drawing/2014/main" id="{EE88B7CE-BBBD-4D96-8293-67F6406CF273}"/>
              </a:ext>
            </a:extLst>
          </p:cNvPr>
          <p:cNvSpPr txBox="1">
            <a:spLocks/>
          </p:cNvSpPr>
          <p:nvPr/>
        </p:nvSpPr>
        <p:spPr bwMode="auto">
          <a:xfrm>
            <a:off x="53632" y="804303"/>
            <a:ext cx="8711108" cy="46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2"/>
              </a:buBlip>
              <a:defRPr kumimoji="1" sz="2000" b="1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5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latinLnBrk="0"/>
            <a:r>
              <a:rPr lang="ko-KR" altLang="en-US" sz="2300" kern="0" dirty="0" err="1" smtClean="0">
                <a:latin typeface="+mn-ea"/>
              </a:rPr>
              <a:t>온습도</a:t>
            </a:r>
            <a:r>
              <a:rPr lang="ko-KR" altLang="en-US" sz="2300" kern="0" dirty="0" smtClean="0">
                <a:latin typeface="+mn-ea"/>
              </a:rPr>
              <a:t> 센서</a:t>
            </a:r>
            <a:r>
              <a:rPr lang="en-US" altLang="ko-KR" sz="2300" kern="0" dirty="0" smtClean="0">
                <a:latin typeface="+mn-ea"/>
              </a:rPr>
              <a:t>(SHT11)</a:t>
            </a:r>
          </a:p>
        </p:txBody>
      </p:sp>
    </p:spTree>
    <p:extLst>
      <p:ext uri="{BB962C8B-B14F-4D97-AF65-F5344CB8AC3E}">
        <p14:creationId xmlns:p14="http://schemas.microsoft.com/office/powerpoint/2010/main" val="189249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터치</a:t>
            </a:r>
            <a:r>
              <a:rPr lang="en-US" altLang="ko-KR" dirty="0"/>
              <a:t>, </a:t>
            </a:r>
            <a:r>
              <a:rPr lang="ko-KR" altLang="en-US" dirty="0" err="1"/>
              <a:t>온습도</a:t>
            </a:r>
            <a:r>
              <a:rPr lang="en-US" altLang="ko-KR" dirty="0"/>
              <a:t>, </a:t>
            </a:r>
            <a:r>
              <a:rPr lang="ko-KR" altLang="en-US" dirty="0"/>
              <a:t>이미지 센서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SHT11 </a:t>
            </a:r>
            <a:r>
              <a:rPr lang="ko-KR" altLang="ko-KR" dirty="0" err="1"/>
              <a:t>온습도</a:t>
            </a:r>
            <a:r>
              <a:rPr lang="ko-KR" altLang="ko-KR" dirty="0"/>
              <a:t> </a:t>
            </a:r>
            <a:r>
              <a:rPr lang="ko-KR" altLang="ko-KR" dirty="0" smtClean="0"/>
              <a:t>센서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내부에</a:t>
            </a:r>
            <a:r>
              <a:rPr lang="en-US" altLang="ko-KR" dirty="0" smtClean="0"/>
              <a:t> </a:t>
            </a:r>
            <a:r>
              <a:rPr lang="en-US" altLang="ko-KR" dirty="0"/>
              <a:t>14bit ADC</a:t>
            </a:r>
            <a:r>
              <a:rPr lang="ko-KR" altLang="ko-KR" dirty="0"/>
              <a:t>가 내장되어 있어서 측정한 값을 디지털 신호로 </a:t>
            </a:r>
            <a:r>
              <a:rPr lang="ko-KR" altLang="ko-KR" dirty="0" smtClean="0"/>
              <a:t>제공</a:t>
            </a:r>
            <a:endParaRPr lang="en-US" altLang="ko-KR" dirty="0" smtClean="0"/>
          </a:p>
          <a:p>
            <a:r>
              <a:rPr lang="ko-KR" altLang="en-US" dirty="0"/>
              <a:t>사용 함수</a:t>
            </a:r>
            <a:endParaRPr lang="en-US" altLang="ko-KR" dirty="0"/>
          </a:p>
          <a:p>
            <a:pPr lvl="1"/>
            <a:r>
              <a:rPr lang="en-US" altLang="ko-KR" dirty="0" err="1"/>
              <a:t>Seleco</a:t>
            </a:r>
            <a:r>
              <a:rPr lang="en-US" altLang="ko-KR" dirty="0"/>
              <a:t>㈜</a:t>
            </a:r>
            <a:r>
              <a:rPr lang="ko-KR" altLang="en-US" dirty="0"/>
              <a:t>의 </a:t>
            </a:r>
            <a:r>
              <a:rPr lang="en-US" altLang="ko-KR" dirty="0"/>
              <a:t>API</a:t>
            </a:r>
            <a:r>
              <a:rPr lang="ko-KR" altLang="en-US" dirty="0"/>
              <a:t>인 ‘</a:t>
            </a:r>
            <a:r>
              <a:rPr lang="en-US" altLang="ko-KR" dirty="0" err="1"/>
              <a:t>sensos_api.h</a:t>
            </a:r>
            <a:r>
              <a:rPr lang="en-US" altLang="ko-KR" dirty="0"/>
              <a:t>’ </a:t>
            </a:r>
            <a:r>
              <a:rPr lang="ko-KR" altLang="en-US" dirty="0"/>
              <a:t>헤더파일에서 제공된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atinLnBrk="1"/>
            <a:r>
              <a:rPr lang="en-US" altLang="ko-KR" dirty="0"/>
              <a:t>SENSOS_STEMP_READ() </a:t>
            </a:r>
          </a:p>
          <a:p>
            <a:pPr lvl="1" latinLnBrk="1"/>
            <a:r>
              <a:rPr lang="ko-KR" altLang="ko-KR" dirty="0" smtClean="0"/>
              <a:t>디지털신호로 </a:t>
            </a:r>
            <a:r>
              <a:rPr lang="ko-KR" altLang="ko-KR" dirty="0"/>
              <a:t>변환되어 측정된 </a:t>
            </a:r>
            <a:r>
              <a:rPr lang="ko-KR" altLang="ko-KR" dirty="0" err="1"/>
              <a:t>온습도센서의</a:t>
            </a:r>
            <a:r>
              <a:rPr lang="ko-KR" altLang="ko-KR" dirty="0"/>
              <a:t> 온도 </a:t>
            </a:r>
            <a:r>
              <a:rPr lang="ko-KR" altLang="ko-KR" dirty="0" smtClean="0"/>
              <a:t>값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</a:t>
            </a:r>
            <a:r>
              <a:rPr lang="ko-KR" altLang="en-US" dirty="0"/>
              <a:t>턴</a:t>
            </a:r>
            <a:endParaRPr lang="ko-KR" altLang="ko-KR" dirty="0"/>
          </a:p>
          <a:p>
            <a:pPr latinLnBrk="1"/>
            <a:r>
              <a:rPr lang="en-US" altLang="ko-KR" dirty="0"/>
              <a:t>SENSOS_SHUMI_READ() </a:t>
            </a:r>
          </a:p>
          <a:p>
            <a:pPr lvl="1" latinLnBrk="1"/>
            <a:r>
              <a:rPr lang="ko-KR" altLang="ko-KR" dirty="0" smtClean="0"/>
              <a:t>디지털신호로 </a:t>
            </a:r>
            <a:r>
              <a:rPr lang="ko-KR" altLang="ko-KR" dirty="0"/>
              <a:t>변환되어 측정된 </a:t>
            </a:r>
            <a:r>
              <a:rPr lang="ko-KR" altLang="ko-KR" dirty="0" err="1"/>
              <a:t>온습도센서의</a:t>
            </a:r>
            <a:r>
              <a:rPr lang="ko-KR" altLang="ko-KR" dirty="0"/>
              <a:t> 습도 </a:t>
            </a:r>
            <a:r>
              <a:rPr lang="ko-KR" altLang="ko-KR" dirty="0" smtClean="0"/>
              <a:t>값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리턴</a:t>
            </a:r>
            <a:endParaRPr lang="ko-KR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77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터치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온습도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 센서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68314" y="6383338"/>
            <a:ext cx="719310" cy="536172"/>
          </a:xfrm>
        </p:spPr>
        <p:txBody>
          <a:bodyPr/>
          <a:lstStyle/>
          <a:p>
            <a:pPr>
              <a:defRPr/>
            </a:pPr>
            <a:fld id="{87975134-E4F0-4D7C-BB01-3A924106656E}" type="slidenum">
              <a:rPr lang="en-US" altLang="ko-KR"/>
              <a:pPr>
                <a:defRPr/>
              </a:pPr>
              <a:t>36</a:t>
            </a:fld>
            <a:endParaRPr lang="en-US" altLang="ko-KR" dirty="0"/>
          </a:p>
        </p:txBody>
      </p:sp>
      <p:sp>
        <p:nvSpPr>
          <p:cNvPr id="25" name="내용 개체 틀 2">
            <a:extLst>
              <a:ext uri="{FF2B5EF4-FFF2-40B4-BE49-F238E27FC236}">
                <a16:creationId xmlns="" xmlns:a16="http://schemas.microsoft.com/office/drawing/2014/main" id="{EE88B7CE-BBBD-4D96-8293-67F6406CF273}"/>
              </a:ext>
            </a:extLst>
          </p:cNvPr>
          <p:cNvSpPr txBox="1">
            <a:spLocks/>
          </p:cNvSpPr>
          <p:nvPr/>
        </p:nvSpPr>
        <p:spPr bwMode="auto">
          <a:xfrm>
            <a:off x="109364" y="965600"/>
            <a:ext cx="8639100" cy="498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2"/>
              </a:buBlip>
              <a:defRPr kumimoji="1" sz="2000" b="1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5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latinLnBrk="0"/>
            <a:r>
              <a:rPr lang="ko-KR" altLang="en-US" sz="2500" kern="0" dirty="0" smtClean="0">
                <a:latin typeface="+mn-ea"/>
              </a:rPr>
              <a:t>이미지 센서</a:t>
            </a:r>
            <a:r>
              <a:rPr lang="en-US" altLang="ko-KR" sz="2500" kern="0" dirty="0" smtClean="0">
                <a:latin typeface="+mn-ea"/>
              </a:rPr>
              <a:t>(YACBAC1SDDAS)</a:t>
            </a:r>
          </a:p>
          <a:p>
            <a:pPr latinLnBrk="0"/>
            <a:endParaRPr lang="en-US" altLang="ko-KR" sz="2500" kern="0" dirty="0">
              <a:latin typeface="+mn-ea"/>
            </a:endParaRPr>
          </a:p>
          <a:p>
            <a:pPr latinLnBrk="0"/>
            <a:endParaRPr lang="en-US" altLang="ko-KR" sz="2500" kern="0" dirty="0" smtClean="0">
              <a:latin typeface="+mn-ea"/>
            </a:endParaRPr>
          </a:p>
          <a:p>
            <a:pPr latinLnBrk="0"/>
            <a:endParaRPr lang="en-US" altLang="ko-KR" sz="2500" kern="0" dirty="0">
              <a:latin typeface="+mn-ea"/>
            </a:endParaRPr>
          </a:p>
          <a:p>
            <a:pPr latinLnBrk="0"/>
            <a:endParaRPr lang="en-US" altLang="ko-KR" sz="2500" kern="0" dirty="0" smtClean="0">
              <a:latin typeface="+mn-ea"/>
            </a:endParaRPr>
          </a:p>
          <a:p>
            <a:pPr latinLnBrk="0"/>
            <a:endParaRPr lang="en-US" altLang="ko-KR" sz="2500" kern="0" dirty="0" smtClean="0">
              <a:latin typeface="+mn-ea"/>
            </a:endParaRPr>
          </a:p>
          <a:p>
            <a:pPr latinLnBrk="0"/>
            <a:endParaRPr lang="en-US" altLang="ko-KR" sz="2500" kern="0" dirty="0" smtClean="0">
              <a:latin typeface="+mn-ea"/>
            </a:endParaRPr>
          </a:p>
          <a:p>
            <a:pPr lvl="1" latinLnBrk="0"/>
            <a:r>
              <a:rPr lang="ko-KR" altLang="en-US" sz="1600" kern="0" dirty="0" smtClean="0"/>
              <a:t>이 </a:t>
            </a:r>
            <a:r>
              <a:rPr lang="ko-KR" altLang="en-US" sz="1600" kern="0" dirty="0" smtClean="0"/>
              <a:t>센서는 </a:t>
            </a:r>
            <a:r>
              <a:rPr lang="en-US" altLang="ko-KR" sz="1600" kern="0" dirty="0" smtClean="0"/>
              <a:t>Hynix</a:t>
            </a:r>
            <a:r>
              <a:rPr lang="ko-KR" altLang="en-US" sz="1600" kern="0" dirty="0" smtClean="0"/>
              <a:t>사의 </a:t>
            </a:r>
            <a:r>
              <a:rPr lang="en-US" altLang="ko-KR" sz="1600" kern="0" dirty="0" smtClean="0"/>
              <a:t>VGA</a:t>
            </a:r>
            <a:r>
              <a:rPr lang="ko-KR" altLang="en-US" sz="1600" kern="0" dirty="0" smtClean="0"/>
              <a:t>급 </a:t>
            </a:r>
            <a:r>
              <a:rPr lang="en-US" altLang="ko-KR" sz="1600" kern="0" dirty="0" smtClean="0"/>
              <a:t>CIS</a:t>
            </a:r>
            <a:r>
              <a:rPr lang="ko-KR" altLang="en-US" sz="1600" kern="0" dirty="0" smtClean="0"/>
              <a:t>이며</a:t>
            </a:r>
            <a:r>
              <a:rPr lang="en-US" altLang="ko-KR" sz="1600" kern="0" dirty="0" smtClean="0"/>
              <a:t>, </a:t>
            </a:r>
            <a:r>
              <a:rPr lang="ko-KR" altLang="en-US" sz="1600" kern="0" dirty="0" smtClean="0"/>
              <a:t>빛을 감지해서 그 세기의 정도를 디지털 영상 데이터로 변환해주는 센서</a:t>
            </a:r>
            <a:endParaRPr lang="en-US" altLang="ko-KR" sz="1600" kern="0" dirty="0"/>
          </a:p>
          <a:p>
            <a:pPr lvl="1" latinLnBrk="0"/>
            <a:r>
              <a:rPr lang="ko-KR" altLang="en-US" sz="1600" kern="0" dirty="0" smtClean="0"/>
              <a:t>출력되는 영상 데이터는 </a:t>
            </a:r>
            <a:r>
              <a:rPr lang="en-US" altLang="ko-KR" sz="1600" kern="0" dirty="0" smtClean="0"/>
              <a:t>YUV4:2:2 </a:t>
            </a:r>
            <a:r>
              <a:rPr lang="ko-KR" altLang="en-US" sz="1600" kern="0" dirty="0" smtClean="0"/>
              <a:t>형태의 </a:t>
            </a:r>
            <a:r>
              <a:rPr lang="en-US" altLang="ko-KR" sz="1600" kern="0" dirty="0" smtClean="0"/>
              <a:t>raw </a:t>
            </a:r>
            <a:r>
              <a:rPr lang="ko-KR" altLang="en-US" sz="1600" kern="0" dirty="0" smtClean="0"/>
              <a:t>이미지 데이터</a:t>
            </a:r>
            <a:endParaRPr lang="en-US" altLang="ko-KR" sz="1600" kern="0" dirty="0" smtClean="0"/>
          </a:p>
          <a:p>
            <a:pPr lvl="1" latinLnBrk="0"/>
            <a:r>
              <a:rPr lang="en-US" altLang="ko-KR" sz="1600" kern="0" dirty="0" smtClean="0"/>
              <a:t>FPGA</a:t>
            </a:r>
            <a:r>
              <a:rPr lang="ko-KR" altLang="en-US" sz="1600" kern="0" dirty="0" smtClean="0"/>
              <a:t>에 내장된 </a:t>
            </a:r>
            <a:r>
              <a:rPr lang="en-US" altLang="ko-KR" sz="1600" kern="0" dirty="0" smtClean="0"/>
              <a:t>UC5000C</a:t>
            </a:r>
            <a:r>
              <a:rPr lang="ko-KR" altLang="en-US" sz="1600" kern="0" dirty="0" smtClean="0"/>
              <a:t>에 의해 </a:t>
            </a:r>
            <a:r>
              <a:rPr lang="ko-KR" altLang="en-US" sz="1600" kern="0" dirty="0" err="1" smtClean="0"/>
              <a:t>클럭</a:t>
            </a:r>
            <a:r>
              <a:rPr lang="en-US" altLang="ko-KR" sz="1600" kern="0" dirty="0" smtClean="0"/>
              <a:t>(MCLK)</a:t>
            </a:r>
            <a:r>
              <a:rPr lang="ko-KR" altLang="en-US" sz="1600" kern="0" dirty="0" smtClean="0"/>
              <a:t>과 </a:t>
            </a:r>
            <a:r>
              <a:rPr lang="ko-KR" altLang="en-US" sz="1600" kern="0" dirty="0" err="1" smtClean="0"/>
              <a:t>리셋신호</a:t>
            </a:r>
            <a:r>
              <a:rPr lang="en-US" altLang="ko-KR" sz="1600" kern="0" dirty="0" smtClean="0"/>
              <a:t>(SEN_RSTN)</a:t>
            </a:r>
            <a:r>
              <a:rPr lang="ko-KR" altLang="en-US" sz="1600" kern="0" dirty="0" smtClean="0"/>
              <a:t>를 제공받아 활성화되고 </a:t>
            </a:r>
            <a:r>
              <a:rPr lang="en-US" altLang="ko-KR" sz="1600" kern="0" dirty="0" smtClean="0"/>
              <a:t>I2C </a:t>
            </a:r>
            <a:r>
              <a:rPr lang="ko-KR" altLang="en-US" sz="1600" kern="0" dirty="0" smtClean="0"/>
              <a:t>통신을 통해 동작을 위한 레지스터 </a:t>
            </a:r>
            <a:r>
              <a:rPr lang="ko-KR" altLang="en-US" sz="1600" kern="0" dirty="0" err="1" smtClean="0"/>
              <a:t>셋팅이</a:t>
            </a:r>
            <a:r>
              <a:rPr lang="ko-KR" altLang="en-US" sz="1600" kern="0" dirty="0" smtClean="0"/>
              <a:t> 이뤄진다</a:t>
            </a:r>
            <a:r>
              <a:rPr lang="en-US" altLang="ko-KR" sz="1600" kern="0" dirty="0" smtClean="0"/>
              <a:t>.</a:t>
            </a:r>
          </a:p>
          <a:p>
            <a:pPr lvl="1" latinLnBrk="0"/>
            <a:r>
              <a:rPr lang="ko-KR" altLang="en-US" sz="1600" kern="0" dirty="0" smtClean="0"/>
              <a:t>동작을 위한 레지스터 </a:t>
            </a:r>
            <a:r>
              <a:rPr lang="ko-KR" altLang="en-US" sz="1600" kern="0" dirty="0" err="1" smtClean="0"/>
              <a:t>셋팅은</a:t>
            </a:r>
            <a:r>
              <a:rPr lang="ko-KR" altLang="en-US" sz="1600" kern="0" dirty="0" smtClean="0"/>
              <a:t> 이미지 센서가 동작하기 위해 여러 다양한 설정</a:t>
            </a:r>
            <a:r>
              <a:rPr lang="en-US" altLang="ko-KR" sz="1600" kern="0" dirty="0" smtClean="0"/>
              <a:t>(Auto Exposure, White balance </a:t>
            </a:r>
            <a:r>
              <a:rPr lang="ko-KR" altLang="en-US" sz="1600" kern="0" dirty="0" smtClean="0"/>
              <a:t>등</a:t>
            </a:r>
            <a:r>
              <a:rPr lang="en-US" altLang="ko-KR" sz="1600" kern="0" dirty="0" smtClean="0"/>
              <a:t>)</a:t>
            </a:r>
            <a:r>
              <a:rPr lang="ko-KR" altLang="en-US" sz="1600" kern="0" dirty="0" smtClean="0"/>
              <a:t>을 하는 것을 말한다</a:t>
            </a:r>
            <a:r>
              <a:rPr lang="en-US" altLang="ko-KR" sz="1600" kern="0" dirty="0"/>
              <a:t>.</a:t>
            </a:r>
            <a:endParaRPr lang="en-US" altLang="ko-KR" sz="1600" kern="0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843808" y="1849133"/>
            <a:ext cx="2704701" cy="1489088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800" b="0" i="0" u="none" strike="noStrike" cap="none" normalizeH="0" baseline="0" smtClean="0">
              <a:solidFill>
                <a:schemeClr val="bg2"/>
              </a:solidFill>
              <a:effectLst/>
              <a:latin typeface="Arial"/>
              <a:ea typeface="굴림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07904" y="1453426"/>
            <a:ext cx="165635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UC5000C</a:t>
            </a:r>
            <a:endParaRPr lang="ko-KR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288762"/>
            <a:ext cx="2088232" cy="219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꺾인 연결선 17"/>
          <p:cNvCxnSpPr>
            <a:endCxn id="10" idx="3"/>
          </p:cNvCxnSpPr>
          <p:nvPr/>
        </p:nvCxnSpPr>
        <p:spPr>
          <a:xfrm rot="10800000" flipV="1">
            <a:off x="5548510" y="2592237"/>
            <a:ext cx="1656351" cy="143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5577644" y="2104877"/>
            <a:ext cx="165635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시리얼 통신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304337" y="1882041"/>
            <a:ext cx="1059918" cy="136384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800" b="0" i="0" u="none" strike="noStrike" cap="none" normalizeH="0" baseline="0" smtClean="0">
              <a:solidFill>
                <a:schemeClr val="bg2"/>
              </a:solidFill>
              <a:effectLst/>
              <a:latin typeface="Arial"/>
              <a:ea typeface="굴림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68166" y="2015229"/>
            <a:ext cx="187220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SU8051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987824" y="1909196"/>
            <a:ext cx="1080120" cy="1318511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800" b="0" i="0" u="none" strike="noStrike" cap="none" normalizeH="0" baseline="0" smtClean="0">
              <a:solidFill>
                <a:schemeClr val="bg2"/>
              </a:solidFill>
              <a:effectLst/>
              <a:latin typeface="Arial"/>
              <a:ea typeface="굴림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87824" y="1904159"/>
            <a:ext cx="187220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JPCON</a:t>
            </a:r>
            <a:endParaRPr lang="ko-KR" alt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64" y="1453426"/>
            <a:ext cx="1150535" cy="2252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1259897" y="1355198"/>
            <a:ext cx="1943951" cy="2923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YUV_DATA[7:0]</a:t>
            </a:r>
            <a:endParaRPr lang="ko-KR" altLang="en-US" sz="1300" dirty="0"/>
          </a:p>
        </p:txBody>
      </p:sp>
      <p:sp>
        <p:nvSpPr>
          <p:cNvPr id="42" name="TextBox 41"/>
          <p:cNvSpPr txBox="1"/>
          <p:nvPr/>
        </p:nvSpPr>
        <p:spPr>
          <a:xfrm>
            <a:off x="1240018" y="1638092"/>
            <a:ext cx="1656351" cy="2923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HSYNC</a:t>
            </a:r>
            <a:endParaRPr lang="ko-KR" altLang="en-US" sz="1300" dirty="0"/>
          </a:p>
        </p:txBody>
      </p:sp>
      <p:sp>
        <p:nvSpPr>
          <p:cNvPr id="43" name="TextBox 42"/>
          <p:cNvSpPr txBox="1"/>
          <p:nvPr/>
        </p:nvSpPr>
        <p:spPr>
          <a:xfrm>
            <a:off x="1259897" y="1942631"/>
            <a:ext cx="1656351" cy="2923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PCLK</a:t>
            </a:r>
            <a:endParaRPr lang="ko-KR" altLang="en-US" sz="1300" dirty="0"/>
          </a:p>
        </p:txBody>
      </p:sp>
      <p:sp>
        <p:nvSpPr>
          <p:cNvPr id="44" name="TextBox 43"/>
          <p:cNvSpPr txBox="1"/>
          <p:nvPr/>
        </p:nvSpPr>
        <p:spPr>
          <a:xfrm>
            <a:off x="1259899" y="2261378"/>
            <a:ext cx="1656351" cy="2923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ENB</a:t>
            </a:r>
            <a:endParaRPr lang="ko-KR" altLang="en-US" sz="1300" dirty="0"/>
          </a:p>
        </p:txBody>
      </p:sp>
      <p:sp>
        <p:nvSpPr>
          <p:cNvPr id="45" name="TextBox 44"/>
          <p:cNvSpPr txBox="1"/>
          <p:nvPr/>
        </p:nvSpPr>
        <p:spPr>
          <a:xfrm>
            <a:off x="1240018" y="2553188"/>
            <a:ext cx="1656351" cy="2923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SEN_RSTN</a:t>
            </a:r>
            <a:endParaRPr lang="ko-KR" altLang="en-US" sz="1300" dirty="0"/>
          </a:p>
        </p:txBody>
      </p:sp>
      <p:sp>
        <p:nvSpPr>
          <p:cNvPr id="46" name="TextBox 45"/>
          <p:cNvSpPr txBox="1"/>
          <p:nvPr/>
        </p:nvSpPr>
        <p:spPr>
          <a:xfrm>
            <a:off x="1259899" y="2845576"/>
            <a:ext cx="1656351" cy="2923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MCLK</a:t>
            </a:r>
            <a:endParaRPr lang="ko-KR" altLang="en-US" sz="1300" dirty="0"/>
          </a:p>
        </p:txBody>
      </p:sp>
      <p:sp>
        <p:nvSpPr>
          <p:cNvPr id="47" name="TextBox 46"/>
          <p:cNvSpPr txBox="1"/>
          <p:nvPr/>
        </p:nvSpPr>
        <p:spPr>
          <a:xfrm>
            <a:off x="1259899" y="3137964"/>
            <a:ext cx="1656351" cy="2923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P1.6(SDA)</a:t>
            </a:r>
            <a:endParaRPr lang="ko-KR" altLang="en-US" sz="1300" dirty="0"/>
          </a:p>
        </p:txBody>
      </p:sp>
      <p:sp>
        <p:nvSpPr>
          <p:cNvPr id="48" name="TextBox 47"/>
          <p:cNvSpPr txBox="1"/>
          <p:nvPr/>
        </p:nvSpPr>
        <p:spPr>
          <a:xfrm>
            <a:off x="1240018" y="3413832"/>
            <a:ext cx="1656351" cy="2923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P1.7(SCK)</a:t>
            </a:r>
            <a:endParaRPr lang="ko-KR" altLang="en-US" sz="1300" dirty="0"/>
          </a:p>
        </p:txBody>
      </p:sp>
      <p:cxnSp>
        <p:nvCxnSpPr>
          <p:cNvPr id="39" name="꺾인 연결선 38"/>
          <p:cNvCxnSpPr/>
          <p:nvPr/>
        </p:nvCxnSpPr>
        <p:spPr>
          <a:xfrm>
            <a:off x="1259899" y="3413832"/>
            <a:ext cx="914400" cy="9144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arrow"/>
            <a:tailEnd type="arrow"/>
          </a:ln>
          <a:effectLst/>
        </p:spPr>
      </p:cxnSp>
      <p:cxnSp>
        <p:nvCxnSpPr>
          <p:cNvPr id="49" name="꺾인 연결선 48"/>
          <p:cNvCxnSpPr/>
          <p:nvPr/>
        </p:nvCxnSpPr>
        <p:spPr>
          <a:xfrm flipV="1">
            <a:off x="1240018" y="3083974"/>
            <a:ext cx="3044438" cy="346450"/>
          </a:xfrm>
          <a:prstGeom prst="bentConnector3">
            <a:avLst>
              <a:gd name="adj1" fmla="val 51001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2" name="꺾인 연결선 51"/>
          <p:cNvCxnSpPr/>
          <p:nvPr/>
        </p:nvCxnSpPr>
        <p:spPr>
          <a:xfrm rot="10800000" flipV="1">
            <a:off x="1220139" y="3137964"/>
            <a:ext cx="3064317" cy="597528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cxnSp>
        <p:nvCxnSpPr>
          <p:cNvPr id="54" name="직선 화살표 연결선 53"/>
          <p:cNvCxnSpPr/>
          <p:nvPr/>
        </p:nvCxnSpPr>
        <p:spPr>
          <a:xfrm>
            <a:off x="3203848" y="2845576"/>
            <a:ext cx="91440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w="med" len="med"/>
            <a:tailEnd type="arrow"/>
          </a:ln>
          <a:effectLst/>
        </p:spPr>
      </p:cxnSp>
      <p:cxnSp>
        <p:nvCxnSpPr>
          <p:cNvPr id="56" name="꺾인 연결선 55"/>
          <p:cNvCxnSpPr/>
          <p:nvPr/>
        </p:nvCxnSpPr>
        <p:spPr>
          <a:xfrm rot="10800000" flipV="1">
            <a:off x="1259900" y="2954236"/>
            <a:ext cx="1727925" cy="146195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cxnSp>
        <p:nvCxnSpPr>
          <p:cNvPr id="58" name="꺾인 연결선 57"/>
          <p:cNvCxnSpPr/>
          <p:nvPr/>
        </p:nvCxnSpPr>
        <p:spPr>
          <a:xfrm rot="10800000" flipV="1">
            <a:off x="1259900" y="2699381"/>
            <a:ext cx="1943949" cy="146196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cxnSp>
        <p:nvCxnSpPr>
          <p:cNvPr id="60" name="꺾인 연결선 59"/>
          <p:cNvCxnSpPr/>
          <p:nvPr/>
        </p:nvCxnSpPr>
        <p:spPr>
          <a:xfrm rot="10800000" flipV="1">
            <a:off x="1259900" y="2384560"/>
            <a:ext cx="1727925" cy="168627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cxnSp>
        <p:nvCxnSpPr>
          <p:cNvPr id="62" name="꺾인 연결선 61"/>
          <p:cNvCxnSpPr/>
          <p:nvPr/>
        </p:nvCxnSpPr>
        <p:spPr>
          <a:xfrm>
            <a:off x="1259899" y="1638092"/>
            <a:ext cx="1727926" cy="450733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cxnSp>
        <p:nvCxnSpPr>
          <p:cNvPr id="10240" name="꺾인 연결선 10239"/>
          <p:cNvCxnSpPr/>
          <p:nvPr/>
        </p:nvCxnSpPr>
        <p:spPr>
          <a:xfrm>
            <a:off x="1259899" y="1942631"/>
            <a:ext cx="1727925" cy="280275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cxnSp>
        <p:nvCxnSpPr>
          <p:cNvPr id="10247" name="직선 화살표 연결선 10246"/>
          <p:cNvCxnSpPr/>
          <p:nvPr/>
        </p:nvCxnSpPr>
        <p:spPr>
          <a:xfrm>
            <a:off x="1259899" y="2273491"/>
            <a:ext cx="172792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1937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터치</a:t>
            </a:r>
            <a:r>
              <a:rPr lang="en-US" altLang="ko-KR" dirty="0"/>
              <a:t>, </a:t>
            </a:r>
            <a:r>
              <a:rPr lang="ko-KR" altLang="en-US" dirty="0" err="1"/>
              <a:t>온습도</a:t>
            </a:r>
            <a:r>
              <a:rPr lang="en-US" altLang="ko-KR" dirty="0"/>
              <a:t>, </a:t>
            </a:r>
            <a:r>
              <a:rPr lang="ko-KR" altLang="en-US" dirty="0"/>
              <a:t>이미지 센서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SENView</a:t>
            </a:r>
            <a:r>
              <a:rPr lang="en-US" altLang="ko-KR" dirty="0" smtClean="0"/>
              <a:t>-S</a:t>
            </a:r>
          </a:p>
          <a:p>
            <a:pPr lvl="1"/>
            <a:r>
              <a:rPr lang="ko-KR" altLang="en-US" dirty="0" smtClean="0"/>
              <a:t>이미지 센서에서 촬영된 영상 데이터를 확인하기 위한 이미지 </a:t>
            </a:r>
            <a:r>
              <a:rPr lang="ko-KR" altLang="en-US" dirty="0" err="1" smtClean="0"/>
              <a:t>뷰어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 marL="1200150" lvl="2" indent="-342900" latinLnBrk="1">
              <a:buFont typeface="+mj-lt"/>
              <a:buAutoNum type="arabicParenR"/>
            </a:pPr>
            <a:r>
              <a:rPr lang="ko-KR" altLang="ko-KR" dirty="0"/>
              <a:t>이미지 센서가 연결된 시리얼 포트를 선택 후 </a:t>
            </a:r>
            <a:r>
              <a:rPr lang="en-US" altLang="ko-KR" dirty="0"/>
              <a:t>“Connect</a:t>
            </a:r>
            <a:r>
              <a:rPr lang="en-US" altLang="ko-KR" dirty="0" smtClean="0"/>
              <a:t>” </a:t>
            </a:r>
            <a:r>
              <a:rPr lang="ko-KR" altLang="ko-KR" dirty="0" smtClean="0"/>
              <a:t>버튼으로 </a:t>
            </a:r>
            <a:r>
              <a:rPr lang="ko-KR" altLang="ko-KR" dirty="0"/>
              <a:t>연결</a:t>
            </a:r>
          </a:p>
          <a:p>
            <a:pPr marL="1200150" lvl="2" indent="-342900" latinLnBrk="1">
              <a:buFont typeface="+mj-lt"/>
              <a:buAutoNum type="arabicParenR"/>
            </a:pPr>
            <a:r>
              <a:rPr lang="en-US" altLang="ko-KR" dirty="0"/>
              <a:t>“Start” </a:t>
            </a:r>
            <a:r>
              <a:rPr lang="ko-KR" altLang="ko-KR" dirty="0"/>
              <a:t>버튼으로 수집된 영상 정보</a:t>
            </a:r>
            <a:r>
              <a:rPr lang="en-US" altLang="ko-KR" dirty="0"/>
              <a:t> PC</a:t>
            </a:r>
            <a:r>
              <a:rPr lang="ko-KR" altLang="ko-KR" dirty="0"/>
              <a:t>로 </a:t>
            </a:r>
            <a:r>
              <a:rPr lang="ko-KR" altLang="ko-KR" dirty="0" smtClean="0"/>
              <a:t>전송</a:t>
            </a:r>
            <a:endParaRPr lang="ko-KR" altLang="ko-KR" dirty="0"/>
          </a:p>
          <a:p>
            <a:pPr lvl="2"/>
            <a:r>
              <a:rPr lang="ko-KR" altLang="en-US" dirty="0"/>
              <a:t>“</a:t>
            </a:r>
            <a:r>
              <a:rPr lang="en-US" altLang="ko-KR" dirty="0"/>
              <a:t>One shot” </a:t>
            </a:r>
            <a:r>
              <a:rPr lang="ko-KR" altLang="en-US" dirty="0"/>
              <a:t>라디오 </a:t>
            </a:r>
            <a:r>
              <a:rPr lang="ko-KR" altLang="en-US" dirty="0" smtClean="0"/>
              <a:t>버튼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1</a:t>
            </a:r>
            <a:r>
              <a:rPr lang="ko-KR" altLang="en-US" dirty="0"/>
              <a:t>장의 </a:t>
            </a:r>
            <a:r>
              <a:rPr lang="ko-KR" altLang="en-US" dirty="0" err="1"/>
              <a:t>캡쳐</a:t>
            </a:r>
            <a:r>
              <a:rPr lang="ko-KR" altLang="en-US" dirty="0"/>
              <a:t> 영상을 출력하도록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2"/>
            <a:r>
              <a:rPr lang="ko-KR" altLang="en-US" dirty="0"/>
              <a:t>“</a:t>
            </a:r>
            <a:r>
              <a:rPr lang="en-US" altLang="ko-KR" dirty="0"/>
              <a:t>Automatic” </a:t>
            </a:r>
            <a:r>
              <a:rPr lang="ko-KR" altLang="en-US" dirty="0"/>
              <a:t>라디오 </a:t>
            </a:r>
            <a:r>
              <a:rPr lang="ko-KR" altLang="en-US" dirty="0" smtClean="0"/>
              <a:t>버튼</a:t>
            </a:r>
            <a:endParaRPr lang="en-US" altLang="ko-KR" dirty="0"/>
          </a:p>
          <a:p>
            <a:pPr lvl="3"/>
            <a:r>
              <a:rPr lang="ko-KR" altLang="en-US" dirty="0" smtClean="0"/>
              <a:t>연속해서 영상을 출력하도록 설정</a:t>
            </a:r>
            <a:endParaRPr lang="en-US" altLang="ko-KR" dirty="0" smtClean="0"/>
          </a:p>
          <a:p>
            <a:pPr lvl="2"/>
            <a:r>
              <a:rPr lang="ko-KR" altLang="en-US" dirty="0"/>
              <a:t>“</a:t>
            </a:r>
            <a:r>
              <a:rPr lang="en-US" altLang="ko-KR" dirty="0"/>
              <a:t>Event” </a:t>
            </a:r>
            <a:r>
              <a:rPr lang="ko-KR" altLang="en-US" dirty="0"/>
              <a:t>라디오 </a:t>
            </a:r>
            <a:r>
              <a:rPr lang="ko-KR" altLang="en-US" dirty="0" smtClean="0"/>
              <a:t>버튼</a:t>
            </a:r>
            <a:endParaRPr lang="en-US" altLang="ko-KR" dirty="0"/>
          </a:p>
          <a:p>
            <a:pPr lvl="3"/>
            <a:r>
              <a:rPr lang="ko-KR" altLang="en-US" dirty="0" smtClean="0"/>
              <a:t>외부 </a:t>
            </a:r>
            <a:r>
              <a:rPr lang="ko-KR" altLang="en-US" dirty="0"/>
              <a:t>이벤트 신호가 있을 때만 영상 </a:t>
            </a:r>
            <a:r>
              <a:rPr lang="ko-KR" altLang="en-US" dirty="0" err="1" smtClean="0"/>
              <a:t>캡쳐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45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터치</a:t>
            </a:r>
            <a:r>
              <a:rPr lang="en-US" altLang="ko-KR" dirty="0"/>
              <a:t>, </a:t>
            </a:r>
            <a:r>
              <a:rPr lang="ko-KR" altLang="en-US" dirty="0" err="1"/>
              <a:t>온습도</a:t>
            </a:r>
            <a:r>
              <a:rPr lang="en-US" altLang="ko-KR" dirty="0"/>
              <a:t>, </a:t>
            </a:r>
            <a:r>
              <a:rPr lang="ko-KR" altLang="en-US" dirty="0"/>
              <a:t>이미지 센서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 함수</a:t>
            </a:r>
            <a:endParaRPr lang="en-US" altLang="ko-KR" dirty="0"/>
          </a:p>
          <a:p>
            <a:pPr lvl="1"/>
            <a:r>
              <a:rPr lang="en-US" altLang="ko-KR" dirty="0" err="1"/>
              <a:t>Seleco</a:t>
            </a:r>
            <a:r>
              <a:rPr lang="en-US" altLang="ko-KR" dirty="0"/>
              <a:t>㈜</a:t>
            </a:r>
            <a:r>
              <a:rPr lang="ko-KR" altLang="en-US" dirty="0"/>
              <a:t>의 </a:t>
            </a:r>
            <a:r>
              <a:rPr lang="en-US" altLang="ko-KR" dirty="0"/>
              <a:t>API</a:t>
            </a:r>
            <a:r>
              <a:rPr lang="ko-KR" altLang="en-US" dirty="0"/>
              <a:t>인 ‘</a:t>
            </a:r>
            <a:r>
              <a:rPr lang="en-US" altLang="ko-KR" dirty="0" err="1"/>
              <a:t>sensos_api.h</a:t>
            </a:r>
            <a:r>
              <a:rPr lang="en-US" altLang="ko-KR" dirty="0"/>
              <a:t>’ </a:t>
            </a:r>
            <a:r>
              <a:rPr lang="ko-KR" altLang="en-US" dirty="0"/>
              <a:t>헤더파일에서 제공된 함수</a:t>
            </a:r>
            <a:endParaRPr lang="en-US" altLang="ko-KR" dirty="0"/>
          </a:p>
          <a:p>
            <a:r>
              <a:rPr lang="en-US" altLang="ko-KR" dirty="0" err="1" smtClean="0"/>
              <a:t>check_command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smtClean="0"/>
              <a:t>“</a:t>
            </a:r>
            <a:r>
              <a:rPr lang="en-US" altLang="ko-KR" dirty="0"/>
              <a:t>Connect”</a:t>
            </a:r>
            <a:r>
              <a:rPr lang="ko-KR" altLang="en-US" dirty="0"/>
              <a:t>를 누르면 문자 ‘</a:t>
            </a:r>
            <a:r>
              <a:rPr lang="en-US" altLang="ko-KR" dirty="0"/>
              <a:t>C’</a:t>
            </a:r>
            <a:r>
              <a:rPr lang="ko-KR" altLang="en-US" dirty="0"/>
              <a:t>를 송신</a:t>
            </a:r>
            <a:r>
              <a:rPr lang="en-US" altLang="ko-KR" dirty="0"/>
              <a:t>, “Start”</a:t>
            </a:r>
            <a:r>
              <a:rPr lang="ko-KR" altLang="en-US" dirty="0"/>
              <a:t>를 누르면 “</a:t>
            </a:r>
            <a:r>
              <a:rPr lang="en-US" altLang="ko-KR" dirty="0"/>
              <a:t>I”</a:t>
            </a:r>
            <a:r>
              <a:rPr lang="ko-KR" altLang="en-US" dirty="0"/>
              <a:t>를 전송하여 이미지 </a:t>
            </a:r>
            <a:r>
              <a:rPr lang="ko-KR" altLang="en-US" dirty="0" err="1"/>
              <a:t>뷰어로부터</a:t>
            </a:r>
            <a:r>
              <a:rPr lang="ko-KR" altLang="en-US" dirty="0"/>
              <a:t> 리턴 된 값을 체크하여 일련의 영상 출력 동작을 수행하는 함수</a:t>
            </a:r>
          </a:p>
          <a:p>
            <a:r>
              <a:rPr lang="en-US" altLang="ko-KR" dirty="0"/>
              <a:t>SENSOS_CAM_INIT(</a:t>
            </a:r>
            <a:r>
              <a:rPr lang="ko-KR" altLang="en-US" dirty="0"/>
              <a:t>해상도</a:t>
            </a:r>
            <a:r>
              <a:rPr lang="en-US" altLang="ko-KR" dirty="0"/>
              <a:t>, </a:t>
            </a:r>
            <a:r>
              <a:rPr lang="ko-KR" altLang="en-US" dirty="0"/>
              <a:t>자동노출</a:t>
            </a:r>
            <a:r>
              <a:rPr lang="en-US" altLang="ko-KR" dirty="0"/>
              <a:t>, </a:t>
            </a:r>
            <a:r>
              <a:rPr lang="ko-KR" altLang="en-US" dirty="0" smtClean="0"/>
              <a:t>자동</a:t>
            </a:r>
            <a:r>
              <a:rPr lang="en-US" altLang="ko-KR" dirty="0" smtClean="0"/>
              <a:t>WB, </a:t>
            </a:r>
            <a:r>
              <a:rPr lang="ko-KR" altLang="en-US" dirty="0"/>
              <a:t>이미지변형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이미지 </a:t>
            </a:r>
            <a:r>
              <a:rPr lang="ko-KR" altLang="en-US" dirty="0"/>
              <a:t>센서의 초기화 및 제어를 위한 레지스터 값을 </a:t>
            </a:r>
            <a:r>
              <a:rPr lang="ko-KR" altLang="en-US" dirty="0" smtClean="0"/>
              <a:t>설정해주고 </a:t>
            </a:r>
            <a:r>
              <a:rPr lang="en-US" altLang="ko-KR" dirty="0"/>
              <a:t>UC5000C </a:t>
            </a:r>
            <a:r>
              <a:rPr lang="ko-KR" altLang="en-US" dirty="0"/>
              <a:t>내부의 </a:t>
            </a:r>
            <a:r>
              <a:rPr lang="en-US" altLang="ko-KR" dirty="0"/>
              <a:t>JPCON </a:t>
            </a:r>
            <a:r>
              <a:rPr lang="ko-KR" altLang="en-US" dirty="0"/>
              <a:t>블록을 초기화하는 기능을 수행하는 </a:t>
            </a:r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78450"/>
              </p:ext>
            </p:extLst>
          </p:nvPr>
        </p:nvGraphicFramePr>
        <p:xfrm>
          <a:off x="251520" y="4149080"/>
          <a:ext cx="8568951" cy="19050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4393"/>
                <a:gridCol w="2183905"/>
                <a:gridCol w="1680186"/>
                <a:gridCol w="2487004"/>
                <a:gridCol w="1713463"/>
              </a:tblGrid>
              <a:tr h="3810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6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 smtClean="0">
                          <a:effectLst/>
                        </a:rPr>
                        <a:t>해상도</a:t>
                      </a:r>
                      <a:endParaRPr lang="ko-KR" sz="16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 smtClean="0">
                          <a:effectLst/>
                        </a:rPr>
                        <a:t>자동 노출</a:t>
                      </a:r>
                      <a:endParaRPr lang="ko-KR" sz="16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 smtClean="0">
                          <a:effectLst/>
                        </a:rPr>
                        <a:t>자동</a:t>
                      </a:r>
                      <a:r>
                        <a:rPr lang="en-US" altLang="ko-KR" sz="1600" b="1" kern="100" baseline="0" dirty="0" smtClean="0">
                          <a:effectLst/>
                        </a:rPr>
                        <a:t> </a:t>
                      </a:r>
                      <a:r>
                        <a:rPr lang="ko-KR" sz="1600" b="1" kern="100" dirty="0" smtClean="0">
                          <a:effectLst/>
                        </a:rPr>
                        <a:t>화이트 </a:t>
                      </a:r>
                      <a:r>
                        <a:rPr lang="ko-KR" sz="1600" b="1" kern="100" dirty="0">
                          <a:effectLst/>
                        </a:rPr>
                        <a:t>밸런스</a:t>
                      </a:r>
                      <a:endParaRPr lang="ko-KR" sz="16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이미지 변형</a:t>
                      </a:r>
                      <a:endParaRPr lang="ko-KR" sz="16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10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0</a:t>
                      </a:r>
                      <a:endParaRPr lang="ko-KR" sz="16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Test </a:t>
                      </a:r>
                      <a:r>
                        <a:rPr lang="ko-KR" sz="1600" b="1" kern="100" dirty="0">
                          <a:effectLst/>
                        </a:rPr>
                        <a:t>패턴</a:t>
                      </a:r>
                      <a:endParaRPr lang="ko-KR" sz="16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OFF</a:t>
                      </a:r>
                      <a:endParaRPr lang="ko-KR" sz="16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OFF</a:t>
                      </a:r>
                      <a:endParaRPr lang="ko-KR" sz="16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-</a:t>
                      </a:r>
                      <a:endParaRPr lang="ko-KR" sz="16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10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1</a:t>
                      </a:r>
                      <a:endParaRPr lang="ko-KR" sz="16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CIF (352 * 288)</a:t>
                      </a:r>
                      <a:endParaRPr lang="ko-KR" sz="16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ON</a:t>
                      </a:r>
                      <a:endParaRPr lang="ko-KR" sz="16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ON</a:t>
                      </a:r>
                      <a:endParaRPr lang="ko-KR" sz="16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가로 반전</a:t>
                      </a:r>
                      <a:endParaRPr lang="ko-KR" sz="16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10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2</a:t>
                      </a:r>
                      <a:endParaRPr lang="ko-KR" sz="16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VGA (640 * 480)</a:t>
                      </a:r>
                      <a:endParaRPr lang="ko-KR" sz="16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-</a:t>
                      </a:r>
                      <a:endParaRPr lang="ko-KR" sz="16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-</a:t>
                      </a:r>
                      <a:endParaRPr lang="ko-KR" sz="16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세로 반전</a:t>
                      </a:r>
                      <a:endParaRPr lang="ko-KR" sz="16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10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3</a:t>
                      </a:r>
                      <a:endParaRPr lang="ko-KR" sz="16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QVGA (320 * 240)</a:t>
                      </a:r>
                      <a:endParaRPr lang="ko-KR" sz="16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-</a:t>
                      </a:r>
                      <a:endParaRPr lang="ko-KR" sz="16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</a:rPr>
                        <a:t>-</a:t>
                      </a:r>
                      <a:endParaRPr lang="ko-KR" sz="1600" b="1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가로</a:t>
                      </a:r>
                      <a:r>
                        <a:rPr lang="en-US" sz="1600" b="1" kern="100" dirty="0">
                          <a:effectLst/>
                        </a:rPr>
                        <a:t>, </a:t>
                      </a:r>
                      <a:r>
                        <a:rPr lang="ko-KR" sz="1600" b="1" kern="100" dirty="0">
                          <a:effectLst/>
                        </a:rPr>
                        <a:t>세로 반전</a:t>
                      </a:r>
                      <a:endParaRPr lang="ko-KR" sz="16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48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터치</a:t>
            </a:r>
            <a:r>
              <a:rPr lang="en-US" altLang="ko-KR" dirty="0"/>
              <a:t>, </a:t>
            </a:r>
            <a:r>
              <a:rPr lang="ko-KR" altLang="en-US" dirty="0" err="1"/>
              <a:t>온습도</a:t>
            </a:r>
            <a:r>
              <a:rPr lang="en-US" altLang="ko-KR" dirty="0"/>
              <a:t>, </a:t>
            </a:r>
            <a:r>
              <a:rPr lang="ko-KR" altLang="en-US" dirty="0"/>
              <a:t>이미지 센서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SENSOS_READ_CAM(IMAGE_BUFF, </a:t>
            </a:r>
            <a:r>
              <a:rPr lang="en-US" altLang="ko-KR" dirty="0" err="1"/>
              <a:t>sizeof</a:t>
            </a:r>
            <a:r>
              <a:rPr lang="en-US" altLang="ko-KR" dirty="0"/>
              <a:t>(IMAGE_BUFF) </a:t>
            </a:r>
          </a:p>
          <a:p>
            <a:pPr lvl="1"/>
            <a:r>
              <a:rPr lang="en-US" altLang="ko-KR" dirty="0"/>
              <a:t>JPEG core </a:t>
            </a:r>
            <a:r>
              <a:rPr lang="ko-KR" altLang="en-US" dirty="0"/>
              <a:t>내부 영상저장 메모리로부터 외부 데이터 메모리로 영상 데이터를 읽음</a:t>
            </a:r>
            <a:r>
              <a:rPr lang="en-US" altLang="ko-KR" dirty="0"/>
              <a:t>. JPEG core </a:t>
            </a:r>
            <a:r>
              <a:rPr lang="ko-KR" altLang="en-US" dirty="0"/>
              <a:t>내부에 저장되어 있는 영상데이터 크기는 매 프레임마다 변하는데 이 함수가 수행되면 읽은 영상데이터의 크기를 변수 </a:t>
            </a:r>
            <a:r>
              <a:rPr lang="en-US" altLang="ko-KR" dirty="0" err="1"/>
              <a:t>img_size</a:t>
            </a:r>
            <a:r>
              <a:rPr lang="ko-KR" altLang="en-US" dirty="0"/>
              <a:t>에 저장</a:t>
            </a:r>
          </a:p>
          <a:p>
            <a:r>
              <a:rPr lang="en-US" altLang="ko-KR" dirty="0" err="1"/>
              <a:t>send_image</a:t>
            </a:r>
            <a:r>
              <a:rPr lang="en-US" altLang="ko-KR" dirty="0"/>
              <a:t>(char *</a:t>
            </a:r>
            <a:r>
              <a:rPr lang="en-US" altLang="ko-KR" dirty="0" err="1"/>
              <a:t>str</a:t>
            </a:r>
            <a:r>
              <a:rPr lang="en-US" altLang="ko-KR" dirty="0"/>
              <a:t>, unsigned </a:t>
            </a:r>
            <a:r>
              <a:rPr lang="en-US" altLang="ko-KR" dirty="0" err="1"/>
              <a:t>int</a:t>
            </a:r>
            <a:r>
              <a:rPr lang="en-US" altLang="ko-KR" dirty="0"/>
              <a:t> length) </a:t>
            </a:r>
          </a:p>
          <a:p>
            <a:pPr lvl="1"/>
            <a:r>
              <a:rPr lang="en-US" altLang="ko-KR" dirty="0"/>
              <a:t>UC5000C </a:t>
            </a:r>
            <a:r>
              <a:rPr lang="ko-KR" altLang="en-US" dirty="0"/>
              <a:t>내부의 영상저장 메모리에 저장된 영상데이터를 </a:t>
            </a:r>
            <a:r>
              <a:rPr lang="en-US" altLang="ko-KR" dirty="0"/>
              <a:t>UART </a:t>
            </a:r>
            <a:r>
              <a:rPr lang="ko-KR" altLang="en-US" dirty="0"/>
              <a:t>통신으로 </a:t>
            </a:r>
            <a:r>
              <a:rPr lang="en-US" altLang="ko-KR" dirty="0"/>
              <a:t>1byte</a:t>
            </a:r>
            <a:r>
              <a:rPr lang="ko-KR" altLang="en-US" dirty="0"/>
              <a:t>씩 송신하는 동장을 수행하는 함수</a:t>
            </a:r>
            <a:r>
              <a:rPr lang="en-US" altLang="ko-KR" dirty="0"/>
              <a:t>, </a:t>
            </a:r>
            <a:r>
              <a:rPr lang="ko-KR" altLang="en-US" dirty="0"/>
              <a:t>변수 </a:t>
            </a:r>
            <a:r>
              <a:rPr lang="en-US" altLang="ko-KR" dirty="0" err="1"/>
              <a:t>send_size</a:t>
            </a:r>
            <a:r>
              <a:rPr lang="ko-KR" altLang="en-US" dirty="0"/>
              <a:t>는 이미지의 크기만큼 </a:t>
            </a:r>
            <a:r>
              <a:rPr lang="ko-KR" altLang="en-US" dirty="0" err="1" smtClean="0"/>
              <a:t>카운팅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24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LCD, </a:t>
            </a:r>
            <a:r>
              <a:rPr lang="en-US" altLang="ko-KR" dirty="0" smtClean="0"/>
              <a:t>RTC </a:t>
            </a:r>
            <a:r>
              <a:rPr lang="ko-KR" altLang="en-US" dirty="0" smtClean="0"/>
              <a:t>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980728"/>
            <a:ext cx="8229600" cy="5073650"/>
          </a:xfrm>
        </p:spPr>
        <p:txBody>
          <a:bodyPr/>
          <a:lstStyle/>
          <a:p>
            <a:r>
              <a:rPr lang="en-US" altLang="ko-KR" sz="2200" dirty="0" smtClean="0"/>
              <a:t>Character LCD (LMB204BFC)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LCD(Liquid Crystal Display)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MCU</a:t>
            </a:r>
            <a:r>
              <a:rPr lang="ko-KR" altLang="en-US" dirty="0" smtClean="0"/>
              <a:t>에서 출력되는 정보를 보여주는 디스플레이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SG100F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/4</a:t>
            </a:r>
            <a:r>
              <a:rPr lang="ko-KR" altLang="en-US" dirty="0" smtClean="0"/>
              <a:t>라인 모듈인 </a:t>
            </a:r>
            <a:r>
              <a:rPr lang="en-US" altLang="ko-KR" dirty="0" smtClean="0"/>
              <a:t>LMB204BFC </a:t>
            </a:r>
            <a:r>
              <a:rPr lang="ko-KR" altLang="en-US" dirty="0" smtClean="0"/>
              <a:t>장착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5V </a:t>
            </a:r>
            <a:r>
              <a:rPr lang="ko-KR" altLang="en-US" dirty="0" smtClean="0"/>
              <a:t>단일 전원 사용</a:t>
            </a:r>
            <a:r>
              <a:rPr lang="en-US" altLang="ko-KR" dirty="0" smtClean="0"/>
              <a:t>, 8bit </a:t>
            </a:r>
            <a:r>
              <a:rPr lang="ko-KR" altLang="en-US" dirty="0" smtClean="0"/>
              <a:t>마이크로프로세서와 인터페이스 기능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511" y="1628800"/>
            <a:ext cx="443865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75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6. </a:t>
            </a:r>
            <a:r>
              <a:rPr lang="ko-KR" altLang="en-US" dirty="0" smtClean="0"/>
              <a:t>유무선 통신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68314" y="6383338"/>
            <a:ext cx="719310" cy="536172"/>
          </a:xfrm>
        </p:spPr>
        <p:txBody>
          <a:bodyPr/>
          <a:lstStyle/>
          <a:p>
            <a:pPr>
              <a:defRPr/>
            </a:pPr>
            <a:fld id="{87975134-E4F0-4D7C-BB01-3A924106656E}" type="slidenum">
              <a:rPr lang="en-US" altLang="ko-KR"/>
              <a:pPr>
                <a:defRPr/>
              </a:pPr>
              <a:t>40</a:t>
            </a:fld>
            <a:endParaRPr lang="en-US" altLang="ko-KR" dirty="0"/>
          </a:p>
        </p:txBody>
      </p:sp>
      <p:sp>
        <p:nvSpPr>
          <p:cNvPr id="25" name="내용 개체 틀 2">
            <a:extLst>
              <a:ext uri="{FF2B5EF4-FFF2-40B4-BE49-F238E27FC236}">
                <a16:creationId xmlns="" xmlns:a16="http://schemas.microsoft.com/office/drawing/2014/main" id="{EE88B7CE-BBBD-4D96-8293-67F6406CF273}"/>
              </a:ext>
            </a:extLst>
          </p:cNvPr>
          <p:cNvSpPr txBox="1">
            <a:spLocks/>
          </p:cNvSpPr>
          <p:nvPr/>
        </p:nvSpPr>
        <p:spPr bwMode="auto">
          <a:xfrm>
            <a:off x="109364" y="965600"/>
            <a:ext cx="8351068" cy="5127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2"/>
              </a:buBlip>
              <a:defRPr kumimoji="1" sz="2000" b="1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5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latinLnBrk="0"/>
            <a:r>
              <a:rPr lang="en-US" altLang="ko-KR" sz="2200" kern="0" dirty="0" smtClean="0"/>
              <a:t>Ethernet </a:t>
            </a:r>
            <a:r>
              <a:rPr lang="ko-KR" altLang="en-US" sz="2200" kern="0" dirty="0" smtClean="0"/>
              <a:t>통신</a:t>
            </a:r>
            <a:endParaRPr lang="en-US" altLang="ko-KR" sz="2200" kern="0" dirty="0" smtClean="0"/>
          </a:p>
          <a:p>
            <a:pPr lvl="1" latinLnBrk="0"/>
            <a:r>
              <a:rPr lang="en-US" altLang="ko-KR" kern="0" dirty="0"/>
              <a:t>1:1 </a:t>
            </a:r>
            <a:r>
              <a:rPr lang="ko-KR" altLang="en-US" kern="0" dirty="0"/>
              <a:t>통신을 하는 시리얼 통신과는 달리 한번에 여러 디바이스와 </a:t>
            </a:r>
            <a:r>
              <a:rPr lang="ko-KR" altLang="en-US" kern="0" dirty="0" smtClean="0"/>
              <a:t>통신</a:t>
            </a:r>
            <a:r>
              <a:rPr lang="en-US" altLang="ko-KR" kern="0" dirty="0" smtClean="0"/>
              <a:t> </a:t>
            </a:r>
            <a:r>
              <a:rPr lang="ko-KR" altLang="en-US" kern="0" dirty="0"/>
              <a:t>전세계적으로 </a:t>
            </a:r>
            <a:r>
              <a:rPr lang="en-US" altLang="ko-KR" kern="0" dirty="0"/>
              <a:t>90%</a:t>
            </a:r>
            <a:r>
              <a:rPr lang="ko-KR" altLang="en-US" kern="0" dirty="0"/>
              <a:t>이상 사용하고 있는 대표적인 네트워크 </a:t>
            </a:r>
            <a:r>
              <a:rPr lang="ko-KR" altLang="en-US" kern="0" dirty="0" smtClean="0"/>
              <a:t>형태</a:t>
            </a:r>
            <a:endParaRPr lang="en-US" altLang="ko-KR" kern="0" dirty="0" smtClean="0"/>
          </a:p>
          <a:p>
            <a:pPr lvl="1" latinLnBrk="0"/>
            <a:r>
              <a:rPr lang="en-US" altLang="ko-KR" kern="0" dirty="0" smtClean="0"/>
              <a:t>Ethernet</a:t>
            </a:r>
            <a:r>
              <a:rPr lang="ko-KR" altLang="en-US" kern="0" dirty="0" smtClean="0"/>
              <a:t>의 핵심은 </a:t>
            </a:r>
            <a:r>
              <a:rPr lang="en-US" altLang="ko-KR" kern="0" dirty="0" smtClean="0"/>
              <a:t>CSMA/CD(Carrier Sense Multiple Access/Collision Detect)</a:t>
            </a:r>
            <a:r>
              <a:rPr lang="ko-KR" altLang="en-US" kern="0" dirty="0" smtClean="0"/>
              <a:t>표준인데</a:t>
            </a:r>
            <a:r>
              <a:rPr lang="en-US" altLang="ko-KR" kern="0" dirty="0" smtClean="0"/>
              <a:t>, </a:t>
            </a:r>
            <a:r>
              <a:rPr lang="ko-KR" altLang="en-US" kern="0" dirty="0" smtClean="0"/>
              <a:t>이 표준을 근간으로 물리적인 선 위에서의 통신을 실현하게 된다</a:t>
            </a:r>
            <a:r>
              <a:rPr lang="en-US" altLang="ko-KR" kern="0" dirty="0" smtClean="0"/>
              <a:t>. </a:t>
            </a:r>
            <a:r>
              <a:rPr lang="ko-KR" altLang="en-US" kern="0" dirty="0" smtClean="0"/>
              <a:t>전송속도는 </a:t>
            </a:r>
            <a:r>
              <a:rPr lang="en-US" altLang="ko-KR" kern="0" dirty="0" smtClean="0"/>
              <a:t>10~1000Mbps</a:t>
            </a:r>
            <a:r>
              <a:rPr lang="ko-KR" altLang="en-US" kern="0" dirty="0" smtClean="0"/>
              <a:t>까지 다양하게 존재하며</a:t>
            </a:r>
            <a:r>
              <a:rPr lang="en-US" altLang="ko-KR" kern="0" dirty="0" smtClean="0"/>
              <a:t>, </a:t>
            </a:r>
            <a:r>
              <a:rPr lang="ko-KR" altLang="en-US" kern="0" dirty="0" smtClean="0"/>
              <a:t>통신의 종류도 매우 많으나</a:t>
            </a:r>
            <a:r>
              <a:rPr lang="en-US" altLang="ko-KR" kern="0" dirty="0" smtClean="0"/>
              <a:t>, </a:t>
            </a:r>
            <a:r>
              <a:rPr lang="ko-KR" altLang="en-US" kern="0" dirty="0" smtClean="0"/>
              <a:t>이 중 </a:t>
            </a:r>
            <a:r>
              <a:rPr lang="en-US" altLang="ko-KR" kern="0" dirty="0" smtClean="0"/>
              <a:t>TCP/IP</a:t>
            </a:r>
            <a:r>
              <a:rPr lang="ko-KR" altLang="en-US" kern="0" dirty="0" smtClean="0"/>
              <a:t>가 현재 가장 많이 사용되고 있다</a:t>
            </a:r>
            <a:r>
              <a:rPr lang="en-US" altLang="ko-KR" kern="0" dirty="0" smtClean="0"/>
              <a:t>.</a:t>
            </a:r>
          </a:p>
          <a:p>
            <a:pPr lvl="1" latinLnBrk="0"/>
            <a:r>
              <a:rPr lang="en-US" altLang="ko-KR" kern="0" dirty="0" smtClean="0"/>
              <a:t>Ethernet</a:t>
            </a:r>
            <a:r>
              <a:rPr lang="ko-KR" altLang="en-US" kern="0" dirty="0" smtClean="0"/>
              <a:t>은 </a:t>
            </a:r>
            <a:r>
              <a:rPr lang="en-US" altLang="ko-KR" kern="0" dirty="0" smtClean="0"/>
              <a:t>OSI 7 layer(</a:t>
            </a:r>
            <a:r>
              <a:rPr lang="ko-KR" altLang="en-US" kern="0" dirty="0" smtClean="0"/>
              <a:t>컴퓨터 네트워크 프로토콜 디자인과 통신을 계층으로 나누어 설명한 것</a:t>
            </a:r>
            <a:r>
              <a:rPr lang="en-US" altLang="ko-KR" kern="0" dirty="0" smtClean="0"/>
              <a:t>)</a:t>
            </a:r>
            <a:r>
              <a:rPr lang="ko-KR" altLang="en-US" kern="0" dirty="0" smtClean="0"/>
              <a:t>중에서 물리 계층에서 신호와 배선</a:t>
            </a:r>
            <a:r>
              <a:rPr lang="en-US" altLang="ko-KR" kern="0" dirty="0" smtClean="0"/>
              <a:t>, </a:t>
            </a:r>
            <a:r>
              <a:rPr lang="ko-KR" altLang="en-US" kern="0" dirty="0" smtClean="0"/>
              <a:t>데이터 </a:t>
            </a:r>
            <a:r>
              <a:rPr lang="ko-KR" altLang="en-US" kern="0" dirty="0" err="1" smtClean="0"/>
              <a:t>링크층에서</a:t>
            </a:r>
            <a:r>
              <a:rPr lang="ko-KR" altLang="en-US" kern="0" dirty="0" smtClean="0"/>
              <a:t> </a:t>
            </a:r>
            <a:r>
              <a:rPr lang="en-US" altLang="ko-KR" kern="0" dirty="0" smtClean="0"/>
              <a:t>MAC(Media Access Control)</a:t>
            </a:r>
            <a:r>
              <a:rPr lang="ko-KR" altLang="en-US" kern="0" dirty="0" err="1" smtClean="0"/>
              <a:t>패킷과</a:t>
            </a:r>
            <a:r>
              <a:rPr lang="ko-KR" altLang="en-US" kern="0" dirty="0" smtClean="0"/>
              <a:t> 프로토콜의 형식을 포괄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189864"/>
            <a:ext cx="5212350" cy="204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607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6. </a:t>
            </a:r>
            <a:r>
              <a:rPr lang="ko-KR" altLang="en-US" dirty="0" smtClean="0"/>
              <a:t>유무선 통신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68314" y="6383338"/>
            <a:ext cx="719310" cy="536172"/>
          </a:xfrm>
        </p:spPr>
        <p:txBody>
          <a:bodyPr/>
          <a:lstStyle/>
          <a:p>
            <a:pPr>
              <a:defRPr/>
            </a:pPr>
            <a:fld id="{87975134-E4F0-4D7C-BB01-3A924106656E}" type="slidenum">
              <a:rPr lang="en-US" altLang="ko-KR"/>
              <a:pPr>
                <a:defRPr/>
              </a:pPr>
              <a:t>41</a:t>
            </a:fld>
            <a:endParaRPr lang="en-US" altLang="ko-KR" dirty="0"/>
          </a:p>
        </p:txBody>
      </p:sp>
      <p:sp>
        <p:nvSpPr>
          <p:cNvPr id="25" name="내용 개체 틀 2">
            <a:extLst>
              <a:ext uri="{FF2B5EF4-FFF2-40B4-BE49-F238E27FC236}">
                <a16:creationId xmlns="" xmlns:a16="http://schemas.microsoft.com/office/drawing/2014/main" id="{EE88B7CE-BBBD-4D96-8293-67F6406CF273}"/>
              </a:ext>
            </a:extLst>
          </p:cNvPr>
          <p:cNvSpPr txBox="1">
            <a:spLocks/>
          </p:cNvSpPr>
          <p:nvPr/>
        </p:nvSpPr>
        <p:spPr bwMode="auto">
          <a:xfrm>
            <a:off x="96675" y="836712"/>
            <a:ext cx="4318620" cy="4695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2"/>
              </a:buBlip>
              <a:defRPr kumimoji="1" sz="2000" b="1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5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latinLnBrk="0"/>
            <a:r>
              <a:rPr lang="en-US" altLang="ko-KR" kern="0" dirty="0" smtClean="0"/>
              <a:t>TCP/IP </a:t>
            </a:r>
            <a:r>
              <a:rPr lang="ko-KR" altLang="en-US" kern="0" dirty="0" smtClean="0"/>
              <a:t>프로토콜</a:t>
            </a:r>
            <a:endParaRPr lang="en-US" altLang="ko-KR" kern="0" dirty="0" smtClean="0"/>
          </a:p>
          <a:p>
            <a:pPr lvl="1" latinLnBrk="0"/>
            <a:r>
              <a:rPr lang="en-US" altLang="ko-KR" sz="1600" kern="0" dirty="0" smtClean="0"/>
              <a:t>Transmission Control Protocol/Internet Protocol</a:t>
            </a:r>
            <a:r>
              <a:rPr lang="ko-KR" altLang="en-US" sz="1600" kern="0" dirty="0" smtClean="0"/>
              <a:t>의 약어로</a:t>
            </a:r>
            <a:r>
              <a:rPr lang="en-US" altLang="ko-KR" sz="1600" kern="0" dirty="0"/>
              <a:t> </a:t>
            </a:r>
            <a:r>
              <a:rPr lang="ko-KR" altLang="en-US" sz="1600" kern="0" dirty="0" smtClean="0"/>
              <a:t>컴퓨터와 데이터 통신장치를 통신망에 접목시키기 위하여 사용되는 </a:t>
            </a:r>
            <a:r>
              <a:rPr lang="en-US" altLang="ko-KR" sz="1600" kern="0" dirty="0" smtClean="0"/>
              <a:t>100</a:t>
            </a:r>
            <a:r>
              <a:rPr lang="ko-KR" altLang="en-US" sz="1600" kern="0" dirty="0" smtClean="0"/>
              <a:t>가지가 넘는 데이터 통신 프로토콜 집합에 대한 일반적인 </a:t>
            </a:r>
            <a:r>
              <a:rPr lang="ko-KR" altLang="en-US" sz="1600" kern="0" dirty="0" smtClean="0"/>
              <a:t>이름</a:t>
            </a:r>
            <a:endParaRPr lang="en-US" altLang="ko-KR" sz="1600" kern="0" dirty="0" smtClean="0"/>
          </a:p>
          <a:p>
            <a:pPr lvl="1" latinLnBrk="0"/>
            <a:endParaRPr lang="en-US" altLang="ko-KR" sz="1600" kern="0" dirty="0"/>
          </a:p>
          <a:p>
            <a:pPr lvl="1" latinLnBrk="0"/>
            <a:r>
              <a:rPr lang="en-US" altLang="ko-KR" sz="1600" kern="0" dirty="0" smtClean="0"/>
              <a:t>Ethernet </a:t>
            </a:r>
            <a:r>
              <a:rPr lang="ko-KR" altLang="en-US" sz="1600" kern="0" dirty="0" smtClean="0"/>
              <a:t>카드와 케이블을 통하여 </a:t>
            </a:r>
            <a:r>
              <a:rPr lang="en-US" altLang="ko-KR" sz="1600" kern="0" dirty="0" smtClean="0"/>
              <a:t>packet </a:t>
            </a:r>
            <a:r>
              <a:rPr lang="ko-KR" altLang="en-US" sz="1600" kern="0" dirty="0" smtClean="0"/>
              <a:t>데이터를 전송하며</a:t>
            </a:r>
            <a:r>
              <a:rPr lang="en-US" altLang="ko-KR" sz="1600" kern="0" dirty="0" smtClean="0"/>
              <a:t>, </a:t>
            </a:r>
            <a:r>
              <a:rPr lang="ko-KR" altLang="en-US" sz="1600" kern="0" dirty="0" smtClean="0"/>
              <a:t>다른 네트워크 프로토콜과도 같이 사용이 가능하다</a:t>
            </a:r>
            <a:r>
              <a:rPr lang="en-US" altLang="ko-KR" sz="1600" kern="0" dirty="0" smtClean="0"/>
              <a:t> </a:t>
            </a:r>
            <a:endParaRPr lang="en-US" altLang="ko-KR" sz="1600" kern="0" dirty="0" smtClean="0"/>
          </a:p>
          <a:p>
            <a:pPr lvl="1" latinLnBrk="0"/>
            <a:endParaRPr lang="en-US" altLang="ko-KR" sz="1600" kern="0" dirty="0" smtClean="0"/>
          </a:p>
          <a:p>
            <a:pPr lvl="1" latinLnBrk="0"/>
            <a:r>
              <a:rPr lang="en-US" altLang="ko-KR" sz="1600" kern="0" dirty="0" smtClean="0"/>
              <a:t>IP</a:t>
            </a:r>
            <a:r>
              <a:rPr lang="ko-KR" altLang="en-US" sz="1600" kern="0" dirty="0" smtClean="0"/>
              <a:t>프로토콜은 </a:t>
            </a:r>
            <a:r>
              <a:rPr lang="en-US" altLang="ko-KR" sz="1600" kern="0" dirty="0" smtClean="0"/>
              <a:t>TCP/IP </a:t>
            </a:r>
            <a:r>
              <a:rPr lang="ko-KR" altLang="en-US" sz="1600" kern="0" dirty="0" smtClean="0"/>
              <a:t>인터넷을 통한 전송에 사용되는 데이터의 </a:t>
            </a:r>
            <a:r>
              <a:rPr lang="ko-KR" altLang="en-US" sz="1600" kern="0" dirty="0" smtClean="0"/>
              <a:t>기본단위</a:t>
            </a:r>
            <a:endParaRPr lang="en-US" altLang="ko-KR" sz="1600" kern="0" dirty="0" smtClean="0"/>
          </a:p>
          <a:p>
            <a:pPr lvl="1" latinLnBrk="0"/>
            <a:endParaRPr lang="en-US" altLang="ko-KR" sz="1600" kern="0" dirty="0" smtClean="0"/>
          </a:p>
          <a:p>
            <a:pPr lvl="1" latinLnBrk="0"/>
            <a:r>
              <a:rPr lang="ko-KR" altLang="en-US" sz="1600" kern="0" dirty="0" smtClean="0"/>
              <a:t>주소 부여</a:t>
            </a:r>
            <a:r>
              <a:rPr lang="en-US" altLang="ko-KR" sz="1600" kern="0" dirty="0" smtClean="0"/>
              <a:t>, </a:t>
            </a:r>
            <a:r>
              <a:rPr lang="ko-KR" altLang="en-US" sz="1600" kern="0" dirty="0" smtClean="0"/>
              <a:t>데이터 </a:t>
            </a:r>
            <a:r>
              <a:rPr lang="ko-KR" altLang="en-US" sz="1600" kern="0" dirty="0" err="1" smtClean="0"/>
              <a:t>패킷</a:t>
            </a:r>
            <a:r>
              <a:rPr lang="ko-KR" altLang="en-US" sz="1600" kern="0" dirty="0" smtClean="0"/>
              <a:t> 전달을 위한 </a:t>
            </a:r>
            <a:r>
              <a:rPr lang="ko-KR" altLang="en-US" sz="1600" kern="0" dirty="0" err="1" smtClean="0"/>
              <a:t>라우팅</a:t>
            </a:r>
            <a:r>
              <a:rPr lang="ko-KR" altLang="en-US" sz="1600" kern="0" dirty="0" smtClean="0"/>
              <a:t> 기능</a:t>
            </a:r>
            <a:r>
              <a:rPr lang="en-US" altLang="ko-KR" sz="1600" kern="0" dirty="0" smtClean="0"/>
              <a:t>, </a:t>
            </a:r>
            <a:r>
              <a:rPr lang="ko-KR" altLang="en-US" sz="1600" kern="0" dirty="0" smtClean="0"/>
              <a:t>사이즈가 큰 </a:t>
            </a:r>
            <a:r>
              <a:rPr lang="ko-KR" altLang="en-US" sz="1600" kern="0" dirty="0" err="1" smtClean="0"/>
              <a:t>패킷</a:t>
            </a:r>
            <a:r>
              <a:rPr lang="ko-KR" altLang="en-US" sz="1600" kern="0" dirty="0" smtClean="0"/>
              <a:t> </a:t>
            </a:r>
            <a:r>
              <a:rPr lang="ko-KR" altLang="en-US" sz="1600" kern="0" dirty="0" err="1" smtClean="0"/>
              <a:t>전송시</a:t>
            </a:r>
            <a:r>
              <a:rPr lang="ko-KR" altLang="en-US" sz="1600" kern="0" dirty="0" smtClean="0"/>
              <a:t> 분해와 </a:t>
            </a:r>
            <a:r>
              <a:rPr lang="ko-KR" altLang="en-US" sz="1600" kern="0" dirty="0" err="1" smtClean="0"/>
              <a:t>수신시</a:t>
            </a:r>
            <a:r>
              <a:rPr lang="ko-KR" altLang="en-US" sz="1600" kern="0" dirty="0" smtClean="0"/>
              <a:t> </a:t>
            </a:r>
            <a:r>
              <a:rPr lang="ko-KR" altLang="en-US" sz="1600" kern="0" dirty="0" err="1" smtClean="0"/>
              <a:t>재조립</a:t>
            </a:r>
            <a:r>
              <a:rPr lang="ko-KR" altLang="en-US" sz="1600" kern="0" dirty="0" smtClean="0"/>
              <a:t> </a:t>
            </a:r>
            <a:r>
              <a:rPr lang="ko-KR" altLang="en-US" sz="1600" kern="0" dirty="0" smtClean="0"/>
              <a:t>기능을 주로 수행</a:t>
            </a:r>
            <a:endParaRPr lang="ko-KR" altLang="en-US" sz="1600" kern="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3" y="1739874"/>
            <a:ext cx="4055037" cy="3384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15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Ethernet </a:t>
            </a:r>
            <a:r>
              <a:rPr lang="ko-KR" altLang="en-US" dirty="0" smtClean="0"/>
              <a:t>통신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073650"/>
          </a:xfrm>
        </p:spPr>
        <p:txBody>
          <a:bodyPr/>
          <a:lstStyle/>
          <a:p>
            <a:r>
              <a:rPr lang="ko-KR" altLang="en-US" dirty="0" smtClean="0"/>
              <a:t>사용 함수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uart_init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 smtClean="0"/>
              <a:t>UART </a:t>
            </a:r>
            <a:r>
              <a:rPr lang="ko-KR" altLang="en-US" dirty="0" smtClean="0"/>
              <a:t>통신을 위한 </a:t>
            </a:r>
            <a:r>
              <a:rPr lang="en-US" altLang="ko-KR" dirty="0" smtClean="0"/>
              <a:t>8-bit MCU</a:t>
            </a:r>
            <a:r>
              <a:rPr lang="ko-KR" altLang="en-US" dirty="0" smtClean="0"/>
              <a:t>의 특수제어 레지스터를 설정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net_init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네트워크 통신을 위한 정보를 설정하고 초기화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iinchip_init</a:t>
            </a:r>
            <a:r>
              <a:rPr lang="en-US" altLang="ko-KR" dirty="0" smtClean="0"/>
              <a:t>()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TCP/IP </a:t>
            </a:r>
            <a:r>
              <a:rPr lang="ko-KR" altLang="en-US" dirty="0" err="1" smtClean="0"/>
              <a:t>범용칩인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W5100</a:t>
            </a:r>
            <a:r>
              <a:rPr lang="ko-KR" altLang="en-US" dirty="0" smtClean="0"/>
              <a:t>을 초기화하기 위해 초기화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setMACAddr</a:t>
            </a:r>
            <a:r>
              <a:rPr lang="en-US" altLang="ko-KR" dirty="0" smtClean="0"/>
              <a:t>()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MAC </a:t>
            </a:r>
            <a:r>
              <a:rPr lang="ko-KR" altLang="en-US" dirty="0" smtClean="0"/>
              <a:t>주소 설정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setgateway</a:t>
            </a:r>
            <a:r>
              <a:rPr lang="en-US" altLang="ko-KR" dirty="0" smtClean="0"/>
              <a:t>()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게</a:t>
            </a:r>
            <a:r>
              <a:rPr lang="ko-KR" altLang="en-US" dirty="0" err="1" smtClean="0"/>
              <a:t>이트웨이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 설정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setIP</a:t>
            </a:r>
            <a:r>
              <a:rPr lang="en-US" altLang="ko-KR" dirty="0" smtClean="0"/>
              <a:t>()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로컬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 설정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setsubmask</a:t>
            </a:r>
            <a:r>
              <a:rPr lang="en-US" altLang="ko-KR" dirty="0" smtClean="0"/>
              <a:t>()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/>
              <a:t>서브넷마스크</a:t>
            </a:r>
            <a:r>
              <a:rPr lang="ko-KR" altLang="en-US" dirty="0" smtClean="0"/>
              <a:t> 주소 설정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sysinit</a:t>
            </a:r>
            <a:r>
              <a:rPr lang="en-US" altLang="ko-KR" dirty="0" smtClean="0"/>
              <a:t>()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W5100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TX, RX buffer</a:t>
            </a:r>
            <a:r>
              <a:rPr lang="ko-KR" altLang="en-US" dirty="0" smtClean="0"/>
              <a:t>의 사이즈를 결정하고 앞서 설정된 네트워크 정보를 </a:t>
            </a:r>
            <a:r>
              <a:rPr lang="en-US" altLang="ko-KR" dirty="0" smtClean="0"/>
              <a:t>W5100</a:t>
            </a:r>
            <a:r>
              <a:rPr lang="ko-KR" altLang="en-US" dirty="0" smtClean="0"/>
              <a:t>에 적용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loopback_tcps_server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실제적으로 </a:t>
            </a:r>
            <a:r>
              <a:rPr lang="en-US" altLang="ko-KR" dirty="0" smtClean="0"/>
              <a:t>loopback </a:t>
            </a:r>
            <a:r>
              <a:rPr lang="ko-KR" altLang="en-US" dirty="0" smtClean="0"/>
              <a:t>동작 수행</a:t>
            </a:r>
            <a:r>
              <a:rPr lang="en-US" altLang="ko-KR" dirty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Server </a:t>
            </a:r>
            <a:r>
              <a:rPr lang="en-US" altLang="ko-KR" dirty="0" smtClean="0">
                <a:sym typeface="Wingdings" panose="05000000000000000000" pitchFamily="2" charset="2"/>
              </a:rPr>
              <a:t> Client  Server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loopback_tcps_client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 smtClean="0"/>
              <a:t>Client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loopback </a:t>
            </a:r>
            <a:r>
              <a:rPr lang="ko-KR" altLang="en-US" dirty="0" smtClean="0"/>
              <a:t>동작 수행</a:t>
            </a:r>
            <a:r>
              <a:rPr lang="en-US" altLang="ko-KR" dirty="0" smtClean="0"/>
              <a:t>. Client </a:t>
            </a:r>
            <a:r>
              <a:rPr lang="en-US" altLang="ko-KR" dirty="0" smtClean="0">
                <a:sym typeface="Wingdings" panose="05000000000000000000" pitchFamily="2" charset="2"/>
              </a:rPr>
              <a:t> Server  Client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332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Ethernet </a:t>
            </a:r>
            <a:r>
              <a:rPr lang="ko-KR" altLang="en-US" dirty="0"/>
              <a:t>통신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WizNet</a:t>
            </a:r>
            <a:r>
              <a:rPr lang="en-US" altLang="ko-KR" dirty="0" smtClean="0"/>
              <a:t>  </a:t>
            </a:r>
            <a:r>
              <a:rPr lang="ko-KR" altLang="en-US" dirty="0" smtClean="0"/>
              <a:t>디바이스 터미널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TCP Server </a:t>
            </a:r>
            <a:r>
              <a:rPr lang="ko-KR" altLang="en-US" dirty="0" smtClean="0"/>
              <a:t>모드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SG100F</a:t>
            </a:r>
            <a:r>
              <a:rPr lang="ko-KR" altLang="en-US" dirty="0" smtClean="0"/>
              <a:t>가 연결 요청을 기다리는 모드</a:t>
            </a:r>
            <a:endParaRPr lang="en-US" altLang="ko-KR" dirty="0" smtClean="0"/>
          </a:p>
          <a:p>
            <a:pPr lvl="3" latinLnBrk="1"/>
            <a:r>
              <a:rPr lang="en-US" altLang="ko-KR" dirty="0"/>
              <a:t>Device Terminal</a:t>
            </a:r>
            <a:r>
              <a:rPr lang="ko-KR" altLang="ko-KR" dirty="0"/>
              <a:t>에</a:t>
            </a:r>
            <a:r>
              <a:rPr lang="en-US" altLang="ko-KR" dirty="0"/>
              <a:t> </a:t>
            </a:r>
            <a:r>
              <a:rPr lang="en-US" altLang="ko-KR" dirty="0" err="1"/>
              <a:t>uart_init</a:t>
            </a:r>
            <a:r>
              <a:rPr lang="en-US" altLang="ko-KR" dirty="0"/>
              <a:t>() </a:t>
            </a:r>
            <a:r>
              <a:rPr lang="ko-KR" altLang="ko-KR" dirty="0"/>
              <a:t>함수에 설정된</a:t>
            </a:r>
            <a:r>
              <a:rPr lang="en-US" altLang="ko-KR" dirty="0"/>
              <a:t> </a:t>
            </a:r>
            <a:r>
              <a:rPr lang="en-US" altLang="ko-KR" dirty="0" smtClean="0"/>
              <a:t>baud rate </a:t>
            </a:r>
            <a:r>
              <a:rPr lang="ko-KR" altLang="ko-KR" dirty="0"/>
              <a:t>값을</a:t>
            </a:r>
            <a:r>
              <a:rPr lang="en-US" altLang="ko-KR" dirty="0"/>
              <a:t> Serial Communication </a:t>
            </a:r>
            <a:r>
              <a:rPr lang="ko-KR" altLang="ko-KR" dirty="0" smtClean="0"/>
              <a:t>설정</a:t>
            </a:r>
            <a:r>
              <a:rPr lang="en-US" altLang="ko-KR" dirty="0" smtClean="0"/>
              <a:t> </a:t>
            </a:r>
            <a:r>
              <a:rPr lang="ko-KR" altLang="ko-KR" dirty="0" smtClean="0"/>
              <a:t>창에서 </a:t>
            </a:r>
            <a:r>
              <a:rPr lang="ko-KR" altLang="en-US" dirty="0" smtClean="0"/>
              <a:t>설정</a:t>
            </a:r>
            <a:endParaRPr lang="en-US" altLang="ko-KR" dirty="0"/>
          </a:p>
          <a:p>
            <a:pPr lvl="3" latinLnBrk="1"/>
            <a:r>
              <a:rPr lang="en-US" altLang="ko-KR" dirty="0" smtClean="0"/>
              <a:t>‘</a:t>
            </a:r>
            <a:r>
              <a:rPr lang="en-US" altLang="ko-KR" dirty="0"/>
              <a:t>Open’ </a:t>
            </a:r>
            <a:r>
              <a:rPr lang="ko-KR" altLang="ko-KR" dirty="0"/>
              <a:t>버튼을 눌러 시리얼 통신 활성화</a:t>
            </a:r>
          </a:p>
          <a:p>
            <a:pPr lvl="3" latinLnBrk="1"/>
            <a:r>
              <a:rPr lang="en-US" altLang="ko-KR" dirty="0"/>
              <a:t>SG100F </a:t>
            </a:r>
            <a:r>
              <a:rPr lang="ko-KR" altLang="ko-KR" dirty="0"/>
              <a:t>전원</a:t>
            </a:r>
            <a:r>
              <a:rPr lang="en-US" altLang="ko-KR" dirty="0"/>
              <a:t> </a:t>
            </a:r>
            <a:r>
              <a:rPr lang="en-US" altLang="ko-KR" dirty="0" smtClean="0"/>
              <a:t>ON</a:t>
            </a:r>
          </a:p>
          <a:p>
            <a:pPr lvl="4" latinLnBrk="1"/>
            <a:r>
              <a:rPr lang="ko-KR" altLang="ko-KR" dirty="0" smtClean="0"/>
              <a:t>시리얼 </a:t>
            </a:r>
            <a:r>
              <a:rPr lang="ko-KR" altLang="ko-KR" dirty="0"/>
              <a:t>통신 화면 상단에</a:t>
            </a:r>
            <a:r>
              <a:rPr lang="en-US" altLang="ko-KR" dirty="0"/>
              <a:t> UART </a:t>
            </a:r>
            <a:r>
              <a:rPr lang="ko-KR" altLang="ko-KR" dirty="0"/>
              <a:t>통신이 이뤄졌다는 문자열이 </a:t>
            </a:r>
            <a:r>
              <a:rPr lang="ko-KR" altLang="ko-KR" dirty="0" smtClean="0"/>
              <a:t>발생</a:t>
            </a:r>
            <a:endParaRPr lang="en-US" altLang="ko-KR" dirty="0" smtClean="0"/>
          </a:p>
          <a:p>
            <a:pPr lvl="3" latinLnBrk="1"/>
            <a:r>
              <a:rPr lang="en-US" altLang="ko-KR" dirty="0" err="1" smtClean="0"/>
              <a:t>net_init</a:t>
            </a:r>
            <a:r>
              <a:rPr lang="en-US" altLang="ko-KR" dirty="0"/>
              <a:t>() </a:t>
            </a:r>
            <a:r>
              <a:rPr lang="ko-KR" altLang="ko-KR" dirty="0"/>
              <a:t>함수를 통해 </a:t>
            </a:r>
            <a:r>
              <a:rPr lang="ko-KR" altLang="en-US" dirty="0" smtClean="0"/>
              <a:t>설정</a:t>
            </a:r>
            <a:r>
              <a:rPr lang="ko-KR" altLang="ko-KR" dirty="0" smtClean="0"/>
              <a:t>된</a:t>
            </a:r>
            <a:r>
              <a:rPr lang="en-US" altLang="ko-KR" dirty="0" smtClean="0"/>
              <a:t> </a:t>
            </a:r>
            <a:r>
              <a:rPr lang="en-US" altLang="ko-KR" dirty="0"/>
              <a:t>IP</a:t>
            </a:r>
            <a:r>
              <a:rPr lang="ko-KR" altLang="ko-KR" dirty="0"/>
              <a:t>주소와 포트번호</a:t>
            </a:r>
            <a:r>
              <a:rPr lang="en-US" altLang="ko-KR" dirty="0"/>
              <a:t>(5000)</a:t>
            </a:r>
            <a:r>
              <a:rPr lang="ko-KR" altLang="ko-KR" dirty="0"/>
              <a:t>을 디바이스 터미널 하단의</a:t>
            </a:r>
            <a:r>
              <a:rPr lang="en-US" altLang="ko-KR" dirty="0"/>
              <a:t> Network Communication </a:t>
            </a:r>
            <a:r>
              <a:rPr lang="ko-KR" altLang="ko-KR" dirty="0"/>
              <a:t>설정에 </a:t>
            </a:r>
            <a:r>
              <a:rPr lang="ko-KR" altLang="ko-KR" dirty="0" smtClean="0"/>
              <a:t>입력</a:t>
            </a:r>
            <a:endParaRPr lang="en-US" altLang="ko-KR" dirty="0" smtClean="0"/>
          </a:p>
          <a:p>
            <a:pPr lvl="3" latinLnBrk="1"/>
            <a:r>
              <a:rPr lang="en-US" altLang="ko-KR" dirty="0" smtClean="0"/>
              <a:t>‘</a:t>
            </a:r>
            <a:r>
              <a:rPr lang="en-US" altLang="ko-KR" dirty="0"/>
              <a:t>Connect’ </a:t>
            </a:r>
            <a:r>
              <a:rPr lang="ko-KR" altLang="ko-KR" dirty="0"/>
              <a:t>버튼을 누르면</a:t>
            </a:r>
            <a:r>
              <a:rPr lang="en-US" altLang="ko-KR" dirty="0"/>
              <a:t> 0</a:t>
            </a:r>
            <a:r>
              <a:rPr lang="ko-KR" altLang="ko-KR" dirty="0"/>
              <a:t>번 소켓에 연결되었다는 메시지가 시리얼 통신 화면에 </a:t>
            </a:r>
            <a:r>
              <a:rPr lang="ko-KR" altLang="ko-KR" dirty="0" smtClean="0"/>
              <a:t>표시</a:t>
            </a:r>
            <a:endParaRPr lang="ko-KR" altLang="ko-KR" dirty="0"/>
          </a:p>
          <a:p>
            <a:pPr lvl="3" latinLnBrk="1"/>
            <a:r>
              <a:rPr lang="ko-KR" altLang="ko-KR" dirty="0"/>
              <a:t>하단의</a:t>
            </a:r>
            <a:r>
              <a:rPr lang="en-US" altLang="ko-KR" dirty="0"/>
              <a:t> Network Communication</a:t>
            </a:r>
            <a:r>
              <a:rPr lang="ko-KR" altLang="ko-KR" dirty="0"/>
              <a:t>의 데이터 </a:t>
            </a:r>
            <a:r>
              <a:rPr lang="ko-KR" altLang="ko-KR" dirty="0" smtClean="0"/>
              <a:t>입력</a:t>
            </a:r>
            <a:r>
              <a:rPr lang="en-US" altLang="ko-KR" dirty="0" smtClean="0"/>
              <a:t> </a:t>
            </a:r>
            <a:r>
              <a:rPr lang="ko-KR" altLang="ko-KR" dirty="0" smtClean="0"/>
              <a:t>창에 </a:t>
            </a:r>
            <a:r>
              <a:rPr lang="ko-KR" altLang="ko-KR" dirty="0"/>
              <a:t>문자를 </a:t>
            </a:r>
            <a:r>
              <a:rPr lang="ko-KR" altLang="ko-KR" dirty="0" smtClean="0"/>
              <a:t>입력</a:t>
            </a:r>
            <a:endParaRPr lang="en-US" altLang="ko-KR" dirty="0" smtClean="0"/>
          </a:p>
          <a:p>
            <a:pPr lvl="3" latinLnBrk="1"/>
            <a:r>
              <a:rPr lang="en-US" altLang="ko-KR" dirty="0" smtClean="0"/>
              <a:t>‘</a:t>
            </a:r>
            <a:r>
              <a:rPr lang="en-US" altLang="ko-KR" dirty="0"/>
              <a:t>Send’ </a:t>
            </a:r>
            <a:r>
              <a:rPr lang="ko-KR" altLang="ko-KR" dirty="0"/>
              <a:t>버튼을 클릭하여 데이터 전송을 </a:t>
            </a:r>
            <a:r>
              <a:rPr lang="ko-KR" altLang="ko-KR" dirty="0" smtClean="0"/>
              <a:t>확인</a:t>
            </a: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670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Ethernet </a:t>
            </a:r>
            <a:r>
              <a:rPr lang="ko-KR" altLang="en-US" dirty="0"/>
              <a:t>통신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TCP Client </a:t>
            </a:r>
            <a:r>
              <a:rPr lang="ko-KR" altLang="en-US" dirty="0" smtClean="0"/>
              <a:t>모드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SG100F</a:t>
            </a:r>
            <a:r>
              <a:rPr lang="ko-KR" altLang="en-US" dirty="0" smtClean="0"/>
              <a:t>가 원격지에 있는 서버와 연결을 시도하는 모드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Network configuration </a:t>
            </a:r>
            <a:r>
              <a:rPr lang="ko-KR" altLang="en-US" dirty="0" smtClean="0"/>
              <a:t>설정에서 </a:t>
            </a:r>
            <a:r>
              <a:rPr lang="en-US" altLang="ko-KR" dirty="0" smtClean="0"/>
              <a:t>Server Mode </a:t>
            </a:r>
            <a:r>
              <a:rPr lang="ko-KR" altLang="en-US" dirty="0" smtClean="0"/>
              <a:t>체크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Port </a:t>
            </a:r>
            <a:r>
              <a:rPr lang="ko-KR" altLang="en-US" dirty="0" smtClean="0"/>
              <a:t>번호</a:t>
            </a:r>
            <a:r>
              <a:rPr lang="en-US" altLang="ko-KR" dirty="0" smtClean="0"/>
              <a:t>(6000) </a:t>
            </a:r>
            <a:r>
              <a:rPr lang="ko-KR" altLang="en-US" dirty="0" smtClean="0"/>
              <a:t>설정</a:t>
            </a:r>
            <a:endParaRPr lang="en-US" altLang="ko-KR" dirty="0"/>
          </a:p>
          <a:p>
            <a:pPr lvl="3"/>
            <a:r>
              <a:rPr lang="en-US" altLang="ko-KR" dirty="0" smtClean="0"/>
              <a:t>‘Connect’ </a:t>
            </a:r>
            <a:r>
              <a:rPr lang="ko-KR" altLang="en-US" dirty="0" smtClean="0"/>
              <a:t>버튼 클릭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디바이스 터미널 프로그램은 </a:t>
            </a:r>
            <a:r>
              <a:rPr lang="en-US" altLang="ko-KR" dirty="0" smtClean="0"/>
              <a:t>Server </a:t>
            </a:r>
            <a:r>
              <a:rPr lang="ko-KR" altLang="en-US" dirty="0" smtClean="0"/>
              <a:t>모드로 동작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터미널 프로그램 하단 메시지 창에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connect_test</a:t>
            </a:r>
            <a:r>
              <a:rPr lang="en-US" altLang="ko-KR" dirty="0" smtClean="0"/>
              <a:t>!” </a:t>
            </a:r>
            <a:r>
              <a:rPr lang="ko-KR" altLang="en-US" dirty="0"/>
              <a:t> </a:t>
            </a:r>
            <a:r>
              <a:rPr lang="ko-KR" altLang="en-US" dirty="0" smtClean="0"/>
              <a:t>메시지 발생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Client </a:t>
            </a:r>
            <a:r>
              <a:rPr lang="en-US" altLang="ko-KR" dirty="0" smtClean="0">
                <a:sym typeface="Wingdings" panose="05000000000000000000" pitchFamily="2" charset="2"/>
              </a:rPr>
              <a:t> Server </a:t>
            </a:r>
            <a:r>
              <a:rPr lang="ko-KR" altLang="en-US" dirty="0" smtClean="0">
                <a:sym typeface="Wingdings" panose="05000000000000000000" pitchFamily="2" charset="2"/>
              </a:rPr>
              <a:t>간 연결 성공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36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유무선 통신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68314" y="6383338"/>
            <a:ext cx="719310" cy="536172"/>
          </a:xfrm>
        </p:spPr>
        <p:txBody>
          <a:bodyPr/>
          <a:lstStyle/>
          <a:p>
            <a:pPr>
              <a:defRPr/>
            </a:pPr>
            <a:fld id="{87975134-E4F0-4D7C-BB01-3A924106656E}" type="slidenum">
              <a:rPr lang="en-US" altLang="ko-KR"/>
              <a:pPr>
                <a:defRPr/>
              </a:pPr>
              <a:t>45</a:t>
            </a:fld>
            <a:endParaRPr lang="en-US" altLang="ko-KR" dirty="0"/>
          </a:p>
        </p:txBody>
      </p:sp>
      <p:sp>
        <p:nvSpPr>
          <p:cNvPr id="25" name="내용 개체 틀 2">
            <a:extLst>
              <a:ext uri="{FF2B5EF4-FFF2-40B4-BE49-F238E27FC236}">
                <a16:creationId xmlns="" xmlns:a16="http://schemas.microsoft.com/office/drawing/2014/main" id="{EE88B7CE-BBBD-4D96-8293-67F6406CF273}"/>
              </a:ext>
            </a:extLst>
          </p:cNvPr>
          <p:cNvSpPr txBox="1">
            <a:spLocks/>
          </p:cNvSpPr>
          <p:nvPr/>
        </p:nvSpPr>
        <p:spPr bwMode="auto">
          <a:xfrm>
            <a:off x="109364" y="965600"/>
            <a:ext cx="8783116" cy="5199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2"/>
              </a:buBlip>
              <a:defRPr kumimoji="1" sz="2000" b="1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5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latinLnBrk="0"/>
            <a:r>
              <a:rPr lang="en-US" altLang="ko-KR" kern="0" dirty="0" smtClean="0"/>
              <a:t>ZigBee</a:t>
            </a:r>
            <a:r>
              <a:rPr lang="ko-KR" altLang="en-US" kern="0" dirty="0" smtClean="0"/>
              <a:t>통신</a:t>
            </a:r>
            <a:endParaRPr lang="en-US" altLang="ko-KR" kern="0" dirty="0" smtClean="0"/>
          </a:p>
          <a:p>
            <a:pPr lvl="1" latinLnBrk="0"/>
            <a:r>
              <a:rPr lang="ko-KR" altLang="en-US" sz="1600" kern="0" dirty="0" smtClean="0"/>
              <a:t>근거리와 저전력 지향성 통신 기술</a:t>
            </a:r>
            <a:endParaRPr lang="en-US" altLang="ko-KR" sz="1600" kern="0" dirty="0" smtClean="0"/>
          </a:p>
          <a:p>
            <a:pPr lvl="1" latinLnBrk="0"/>
            <a:r>
              <a:rPr lang="ko-KR" altLang="en-US" sz="1600" kern="0" dirty="0" smtClean="0"/>
              <a:t>근거리에서 속도가 크게 빠르지 않고</a:t>
            </a:r>
            <a:r>
              <a:rPr lang="en-US" altLang="ko-KR" sz="1600" kern="0" dirty="0" smtClean="0"/>
              <a:t>, </a:t>
            </a:r>
            <a:r>
              <a:rPr lang="ko-KR" altLang="en-US" sz="1600" kern="0" dirty="0" smtClean="0"/>
              <a:t>네트워크 사용 빈도가 드문 시스템의 구축에 가장 적합한 시스템이기 때문에</a:t>
            </a:r>
            <a:r>
              <a:rPr lang="en-US" altLang="ko-KR" sz="1600" kern="0" dirty="0"/>
              <a:t> </a:t>
            </a:r>
            <a:r>
              <a:rPr lang="ko-KR" altLang="en-US" sz="1600" kern="0" dirty="0" err="1" smtClean="0"/>
              <a:t>유비쿼터스</a:t>
            </a:r>
            <a:r>
              <a:rPr lang="ko-KR" altLang="en-US" sz="1600" kern="0" dirty="0" smtClean="0"/>
              <a:t> 센서 네트워크 구축에서 센서를 이용한 네트워크 구축이 가능한 무선 통신 시스템</a:t>
            </a:r>
            <a:endParaRPr lang="en-US" altLang="ko-KR" sz="1600" kern="0" dirty="0" smtClean="0"/>
          </a:p>
          <a:p>
            <a:pPr lvl="1" latinLnBrk="0"/>
            <a:endParaRPr lang="en-US" altLang="ko-KR" sz="1600" kern="0" dirty="0"/>
          </a:p>
          <a:p>
            <a:pPr lvl="1" latinLnBrk="0"/>
            <a:r>
              <a:rPr lang="en-US" altLang="ko-KR" sz="1600" kern="0" dirty="0" err="1" smtClean="0"/>
              <a:t>MyUSN</a:t>
            </a:r>
            <a:r>
              <a:rPr lang="ko-KR" altLang="en-US" sz="1600" kern="0" dirty="0" smtClean="0"/>
              <a:t>에는 </a:t>
            </a:r>
            <a:r>
              <a:rPr lang="en-US" altLang="ko-KR" sz="1600" kern="0" dirty="0" smtClean="0"/>
              <a:t>2</a:t>
            </a:r>
            <a:r>
              <a:rPr lang="ko-KR" altLang="en-US" sz="1600" kern="0" dirty="0" smtClean="0"/>
              <a:t>가지 </a:t>
            </a:r>
            <a:r>
              <a:rPr lang="en-US" altLang="ko-KR" sz="1600" kern="0" dirty="0" err="1" smtClean="0"/>
              <a:t>Zigbee</a:t>
            </a:r>
            <a:r>
              <a:rPr lang="ko-KR" altLang="en-US" sz="1600" kern="0" dirty="0" smtClean="0"/>
              <a:t>모듈이 사용</a:t>
            </a:r>
            <a:r>
              <a:rPr lang="en-US" altLang="ko-KR" sz="1600" kern="0" dirty="0" smtClean="0"/>
              <a:t>. SG100F</a:t>
            </a:r>
            <a:r>
              <a:rPr lang="ko-KR" altLang="en-US" sz="1600" kern="0" dirty="0" smtClean="0"/>
              <a:t>에는 </a:t>
            </a:r>
            <a:r>
              <a:rPr lang="en-US" altLang="ko-KR" sz="1600" kern="0" dirty="0" smtClean="0"/>
              <a:t>LM2455-EM, SN100S</a:t>
            </a:r>
            <a:r>
              <a:rPr lang="ko-KR" altLang="en-US" sz="1600" kern="0" dirty="0" smtClean="0"/>
              <a:t>에는 </a:t>
            </a:r>
            <a:r>
              <a:rPr lang="en-US" altLang="ko-KR" sz="1600" kern="0" dirty="0" smtClean="0"/>
              <a:t>RP-MR500.</a:t>
            </a:r>
          </a:p>
          <a:p>
            <a:pPr lvl="1" latinLnBrk="0"/>
            <a:r>
              <a:rPr lang="en-US" altLang="ko-KR" sz="1600" kern="0" dirty="0" smtClean="0"/>
              <a:t>FPGA</a:t>
            </a:r>
            <a:r>
              <a:rPr lang="ko-KR" altLang="en-US" sz="1600" kern="0" dirty="0" smtClean="0"/>
              <a:t>에 내장된 </a:t>
            </a:r>
            <a:r>
              <a:rPr lang="en-US" altLang="ko-KR" sz="1600" kern="0" dirty="0" smtClean="0"/>
              <a:t>8-bit MCU</a:t>
            </a:r>
            <a:r>
              <a:rPr lang="ko-KR" altLang="en-US" sz="1600" kern="0" dirty="0" smtClean="0"/>
              <a:t>의 </a:t>
            </a:r>
            <a:r>
              <a:rPr lang="en-US" altLang="ko-KR" sz="1600" kern="0" dirty="0" smtClean="0"/>
              <a:t>UART </a:t>
            </a:r>
            <a:r>
              <a:rPr lang="ko-KR" altLang="en-US" sz="1600" kern="0" dirty="0" smtClean="0"/>
              <a:t>포트와의 시리얼통신 인터페이스를 통해 데이터를 주고 받음</a:t>
            </a:r>
            <a:endParaRPr lang="en-US" altLang="ko-KR" sz="1600" kern="0" dirty="0"/>
          </a:p>
          <a:p>
            <a:pPr lvl="1" latinLnBrk="0"/>
            <a:r>
              <a:rPr lang="en-US" altLang="ko-KR" sz="1600" kern="0" dirty="0" smtClean="0"/>
              <a:t>ZigBee </a:t>
            </a:r>
            <a:r>
              <a:rPr lang="ko-KR" altLang="en-US" sz="1600" kern="0" dirty="0" smtClean="0"/>
              <a:t>모듈은 외부 센서 </a:t>
            </a:r>
            <a:r>
              <a:rPr lang="ko-KR" altLang="en-US" sz="1600" kern="0" dirty="0" err="1" smtClean="0"/>
              <a:t>노드와</a:t>
            </a:r>
            <a:r>
              <a:rPr lang="ko-KR" altLang="en-US" sz="1600" kern="0" dirty="0" smtClean="0"/>
              <a:t> 무선통신을 수행하고</a:t>
            </a:r>
            <a:r>
              <a:rPr lang="en-US" altLang="ko-KR" sz="1600" kern="0" dirty="0" smtClean="0"/>
              <a:t>, UC5000C</a:t>
            </a:r>
            <a:r>
              <a:rPr lang="ko-KR" altLang="en-US" sz="1600" kern="0" dirty="0" smtClean="0"/>
              <a:t>와는 </a:t>
            </a:r>
            <a:r>
              <a:rPr lang="en-US" altLang="ko-KR" sz="1600" kern="0" dirty="0" smtClean="0"/>
              <a:t>UART </a:t>
            </a:r>
            <a:r>
              <a:rPr lang="ko-KR" altLang="en-US" sz="1600" kern="0" dirty="0" smtClean="0"/>
              <a:t>통신을 수행</a:t>
            </a:r>
            <a:r>
              <a:rPr lang="en-US" altLang="ko-KR" sz="1600" kern="0" dirty="0" smtClean="0"/>
              <a:t>.</a:t>
            </a:r>
            <a:endParaRPr lang="ko-KR" altLang="en-US" sz="1600" kern="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403648" y="4437112"/>
            <a:ext cx="1944216" cy="168905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800" b="0" i="0" u="none" strike="noStrike" cap="none" normalizeH="0" baseline="0" smtClean="0">
              <a:solidFill>
                <a:schemeClr val="bg2"/>
              </a:solidFill>
              <a:effectLst/>
              <a:latin typeface="Arial"/>
              <a:ea typeface="굴림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293096"/>
            <a:ext cx="2448272" cy="1683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950818" y="4554330"/>
            <a:ext cx="936104" cy="153986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800" b="0" i="0" u="none" strike="noStrike" cap="none" normalizeH="0" baseline="0" smtClean="0">
              <a:solidFill>
                <a:schemeClr val="bg2"/>
              </a:solidFill>
              <a:effectLst/>
              <a:latin typeface="Arial"/>
              <a:ea typeface="굴림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79712" y="4681982"/>
            <a:ext cx="93610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SU8051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950818" y="4191470"/>
            <a:ext cx="1181022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UC5000C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851920" y="4681982"/>
            <a:ext cx="1181022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RXD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851920" y="5306614"/>
            <a:ext cx="1181022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TXD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357752" y="4040192"/>
            <a:ext cx="1598623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ZigBee module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3131840" y="4981146"/>
            <a:ext cx="2592288" cy="86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  <p:cxnSp>
        <p:nvCxnSpPr>
          <p:cNvPr id="19" name="직선 화살표 연결선 18"/>
          <p:cNvCxnSpPr/>
          <p:nvPr/>
        </p:nvCxnSpPr>
        <p:spPr>
          <a:xfrm>
            <a:off x="3131840" y="5614391"/>
            <a:ext cx="259228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8673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유무선 통신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68314" y="6383338"/>
            <a:ext cx="719310" cy="536172"/>
          </a:xfrm>
        </p:spPr>
        <p:txBody>
          <a:bodyPr/>
          <a:lstStyle/>
          <a:p>
            <a:pPr>
              <a:defRPr/>
            </a:pPr>
            <a:fld id="{87975134-E4F0-4D7C-BB01-3A924106656E}" type="slidenum">
              <a:rPr lang="en-US" altLang="ko-KR"/>
              <a:pPr>
                <a:defRPr/>
              </a:pPr>
              <a:t>46</a:t>
            </a:fld>
            <a:endParaRPr lang="en-US" altLang="ko-KR" dirty="0"/>
          </a:p>
        </p:txBody>
      </p:sp>
      <p:sp>
        <p:nvSpPr>
          <p:cNvPr id="25" name="내용 개체 틀 2">
            <a:extLst>
              <a:ext uri="{FF2B5EF4-FFF2-40B4-BE49-F238E27FC236}">
                <a16:creationId xmlns="" xmlns:a16="http://schemas.microsoft.com/office/drawing/2014/main" id="{EE88B7CE-BBBD-4D96-8293-67F6406CF273}"/>
              </a:ext>
            </a:extLst>
          </p:cNvPr>
          <p:cNvSpPr txBox="1">
            <a:spLocks/>
          </p:cNvSpPr>
          <p:nvPr/>
        </p:nvSpPr>
        <p:spPr bwMode="auto">
          <a:xfrm>
            <a:off x="109364" y="965600"/>
            <a:ext cx="8855124" cy="5199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2"/>
              </a:buBlip>
              <a:defRPr kumimoji="1" sz="2000" b="1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5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latinLnBrk="0"/>
            <a:r>
              <a:rPr lang="en-US" altLang="ko-KR" sz="2500" kern="0" dirty="0" smtClean="0">
                <a:latin typeface="+mn-ea"/>
              </a:rPr>
              <a:t>ZigBee </a:t>
            </a:r>
            <a:r>
              <a:rPr lang="ko-KR" altLang="en-US" sz="2500" kern="0" dirty="0" smtClean="0">
                <a:latin typeface="+mn-ea"/>
              </a:rPr>
              <a:t>통신</a:t>
            </a:r>
            <a:endParaRPr lang="en-US" altLang="ko-KR" sz="2500" kern="0" dirty="0" smtClean="0">
              <a:latin typeface="+mn-ea"/>
            </a:endParaRPr>
          </a:p>
          <a:p>
            <a:pPr latinLnBrk="0"/>
            <a:endParaRPr lang="en-US" altLang="ko-KR" sz="2500" kern="0" dirty="0">
              <a:latin typeface="+mn-ea"/>
            </a:endParaRPr>
          </a:p>
          <a:p>
            <a:pPr lvl="1" latinLnBrk="0"/>
            <a:r>
              <a:rPr lang="en-US" altLang="ko-KR" kern="0" dirty="0" smtClean="0">
                <a:latin typeface="+mn-ea"/>
              </a:rPr>
              <a:t>2.4GHz/900MHz </a:t>
            </a:r>
            <a:r>
              <a:rPr lang="ko-KR" altLang="en-US" kern="0" dirty="0" smtClean="0">
                <a:latin typeface="+mn-ea"/>
              </a:rPr>
              <a:t>대의 주파수 사용</a:t>
            </a:r>
            <a:r>
              <a:rPr lang="en-US" altLang="ko-KR" kern="0" dirty="0" smtClean="0">
                <a:latin typeface="+mn-ea"/>
              </a:rPr>
              <a:t> </a:t>
            </a:r>
          </a:p>
          <a:p>
            <a:pPr lvl="1" latinLnBrk="0"/>
            <a:r>
              <a:rPr lang="ko-KR" altLang="en-US" kern="0" dirty="0" smtClean="0">
                <a:latin typeface="+mn-ea"/>
              </a:rPr>
              <a:t>저전력</a:t>
            </a:r>
            <a:r>
              <a:rPr lang="en-US" altLang="ko-KR" kern="0" dirty="0" smtClean="0">
                <a:latin typeface="+mn-ea"/>
              </a:rPr>
              <a:t>, </a:t>
            </a:r>
            <a:r>
              <a:rPr lang="ko-KR" altLang="en-US" kern="0" dirty="0" smtClean="0">
                <a:latin typeface="+mn-ea"/>
              </a:rPr>
              <a:t>저가격</a:t>
            </a:r>
            <a:r>
              <a:rPr lang="en-US" altLang="ko-KR" kern="0" dirty="0" smtClean="0">
                <a:latin typeface="+mn-ea"/>
              </a:rPr>
              <a:t>, </a:t>
            </a:r>
            <a:r>
              <a:rPr lang="ko-KR" altLang="en-US" kern="0" dirty="0" err="1" smtClean="0">
                <a:latin typeface="+mn-ea"/>
              </a:rPr>
              <a:t>소용량</a:t>
            </a:r>
            <a:r>
              <a:rPr lang="ko-KR" altLang="en-US" kern="0" dirty="0" smtClean="0">
                <a:latin typeface="+mn-ea"/>
              </a:rPr>
              <a:t> 전송</a:t>
            </a:r>
            <a:endParaRPr lang="en-US" altLang="ko-KR" kern="0" dirty="0" smtClean="0">
              <a:latin typeface="+mn-ea"/>
            </a:endParaRPr>
          </a:p>
          <a:p>
            <a:pPr lvl="1" latinLnBrk="0"/>
            <a:r>
              <a:rPr lang="ko-KR" altLang="en-US" kern="0" dirty="0" smtClean="0">
                <a:latin typeface="+mn-ea"/>
              </a:rPr>
              <a:t>매우 작은 프로토콜 </a:t>
            </a:r>
            <a:r>
              <a:rPr lang="ko-KR" altLang="en-US" kern="0" dirty="0" err="1" smtClean="0">
                <a:latin typeface="+mn-ea"/>
              </a:rPr>
              <a:t>스택</a:t>
            </a:r>
            <a:r>
              <a:rPr lang="en-US" altLang="ko-KR" kern="0" dirty="0">
                <a:latin typeface="+mn-ea"/>
              </a:rPr>
              <a:t> </a:t>
            </a:r>
          </a:p>
          <a:p>
            <a:pPr lvl="1" latinLnBrk="0"/>
            <a:r>
              <a:rPr lang="ko-KR" altLang="en-US" kern="0" dirty="0" smtClean="0">
                <a:latin typeface="+mn-ea"/>
              </a:rPr>
              <a:t>상호 호환 가능 및 어느 곳에서나 사용 가능 </a:t>
            </a:r>
            <a:endParaRPr lang="en-US" altLang="ko-KR" kern="0" dirty="0">
              <a:latin typeface="+mn-ea"/>
            </a:endParaRPr>
          </a:p>
          <a:p>
            <a:pPr lvl="1" latinLnBrk="0"/>
            <a:r>
              <a:rPr lang="ko-KR" altLang="en-US" kern="0" dirty="0" smtClean="0">
                <a:latin typeface="+mn-ea"/>
              </a:rPr>
              <a:t>네트워크 당 높은 </a:t>
            </a:r>
            <a:r>
              <a:rPr lang="ko-KR" altLang="en-US" kern="0" dirty="0" err="1" smtClean="0">
                <a:latin typeface="+mn-ea"/>
              </a:rPr>
              <a:t>노드</a:t>
            </a:r>
            <a:r>
              <a:rPr lang="ko-KR" altLang="en-US" kern="0" dirty="0" smtClean="0">
                <a:latin typeface="+mn-ea"/>
              </a:rPr>
              <a:t> 밀집</a:t>
            </a:r>
            <a:r>
              <a:rPr lang="en-US" altLang="ko-KR" kern="0" dirty="0" smtClean="0">
                <a:latin typeface="+mn-ea"/>
              </a:rPr>
              <a:t>(</a:t>
            </a:r>
            <a:r>
              <a:rPr lang="ko-KR" altLang="en-US" kern="0" dirty="0" smtClean="0">
                <a:latin typeface="+mn-ea"/>
              </a:rPr>
              <a:t>최대 </a:t>
            </a:r>
            <a:r>
              <a:rPr lang="en-US" altLang="ko-KR" kern="0" dirty="0" smtClean="0">
                <a:latin typeface="+mn-ea"/>
              </a:rPr>
              <a:t>65,536</a:t>
            </a:r>
            <a:r>
              <a:rPr lang="ko-KR" altLang="en-US" kern="0" dirty="0" smtClean="0">
                <a:latin typeface="+mn-ea"/>
              </a:rPr>
              <a:t>개의 </a:t>
            </a:r>
            <a:r>
              <a:rPr lang="ko-KR" altLang="en-US" kern="0" dirty="0" err="1" smtClean="0">
                <a:latin typeface="+mn-ea"/>
              </a:rPr>
              <a:t>노드</a:t>
            </a:r>
            <a:r>
              <a:rPr lang="ko-KR" altLang="en-US" kern="0" dirty="0" smtClean="0">
                <a:latin typeface="+mn-ea"/>
              </a:rPr>
              <a:t> 연결 가능</a:t>
            </a:r>
            <a:r>
              <a:rPr lang="en-US" altLang="ko-KR" kern="0" dirty="0" smtClean="0">
                <a:latin typeface="+mn-ea"/>
              </a:rPr>
              <a:t>)</a:t>
            </a:r>
          </a:p>
          <a:p>
            <a:pPr lvl="1" latinLnBrk="0"/>
            <a:r>
              <a:rPr lang="en-US" altLang="ko-KR" kern="0" dirty="0" smtClean="0">
                <a:latin typeface="+mn-ea"/>
              </a:rPr>
              <a:t>Coordinator</a:t>
            </a:r>
            <a:r>
              <a:rPr lang="ko-KR" altLang="en-US" kern="0" dirty="0" smtClean="0">
                <a:latin typeface="+mn-ea"/>
              </a:rPr>
              <a:t>와 </a:t>
            </a:r>
            <a:r>
              <a:rPr lang="en-US" altLang="ko-KR" kern="0" dirty="0" smtClean="0">
                <a:latin typeface="+mn-ea"/>
              </a:rPr>
              <a:t>Router, End device</a:t>
            </a:r>
            <a:r>
              <a:rPr lang="ko-KR" altLang="en-US" kern="0" dirty="0" smtClean="0">
                <a:latin typeface="+mn-ea"/>
              </a:rPr>
              <a:t>로 구성 </a:t>
            </a:r>
            <a:endParaRPr lang="en-US" altLang="ko-KR" kern="0" dirty="0">
              <a:latin typeface="+mn-ea"/>
            </a:endParaRPr>
          </a:p>
          <a:p>
            <a:pPr lvl="1" latinLnBrk="0"/>
            <a:r>
              <a:rPr lang="ko-KR" altLang="en-US" kern="0" dirty="0" smtClean="0">
                <a:latin typeface="+mn-ea"/>
              </a:rPr>
              <a:t>하나의 </a:t>
            </a:r>
            <a:r>
              <a:rPr lang="en-US" altLang="ko-KR" kern="0" dirty="0" smtClean="0">
                <a:latin typeface="+mn-ea"/>
              </a:rPr>
              <a:t>Coordinator</a:t>
            </a:r>
            <a:r>
              <a:rPr lang="ko-KR" altLang="en-US" kern="0" dirty="0" smtClean="0">
                <a:latin typeface="+mn-ea"/>
              </a:rPr>
              <a:t>는 여러 개의 센서 </a:t>
            </a:r>
            <a:r>
              <a:rPr lang="ko-KR" altLang="en-US" kern="0" dirty="0" err="1" smtClean="0">
                <a:latin typeface="+mn-ea"/>
              </a:rPr>
              <a:t>노드와</a:t>
            </a:r>
            <a:r>
              <a:rPr lang="ko-KR" altLang="en-US" kern="0" dirty="0" smtClean="0">
                <a:latin typeface="+mn-ea"/>
              </a:rPr>
              <a:t> 통신 가능</a:t>
            </a:r>
            <a:r>
              <a:rPr lang="en-US" altLang="ko-KR" kern="0" dirty="0" smtClean="0"/>
              <a:t> 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116096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ZigBee </a:t>
            </a:r>
            <a:r>
              <a:rPr lang="ko-KR" altLang="en-US" dirty="0" smtClean="0"/>
              <a:t>통신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SG100F </a:t>
            </a:r>
            <a:r>
              <a:rPr lang="ko-KR" altLang="en-US" dirty="0" smtClean="0"/>
              <a:t>테스트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μVision</a:t>
            </a:r>
            <a:r>
              <a:rPr lang="ko-KR" altLang="en-US" dirty="0" smtClean="0"/>
              <a:t>을 이용하여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언어로 프로그램 작성 후 컴파일</a:t>
            </a:r>
            <a:endParaRPr lang="en-US" altLang="ko-KR" dirty="0" smtClean="0"/>
          </a:p>
          <a:p>
            <a:pPr lvl="1"/>
            <a:r>
              <a:rPr lang="en-US" altLang="ko-KR" dirty="0" err="1"/>
              <a:t>μVision</a:t>
            </a:r>
            <a:r>
              <a:rPr lang="ko-KR" altLang="en-US" dirty="0"/>
              <a:t>을 </a:t>
            </a:r>
            <a:r>
              <a:rPr lang="ko-KR" altLang="en-US" dirty="0" smtClean="0"/>
              <a:t>이용하여 </a:t>
            </a:r>
            <a:r>
              <a:rPr lang="ko-KR" altLang="en-US" dirty="0" err="1" smtClean="0"/>
              <a:t>빌드해</a:t>
            </a:r>
            <a:r>
              <a:rPr lang="ko-KR" altLang="en-US" dirty="0" smtClean="0"/>
              <a:t> </a:t>
            </a:r>
            <a:r>
              <a:rPr lang="en-US" altLang="ko-KR" dirty="0" smtClean="0"/>
              <a:t>.hex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SENWriter</a:t>
            </a:r>
            <a:r>
              <a:rPr lang="ko-KR" altLang="en-US" dirty="0" smtClean="0"/>
              <a:t>를 이용하여</a:t>
            </a:r>
            <a:r>
              <a:rPr lang="en-US" altLang="ko-KR" dirty="0"/>
              <a:t> </a:t>
            </a:r>
            <a:r>
              <a:rPr lang="en-US" altLang="ko-KR" dirty="0" smtClean="0"/>
              <a:t>.hex </a:t>
            </a:r>
            <a:r>
              <a:rPr lang="ko-KR" altLang="en-US" dirty="0" smtClean="0"/>
              <a:t>파일 플래시메모리에 입력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시리얼 통신용 </a:t>
            </a:r>
            <a:r>
              <a:rPr lang="ko-KR" altLang="en-US" dirty="0" err="1" smtClean="0"/>
              <a:t>하이퍼터미널을</a:t>
            </a:r>
            <a:r>
              <a:rPr lang="ko-KR" altLang="en-US" dirty="0" smtClean="0"/>
              <a:t> 실행해 </a:t>
            </a:r>
            <a:r>
              <a:rPr lang="en-US" altLang="ko-KR" dirty="0" smtClean="0"/>
              <a:t>SG100F </a:t>
            </a:r>
            <a:r>
              <a:rPr lang="ko-KR" altLang="en-US" dirty="0" smtClean="0"/>
              <a:t>동작 확인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SN100S </a:t>
            </a:r>
            <a:r>
              <a:rPr lang="ko-KR" altLang="en-US" dirty="0"/>
              <a:t>테스트</a:t>
            </a:r>
            <a:endParaRPr lang="en-US" altLang="ko-KR" dirty="0"/>
          </a:p>
          <a:p>
            <a:pPr lvl="1"/>
            <a:r>
              <a:rPr lang="en-US" altLang="ko-KR" dirty="0"/>
              <a:t>RP-MR500 </a:t>
            </a:r>
            <a:r>
              <a:rPr lang="ko-KR" altLang="en-US" dirty="0"/>
              <a:t>아래 쪽에 위치한 </a:t>
            </a:r>
            <a:r>
              <a:rPr lang="en-US" altLang="ko-KR" dirty="0"/>
              <a:t>SW1</a:t>
            </a:r>
            <a:r>
              <a:rPr lang="ko-KR" altLang="en-US" dirty="0"/>
              <a:t>을 </a:t>
            </a:r>
            <a:r>
              <a:rPr lang="en-US" altLang="ko-KR" dirty="0"/>
              <a:t>“ISP”</a:t>
            </a:r>
            <a:r>
              <a:rPr lang="ko-KR" altLang="en-US" dirty="0"/>
              <a:t>로 설정 후 </a:t>
            </a:r>
            <a:r>
              <a:rPr lang="en-US" altLang="ko-KR" dirty="0"/>
              <a:t>SN100S </a:t>
            </a:r>
            <a:r>
              <a:rPr lang="ko-KR" altLang="en-US" dirty="0"/>
              <a:t>전원 공급</a:t>
            </a:r>
            <a:endParaRPr lang="en-US" altLang="ko-KR" dirty="0"/>
          </a:p>
          <a:p>
            <a:pPr lvl="1"/>
            <a:r>
              <a:rPr lang="en-US" altLang="ko-KR" dirty="0"/>
              <a:t>Device-Programmer MD</a:t>
            </a:r>
            <a:r>
              <a:rPr lang="ko-KR" altLang="en-US" dirty="0"/>
              <a:t>를 이용하여 </a:t>
            </a:r>
            <a:r>
              <a:rPr lang="en-US" altLang="ko-KR" dirty="0"/>
              <a:t>Download Mode</a:t>
            </a:r>
            <a:r>
              <a:rPr lang="ko-KR" altLang="en-US" dirty="0"/>
              <a:t>를 </a:t>
            </a:r>
            <a:r>
              <a:rPr lang="en-US" altLang="ko-KR" dirty="0"/>
              <a:t>‘Direct-Download’</a:t>
            </a:r>
            <a:r>
              <a:rPr lang="ko-KR" altLang="en-US" dirty="0"/>
              <a:t>로 선택</a:t>
            </a:r>
            <a:endParaRPr lang="en-US" altLang="ko-KR" dirty="0"/>
          </a:p>
          <a:p>
            <a:pPr lvl="1"/>
            <a:r>
              <a:rPr lang="en-US" altLang="ko-KR" dirty="0"/>
              <a:t>Chip </a:t>
            </a:r>
            <a:r>
              <a:rPr lang="ko-KR" altLang="en-US" dirty="0"/>
              <a:t>타입을 </a:t>
            </a:r>
            <a:r>
              <a:rPr lang="en-US" altLang="ko-KR" dirty="0"/>
              <a:t>‘MG2450 / 2455’</a:t>
            </a:r>
            <a:r>
              <a:rPr lang="ko-KR" altLang="en-US" dirty="0"/>
              <a:t>로 선택</a:t>
            </a:r>
            <a:endParaRPr lang="en-US" altLang="ko-KR" dirty="0"/>
          </a:p>
          <a:p>
            <a:pPr lvl="1"/>
            <a:r>
              <a:rPr lang="en-US" altLang="ko-KR" dirty="0"/>
              <a:t>USB </a:t>
            </a:r>
            <a:r>
              <a:rPr lang="ko-KR" altLang="en-US" dirty="0"/>
              <a:t>포트 타입을 </a:t>
            </a:r>
            <a:r>
              <a:rPr lang="en-US" altLang="ko-KR" dirty="0"/>
              <a:t>‘USB to Serial Port (CP210X)</a:t>
            </a:r>
            <a:r>
              <a:rPr lang="ko-KR" altLang="en-US" dirty="0"/>
              <a:t>를 선택 후 </a:t>
            </a:r>
            <a:r>
              <a:rPr lang="en-US" altLang="ko-KR" dirty="0"/>
              <a:t>‘replace’ </a:t>
            </a:r>
            <a:r>
              <a:rPr lang="ko-KR" altLang="en-US" dirty="0"/>
              <a:t>클릭</a:t>
            </a:r>
            <a:endParaRPr lang="en-US" altLang="ko-KR" dirty="0"/>
          </a:p>
          <a:p>
            <a:pPr lvl="3"/>
            <a:r>
              <a:rPr lang="en-US" altLang="ko-KR" dirty="0"/>
              <a:t>SN100S</a:t>
            </a:r>
            <a:r>
              <a:rPr lang="ko-KR" altLang="en-US" dirty="0"/>
              <a:t>와 </a:t>
            </a:r>
            <a:r>
              <a:rPr lang="en-US" altLang="ko-KR" dirty="0"/>
              <a:t>PC 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1"/>
            <a:r>
              <a:rPr lang="ko-KR" altLang="en-US" dirty="0" err="1"/>
              <a:t>펌웨어를</a:t>
            </a:r>
            <a:r>
              <a:rPr lang="ko-KR" altLang="en-US" dirty="0"/>
              <a:t> 다운로드하기 위해 </a:t>
            </a:r>
            <a:r>
              <a:rPr lang="en-US" altLang="ko-KR" dirty="0"/>
              <a:t>Bank </a:t>
            </a:r>
            <a:r>
              <a:rPr lang="ko-KR" altLang="en-US" dirty="0"/>
              <a:t>기능 </a:t>
            </a:r>
            <a:r>
              <a:rPr lang="en-US" altLang="ko-KR" dirty="0"/>
              <a:t>On</a:t>
            </a:r>
            <a:r>
              <a:rPr lang="ko-KR" altLang="en-US" dirty="0"/>
              <a:t>으로 설정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47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885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ZigBee </a:t>
            </a:r>
            <a:r>
              <a:rPr lang="ko-KR" altLang="en-US" dirty="0" smtClean="0"/>
              <a:t>통신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Bank-0</a:t>
            </a:r>
            <a:r>
              <a:rPr lang="ko-KR" altLang="en-US" dirty="0"/>
              <a:t>을 선택한 후 </a:t>
            </a:r>
            <a:r>
              <a:rPr lang="en-US" altLang="ko-KR" dirty="0"/>
              <a:t>‘open’ </a:t>
            </a:r>
            <a:r>
              <a:rPr lang="ko-KR" altLang="en-US" dirty="0"/>
              <a:t>클릭하여 직접 제작한 </a:t>
            </a:r>
            <a:r>
              <a:rPr lang="en-US" altLang="ko-KR" dirty="0"/>
              <a:t>HEX </a:t>
            </a:r>
            <a:r>
              <a:rPr lang="ko-KR" altLang="en-US" dirty="0"/>
              <a:t>폴더 안에서 다운로드 하고자 하는 파일 </a:t>
            </a:r>
            <a:r>
              <a:rPr lang="en-US" altLang="ko-KR" dirty="0"/>
              <a:t>‘ZigPRO_V20_ZR.H00’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1"/>
            <a:r>
              <a:rPr lang="en-US" altLang="ko-KR" dirty="0" smtClean="0"/>
              <a:t>Operation </a:t>
            </a:r>
            <a:r>
              <a:rPr lang="ko-KR" altLang="en-US" dirty="0"/>
              <a:t>메뉴 클릭 </a:t>
            </a:r>
            <a:r>
              <a:rPr lang="en-US" altLang="ko-KR" dirty="0">
                <a:sym typeface="Wingdings" panose="05000000000000000000" pitchFamily="2" charset="2"/>
              </a:rPr>
              <a:t> ‘Program Hex Code’ </a:t>
            </a:r>
            <a:r>
              <a:rPr lang="ko-KR" altLang="en-US" dirty="0">
                <a:sym typeface="Wingdings" panose="05000000000000000000" pitchFamily="2" charset="2"/>
              </a:rPr>
              <a:t>라디오 버튼을 눌러 </a:t>
            </a:r>
            <a:r>
              <a:rPr lang="ko-KR" altLang="en-US" dirty="0" err="1">
                <a:sym typeface="Wingdings" panose="05000000000000000000" pitchFamily="2" charset="2"/>
              </a:rPr>
              <a:t>펌웨어</a:t>
            </a:r>
            <a:r>
              <a:rPr lang="ko-KR" altLang="en-US" dirty="0">
                <a:sym typeface="Wingdings" panose="05000000000000000000" pitchFamily="2" charset="2"/>
              </a:rPr>
              <a:t> 다운로드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/>
              <a:t>‘Modem Configuration Type’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Overwrite with Hardware Information</a:t>
            </a:r>
            <a:r>
              <a:rPr lang="ko-KR" altLang="en-US" dirty="0" smtClean="0"/>
              <a:t>의 다운로드 방식 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Hardware Information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후 </a:t>
            </a:r>
            <a:r>
              <a:rPr lang="en-US" altLang="ko-KR" dirty="0" smtClean="0"/>
              <a:t>‘start’ </a:t>
            </a:r>
            <a:r>
              <a:rPr lang="ko-KR" altLang="en-US" dirty="0" smtClean="0"/>
              <a:t>아이콘 클릭하여 </a:t>
            </a:r>
            <a:r>
              <a:rPr lang="ko-KR" altLang="en-US" dirty="0" err="1" smtClean="0"/>
              <a:t>펌웨어</a:t>
            </a:r>
            <a:r>
              <a:rPr lang="ko-KR" altLang="en-US" dirty="0" smtClean="0"/>
              <a:t> 다운로드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다운로드 성공 메시지가 뜨면 모듈의 </a:t>
            </a:r>
            <a:r>
              <a:rPr lang="en-US" altLang="ko-KR" dirty="0" smtClean="0"/>
              <a:t>Address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‘00 00 00 01’</a:t>
            </a:r>
            <a:r>
              <a:rPr lang="ko-KR" altLang="en-US" dirty="0" smtClean="0"/>
              <a:t>로 설정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펌웨어</a:t>
            </a:r>
            <a:r>
              <a:rPr lang="ko-KR" altLang="en-US" dirty="0" smtClean="0"/>
              <a:t> 다운로드를 통해 </a:t>
            </a:r>
            <a:r>
              <a:rPr lang="en-US" altLang="ko-KR" dirty="0" smtClean="0"/>
              <a:t>ZigBee Address </a:t>
            </a:r>
            <a:r>
              <a:rPr lang="ko-KR" altLang="en-US" dirty="0" smtClean="0"/>
              <a:t>설정이 끝나면 모든 </a:t>
            </a:r>
            <a:r>
              <a:rPr lang="en-US" altLang="ko-KR" dirty="0" smtClean="0"/>
              <a:t>SN100S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SW1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“</a:t>
            </a:r>
            <a:r>
              <a:rPr lang="en-US" altLang="ko-KR" dirty="0" smtClean="0"/>
              <a:t>NOR</a:t>
            </a:r>
            <a:r>
              <a:rPr lang="en-US" altLang="ko-KR" dirty="0" smtClean="0"/>
              <a:t>MA</a:t>
            </a:r>
            <a:r>
              <a:rPr lang="en-US" altLang="ko-KR" dirty="0" smtClean="0"/>
              <a:t>L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로 설정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SG100F</a:t>
            </a:r>
            <a:r>
              <a:rPr lang="ko-KR" altLang="en-US" dirty="0" smtClean="0"/>
              <a:t>와 연결된 </a:t>
            </a:r>
            <a:r>
              <a:rPr lang="ko-KR" altLang="en-US" dirty="0" err="1" smtClean="0"/>
              <a:t>하이퍼터미널로</a:t>
            </a:r>
            <a:r>
              <a:rPr lang="ko-KR" altLang="en-US" dirty="0" smtClean="0"/>
              <a:t> 돌아가 통신 기능 확인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48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404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6. </a:t>
            </a:r>
            <a:r>
              <a:rPr lang="ko-KR" altLang="en-US" dirty="0" smtClean="0"/>
              <a:t>유무선 통신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68314" y="6383338"/>
            <a:ext cx="719310" cy="536172"/>
          </a:xfrm>
        </p:spPr>
        <p:txBody>
          <a:bodyPr/>
          <a:lstStyle/>
          <a:p>
            <a:pPr>
              <a:defRPr/>
            </a:pPr>
            <a:fld id="{87975134-E4F0-4D7C-BB01-3A924106656E}" type="slidenum">
              <a:rPr lang="en-US" altLang="ko-KR"/>
              <a:pPr>
                <a:defRPr/>
              </a:pPr>
              <a:t>49</a:t>
            </a:fld>
            <a:endParaRPr lang="en-US" altLang="ko-KR" dirty="0"/>
          </a:p>
        </p:txBody>
      </p:sp>
      <p:sp>
        <p:nvSpPr>
          <p:cNvPr id="25" name="내용 개체 틀 2">
            <a:extLst>
              <a:ext uri="{FF2B5EF4-FFF2-40B4-BE49-F238E27FC236}">
                <a16:creationId xmlns="" xmlns:a16="http://schemas.microsoft.com/office/drawing/2014/main" id="{EE88B7CE-BBBD-4D96-8293-67F6406CF273}"/>
              </a:ext>
            </a:extLst>
          </p:cNvPr>
          <p:cNvSpPr txBox="1">
            <a:spLocks/>
          </p:cNvSpPr>
          <p:nvPr/>
        </p:nvSpPr>
        <p:spPr bwMode="auto">
          <a:xfrm>
            <a:off x="109364" y="965600"/>
            <a:ext cx="8711108" cy="5127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2"/>
              </a:buBlip>
              <a:defRPr kumimoji="1" sz="2000" b="1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5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latinLnBrk="0"/>
            <a:r>
              <a:rPr lang="en-US" altLang="ko-KR" sz="2500" kern="0" dirty="0" err="1" smtClean="0">
                <a:latin typeface="+mn-ea"/>
              </a:rPr>
              <a:t>WiFi</a:t>
            </a:r>
            <a:r>
              <a:rPr lang="en-US" altLang="ko-KR" sz="2500" kern="0" dirty="0" smtClean="0">
                <a:latin typeface="+mn-ea"/>
              </a:rPr>
              <a:t> </a:t>
            </a:r>
            <a:r>
              <a:rPr lang="ko-KR" altLang="en-US" sz="2500" kern="0" dirty="0" smtClean="0">
                <a:latin typeface="+mn-ea"/>
              </a:rPr>
              <a:t>통신</a:t>
            </a:r>
            <a:endParaRPr lang="en-US" altLang="ko-KR" sz="2500" kern="0" dirty="0" smtClean="0">
              <a:latin typeface="+mn-ea"/>
            </a:endParaRPr>
          </a:p>
          <a:p>
            <a:pPr lvl="1" latinLnBrk="0"/>
            <a:r>
              <a:rPr lang="en-US" altLang="ko-KR" kern="0" dirty="0" smtClean="0">
                <a:latin typeface="+mn-ea"/>
              </a:rPr>
              <a:t>SG100F</a:t>
            </a:r>
            <a:r>
              <a:rPr lang="ko-KR" altLang="en-US" kern="0" dirty="0" smtClean="0">
                <a:latin typeface="+mn-ea"/>
              </a:rPr>
              <a:t>의 </a:t>
            </a:r>
            <a:r>
              <a:rPr lang="en-US" altLang="ko-KR" kern="0" dirty="0" smtClean="0">
                <a:latin typeface="+mn-ea"/>
              </a:rPr>
              <a:t>FPGA</a:t>
            </a:r>
            <a:r>
              <a:rPr lang="ko-KR" altLang="en-US" kern="0" dirty="0" smtClean="0">
                <a:latin typeface="+mn-ea"/>
              </a:rPr>
              <a:t>에 내장된 </a:t>
            </a:r>
            <a:r>
              <a:rPr lang="en-US" altLang="ko-KR" kern="0" dirty="0" smtClean="0">
                <a:latin typeface="+mn-ea"/>
              </a:rPr>
              <a:t>MCU(SU8051)</a:t>
            </a:r>
            <a:r>
              <a:rPr lang="ko-KR" altLang="en-US" kern="0" dirty="0" smtClean="0">
                <a:latin typeface="+mn-ea"/>
              </a:rPr>
              <a:t>는</a:t>
            </a:r>
            <a:r>
              <a:rPr lang="en-US" altLang="ko-KR" kern="0" dirty="0" smtClean="0">
                <a:latin typeface="+mn-ea"/>
              </a:rPr>
              <a:t> Hardwired TCP/IP </a:t>
            </a:r>
            <a:r>
              <a:rPr lang="ko-KR" altLang="en-US" kern="0" dirty="0" smtClean="0">
                <a:latin typeface="+mn-ea"/>
              </a:rPr>
              <a:t>범용 칩인 </a:t>
            </a:r>
            <a:r>
              <a:rPr lang="en-US" altLang="ko-KR" kern="0" dirty="0" smtClean="0">
                <a:latin typeface="+mn-ea"/>
              </a:rPr>
              <a:t>W5100</a:t>
            </a:r>
            <a:r>
              <a:rPr lang="ko-KR" altLang="en-US" kern="0" dirty="0" smtClean="0">
                <a:latin typeface="+mn-ea"/>
              </a:rPr>
              <a:t>을 통하여 </a:t>
            </a:r>
            <a:r>
              <a:rPr lang="en-US" altLang="ko-KR" kern="0" dirty="0" err="1" smtClean="0">
                <a:latin typeface="+mn-ea"/>
              </a:rPr>
              <a:t>WiFi</a:t>
            </a:r>
            <a:r>
              <a:rPr lang="en-US" altLang="ko-KR" kern="0" dirty="0" smtClean="0">
                <a:latin typeface="+mn-ea"/>
              </a:rPr>
              <a:t> </a:t>
            </a:r>
            <a:r>
              <a:rPr lang="ko-KR" altLang="en-US" kern="0" dirty="0" smtClean="0">
                <a:latin typeface="+mn-ea"/>
              </a:rPr>
              <a:t>모듈과 </a:t>
            </a:r>
            <a:r>
              <a:rPr lang="en-US" altLang="ko-KR" kern="0" dirty="0" smtClean="0">
                <a:latin typeface="+mn-ea"/>
              </a:rPr>
              <a:t>TCP/IP </a:t>
            </a:r>
            <a:r>
              <a:rPr lang="ko-KR" altLang="en-US" kern="0" dirty="0" smtClean="0">
                <a:latin typeface="+mn-ea"/>
              </a:rPr>
              <a:t>프로토콜로 </a:t>
            </a:r>
            <a:r>
              <a:rPr lang="ko-KR" altLang="en-US" kern="0" dirty="0" smtClean="0">
                <a:latin typeface="+mn-ea"/>
              </a:rPr>
              <a:t>통신</a:t>
            </a:r>
            <a:endParaRPr lang="en-US" altLang="ko-KR" kern="0" dirty="0" smtClean="0">
              <a:latin typeface="+mn-ea"/>
            </a:endParaRPr>
          </a:p>
          <a:p>
            <a:pPr lvl="1" latinLnBrk="0"/>
            <a:r>
              <a:rPr lang="en-US" altLang="ko-KR" kern="0" dirty="0" smtClean="0">
                <a:latin typeface="+mn-ea"/>
              </a:rPr>
              <a:t>SG100F</a:t>
            </a:r>
            <a:r>
              <a:rPr lang="ko-KR" altLang="en-US" kern="0" dirty="0" smtClean="0">
                <a:latin typeface="+mn-ea"/>
              </a:rPr>
              <a:t>에 적용된 </a:t>
            </a:r>
            <a:r>
              <a:rPr lang="en-US" altLang="ko-KR" kern="0" dirty="0" err="1" smtClean="0">
                <a:latin typeface="+mn-ea"/>
              </a:rPr>
              <a:t>WiFi</a:t>
            </a:r>
            <a:r>
              <a:rPr lang="ko-KR" altLang="en-US" kern="0" dirty="0">
                <a:latin typeface="+mn-ea"/>
              </a:rPr>
              <a:t> </a:t>
            </a:r>
            <a:r>
              <a:rPr lang="ko-KR" altLang="en-US" kern="0" dirty="0" smtClean="0">
                <a:latin typeface="+mn-ea"/>
              </a:rPr>
              <a:t>모듈은 </a:t>
            </a:r>
            <a:r>
              <a:rPr lang="en-US" altLang="ko-KR" kern="0" dirty="0" smtClean="0">
                <a:latin typeface="+mn-ea"/>
              </a:rPr>
              <a:t>Router </a:t>
            </a:r>
            <a:r>
              <a:rPr lang="ko-KR" altLang="en-US" kern="0" dirty="0" smtClean="0">
                <a:latin typeface="+mn-ea"/>
              </a:rPr>
              <a:t>모드 또는 </a:t>
            </a:r>
            <a:r>
              <a:rPr lang="en-US" altLang="ko-KR" kern="0" dirty="0" smtClean="0">
                <a:latin typeface="+mn-ea"/>
              </a:rPr>
              <a:t>Bridge </a:t>
            </a:r>
            <a:r>
              <a:rPr lang="ko-KR" altLang="en-US" kern="0" dirty="0" smtClean="0">
                <a:latin typeface="+mn-ea"/>
              </a:rPr>
              <a:t>모드로 동작</a:t>
            </a:r>
            <a:r>
              <a:rPr lang="en-US" altLang="ko-KR" kern="0" dirty="0" smtClean="0">
                <a:latin typeface="+mn-ea"/>
              </a:rPr>
              <a:t>, </a:t>
            </a:r>
            <a:r>
              <a:rPr lang="ko-KR" altLang="en-US" kern="0" dirty="0" smtClean="0">
                <a:latin typeface="+mn-ea"/>
              </a:rPr>
              <a:t>다른 장치들도 </a:t>
            </a:r>
            <a:r>
              <a:rPr lang="en-US" altLang="ko-KR" kern="0" dirty="0" err="1" smtClean="0">
                <a:latin typeface="+mn-ea"/>
              </a:rPr>
              <a:t>WiFi</a:t>
            </a:r>
            <a:r>
              <a:rPr lang="en-US" altLang="ko-KR" kern="0" dirty="0" smtClean="0">
                <a:latin typeface="+mn-ea"/>
              </a:rPr>
              <a:t> </a:t>
            </a:r>
            <a:r>
              <a:rPr lang="ko-KR" altLang="en-US" kern="0" dirty="0" smtClean="0">
                <a:latin typeface="+mn-ea"/>
              </a:rPr>
              <a:t>네트워크게 접속 </a:t>
            </a:r>
            <a:r>
              <a:rPr lang="ko-KR" altLang="en-US" kern="0" dirty="0" smtClean="0">
                <a:latin typeface="+mn-ea"/>
              </a:rPr>
              <a:t>가능</a:t>
            </a:r>
            <a:endParaRPr lang="ko-KR" altLang="en-US" kern="0" dirty="0" smtClean="0">
              <a:latin typeface="+mn-ea"/>
            </a:endParaRPr>
          </a:p>
          <a:p>
            <a:pPr lvl="1" latinLnBrk="0"/>
            <a:r>
              <a:rPr lang="en-US" altLang="ko-KR" kern="0" dirty="0" smtClean="0">
                <a:latin typeface="+mn-ea"/>
              </a:rPr>
              <a:t>Router</a:t>
            </a:r>
            <a:r>
              <a:rPr lang="ko-KR" altLang="en-US" kern="0" dirty="0" smtClean="0">
                <a:latin typeface="+mn-ea"/>
              </a:rPr>
              <a:t>모드로 동작할 땐</a:t>
            </a:r>
            <a:r>
              <a:rPr lang="en-US" altLang="ko-KR" kern="0" dirty="0" smtClean="0">
                <a:latin typeface="+mn-ea"/>
              </a:rPr>
              <a:t>, W5100</a:t>
            </a:r>
            <a:r>
              <a:rPr lang="ko-KR" altLang="en-US" kern="0" dirty="0" smtClean="0">
                <a:latin typeface="+mn-ea"/>
              </a:rPr>
              <a:t>을 통하여 </a:t>
            </a:r>
            <a:r>
              <a:rPr lang="en-US" altLang="ko-KR" kern="0" dirty="0" err="1" smtClean="0">
                <a:latin typeface="+mn-ea"/>
              </a:rPr>
              <a:t>WiFi</a:t>
            </a:r>
            <a:r>
              <a:rPr lang="en-US" altLang="ko-KR" kern="0" dirty="0" smtClean="0">
                <a:latin typeface="+mn-ea"/>
              </a:rPr>
              <a:t> </a:t>
            </a:r>
            <a:r>
              <a:rPr lang="ko-KR" altLang="en-US" kern="0" dirty="0" smtClean="0">
                <a:latin typeface="+mn-ea"/>
              </a:rPr>
              <a:t>모듈의 </a:t>
            </a:r>
            <a:r>
              <a:rPr lang="ko-KR" altLang="en-US" kern="0" dirty="0" err="1" smtClean="0">
                <a:latin typeface="+mn-ea"/>
              </a:rPr>
              <a:t>사설망에</a:t>
            </a:r>
            <a:r>
              <a:rPr lang="ko-KR" altLang="en-US" kern="0" dirty="0" smtClean="0">
                <a:latin typeface="+mn-ea"/>
              </a:rPr>
              <a:t> 속한 하나의 디바이스로써 다른 디바이스들과 </a:t>
            </a:r>
            <a:r>
              <a:rPr lang="ko-KR" altLang="en-US" kern="0" dirty="0" smtClean="0">
                <a:latin typeface="+mn-ea"/>
              </a:rPr>
              <a:t>통신</a:t>
            </a:r>
            <a:endParaRPr lang="ko-KR" altLang="en-US" kern="0" dirty="0" smtClean="0">
              <a:latin typeface="+mn-ea"/>
            </a:endParaRPr>
          </a:p>
          <a:p>
            <a:pPr lvl="1" latinLnBrk="0"/>
            <a:r>
              <a:rPr lang="en-US" altLang="ko-KR" kern="0" dirty="0" smtClean="0">
                <a:latin typeface="+mn-ea"/>
              </a:rPr>
              <a:t>Bridge</a:t>
            </a:r>
            <a:r>
              <a:rPr lang="ko-KR" altLang="en-US" kern="0" dirty="0" smtClean="0">
                <a:latin typeface="+mn-ea"/>
              </a:rPr>
              <a:t>모드로 동작할 땐</a:t>
            </a:r>
            <a:r>
              <a:rPr lang="en-US" altLang="ko-KR" kern="0" dirty="0" smtClean="0">
                <a:latin typeface="+mn-ea"/>
              </a:rPr>
              <a:t>, </a:t>
            </a:r>
            <a:r>
              <a:rPr lang="ko-KR" altLang="en-US" kern="0" dirty="0" smtClean="0">
                <a:latin typeface="+mn-ea"/>
              </a:rPr>
              <a:t>네트워크 망을 구성하지 않고</a:t>
            </a:r>
            <a:r>
              <a:rPr lang="en-US" altLang="ko-KR" kern="0" dirty="0" smtClean="0">
                <a:latin typeface="+mn-ea"/>
              </a:rPr>
              <a:t>, </a:t>
            </a:r>
            <a:r>
              <a:rPr lang="ko-KR" altLang="en-US" kern="0" dirty="0" smtClean="0">
                <a:latin typeface="+mn-ea"/>
              </a:rPr>
              <a:t>기존의 상위 네트워크 망을 확장하는 역할을 수행하며</a:t>
            </a:r>
            <a:r>
              <a:rPr lang="en-US" altLang="ko-KR" kern="0" dirty="0" smtClean="0">
                <a:latin typeface="+mn-ea"/>
              </a:rPr>
              <a:t>, SG100F</a:t>
            </a:r>
            <a:r>
              <a:rPr lang="ko-KR" altLang="en-US" kern="0" dirty="0" smtClean="0">
                <a:latin typeface="+mn-ea"/>
              </a:rPr>
              <a:t>의 </a:t>
            </a:r>
            <a:r>
              <a:rPr lang="en-US" altLang="ko-KR" kern="0" dirty="0" err="1" smtClean="0">
                <a:latin typeface="+mn-ea"/>
              </a:rPr>
              <a:t>WiFi</a:t>
            </a:r>
            <a:r>
              <a:rPr lang="en-US" altLang="ko-KR" kern="0" dirty="0" smtClean="0">
                <a:latin typeface="+mn-ea"/>
              </a:rPr>
              <a:t> </a:t>
            </a:r>
            <a:r>
              <a:rPr lang="ko-KR" altLang="en-US" kern="0" dirty="0" smtClean="0">
                <a:latin typeface="+mn-ea"/>
              </a:rPr>
              <a:t>모듈 자체도 상위 네트워크에 하나의 디바이스로 </a:t>
            </a:r>
            <a:r>
              <a:rPr lang="ko-KR" altLang="en-US" kern="0" dirty="0" smtClean="0">
                <a:latin typeface="+mn-ea"/>
              </a:rPr>
              <a:t>접속</a:t>
            </a:r>
            <a:endParaRPr lang="en-US" altLang="ko-KR" kern="0" dirty="0" smtClean="0">
              <a:latin typeface="+mn-ea"/>
            </a:endParaRPr>
          </a:p>
          <a:p>
            <a:pPr lvl="1" latinLnBrk="0"/>
            <a:endParaRPr lang="en-US" altLang="ko-KR" kern="0" dirty="0" smtClean="0">
              <a:latin typeface="+mn-ea"/>
            </a:endParaRPr>
          </a:p>
          <a:p>
            <a:pPr latinLnBrk="0"/>
            <a:r>
              <a:rPr lang="en-US" altLang="ko-KR" kern="0" dirty="0" err="1">
                <a:latin typeface="+mn-ea"/>
              </a:rPr>
              <a:t>WiFi</a:t>
            </a:r>
            <a:r>
              <a:rPr lang="en-US" altLang="ko-KR" kern="0" dirty="0">
                <a:latin typeface="+mn-ea"/>
              </a:rPr>
              <a:t> </a:t>
            </a:r>
            <a:r>
              <a:rPr lang="ko-KR" altLang="en-US" kern="0" dirty="0">
                <a:latin typeface="+mn-ea"/>
              </a:rPr>
              <a:t>모듈 설정</a:t>
            </a:r>
            <a:endParaRPr lang="en-US" altLang="ko-KR" kern="0" dirty="0">
              <a:latin typeface="+mn-ea"/>
            </a:endParaRPr>
          </a:p>
          <a:p>
            <a:pPr lvl="1"/>
            <a:r>
              <a:rPr lang="en-US" altLang="ko-KR" dirty="0" err="1"/>
              <a:t>WiFi</a:t>
            </a:r>
            <a:r>
              <a:rPr lang="en-US" altLang="ko-KR" dirty="0"/>
              <a:t> </a:t>
            </a:r>
            <a:r>
              <a:rPr lang="ko-KR" altLang="en-US" dirty="0"/>
              <a:t>모듈 초기값 </a:t>
            </a:r>
            <a:r>
              <a:rPr lang="en-US" altLang="ko-KR" dirty="0"/>
              <a:t>IP </a:t>
            </a:r>
            <a:r>
              <a:rPr lang="ko-KR" altLang="en-US" dirty="0"/>
              <a:t>주소인 </a:t>
            </a:r>
            <a:r>
              <a:rPr lang="en-US" altLang="ko-KR" dirty="0">
                <a:hlinkClick r:id="rId7"/>
              </a:rPr>
              <a:t>http://192.168.16.254</a:t>
            </a:r>
            <a:r>
              <a:rPr lang="en-US" altLang="ko-KR" dirty="0"/>
              <a:t> </a:t>
            </a:r>
            <a:r>
              <a:rPr lang="ko-KR" altLang="en-US" dirty="0"/>
              <a:t>접속</a:t>
            </a:r>
            <a:endParaRPr lang="en-US" altLang="ko-KR" dirty="0"/>
          </a:p>
          <a:p>
            <a:pPr lvl="1"/>
            <a:r>
              <a:rPr lang="ko-KR" altLang="en-US" dirty="0"/>
              <a:t>기본 설정 값</a:t>
            </a:r>
            <a:endParaRPr lang="en-US" altLang="ko-KR" dirty="0"/>
          </a:p>
          <a:p>
            <a:pPr lvl="2"/>
            <a:r>
              <a:rPr lang="ko-KR" altLang="en-US" dirty="0"/>
              <a:t>사용자 이름</a:t>
            </a:r>
            <a:r>
              <a:rPr lang="en-US" altLang="ko-KR" dirty="0"/>
              <a:t>: admin</a:t>
            </a:r>
          </a:p>
          <a:p>
            <a:pPr lvl="2"/>
            <a:r>
              <a:rPr lang="ko-KR" altLang="en-US" dirty="0"/>
              <a:t>암호 </a:t>
            </a:r>
            <a:r>
              <a:rPr lang="en-US" altLang="ko-KR" dirty="0"/>
              <a:t>: admin</a:t>
            </a:r>
            <a:endParaRPr lang="ko-KR" altLang="en-US" dirty="0"/>
          </a:p>
          <a:p>
            <a:pPr lvl="1" latinLnBrk="0"/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264579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Character LCD </a:t>
            </a:r>
            <a:r>
              <a:rPr lang="ko-KR" altLang="en-US" dirty="0" smtClean="0"/>
              <a:t>제어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dirty="0" err="1"/>
              <a:t>Seleco</a:t>
            </a:r>
            <a:r>
              <a:rPr lang="ko-KR" altLang="en-US" dirty="0"/>
              <a:t>㈜의 </a:t>
            </a:r>
            <a:r>
              <a:rPr lang="en-US" altLang="ko-KR" dirty="0"/>
              <a:t>API</a:t>
            </a:r>
            <a:r>
              <a:rPr lang="ko-KR" altLang="en-US" dirty="0"/>
              <a:t>인 </a:t>
            </a:r>
            <a:r>
              <a:rPr lang="en-US" altLang="ko-KR" dirty="0"/>
              <a:t>‘</a:t>
            </a:r>
            <a:r>
              <a:rPr lang="en-US" altLang="ko-KR" dirty="0" err="1"/>
              <a:t>sensos_api.h</a:t>
            </a:r>
            <a:r>
              <a:rPr lang="en-US" altLang="ko-KR" dirty="0"/>
              <a:t>’ </a:t>
            </a:r>
            <a:r>
              <a:rPr lang="ko-KR" altLang="en-US" dirty="0"/>
              <a:t>헤더파일에서 제공된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r>
              <a:rPr lang="en-US" altLang="ko-KR" dirty="0" smtClean="0"/>
              <a:t>SENSOS_CLCD_CLEAR</a:t>
            </a:r>
            <a:r>
              <a:rPr lang="en-US" altLang="ko-KR" dirty="0"/>
              <a:t>() </a:t>
            </a:r>
          </a:p>
          <a:p>
            <a:pPr lvl="1"/>
            <a:r>
              <a:rPr lang="en-US" altLang="ko-KR" dirty="0" smtClean="0"/>
              <a:t>LCD </a:t>
            </a:r>
            <a:r>
              <a:rPr lang="ko-KR" altLang="en-US" dirty="0"/>
              <a:t>화면 초기화 함수</a:t>
            </a:r>
          </a:p>
          <a:p>
            <a:r>
              <a:rPr lang="en-US" altLang="ko-KR" dirty="0"/>
              <a:t>SENSOS_CLCD_STRING(</a:t>
            </a:r>
            <a:r>
              <a:rPr lang="ko-KR" altLang="en-US" dirty="0"/>
              <a:t>시작 열</a:t>
            </a:r>
            <a:r>
              <a:rPr lang="en-US" altLang="ko-KR" dirty="0"/>
              <a:t>, </a:t>
            </a:r>
            <a:r>
              <a:rPr lang="ko-KR" altLang="en-US" dirty="0"/>
              <a:t>시작 포인터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LCD </a:t>
            </a:r>
            <a:r>
              <a:rPr lang="ko-KR" altLang="en-US" dirty="0"/>
              <a:t>출력 함수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) </a:t>
            </a:r>
            <a:r>
              <a:rPr lang="en-US" altLang="ko-KR" dirty="0" smtClean="0"/>
              <a:t> SENSOS_CLCD_STRING(1</a:t>
            </a:r>
            <a:r>
              <a:rPr lang="en-US" altLang="ko-KR" dirty="0"/>
              <a:t>, 2, “HELLO WORLD</a:t>
            </a:r>
            <a:r>
              <a:rPr lang="en-US" altLang="ko-KR" dirty="0" smtClean="0"/>
              <a:t>!”);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100060"/>
              </p:ext>
            </p:extLst>
          </p:nvPr>
        </p:nvGraphicFramePr>
        <p:xfrm>
          <a:off x="611560" y="3789040"/>
          <a:ext cx="7743720" cy="1402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7018"/>
                <a:gridCol w="387018"/>
                <a:gridCol w="387018"/>
                <a:gridCol w="387018"/>
                <a:gridCol w="387018"/>
                <a:gridCol w="387018"/>
                <a:gridCol w="387018"/>
                <a:gridCol w="387018"/>
                <a:gridCol w="387018"/>
                <a:gridCol w="387018"/>
                <a:gridCol w="387018"/>
                <a:gridCol w="387018"/>
                <a:gridCol w="387018"/>
                <a:gridCol w="387018"/>
                <a:gridCol w="387018"/>
                <a:gridCol w="387018"/>
                <a:gridCol w="387858"/>
                <a:gridCol w="387858"/>
                <a:gridCol w="387858"/>
                <a:gridCol w="387858"/>
              </a:tblGrid>
              <a:tr h="3502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 dirty="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 dirty="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 dirty="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 dirty="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 dirty="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502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2"/>
                          </a:solidFill>
                          <a:effectLst/>
                        </a:rPr>
                        <a:t>H</a:t>
                      </a:r>
                      <a:endParaRPr lang="ko-KR" sz="2000" b="1" kern="100" dirty="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2"/>
                          </a:solidFill>
                          <a:effectLst/>
                        </a:rPr>
                        <a:t>E</a:t>
                      </a:r>
                      <a:endParaRPr lang="ko-KR" sz="2000" b="1" kern="100" dirty="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2"/>
                          </a:solidFill>
                          <a:effectLst/>
                        </a:rPr>
                        <a:t>L</a:t>
                      </a:r>
                      <a:endParaRPr lang="ko-KR" sz="2000" b="1" kern="100" dirty="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2"/>
                          </a:solidFill>
                          <a:effectLst/>
                        </a:rPr>
                        <a:t>L</a:t>
                      </a:r>
                      <a:endParaRPr lang="ko-KR" sz="2000" b="1" kern="100" dirty="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O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W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2"/>
                          </a:solidFill>
                          <a:effectLst/>
                        </a:rPr>
                        <a:t>O</a:t>
                      </a:r>
                      <a:endParaRPr lang="ko-KR" sz="2000" b="1" kern="100" dirty="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R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2"/>
                          </a:solidFill>
                          <a:effectLst/>
                        </a:rPr>
                        <a:t>L</a:t>
                      </a:r>
                      <a:endParaRPr lang="ko-KR" sz="2000" b="1" kern="100" dirty="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D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!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502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 dirty="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 dirty="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 dirty="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 dirty="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502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 dirty="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 dirty="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 dirty="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 dirty="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 dirty="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 dirty="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 dirty="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 dirty="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 dirty="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 dirty="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ko-KR" sz="2000" b="1" kern="100" dirty="0">
                        <a:solidFill>
                          <a:schemeClr val="bg2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62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6094512" y="1282532"/>
            <a:ext cx="2592288" cy="14669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800" b="0" i="0" u="none" strike="noStrike" cap="none" normalizeH="0" baseline="0" smtClean="0">
              <a:solidFill>
                <a:schemeClr val="bg2"/>
              </a:solidFill>
              <a:effectLst/>
              <a:latin typeface="Arial"/>
              <a:ea typeface="굴림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웹 페이지를 이용한 원격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3717032"/>
            <a:ext cx="8229600" cy="2822722"/>
          </a:xfrm>
        </p:spPr>
        <p:txBody>
          <a:bodyPr/>
          <a:lstStyle/>
          <a:p>
            <a:pPr lvl="1"/>
            <a:r>
              <a:rPr lang="ko-KR" altLang="en-US" sz="2000" dirty="0" smtClean="0"/>
              <a:t>웹 서버를 이용한 원격 제어는 </a:t>
            </a:r>
            <a:r>
              <a:rPr lang="en-US" altLang="ko-KR" sz="2000" dirty="0" smtClean="0"/>
              <a:t>Web Browser</a:t>
            </a:r>
            <a:r>
              <a:rPr lang="ko-KR" altLang="en-US" sz="2000" dirty="0" smtClean="0"/>
              <a:t>를 통해 보내온     </a:t>
            </a:r>
            <a:r>
              <a:rPr lang="en-US" altLang="ko-KR" sz="2000" dirty="0" smtClean="0"/>
              <a:t>LCD &amp; LED </a:t>
            </a:r>
            <a:r>
              <a:rPr lang="ko-KR" altLang="en-US" sz="2000" dirty="0" smtClean="0"/>
              <a:t>제어 </a:t>
            </a:r>
            <a:r>
              <a:rPr lang="en-US" altLang="ko-KR" sz="2000" dirty="0" smtClean="0"/>
              <a:t>Request</a:t>
            </a:r>
            <a:r>
              <a:rPr lang="ko-KR" altLang="en-US" sz="2000" dirty="0" smtClean="0"/>
              <a:t>를 받아 </a:t>
            </a:r>
            <a:r>
              <a:rPr lang="en-US" altLang="ko-KR" sz="2000" dirty="0" smtClean="0"/>
              <a:t>SG100F</a:t>
            </a:r>
            <a:r>
              <a:rPr lang="ko-KR" altLang="en-US" sz="2000" dirty="0" smtClean="0"/>
              <a:t>에 탑재된 </a:t>
            </a:r>
            <a:r>
              <a:rPr lang="en-US" altLang="ko-KR" sz="2000" dirty="0" smtClean="0"/>
              <a:t>LCD </a:t>
            </a:r>
            <a:r>
              <a:rPr lang="ko-KR" altLang="en-US" sz="2000" dirty="0" smtClean="0"/>
              <a:t>모듈로 </a:t>
            </a:r>
            <a:r>
              <a:rPr lang="ko-KR" altLang="en-US" sz="2000" dirty="0" err="1" smtClean="0"/>
              <a:t>요청받은</a:t>
            </a:r>
            <a:r>
              <a:rPr lang="ko-KR" altLang="en-US" sz="2000" dirty="0" smtClean="0"/>
              <a:t> 데이터를 텍스트로 출력하고</a:t>
            </a:r>
            <a:r>
              <a:rPr lang="en-US" altLang="ko-KR" sz="2000" dirty="0" smtClean="0"/>
              <a:t>, LED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ON/OFF </a:t>
            </a:r>
            <a:r>
              <a:rPr lang="ko-KR" altLang="en-US" sz="2000" dirty="0" smtClean="0"/>
              <a:t>제어기능을 수행</a:t>
            </a:r>
            <a:endParaRPr lang="en-US" altLang="ko-KR" sz="2000" dirty="0"/>
          </a:p>
          <a:p>
            <a:pPr lvl="1"/>
            <a:r>
              <a:rPr lang="en-US" altLang="ko-KR" sz="2000" dirty="0" smtClean="0"/>
              <a:t>HTTP: Hyper Text Transfer Protocol</a:t>
            </a:r>
            <a:r>
              <a:rPr lang="ko-KR" altLang="en-US" sz="2000" dirty="0" smtClean="0"/>
              <a:t>의 약자로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인터넷상에서 </a:t>
            </a:r>
            <a:r>
              <a:rPr lang="ko-KR" altLang="en-US" sz="2000" dirty="0" err="1" smtClean="0"/>
              <a:t>웹서버와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Client</a:t>
            </a:r>
            <a:r>
              <a:rPr lang="ko-KR" altLang="en-US" sz="2000" dirty="0" smtClean="0"/>
              <a:t>인 </a:t>
            </a:r>
            <a:r>
              <a:rPr lang="en-US" altLang="ko-KR" sz="2000" dirty="0" smtClean="0"/>
              <a:t>Web Browser</a:t>
            </a:r>
            <a:r>
              <a:rPr lang="ko-KR" altLang="en-US" sz="2000" dirty="0" smtClean="0"/>
              <a:t>간의 데이터 및 문서를 주고받기 위해서 사용되는 </a:t>
            </a:r>
            <a:r>
              <a:rPr lang="en-US" altLang="ko-KR" sz="2000" dirty="0" smtClean="0"/>
              <a:t>Protocol</a:t>
            </a:r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50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70305"/>
            <a:ext cx="2698968" cy="187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526560" y="1849802"/>
            <a:ext cx="172819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Web </a:t>
            </a:r>
            <a:r>
              <a:rPr lang="en-US" altLang="ko-KR" dirty="0" smtClean="0"/>
              <a:t>Browser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3310528" y="1608866"/>
            <a:ext cx="2783984" cy="425602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800" b="0" i="0" u="none" strike="noStrike" cap="none" normalizeH="0" baseline="0" smtClean="0">
              <a:solidFill>
                <a:schemeClr val="bg2"/>
              </a:solidFill>
              <a:effectLst/>
              <a:latin typeface="Arial"/>
              <a:ea typeface="굴림"/>
            </a:endParaRPr>
          </a:p>
        </p:txBody>
      </p:sp>
      <p:sp>
        <p:nvSpPr>
          <p:cNvPr id="11" name="왼쪽 화살표 10"/>
          <p:cNvSpPr/>
          <p:nvPr/>
        </p:nvSpPr>
        <p:spPr>
          <a:xfrm>
            <a:off x="3310528" y="2200653"/>
            <a:ext cx="2783984" cy="548789"/>
          </a:xfrm>
          <a:prstGeom prst="lef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800" b="0" i="0" u="none" strike="noStrike" cap="none" normalizeH="0" baseline="0" smtClean="0">
              <a:solidFill>
                <a:schemeClr val="bg2"/>
              </a:solidFill>
              <a:effectLst/>
              <a:latin typeface="Arial"/>
              <a:ea typeface="굴림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43888" y="1328999"/>
            <a:ext cx="216024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HTTP Request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43888" y="2749442"/>
            <a:ext cx="216024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HTTP Response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0904" y="2934108"/>
            <a:ext cx="252028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SG100F(Web Server)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125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6094512" y="1282532"/>
            <a:ext cx="2592288" cy="14669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800" b="0" i="0" u="none" strike="noStrike" cap="none" normalizeH="0" baseline="0" smtClean="0">
              <a:solidFill>
                <a:schemeClr val="bg2"/>
              </a:solidFill>
              <a:effectLst/>
              <a:latin typeface="Arial"/>
              <a:ea typeface="굴림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웹 페이지를 이용한 원격 제어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51</a:t>
            </a:fld>
            <a:endParaRPr lang="en-US" altLang="ko-KR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70305"/>
            <a:ext cx="2698968" cy="187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526560" y="1849802"/>
            <a:ext cx="172819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Web </a:t>
            </a:r>
            <a:r>
              <a:rPr lang="en-US" altLang="ko-KR" dirty="0" smtClean="0"/>
              <a:t>Browser</a:t>
            </a:r>
            <a:endParaRPr lang="ko-KR" altLang="en-US" dirty="0"/>
          </a:p>
        </p:txBody>
      </p:sp>
      <p:sp>
        <p:nvSpPr>
          <p:cNvPr id="18" name="오른쪽 화살표 17"/>
          <p:cNvSpPr/>
          <p:nvPr/>
        </p:nvSpPr>
        <p:spPr>
          <a:xfrm>
            <a:off x="3310528" y="1608866"/>
            <a:ext cx="2783984" cy="425602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800" b="0" i="0" u="none" strike="noStrike" cap="none" normalizeH="0" baseline="0" smtClean="0">
              <a:solidFill>
                <a:schemeClr val="bg2"/>
              </a:solidFill>
              <a:effectLst/>
              <a:latin typeface="Arial"/>
              <a:ea typeface="굴림"/>
            </a:endParaRPr>
          </a:p>
        </p:txBody>
      </p:sp>
      <p:sp>
        <p:nvSpPr>
          <p:cNvPr id="19" name="왼쪽 화살표 18"/>
          <p:cNvSpPr/>
          <p:nvPr/>
        </p:nvSpPr>
        <p:spPr>
          <a:xfrm>
            <a:off x="3310528" y="2200653"/>
            <a:ext cx="2783984" cy="548789"/>
          </a:xfrm>
          <a:prstGeom prst="lef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800" b="0" i="0" u="none" strike="noStrike" cap="none" normalizeH="0" baseline="0" smtClean="0">
              <a:solidFill>
                <a:schemeClr val="bg2"/>
              </a:solidFill>
              <a:effectLst/>
              <a:latin typeface="Arial"/>
              <a:ea typeface="굴림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43888" y="1328999"/>
            <a:ext cx="216024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HTTP Request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43888" y="2749442"/>
            <a:ext cx="216024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HTTP Response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00904" y="2934108"/>
            <a:ext cx="252028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SG100F(Web Server)</a:t>
            </a:r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861000"/>
              </p:ext>
            </p:extLst>
          </p:nvPr>
        </p:nvGraphicFramePr>
        <p:xfrm>
          <a:off x="1115616" y="3645024"/>
          <a:ext cx="6840760" cy="2169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0"/>
              </a:tblGrid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Web Browser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의 </a:t>
                      </a:r>
                      <a:r>
                        <a:rPr lang="en-US" altLang="ko-KR" baseline="0" dirty="0" smtClean="0"/>
                        <a:t>HTTP Request </a:t>
                      </a:r>
                      <a:r>
                        <a:rPr lang="ko-KR" altLang="en-US" baseline="0" dirty="0" smtClean="0"/>
                        <a:t>동작과정</a:t>
                      </a:r>
                      <a:endParaRPr lang="ko-KR" altLang="en-US" dirty="0"/>
                    </a:p>
                  </a:txBody>
                  <a:tcPr/>
                </a:tc>
              </a:tr>
              <a:tr h="17189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Client(Web</a:t>
                      </a:r>
                      <a:r>
                        <a:rPr lang="en-US" altLang="ko-KR" baseline="0" dirty="0" smtClean="0"/>
                        <a:t> Browser)</a:t>
                      </a:r>
                      <a:r>
                        <a:rPr lang="ko-KR" altLang="en-US" baseline="0" dirty="0" smtClean="0"/>
                        <a:t>의 요청</a:t>
                      </a:r>
                      <a:r>
                        <a:rPr lang="en-US" altLang="ko-KR" baseline="0" dirty="0" smtClean="0"/>
                        <a:t>(HTTP Request)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-&gt; URL</a:t>
                      </a:r>
                      <a:r>
                        <a:rPr lang="ko-KR" altLang="en-US" baseline="0" dirty="0" smtClean="0"/>
                        <a:t> 분석</a:t>
                      </a:r>
                      <a:r>
                        <a:rPr lang="en-US" altLang="ko-KR" baseline="0" dirty="0" smtClean="0"/>
                        <a:t>(DNS</a:t>
                      </a:r>
                      <a:r>
                        <a:rPr lang="ko-KR" altLang="en-US" baseline="0" dirty="0" smtClean="0"/>
                        <a:t>에서 </a:t>
                      </a:r>
                      <a:r>
                        <a:rPr lang="en-US" altLang="ko-KR" baseline="0" dirty="0" smtClean="0"/>
                        <a:t>Domain name</a:t>
                      </a:r>
                      <a:r>
                        <a:rPr lang="ko-KR" altLang="en-US" baseline="0" dirty="0" smtClean="0"/>
                        <a:t>을 </a:t>
                      </a:r>
                      <a:r>
                        <a:rPr lang="en-US" altLang="ko-KR" baseline="0" dirty="0" smtClean="0"/>
                        <a:t>IP address</a:t>
                      </a:r>
                      <a:r>
                        <a:rPr lang="ko-KR" altLang="en-US" baseline="0" dirty="0" smtClean="0"/>
                        <a:t>로 변환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-&gt; </a:t>
                      </a:r>
                      <a:r>
                        <a:rPr lang="ko-KR" altLang="en-US" baseline="0" dirty="0" smtClean="0"/>
                        <a:t>상대 서버에 연결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-&gt; Client</a:t>
                      </a:r>
                      <a:r>
                        <a:rPr lang="ko-KR" altLang="en-US" baseline="0" dirty="0" smtClean="0"/>
                        <a:t>가 </a:t>
                      </a:r>
                      <a:r>
                        <a:rPr lang="en-US" altLang="ko-KR" baseline="0" dirty="0" smtClean="0"/>
                        <a:t>URL</a:t>
                      </a:r>
                      <a:r>
                        <a:rPr lang="ko-KR" altLang="en-US" baseline="0" dirty="0" smtClean="0"/>
                        <a:t>에서 지정한 문서를 요청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-&gt; </a:t>
                      </a:r>
                      <a:r>
                        <a:rPr lang="ko-KR" altLang="en-US" baseline="0" dirty="0" smtClean="0"/>
                        <a:t>문서 송신 </a:t>
                      </a:r>
                      <a:r>
                        <a:rPr lang="en-US" altLang="ko-KR" baseline="0" dirty="0" smtClean="0"/>
                        <a:t>/ </a:t>
                      </a:r>
                      <a:r>
                        <a:rPr lang="ko-KR" altLang="en-US" baseline="0" dirty="0" smtClean="0"/>
                        <a:t>문서 수신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-&gt; </a:t>
                      </a:r>
                      <a:r>
                        <a:rPr lang="ko-KR" altLang="en-US" baseline="0" dirty="0" smtClean="0"/>
                        <a:t>수신된 문서를 화면에 표시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30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3892" y="1556792"/>
            <a:ext cx="6116216" cy="2592288"/>
          </a:xfrm>
        </p:spPr>
        <p:txBody>
          <a:bodyPr/>
          <a:lstStyle/>
          <a:p>
            <a:pPr lvl="0">
              <a:defRPr/>
            </a:pPr>
            <a:r>
              <a:rPr lang="ko-KR" altLang="en-US" sz="48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감사</a:t>
            </a:r>
            <a:r>
              <a:rPr lang="ko-KR" altLang="en-US" sz="48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lt"/>
              </a:rPr>
              <a:t>합니다</a:t>
            </a:r>
            <a:r>
              <a:rPr lang="en-US" altLang="ko-KR" sz="48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lt"/>
              </a:rPr>
              <a:t>.</a:t>
            </a:r>
            <a:endParaRPr lang="ko-KR" altLang="en-US" sz="4800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56176" y="5157192"/>
            <a:ext cx="2520280" cy="1035546"/>
          </a:xfrm>
        </p:spPr>
        <p:txBody>
          <a:bodyPr/>
          <a:lstStyle/>
          <a:p>
            <a:pPr algn="l">
              <a:defRPr/>
            </a:pPr>
            <a:endParaRPr lang="en-US" altLang="ko-KR">
              <a:latin typeface="+mj-lt"/>
            </a:endParaRPr>
          </a:p>
          <a:p>
            <a:pPr algn="l">
              <a:defRPr/>
            </a:pPr>
            <a:r>
              <a:rPr lang="en-US" altLang="ko-KR">
                <a:latin typeface="+mj-lt"/>
              </a:rPr>
              <a:t>SELOCO, Inc.</a:t>
            </a:r>
            <a:endParaRPr lang="ko-KR" altLang="en-US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2.</a:t>
            </a:r>
            <a:r>
              <a:rPr lang="ko-KR" altLang="en-US" dirty="0" smtClean="0"/>
              <a:t> </a:t>
            </a:r>
            <a:r>
              <a:rPr lang="en-US" altLang="ko-KR" dirty="0" smtClean="0"/>
              <a:t>LCD, </a:t>
            </a:r>
            <a:r>
              <a:rPr lang="en-US" altLang="ko-KR" dirty="0" smtClean="0"/>
              <a:t>RTC </a:t>
            </a:r>
            <a:r>
              <a:rPr lang="ko-KR" altLang="en-US" dirty="0" smtClean="0"/>
              <a:t>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892175"/>
            <a:ext cx="8229600" cy="507365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ko-KR" sz="2500" dirty="0" smtClean="0"/>
              <a:t>Graphic LCD </a:t>
            </a:r>
            <a:r>
              <a:rPr lang="ko-KR" altLang="en-US" sz="2500" dirty="0" smtClean="0"/>
              <a:t>모듈</a:t>
            </a:r>
            <a:endParaRPr lang="ko-KR" altLang="en-US" b="0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dirty="0"/>
              <a:t>	</a:t>
            </a:r>
            <a:endParaRPr lang="en-US" altLang="ko-KR" sz="1800" b="0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13" name="내용 개체 틀 2">
            <a:extLst>
              <a:ext uri="{FF2B5EF4-FFF2-40B4-BE49-F238E27FC236}">
                <a16:creationId xmlns="" xmlns:a16="http://schemas.microsoft.com/office/drawing/2014/main" id="{0C121016-932A-472D-95E5-5DDEE4C11DA1}"/>
              </a:ext>
            </a:extLst>
          </p:cNvPr>
          <p:cNvSpPr txBox="1">
            <a:spLocks/>
          </p:cNvSpPr>
          <p:nvPr/>
        </p:nvSpPr>
        <p:spPr bwMode="auto">
          <a:xfrm>
            <a:off x="331965" y="4281006"/>
            <a:ext cx="8450859" cy="1992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2"/>
              </a:buBlip>
              <a:defRPr kumimoji="1" sz="2000" b="1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5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6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457200" lvl="1" indent="0" latinLnBrk="0">
              <a:buFont typeface="Wingdings" pitchFamily="2" charset="2"/>
              <a:buNone/>
            </a:pPr>
            <a:endParaRPr lang="en-US" altLang="ko-KR" kern="0" dirty="0"/>
          </a:p>
          <a:p>
            <a:pPr lvl="1" latinLnBrk="0"/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CLCD 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모듈은 화면에 표시할 수 있는 문자가 제한되지만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GLCD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문자는 물론 각종 도형과 한자까지 마음대로 표시할 수 있다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latinLnBrk="0"/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CLCD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GLCD 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가지 다 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STN(Super Twisted </a:t>
            </a:r>
            <a:r>
              <a:rPr lang="en-US" altLang="ko-KR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Nematic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형으로 되어있으며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CLCD 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모듈에서는 대부분 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LED Back Light 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기능을 가지고 있는데 비하여 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GLCD 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모듈은 화면이 넓어져 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CCFL Backlight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</a:t>
            </a:r>
            <a:endParaRPr lang="en-US" altLang="ko-KR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461" y="1766320"/>
            <a:ext cx="4147763" cy="2385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01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59632" y="1484784"/>
            <a:ext cx="864096" cy="124576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800" b="0" i="0" u="none" strike="noStrike" cap="none" normalizeH="0" baseline="0" smtClean="0">
              <a:solidFill>
                <a:schemeClr val="bg2"/>
              </a:solidFill>
              <a:effectLst/>
              <a:latin typeface="Arial"/>
              <a:ea typeface="굴림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59632" y="1484784"/>
            <a:ext cx="864096" cy="1245761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800" b="0" i="0" u="none" strike="noStrike" cap="none" normalizeH="0" baseline="0" smtClean="0">
              <a:solidFill>
                <a:schemeClr val="bg2"/>
              </a:solidFill>
              <a:effectLst/>
              <a:latin typeface="Arial"/>
              <a:ea typeface="굴림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GLCD </a:t>
            </a:r>
            <a:r>
              <a:rPr lang="ko-KR" altLang="en-US" dirty="0" smtClean="0"/>
              <a:t>내부구조</a:t>
            </a:r>
            <a:endParaRPr lang="ko-KR" altLang="en-US" dirty="0"/>
          </a:p>
        </p:txBody>
      </p:sp>
      <p:pic>
        <p:nvPicPr>
          <p:cNvPr id="6" name="imagerId30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36628"/>
            <a:ext cx="3975100" cy="22606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861248" y="2361213"/>
            <a:ext cx="424847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Common &amp; Segment Driver </a:t>
            </a:r>
            <a:r>
              <a:rPr lang="ko-KR" altLang="en-US" dirty="0" err="1" smtClean="0"/>
              <a:t>통합형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61248" y="4719825"/>
            <a:ext cx="424847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LCD Controller </a:t>
            </a:r>
            <a:r>
              <a:rPr lang="ko-KR" altLang="en-US" dirty="0" smtClean="0"/>
              <a:t>형</a:t>
            </a:r>
            <a:endParaRPr lang="ko-KR" altLang="en-US" dirty="0"/>
          </a:p>
        </p:txBody>
      </p:sp>
      <p:pic>
        <p:nvPicPr>
          <p:cNvPr id="10" name="imagerId30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92" y="1330806"/>
            <a:ext cx="3975100" cy="16256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GLCD </a:t>
            </a:r>
            <a:r>
              <a:rPr lang="ko-KR" altLang="en-US" dirty="0" smtClean="0"/>
              <a:t>내부구조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4549689" y="2212041"/>
            <a:ext cx="424847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/>
              <a:t>1 Common Driver + 2 Segment Driver</a:t>
            </a:r>
            <a:r>
              <a:rPr lang="ko-KR" altLang="en-US" dirty="0"/>
              <a:t>형</a:t>
            </a:r>
          </a:p>
        </p:txBody>
      </p:sp>
      <p:pic>
        <p:nvPicPr>
          <p:cNvPr id="9" name="imagerId30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018757"/>
            <a:ext cx="3975100" cy="2755900"/>
          </a:xfrm>
          <a:prstGeom prst="rect">
            <a:avLst/>
          </a:prstGeom>
          <a:noFill/>
        </p:spPr>
      </p:pic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0C121016-932A-472D-95E5-5DDEE4C11DA1}"/>
              </a:ext>
            </a:extLst>
          </p:cNvPr>
          <p:cNvSpPr txBox="1">
            <a:spLocks/>
          </p:cNvSpPr>
          <p:nvPr/>
        </p:nvSpPr>
        <p:spPr bwMode="auto">
          <a:xfrm>
            <a:off x="331965" y="4281006"/>
            <a:ext cx="8450859" cy="1992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3"/>
              </a:buBlip>
              <a:defRPr kumimoji="1" sz="2000" b="1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4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18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굴림" charset="-127"/>
              <a:buBlip>
                <a:blip r:embed="rId6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600">
                <a:solidFill>
                  <a:schemeClr val="bg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7"/>
              </a:buBlip>
              <a:defRPr kumimoji="1" sz="18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457200" lvl="1" indent="0" latinLnBrk="0">
              <a:buFont typeface="Wingdings" pitchFamily="2" charset="2"/>
              <a:buNone/>
            </a:pPr>
            <a:endParaRPr lang="en-US" altLang="ko-KR" kern="0" dirty="0"/>
          </a:p>
          <a:p>
            <a:pPr lvl="1" latinLnBrk="0"/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SG100F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사용되는 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GLCD 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모델은 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Common Driver + 2 Segment Driver 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형으로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내부에 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LCD Controller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가지고 있지 않고 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Common(or Row) Driver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Segment(or Column) Driver 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만으로</a:t>
            </a:r>
            <a:r>
              <a:rPr lang="en-US" altLang="ko-KR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Dot Matrix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구성된 화면을 </a:t>
            </a:r>
            <a:r>
              <a:rPr lang="ko-KR" altLang="en-US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다이나믹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디스플레이 방식으로 제어</a:t>
            </a:r>
            <a:endParaRPr lang="en-US" altLang="ko-KR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489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Graphic LCD </a:t>
            </a:r>
            <a:r>
              <a:rPr lang="ko-KR" altLang="en-US" dirty="0" smtClean="0"/>
              <a:t>제어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 함수</a:t>
            </a:r>
            <a:endParaRPr lang="en-US" altLang="ko-KR" dirty="0"/>
          </a:p>
          <a:p>
            <a:pPr lvl="1"/>
            <a:r>
              <a:rPr lang="en-US" altLang="ko-KR" dirty="0" err="1"/>
              <a:t>Seleco</a:t>
            </a:r>
            <a:r>
              <a:rPr lang="ko-KR" altLang="en-US" dirty="0"/>
              <a:t>㈜의 </a:t>
            </a:r>
            <a:r>
              <a:rPr lang="en-US" altLang="ko-KR" dirty="0"/>
              <a:t>API</a:t>
            </a:r>
            <a:r>
              <a:rPr lang="ko-KR" altLang="en-US" dirty="0"/>
              <a:t>인 </a:t>
            </a:r>
            <a:r>
              <a:rPr lang="en-US" altLang="ko-KR" dirty="0"/>
              <a:t>‘</a:t>
            </a:r>
            <a:r>
              <a:rPr lang="en-US" altLang="ko-KR" dirty="0" err="1"/>
              <a:t>sensos_api.h</a:t>
            </a:r>
            <a:r>
              <a:rPr lang="en-US" altLang="ko-KR" dirty="0"/>
              <a:t>’ </a:t>
            </a:r>
            <a:r>
              <a:rPr lang="ko-KR" altLang="en-US" dirty="0"/>
              <a:t>헤더파일에서 제공된 함수</a:t>
            </a:r>
            <a:endParaRPr lang="en-US" altLang="ko-KR" dirty="0"/>
          </a:p>
          <a:p>
            <a:r>
              <a:rPr lang="en-US" altLang="ko-KR" dirty="0" smtClean="0"/>
              <a:t>SENSOS_GLCD_CLEAR()</a:t>
            </a:r>
          </a:p>
          <a:p>
            <a:pPr lvl="1"/>
            <a:r>
              <a:rPr lang="en-US" altLang="ko-KR" dirty="0" smtClean="0"/>
              <a:t>GLCD </a:t>
            </a:r>
            <a:r>
              <a:rPr lang="ko-KR" altLang="en-US" dirty="0"/>
              <a:t>화면 초기화 함수</a:t>
            </a:r>
          </a:p>
          <a:p>
            <a:r>
              <a:rPr lang="en-US" altLang="ko-KR" dirty="0"/>
              <a:t>SENSOS_GLCD_GRAPHIC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smtClean="0"/>
              <a:t>GLCD </a:t>
            </a:r>
            <a:r>
              <a:rPr lang="ko-KR" altLang="en-US" dirty="0"/>
              <a:t>화면에 그래픽</a:t>
            </a:r>
            <a:r>
              <a:rPr lang="en-US" altLang="ko-KR" dirty="0"/>
              <a:t>(</a:t>
            </a:r>
            <a:r>
              <a:rPr lang="ko-KR" altLang="en-US" dirty="0"/>
              <a:t>도형</a:t>
            </a:r>
            <a:r>
              <a:rPr lang="en-US" altLang="ko-KR" dirty="0"/>
              <a:t>, </a:t>
            </a:r>
            <a:r>
              <a:rPr lang="ko-KR" altLang="en-US" dirty="0"/>
              <a:t>사진</a:t>
            </a:r>
            <a:r>
              <a:rPr lang="en-US" altLang="ko-KR" dirty="0"/>
              <a:t>) </a:t>
            </a:r>
            <a:r>
              <a:rPr lang="ko-KR" altLang="en-US" dirty="0"/>
              <a:t>출력</a:t>
            </a:r>
          </a:p>
          <a:p>
            <a:r>
              <a:rPr lang="en-US" altLang="ko-KR" dirty="0"/>
              <a:t>SENSOS_GLCD_STRING(</a:t>
            </a:r>
            <a:r>
              <a:rPr lang="ko-KR" altLang="en-US" dirty="0"/>
              <a:t>시작 열</a:t>
            </a:r>
            <a:r>
              <a:rPr lang="en-US" altLang="ko-KR" dirty="0"/>
              <a:t>, </a:t>
            </a:r>
            <a:r>
              <a:rPr lang="ko-KR" altLang="en-US" dirty="0"/>
              <a:t>시작 포인터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(16byte</a:t>
            </a:r>
            <a:r>
              <a:rPr lang="en-US" altLang="ko-KR" dirty="0" smtClean="0"/>
              <a:t>))</a:t>
            </a:r>
          </a:p>
          <a:p>
            <a:pPr lvl="1"/>
            <a:r>
              <a:rPr lang="en-US" altLang="ko-KR" dirty="0" smtClean="0"/>
              <a:t>GLCD </a:t>
            </a:r>
            <a:r>
              <a:rPr lang="ko-KR" altLang="en-US" dirty="0"/>
              <a:t>화면에 문자열 출력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75134-E4F0-4D7C-BB01-3A924106656E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176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Roadshow Slides">
  <a:themeElements>
    <a:clrScheme name="2_Roadshow Slides 1">
      <a:dk1>
        <a:srgbClr val="000000"/>
      </a:dk1>
      <a:lt1>
        <a:srgbClr val="FFFFFF"/>
      </a:lt1>
      <a:dk2>
        <a:srgbClr val="3F4DA1"/>
      </a:dk2>
      <a:lt2>
        <a:srgbClr val="FFFFFF"/>
      </a:lt2>
      <a:accent1>
        <a:srgbClr val="FFCC00"/>
      </a:accent1>
      <a:accent2>
        <a:srgbClr val="71D3FC"/>
      </a:accent2>
      <a:accent3>
        <a:srgbClr val="AFB2CD"/>
      </a:accent3>
      <a:accent4>
        <a:srgbClr val="DADADA"/>
      </a:accent4>
      <a:accent5>
        <a:srgbClr val="FFE2AA"/>
      </a:accent5>
      <a:accent6>
        <a:srgbClr val="66BFE4"/>
      </a:accent6>
      <a:hlink>
        <a:srgbClr val="99FF33"/>
      </a:hlink>
      <a:folHlink>
        <a:srgbClr val="FF66FF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noFill/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1800" b="0" i="0" u="none" strike="noStrike" cap="none" normalizeH="0" baseline="0" smtClean="0">
            <a:solidFill>
              <a:schemeClr val="bg2"/>
            </a:solidFill>
            <a:effectLst/>
            <a:latin typeface="Arial"/>
            <a:ea typeface="굴림"/>
          </a:defRPr>
        </a:defPPr>
      </a:lstStyle>
    </a:spDef>
    <a:lnDef>
      <a:spPr>
        <a:solidFill>
          <a:schemeClr val="accent1"/>
        </a:solidFill>
        <a:ln w="9525" cap="flat" cmpd="sng" algn="ctr">
          <a:noFill/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1800" b="0" i="0" u="none" strike="noStrike" cap="none" normalizeH="0" baseline="0" smtClean="0">
            <a:solidFill>
              <a:schemeClr val="bg2"/>
            </a:solidFill>
            <a:effectLst/>
            <a:latin typeface="Arial"/>
            <a:ea typeface="굴림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</TotalTime>
  <Words>3630</Words>
  <Application>Microsoft Office PowerPoint</Application>
  <PresentationFormat>화면 슬라이드 쇼(4:3)</PresentationFormat>
  <Paragraphs>708</Paragraphs>
  <Slides>52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3" baseType="lpstr">
      <vt:lpstr>2_Roadshow Slides</vt:lpstr>
      <vt:lpstr>USN시스템 기초 실습 및 응용</vt:lpstr>
      <vt:lpstr>목차</vt:lpstr>
      <vt:lpstr>1. USN SENSOS 시스템 실습 환경</vt:lpstr>
      <vt:lpstr>2. LCD, RTC 제어</vt:lpstr>
      <vt:lpstr>Character LCD 제어 실습</vt:lpstr>
      <vt:lpstr>2. LCD, RTC 제어</vt:lpstr>
      <vt:lpstr>GLCD 내부구조</vt:lpstr>
      <vt:lpstr>GLCD 내부구조</vt:lpstr>
      <vt:lpstr>Graphic LCD 제어 실습</vt:lpstr>
      <vt:lpstr>2. LCD, RTC 제어</vt:lpstr>
      <vt:lpstr>RTC 제어 실습</vt:lpstr>
      <vt:lpstr>3. 온도, 조도, 연기, 기압 센서</vt:lpstr>
      <vt:lpstr>3. 온도, 조도, 연기, 기압 센서</vt:lpstr>
      <vt:lpstr>3. 온도, 조도, 연기, 기압 센서</vt:lpstr>
      <vt:lpstr>3. 온도, 조도, 연기, 기압 센서</vt:lpstr>
      <vt:lpstr>3. 온도, 조도, 연기, 기압 센서</vt:lpstr>
      <vt:lpstr>3. 온도, 조도, 연기, 기압 센서</vt:lpstr>
      <vt:lpstr>3. 온도, 조도, 연기, 기압 센서</vt:lpstr>
      <vt:lpstr>3. 온도, 조도, 연기, 기압 센서</vt:lpstr>
      <vt:lpstr>3. 온도, 조도, 연기, 기압 센서</vt:lpstr>
      <vt:lpstr>3. 온도, 조도, 연기, 기압 센서</vt:lpstr>
      <vt:lpstr>3. 온도, 조도, 연기, 기압 센서</vt:lpstr>
      <vt:lpstr>3. 온도, 조도, 연기, 기압 센서</vt:lpstr>
      <vt:lpstr>4. 동작, 거리 센서</vt:lpstr>
      <vt:lpstr>4. 동작, 거리 센서</vt:lpstr>
      <vt:lpstr>4. 동작, 거리 센서</vt:lpstr>
      <vt:lpstr>4. 동작, 거리 센서</vt:lpstr>
      <vt:lpstr>4. 동작, 거리 센서</vt:lpstr>
      <vt:lpstr>4. 동작, 거리 센서</vt:lpstr>
      <vt:lpstr>4. 동작, 거리 센서</vt:lpstr>
      <vt:lpstr>5. 터치, 온습도, 이미지 센서</vt:lpstr>
      <vt:lpstr>5. 터치, 온습도, 이미지 센서 </vt:lpstr>
      <vt:lpstr>5. 터치, 온습도, 이미지 센서</vt:lpstr>
      <vt:lpstr>5. 터치, 온습도, 이미지 센서</vt:lpstr>
      <vt:lpstr>5. 터치, 온습도, 이미지 센서</vt:lpstr>
      <vt:lpstr>5. 터치, 온습도, 이미지 센서</vt:lpstr>
      <vt:lpstr>5. 터치, 온습도, 이미지 센서</vt:lpstr>
      <vt:lpstr>5. 터치, 온습도, 이미지 센서</vt:lpstr>
      <vt:lpstr>5. 터치, 온습도, 이미지 센서</vt:lpstr>
      <vt:lpstr>6. 유무선 통신</vt:lpstr>
      <vt:lpstr>6. 유무선 통신</vt:lpstr>
      <vt:lpstr>Ethernet 통신 실습</vt:lpstr>
      <vt:lpstr>Ethernet 통신 실습</vt:lpstr>
      <vt:lpstr>Ethernet 통신 실습</vt:lpstr>
      <vt:lpstr>6. 유무선 통신</vt:lpstr>
      <vt:lpstr>6. 유무선 통신</vt:lpstr>
      <vt:lpstr>ZigBee 통신 실습</vt:lpstr>
      <vt:lpstr>ZigBee 통신 실습</vt:lpstr>
      <vt:lpstr>6. 유무선 통신</vt:lpstr>
      <vt:lpstr>7. 웹 페이지를 이용한 원격 제어</vt:lpstr>
      <vt:lpstr>7. 웹 페이지를 이용한 원격 제어</vt:lpstr>
      <vt:lpstr>감사합니다.</vt:lpstr>
    </vt:vector>
  </TitlesOfParts>
  <Company>Seloco,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Seloco Introduction</dc:title>
  <dc:creator>Willy Song</dc:creator>
  <cp:lastModifiedBy>LENOVO</cp:lastModifiedBy>
  <cp:revision>3245</cp:revision>
  <dcterms:created xsi:type="dcterms:W3CDTF">2005-04-12T06:13:43Z</dcterms:created>
  <dcterms:modified xsi:type="dcterms:W3CDTF">2021-03-09T07:38:48Z</dcterms:modified>
  <cp:version/>
</cp:coreProperties>
</file>