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0" r:id="rId5"/>
    <p:sldId id="264" r:id="rId6"/>
    <p:sldId id="281" r:id="rId7"/>
    <p:sldId id="274" r:id="rId8"/>
    <p:sldId id="293" r:id="rId9"/>
    <p:sldId id="294" r:id="rId10"/>
    <p:sldId id="296" r:id="rId11"/>
    <p:sldId id="298" r:id="rId12"/>
    <p:sldId id="299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02438" cy="99345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bg2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7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9933"/>
    <a:srgbClr val="0000FF"/>
    <a:srgbClr val="FF5050"/>
    <a:srgbClr val="FFFF66"/>
    <a:srgbClr val="FFFF99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 autoAdjust="0"/>
  </p:normalViewPr>
  <p:slideViewPr>
    <p:cSldViewPr>
      <p:cViewPr varScale="1">
        <p:scale>
          <a:sx n="91" d="100"/>
          <a:sy n="91" d="100"/>
        </p:scale>
        <p:origin x="-1596" y="-102"/>
      </p:cViewPr>
      <p:guideLst>
        <p:guide orient="horz" pos="2160"/>
        <p:guide pos="1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141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6122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141" y="9436122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A4913CD-B5CA-4B31-95A5-3CD82961AE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141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728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18923"/>
            <a:ext cx="5441950" cy="447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22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141" y="9436122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417EC9F-6ECC-489A-B648-E639743E28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96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7EC9F-6ECC-489A-B648-E639743E284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5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987425" y="6591300"/>
            <a:ext cx="3175" cy="1588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0" y="0"/>
              </a:cxn>
              <a:cxn ang="0">
                <a:pos x="24" y="6"/>
              </a:cxn>
            </a:cxnLst>
            <a:rect l="0" t="0" r="r" b="b"/>
            <a:pathLst>
              <a:path w="24" h="6">
                <a:moveTo>
                  <a:pt x="24" y="6"/>
                </a:move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0" y="0"/>
                </a:lnTo>
                <a:lnTo>
                  <a:pt x="24" y="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963614"/>
            <a:ext cx="7772400" cy="1470025"/>
          </a:xfrm>
        </p:spPr>
        <p:txBody>
          <a:bodyPr lIns="91440"/>
          <a:lstStyle>
            <a:lvl1pPr algn="ctr"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굴림" pitchFamily="50" charset="-127"/>
              <a:buNone/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53188"/>
            <a:ext cx="1042988" cy="2603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1172FE1-7189-4D3F-A599-0989F5823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F7F5-8F55-4303-99E7-4391D16724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1"/>
            <a:ext cx="2286000" cy="6126163"/>
          </a:xfrm>
        </p:spPr>
        <p:txBody>
          <a:bodyPr vert="eaVert"/>
          <a:lstStyle>
            <a:lvl1pPr algn="ctr"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6705600" cy="6126163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C21AC-876E-4887-B602-700A83B237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138"/>
          </a:xfrm>
        </p:spPr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052514"/>
            <a:ext cx="4038600" cy="24606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65539"/>
            <a:ext cx="4038600" cy="24606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1BD0-BA13-4D74-B196-032694EEE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138"/>
          </a:xfrm>
        </p:spPr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9BB21-2384-4A85-93B5-14F98039C6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138"/>
          </a:xfrm>
        </p:spPr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E8221-2BAD-4EA8-B1A3-F91E51B3BC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E3ECD-5683-4549-BC94-5690A56789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168D9-8276-4E74-A83D-954764E485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BCC1A-452E-47C1-8343-728A3DF4D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EAA6-8022-416D-809A-F0911D843C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65876-249A-401C-89D2-3C53575AC6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ctr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384E4-E957-4E76-B93E-5AA004CFB1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ctr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8F2B5-7A5C-43A8-BA23-7F5A77064B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reeform 2"/>
          <p:cNvSpPr>
            <a:spLocks/>
          </p:cNvSpPr>
          <p:nvPr/>
        </p:nvSpPr>
        <p:spPr bwMode="auto">
          <a:xfrm>
            <a:off x="987425" y="6591300"/>
            <a:ext cx="3175" cy="1588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0" y="0"/>
              </a:cxn>
              <a:cxn ang="0">
                <a:pos x="24" y="6"/>
              </a:cxn>
            </a:cxnLst>
            <a:rect l="0" t="0" r="r" b="b"/>
            <a:pathLst>
              <a:path w="24" h="6">
                <a:moveTo>
                  <a:pt x="24" y="6"/>
                </a:move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0" y="0"/>
                </a:lnTo>
                <a:lnTo>
                  <a:pt x="24" y="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383338"/>
            <a:ext cx="5175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FF"/>
                </a:solidFill>
                <a:latin typeface="+mj-lt"/>
                <a:ea typeface="굴림" pitchFamily="50" charset="-127"/>
              </a:defRPr>
            </a:lvl1pPr>
          </a:lstStyle>
          <a:p>
            <a:pPr>
              <a:defRPr/>
            </a:pPr>
            <a:fld id="{539FC051-4631-4D30-AC82-4564591E31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100000">
                <a:srgbClr val="3366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27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7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FF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50825" y="6308725"/>
            <a:ext cx="856932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5786" name="Line 10"/>
          <p:cNvSpPr>
            <a:spLocks noChangeShapeType="1"/>
          </p:cNvSpPr>
          <p:nvPr userDrawn="1"/>
        </p:nvSpPr>
        <p:spPr bwMode="auto">
          <a:xfrm>
            <a:off x="250825" y="6308725"/>
            <a:ext cx="856932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033" name="Picture 11" descr="new seloco_가로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96188" y="6381750"/>
            <a:ext cx="135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  <p:sldLayoutId id="2147483662" r:id="rId14"/>
  </p:sldLayoutIdLst>
  <p:transition>
    <p:pull dir="r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0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굴림" charset="-127"/>
        <a:buBlip>
          <a:blip r:embed="rId17"/>
        </a:buBlip>
        <a:defRPr kumimoji="1" sz="2000" b="1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18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18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굴림" charset="-127"/>
        <a:buBlip>
          <a:blip r:embed="rId20"/>
        </a:buBlip>
        <a:defRPr kumimoji="1" sz="16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USN </a:t>
            </a:r>
            <a:r>
              <a:rPr lang="ko-KR" altLang="en-US" dirty="0" smtClean="0"/>
              <a:t>시스템 기초실습 및 응용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338761"/>
            <a:ext cx="6400800" cy="1752600"/>
          </a:xfrm>
        </p:spPr>
        <p:txBody>
          <a:bodyPr/>
          <a:lstStyle/>
          <a:p>
            <a:r>
              <a:rPr lang="ko-KR" altLang="en-US" dirty="0"/>
              <a:t>인턴사원 </a:t>
            </a:r>
            <a:r>
              <a:rPr lang="ko-KR" altLang="en-US" dirty="0" smtClean="0"/>
              <a:t>최기</a:t>
            </a:r>
            <a:r>
              <a:rPr lang="ko-KR" altLang="en-US" dirty="0"/>
              <a:t>환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 bwMode="auto">
          <a:xfrm>
            <a:off x="4716016" y="6215061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굴림" pitchFamily="50" charset="-127"/>
              <a:buNone/>
              <a:defRPr kumimoji="1" sz="28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endParaRPr lang="ko-KR" altLang="en-US" sz="2500" b="0" kern="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5050904" cy="2448495"/>
          </a:xfrm>
        </p:spPr>
        <p:txBody>
          <a:bodyPr/>
          <a:lstStyle/>
          <a:p>
            <a:r>
              <a:rPr lang="ko-KR" altLang="en-US" dirty="0" smtClean="0"/>
              <a:t>기압센서</a:t>
            </a:r>
            <a:r>
              <a:rPr lang="en-US" altLang="ko-KR" dirty="0" smtClean="0"/>
              <a:t>(MPXH6115A)</a:t>
            </a:r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높은 출력신호와 온도보정을 목적으로 </a:t>
            </a:r>
            <a:r>
              <a:rPr lang="en-US" altLang="ko-KR" dirty="0" smtClean="0"/>
              <a:t>Bipolar OP-amp </a:t>
            </a:r>
            <a:r>
              <a:rPr lang="ko-KR" altLang="en-US" dirty="0" smtClean="0"/>
              <a:t>회로와 </a:t>
            </a:r>
            <a:r>
              <a:rPr lang="ko-KR" altLang="en-US" dirty="0" err="1" smtClean="0"/>
              <a:t>박막형</a:t>
            </a:r>
            <a:r>
              <a:rPr lang="ko-KR" altLang="en-US" dirty="0" smtClean="0"/>
              <a:t> 저항기를 내장한 반도체 기압센서</a:t>
            </a:r>
            <a:r>
              <a:rPr lang="en-US" altLang="ko-KR" dirty="0" smtClean="0"/>
              <a:t>. 15~115kPa</a:t>
            </a:r>
            <a:r>
              <a:rPr lang="ko-KR" altLang="en-US" dirty="0" smtClean="0"/>
              <a:t>의 기압 측정범위를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절대 기압과 현재 기압의 차이를 이용한 기압센서로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항공고도계나 기압계 등 다양한 응용에 사용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249684"/>
            <a:ext cx="21242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7200" y="3645024"/>
            <a:ext cx="4906888" cy="129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 dirty="0" smtClean="0"/>
              <a:t>거리센서</a:t>
            </a:r>
            <a:r>
              <a:rPr lang="en-US" altLang="ko-KR" kern="0" dirty="0" smtClean="0"/>
              <a:t>(GP2Y0A21)</a:t>
            </a:r>
          </a:p>
          <a:p>
            <a:pPr marL="457200" lvl="1" indent="0" latinLnBrk="0">
              <a:buFont typeface="Wingdings" pitchFamily="2" charset="2"/>
              <a:buNone/>
            </a:pPr>
            <a:r>
              <a:rPr lang="en-US" altLang="ko-KR" kern="0" dirty="0" smtClean="0"/>
              <a:t>- 10~80cm</a:t>
            </a:r>
            <a:r>
              <a:rPr lang="ko-KR" altLang="en-US" kern="0" dirty="0" smtClean="0"/>
              <a:t>의 거리 측정범위를 가지며 거리에 따라 출력 전압이 변하는 단순한 동작원리의 센서로써 로봇청소기 등 각종 로봇과 산업용 제어기기에 다양하게 응용 가능</a:t>
            </a:r>
            <a:r>
              <a:rPr lang="en-US" altLang="ko-KR" kern="0" dirty="0" smtClean="0"/>
              <a:t>.</a:t>
            </a:r>
            <a:endParaRPr lang="ko-KR" altLang="en-US" kern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14" y="3645024"/>
            <a:ext cx="2447786" cy="220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96730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PIR(Pyroelectric Infrared Ray)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(D203B)</a:t>
            </a:r>
          </a:p>
          <a:p>
            <a:pPr marL="457200" lvl="1" indent="0">
              <a:buNone/>
            </a:pPr>
            <a:r>
              <a:rPr lang="en-US" altLang="ko-KR" dirty="0" smtClean="0"/>
              <a:t>-    PIR </a:t>
            </a:r>
            <a:r>
              <a:rPr lang="ko-KR" altLang="en-US" dirty="0" smtClean="0"/>
              <a:t>센서는 일반적으로 움직임 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열선 감지 센서라고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발산되는 적외선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감지하는 것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D203B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초전재료를</a:t>
            </a:r>
            <a:r>
              <a:rPr lang="ko-KR" altLang="en-US" dirty="0" smtClean="0"/>
              <a:t> 사용하여 온도변화에 따라 변하는 </a:t>
            </a:r>
            <a:r>
              <a:rPr lang="ko-KR" altLang="en-US" dirty="0" err="1" smtClean="0"/>
              <a:t>자발분극의</a:t>
            </a:r>
            <a:r>
              <a:rPr lang="ko-KR" altLang="en-US" dirty="0" smtClean="0"/>
              <a:t> 특성을 이용하여 적외선을 검출하는 센서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내장된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수에 따라 </a:t>
            </a:r>
            <a:r>
              <a:rPr lang="en-US" altLang="ko-KR" dirty="0" smtClean="0"/>
              <a:t>Single / Dual / Multi Element </a:t>
            </a:r>
            <a:r>
              <a:rPr lang="ko-KR" altLang="en-US" dirty="0" smtClean="0"/>
              <a:t>로 구분된다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Single Element : </a:t>
            </a:r>
            <a:r>
              <a:rPr lang="ko-KR" altLang="en-US" dirty="0" err="1" smtClean="0"/>
              <a:t>비접촉</a:t>
            </a:r>
            <a:r>
              <a:rPr lang="ko-KR" altLang="en-US" dirty="0" smtClean="0"/>
              <a:t> 온도계</a:t>
            </a:r>
            <a:r>
              <a:rPr lang="en-US" altLang="ko-KR" dirty="0" smtClean="0"/>
              <a:t>, Gas </a:t>
            </a:r>
            <a:r>
              <a:rPr lang="ko-KR" altLang="en-US" dirty="0" smtClean="0"/>
              <a:t>분석기에 응용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Dual Element   : </a:t>
            </a:r>
            <a:r>
              <a:rPr lang="ko-KR" altLang="en-US" dirty="0" smtClean="0"/>
              <a:t>보편적으로 가장 많이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조명분야에 사용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Multi Element  : </a:t>
            </a:r>
            <a:r>
              <a:rPr lang="ko-KR" altLang="en-US" dirty="0" smtClean="0"/>
              <a:t>고가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특수 용도의 경보기에 사용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67772" y="3933056"/>
            <a:ext cx="8229600" cy="165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kern="0" dirty="0" smtClean="0"/>
              <a:t>Fresnel Lens</a:t>
            </a:r>
          </a:p>
          <a:p>
            <a:pPr lvl="1" latinLnBrk="0">
              <a:buFontTx/>
              <a:buChar char="-"/>
            </a:pPr>
            <a:r>
              <a:rPr lang="en-US" altLang="ko-KR" kern="0" dirty="0" smtClean="0"/>
              <a:t>PIR </a:t>
            </a:r>
            <a:r>
              <a:rPr lang="ko-KR" altLang="en-US" kern="0" dirty="0" smtClean="0"/>
              <a:t>센서의 성능은 </a:t>
            </a:r>
            <a:r>
              <a:rPr lang="ko-KR" altLang="en-US" kern="0" dirty="0" err="1" smtClean="0"/>
              <a:t>프레넬</a:t>
            </a:r>
            <a:r>
              <a:rPr lang="ko-KR" altLang="en-US" kern="0" dirty="0" smtClean="0"/>
              <a:t> 렌즈에 의해 결정되며 제대로 선정하지 않으면 제 성능을 발휘하지 못한다</a:t>
            </a:r>
            <a:r>
              <a:rPr lang="en-US" altLang="ko-KR" kern="0" dirty="0" smtClean="0"/>
              <a:t>. </a:t>
            </a:r>
            <a:r>
              <a:rPr lang="ko-KR" altLang="en-US" kern="0" dirty="0" smtClean="0"/>
              <a:t>감지거리의 확대와 감도를 극대화하는 역할과 </a:t>
            </a:r>
            <a:r>
              <a:rPr lang="ko-KR" altLang="en-US" kern="0" dirty="0" err="1" smtClean="0"/>
              <a:t>열원체의</a:t>
            </a:r>
            <a:r>
              <a:rPr lang="ko-KR" altLang="en-US" kern="0" dirty="0" smtClean="0"/>
              <a:t> 열에너지를 집광하는 역할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입사한 열에너지를 </a:t>
            </a:r>
            <a:r>
              <a:rPr lang="en-US" altLang="ko-KR" kern="0" dirty="0" smtClean="0"/>
              <a:t>Pyroelectric sensor</a:t>
            </a:r>
            <a:r>
              <a:rPr lang="ko-KR" altLang="en-US" kern="0" dirty="0" smtClean="0"/>
              <a:t>에서 전기적 신호로 바꾸어주며</a:t>
            </a:r>
            <a:r>
              <a:rPr lang="en-US" altLang="ko-KR" kern="0" dirty="0" smtClean="0"/>
              <a:t>, </a:t>
            </a:r>
            <a:r>
              <a:rPr lang="ko-KR" altLang="en-US" kern="0" dirty="0" err="1" smtClean="0"/>
              <a:t>신호처리부에서</a:t>
            </a:r>
            <a:r>
              <a:rPr lang="ko-KR" altLang="en-US" kern="0" dirty="0" smtClean="0"/>
              <a:t> 센서로부터 나오는 신호를 증폭하는 역할을 한다</a:t>
            </a:r>
            <a:r>
              <a:rPr lang="en-US" altLang="ko-KR" kern="0" dirty="0" smtClean="0"/>
              <a:t>.</a:t>
            </a:r>
          </a:p>
          <a:p>
            <a:pPr lvl="1" latinLnBrk="0">
              <a:buFontTx/>
              <a:buChar char="-"/>
            </a:pPr>
            <a:r>
              <a:rPr lang="ko-KR" altLang="en-US" kern="0" dirty="0" err="1" smtClean="0"/>
              <a:t>프레넬</a:t>
            </a:r>
            <a:r>
              <a:rPr lang="ko-KR" altLang="en-US" kern="0" dirty="0" smtClean="0"/>
              <a:t> 렌즈 없이 </a:t>
            </a:r>
            <a:r>
              <a:rPr lang="en-US" altLang="ko-KR" kern="0" dirty="0" smtClean="0"/>
              <a:t>Pyroelectric sensor</a:t>
            </a:r>
            <a:r>
              <a:rPr lang="ko-KR" altLang="en-US" kern="0" dirty="0" smtClean="0"/>
              <a:t>를 동작시키려면 감지거리는 상당히 짧으며 감도가 떨어진다</a:t>
            </a:r>
            <a:r>
              <a:rPr lang="en-US" altLang="ko-KR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14253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4114800" cy="5073650"/>
          </a:xfrm>
        </p:spPr>
        <p:txBody>
          <a:bodyPr/>
          <a:lstStyle/>
          <a:p>
            <a:r>
              <a:rPr lang="ko-KR" altLang="en-US" sz="1700" dirty="0" smtClean="0"/>
              <a:t>터치센서</a:t>
            </a:r>
            <a:r>
              <a:rPr lang="en-US" altLang="ko-KR" sz="1700" dirty="0" smtClean="0"/>
              <a:t>(TS08P)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- </a:t>
            </a:r>
            <a:r>
              <a:rPr lang="ko-KR" altLang="en-US" sz="1700" dirty="0" smtClean="0"/>
              <a:t>신체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또는 특정 물체와 접촉 시 이들이 갖고 있는 미세한 정전용량 값을 감지하여 동작하는 정전용량 센서로 온도변화 </a:t>
            </a:r>
            <a:r>
              <a:rPr lang="en-US" altLang="ko-KR" sz="1700" dirty="0" smtClean="0"/>
              <a:t>/ RF noise</a:t>
            </a:r>
            <a:r>
              <a:rPr lang="ko-KR" altLang="en-US" sz="1700" dirty="0" smtClean="0"/>
              <a:t>에 보다 안정적인 터치 기능을 제공</a:t>
            </a:r>
            <a:endParaRPr lang="ko-KR" altLang="en-US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0728"/>
            <a:ext cx="2701436" cy="162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67544" y="2834193"/>
            <a:ext cx="4392488" cy="165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sz="1700" kern="0" dirty="0" err="1" smtClean="0"/>
              <a:t>온습도센서</a:t>
            </a:r>
            <a:r>
              <a:rPr lang="en-US" altLang="ko-KR" sz="1700" kern="0" dirty="0" smtClean="0"/>
              <a:t>(SHT11)</a:t>
            </a:r>
          </a:p>
          <a:p>
            <a:pPr marL="457200" lvl="1" indent="0" latinLnBrk="0">
              <a:buFont typeface="Wingdings" pitchFamily="2" charset="2"/>
              <a:buNone/>
            </a:pPr>
            <a:r>
              <a:rPr lang="en-US" altLang="ko-KR" sz="1700" kern="0" dirty="0" smtClean="0"/>
              <a:t>- -40</a:t>
            </a:r>
            <a:r>
              <a:rPr lang="ko-KR" altLang="en-US" sz="1700" kern="0" dirty="0" smtClean="0"/>
              <a:t> ℃</a:t>
            </a:r>
            <a:r>
              <a:rPr lang="en-US" altLang="ko-KR" sz="1700" kern="0" dirty="0" smtClean="0"/>
              <a:t>~123.8</a:t>
            </a:r>
            <a:r>
              <a:rPr lang="ko-KR" altLang="en-US" sz="1700" kern="0" dirty="0" smtClean="0"/>
              <a:t> ℃</a:t>
            </a:r>
            <a:r>
              <a:rPr lang="en-US" altLang="ko-KR" sz="1700" kern="0" dirty="0" smtClean="0"/>
              <a:t> </a:t>
            </a:r>
            <a:r>
              <a:rPr lang="ko-KR" altLang="en-US" sz="1700" kern="0" dirty="0" smtClean="0"/>
              <a:t>의 온도 측정범위와 </a:t>
            </a:r>
            <a:r>
              <a:rPr lang="en-US" altLang="ko-KR" sz="1700" kern="0" dirty="0" smtClean="0"/>
              <a:t>0~100%RH</a:t>
            </a:r>
            <a:r>
              <a:rPr lang="ko-KR" altLang="en-US" sz="1700" kern="0" dirty="0" smtClean="0"/>
              <a:t>의 상대습도 측정범위를 갖는 멀티센서 모듈</a:t>
            </a:r>
            <a:endParaRPr lang="ko-KR" altLang="en-US" sz="1700" kern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84" y="2670794"/>
            <a:ext cx="2736304" cy="147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7544" y="4005064"/>
            <a:ext cx="4680520" cy="197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sz="1700" kern="0" dirty="0" smtClean="0"/>
              <a:t>이미지센서</a:t>
            </a:r>
            <a:r>
              <a:rPr lang="en-US" altLang="ko-KR" sz="1700" kern="0" dirty="0" smtClean="0"/>
              <a:t>(YACBAC1SDDAS)</a:t>
            </a:r>
          </a:p>
          <a:p>
            <a:pPr marL="457200" lvl="1" indent="0" latinLnBrk="0">
              <a:buFont typeface="Wingdings" pitchFamily="2" charset="2"/>
              <a:buNone/>
            </a:pPr>
            <a:r>
              <a:rPr lang="en-US" altLang="ko-KR" sz="1700" kern="0" dirty="0" smtClean="0"/>
              <a:t>- </a:t>
            </a:r>
            <a:r>
              <a:rPr lang="ko-KR" altLang="en-US" sz="1700" kern="0" dirty="0" smtClean="0"/>
              <a:t>전자 필름의 역할</a:t>
            </a:r>
            <a:r>
              <a:rPr lang="en-US" altLang="ko-KR" sz="1700" kern="0" dirty="0" smtClean="0"/>
              <a:t>. Micron Lens</a:t>
            </a:r>
            <a:r>
              <a:rPr lang="ko-KR" altLang="en-US" sz="1700" kern="0" dirty="0" smtClean="0"/>
              <a:t>를 거쳐 </a:t>
            </a:r>
            <a:r>
              <a:rPr lang="en-US" altLang="ko-KR" sz="1700" kern="0" dirty="0" smtClean="0"/>
              <a:t>Color Filter Array(CFA)</a:t>
            </a:r>
            <a:r>
              <a:rPr lang="ko-KR" altLang="en-US" sz="1700" kern="0" dirty="0" smtClean="0"/>
              <a:t>를</a:t>
            </a:r>
            <a:r>
              <a:rPr lang="en-US" altLang="ko-KR" sz="1700" kern="0" dirty="0" smtClean="0"/>
              <a:t> </a:t>
            </a:r>
            <a:r>
              <a:rPr lang="ko-KR" altLang="en-US" sz="1700" kern="0" dirty="0" smtClean="0"/>
              <a:t>통과한 빛이 </a:t>
            </a:r>
            <a:r>
              <a:rPr lang="en-US" altLang="ko-KR" sz="1700" kern="0" dirty="0" smtClean="0"/>
              <a:t>Bayer Pattern</a:t>
            </a:r>
            <a:r>
              <a:rPr lang="ko-KR" altLang="en-US" sz="1700" kern="0" dirty="0" smtClean="0"/>
              <a:t>으로 구성되어 있는 </a:t>
            </a:r>
            <a:r>
              <a:rPr lang="en-US" altLang="ko-KR" sz="1700" kern="0" dirty="0" smtClean="0"/>
              <a:t>pixel </a:t>
            </a:r>
            <a:r>
              <a:rPr lang="ko-KR" altLang="en-US" sz="1700" kern="0" dirty="0" smtClean="0"/>
              <a:t>위에 상이 맺히고 이것이 전기적 신호로 변경되어 아날로그 영상 신호로 완성되고 </a:t>
            </a:r>
            <a:r>
              <a:rPr lang="en-US" altLang="ko-KR" sz="1700" kern="0" dirty="0" smtClean="0"/>
              <a:t>ADC</a:t>
            </a:r>
            <a:r>
              <a:rPr lang="ko-KR" altLang="en-US" sz="1700" kern="0" dirty="0" smtClean="0"/>
              <a:t>를 통해 디지털 데이터로 변환되어 출력</a:t>
            </a:r>
            <a:r>
              <a:rPr lang="en-US" altLang="ko-KR" sz="1700" kern="0" dirty="0" smtClean="0"/>
              <a:t>.</a:t>
            </a:r>
            <a:endParaRPr lang="ko-KR" altLang="en-US" sz="1700" kern="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4277644"/>
            <a:ext cx="2251365" cy="170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15717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내용 개체 틀 2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 dirty="0" smtClean="0"/>
              <a:t>통신부</a:t>
            </a:r>
            <a:endParaRPr lang="en-US" altLang="ko-KR" kern="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2298" y="1371833"/>
            <a:ext cx="33843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UART (Universal asynchronous receiver transmitter): </a:t>
            </a:r>
            <a:r>
              <a:rPr lang="ko-KR" altLang="en-US" sz="1700" dirty="0" smtClean="0"/>
              <a:t>범용 </a:t>
            </a:r>
            <a:r>
              <a:rPr lang="ko-KR" altLang="en-US" sz="1700" dirty="0" err="1" smtClean="0"/>
              <a:t>비동기화</a:t>
            </a:r>
            <a:r>
              <a:rPr lang="ko-KR" altLang="en-US" sz="1700" dirty="0" smtClean="0"/>
              <a:t> 송수신기로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병렬 데이터의 형태를 직렬 방식으로 전환하여 데이터를 전송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en-US" altLang="ko-KR" sz="1700" dirty="0" err="1" smtClean="0"/>
              <a:t>Zigbee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소형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저전력 라디오를 이용해 개인 통신망을 구축하여 통신하는 표준 기술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ko-KR" altLang="en-US" sz="1700" dirty="0" err="1" smtClean="0"/>
              <a:t>인터넷망을</a:t>
            </a:r>
            <a:r>
              <a:rPr lang="ko-KR" altLang="en-US" sz="1700" dirty="0" smtClean="0"/>
              <a:t> 통해 </a:t>
            </a:r>
            <a:r>
              <a:rPr lang="ko-KR" altLang="en-US" sz="1700" dirty="0" err="1" smtClean="0"/>
              <a:t>웹서버에</a:t>
            </a:r>
            <a:r>
              <a:rPr lang="ko-KR" altLang="en-US" sz="1700" dirty="0" smtClean="0"/>
              <a:t> 접속하거나 원활한 데이터 송수신을 위한 유선 </a:t>
            </a:r>
            <a:r>
              <a:rPr lang="en-US" altLang="ko-KR" sz="1700" dirty="0" smtClean="0"/>
              <a:t>Ethernet </a:t>
            </a:r>
            <a:r>
              <a:rPr lang="ko-KR" altLang="en-US" sz="1700" dirty="0" smtClean="0"/>
              <a:t>기능을 지원</a:t>
            </a:r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en-US" altLang="ko-KR" sz="1700" dirty="0" smtClean="0"/>
              <a:t>WIFI: RS-232 </a:t>
            </a:r>
            <a:r>
              <a:rPr lang="ko-KR" altLang="en-US" sz="1700" dirty="0" smtClean="0"/>
              <a:t>시리얼 인터페이스가 장착된 장비를 </a:t>
            </a:r>
            <a:r>
              <a:rPr lang="en-US" altLang="ko-KR" sz="1700" dirty="0" smtClean="0"/>
              <a:t>LAN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WLAN </a:t>
            </a:r>
            <a:r>
              <a:rPr lang="ko-KR" altLang="en-US" sz="1700" dirty="0" smtClean="0"/>
              <a:t>망에 연결하여 원격측정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관리 및 제어를 가능케 한</a:t>
            </a:r>
            <a:r>
              <a:rPr lang="ko-KR" altLang="en-US" sz="1700" dirty="0"/>
              <a:t>다</a:t>
            </a:r>
          </a:p>
        </p:txBody>
      </p:sp>
      <p:pic>
        <p:nvPicPr>
          <p:cNvPr id="3075" name="imagerId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74" y="1484784"/>
            <a:ext cx="49657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 bwMode="auto">
          <a:xfrm>
            <a:off x="3906674" y="4509120"/>
            <a:ext cx="1097374" cy="64807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740352" y="2636912"/>
            <a:ext cx="1224136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63173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입출력부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27432" y="1543698"/>
            <a:ext cx="31804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 Switch</a:t>
            </a:r>
            <a:r>
              <a:rPr lang="en-US" altLang="ko-KR" sz="1400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sz="1400" dirty="0" smtClean="0"/>
              <a:t>외부 입력 신호 제어를 위해</a:t>
            </a:r>
            <a:endParaRPr lang="en-US" altLang="ko-KR" sz="1400" dirty="0" smtClean="0"/>
          </a:p>
          <a:p>
            <a:endParaRPr lang="en-US" altLang="ko-KR" dirty="0"/>
          </a:p>
          <a:p>
            <a:r>
              <a:rPr lang="en-US" altLang="ko-KR" dirty="0" smtClean="0"/>
              <a:t>LED / 7-Segment / CLCD/ GLCD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External GPIO</a:t>
            </a:r>
          </a:p>
          <a:p>
            <a:r>
              <a:rPr lang="en-US" altLang="ko-KR" sz="1400" dirty="0"/>
              <a:t>:UC5000C</a:t>
            </a:r>
            <a:r>
              <a:rPr lang="ko-KR" altLang="en-US" sz="1400" dirty="0"/>
              <a:t>의 </a:t>
            </a:r>
            <a:r>
              <a:rPr lang="en-US" altLang="ko-KR" sz="1400" dirty="0"/>
              <a:t>Port1</a:t>
            </a:r>
            <a:r>
              <a:rPr lang="ko-KR" altLang="en-US" sz="1400" dirty="0"/>
              <a:t>과 </a:t>
            </a:r>
            <a:r>
              <a:rPr lang="en-US" altLang="ko-KR" sz="1400" dirty="0"/>
              <a:t>Port3 </a:t>
            </a:r>
            <a:r>
              <a:rPr lang="ko-KR" altLang="en-US" sz="1400" dirty="0"/>
              <a:t>신호들 중 임의의 신호를 사용자가 설계한 보드나 모듈의 신호에 연결해 실험할 수 있도록 제공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 smtClean="0"/>
              <a:t>FPGA Extension Pin</a:t>
            </a:r>
          </a:p>
          <a:p>
            <a:r>
              <a:rPr lang="en-US" altLang="ko-KR" dirty="0" smtClean="0"/>
              <a:t>(FPGA </a:t>
            </a:r>
            <a:r>
              <a:rPr lang="ko-KR" altLang="en-US" dirty="0" smtClean="0"/>
              <a:t>확장 핀</a:t>
            </a:r>
            <a:r>
              <a:rPr lang="en-US" altLang="ko-KR" dirty="0" smtClean="0"/>
              <a:t>)</a:t>
            </a:r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사용자의 다양한 응용기술 개발을  위하여 제공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pic>
        <p:nvPicPr>
          <p:cNvPr id="5122" name="imagerId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96752"/>
            <a:ext cx="496570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 bwMode="auto">
          <a:xfrm>
            <a:off x="7861828" y="3717032"/>
            <a:ext cx="1005260" cy="15121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42475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48167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7200" y="1052512"/>
            <a:ext cx="7571184" cy="34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kern="0" dirty="0" smtClean="0"/>
              <a:t>RTC(Real Time Clock)</a:t>
            </a:r>
            <a:r>
              <a:rPr lang="ko-KR" altLang="en-US" kern="0" dirty="0" smtClean="0"/>
              <a:t>부</a:t>
            </a:r>
            <a:endParaRPr lang="en-US" altLang="ko-KR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7366" y="1628800"/>
            <a:ext cx="3631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RTC </a:t>
            </a:r>
            <a:r>
              <a:rPr lang="ko-KR" altLang="en-US" dirty="0" smtClean="0"/>
              <a:t>모듈은 별도의 어드레스     입력이 없으며 내부에 배터리가 내장되어 있어 외부 전원공급     없이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동안 동작이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 </a:t>
            </a:r>
            <a:r>
              <a:rPr lang="en-US" altLang="ko-KR" dirty="0" smtClean="0"/>
              <a:t>113</a:t>
            </a:r>
            <a:r>
              <a:rPr lang="ko-KR" altLang="en-US" dirty="0" smtClean="0"/>
              <a:t>바이트가    있어서 전원이 없어도 데이터     값이 지워지지 않는다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SG100F</a:t>
            </a:r>
            <a:r>
              <a:rPr lang="ko-KR" altLang="en-US" dirty="0" smtClean="0"/>
              <a:t>는 안정적인 동작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   공급을 위해 </a:t>
            </a:r>
            <a:r>
              <a:rPr lang="en-US" altLang="ko-KR" dirty="0" smtClean="0"/>
              <a:t>48MHz OSC</a:t>
            </a:r>
            <a:r>
              <a:rPr lang="ko-KR" altLang="en-US" smtClean="0"/>
              <a:t>를        이용하여 </a:t>
            </a:r>
            <a:r>
              <a:rPr lang="en-US" altLang="ko-KR" dirty="0" smtClean="0"/>
              <a:t>FPGA </a:t>
            </a:r>
            <a:r>
              <a:rPr lang="ko-KR" altLang="en-US" dirty="0" smtClean="0"/>
              <a:t>내부에서 </a:t>
            </a:r>
            <a:r>
              <a:rPr lang="ko-KR" altLang="en-US" dirty="0" err="1" smtClean="0"/>
              <a:t>클럭을</a:t>
            </a:r>
            <a:r>
              <a:rPr lang="ko-KR" altLang="en-US" dirty="0" smtClean="0"/>
              <a:t> 관리하는 리소스인 </a:t>
            </a:r>
            <a:r>
              <a:rPr lang="en-US" altLang="ko-KR" dirty="0" smtClean="0"/>
              <a:t>DCM </a:t>
            </a:r>
            <a:r>
              <a:rPr lang="ko-KR" altLang="en-US" dirty="0" smtClean="0"/>
              <a:t>모듈을        통하여 </a:t>
            </a:r>
            <a:r>
              <a:rPr lang="en-US" altLang="ko-KR" dirty="0" smtClean="0"/>
              <a:t>22.1184MHz</a:t>
            </a:r>
            <a:r>
              <a:rPr lang="ko-KR" altLang="en-US" dirty="0" smtClean="0"/>
              <a:t>로 변환시켜 </a:t>
            </a:r>
            <a:r>
              <a:rPr lang="en-US" altLang="ko-KR" dirty="0" smtClean="0"/>
              <a:t>MCU </a:t>
            </a:r>
            <a:r>
              <a:rPr lang="ko-KR" altLang="en-US" dirty="0" smtClean="0"/>
              <a:t>블록과 </a:t>
            </a:r>
            <a:r>
              <a:rPr lang="en-US" altLang="ko-KR" dirty="0" smtClean="0"/>
              <a:t>JPEG </a:t>
            </a:r>
            <a:r>
              <a:rPr lang="ko-KR" altLang="en-US" dirty="0" smtClean="0"/>
              <a:t>블록에 제공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4139952" y="3933056"/>
            <a:ext cx="750912" cy="2160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084168" y="3212976"/>
            <a:ext cx="648072" cy="43204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19057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SN100S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MyUSN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SN100S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셀로코</a:t>
            </a:r>
            <a:r>
              <a:rPr lang="ko-KR" altLang="en-US" dirty="0" smtClean="0"/>
              <a:t>㈜에서 자체 개발한 </a:t>
            </a:r>
            <a:r>
              <a:rPr lang="en-US" altLang="ko-KR" dirty="0" smtClean="0"/>
              <a:t>USN </a:t>
            </a:r>
            <a:r>
              <a:rPr lang="en-US" altLang="ko-KR" dirty="0" err="1" smtClean="0"/>
              <a:t>SoC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UC5000C_R2 </a:t>
            </a:r>
            <a:r>
              <a:rPr lang="ko-KR" altLang="en-US" dirty="0" smtClean="0"/>
              <a:t>칩이 메인 프로세서로 장착되어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영상 복합센서 네트워크 시스템의 </a:t>
            </a:r>
            <a:r>
              <a:rPr lang="ko-KR" altLang="en-US" dirty="0" err="1" smtClean="0"/>
              <a:t>센서노드로</a:t>
            </a:r>
            <a:r>
              <a:rPr lang="ko-KR" altLang="en-US" dirty="0" smtClean="0"/>
              <a:t> 사용하기 적합하도록 </a:t>
            </a:r>
            <a:r>
              <a:rPr lang="en-US" altLang="ko-KR" dirty="0" smtClean="0"/>
              <a:t>SG100F</a:t>
            </a:r>
            <a:r>
              <a:rPr lang="ko-KR" altLang="en-US" dirty="0" smtClean="0"/>
              <a:t>의 다양한 센서와 입출력 방식 중에 선별하여 적용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센서부는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USN</a:t>
            </a:r>
            <a:r>
              <a:rPr lang="ko-KR" altLang="en-US" dirty="0" smtClean="0"/>
              <a:t>용 </a:t>
            </a:r>
            <a:r>
              <a:rPr lang="ko-KR" altLang="en-US" dirty="0" err="1" smtClean="0"/>
              <a:t>센서노드에서</a:t>
            </a:r>
            <a:r>
              <a:rPr lang="ko-KR" altLang="en-US" dirty="0" smtClean="0"/>
              <a:t> 가장 응용처가 많은 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조도 센서와 영상 </a:t>
            </a:r>
            <a:r>
              <a:rPr lang="ko-KR" altLang="en-US" dirty="0" err="1" smtClean="0"/>
              <a:t>센서노드에</a:t>
            </a:r>
            <a:r>
              <a:rPr lang="ko-KR" altLang="en-US" dirty="0" smtClean="0"/>
              <a:t> 필수인 이미지 센서를 기본으로 장착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움직임 센서와 거리 센서는 별도 옵션보드로 제공함으로써 사용자 요구에 따라 확장이 가능함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통신부는 </a:t>
            </a:r>
            <a:r>
              <a:rPr lang="en-US" altLang="ko-KR" dirty="0" smtClean="0"/>
              <a:t>ZigBee </a:t>
            </a:r>
            <a:r>
              <a:rPr lang="ko-KR" altLang="en-US" dirty="0" smtClean="0"/>
              <a:t>모듈을 기본으로 장착</a:t>
            </a:r>
            <a:r>
              <a:rPr lang="en-US" altLang="ko-KR" dirty="0" smtClean="0"/>
              <a:t>, Ethernet </a:t>
            </a:r>
            <a:r>
              <a:rPr lang="ko-KR" altLang="en-US" dirty="0" smtClean="0"/>
              <a:t>통신 모듈은 옵션보드로 제공되어 필요에 따라 확장할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688024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SN100S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1764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imagerId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97460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37077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&lt;SG100F&gt;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372687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SN100S&gt;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29309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SG100F</a:t>
            </a:r>
            <a:r>
              <a:rPr lang="ko-KR" altLang="en-US" dirty="0" smtClean="0"/>
              <a:t>에 비해서 </a:t>
            </a:r>
            <a:r>
              <a:rPr lang="en-US" altLang="ko-KR" dirty="0" smtClean="0"/>
              <a:t>SN100S</a:t>
            </a:r>
            <a:r>
              <a:rPr lang="ko-KR" altLang="en-US" dirty="0" smtClean="0"/>
              <a:t>는 센서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기능에 최적화하기 위한 기능만으로 구성하면서 그 크기와 기능을 대폭 축소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SN100S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FPGA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SoC</a:t>
            </a:r>
            <a:r>
              <a:rPr lang="ko-KR" altLang="en-US" dirty="0" smtClean="0"/>
              <a:t>로 개발된 </a:t>
            </a:r>
            <a:r>
              <a:rPr lang="en-US" altLang="ko-KR" dirty="0" smtClean="0"/>
              <a:t>UC500C_R2 USN Chip</a:t>
            </a:r>
            <a:r>
              <a:rPr lang="ko-KR" altLang="en-US" dirty="0" smtClean="0"/>
              <a:t>을 사용하였으며 몇 가지 동일한 센서 부품을 적용하면서도 일부 하드웨어 모듈을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54849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SN100S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1135391"/>
            <a:ext cx="4322696" cy="514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270892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SG100F</a:t>
            </a:r>
            <a:r>
              <a:rPr lang="ko-KR" altLang="en-US" dirty="0" smtClean="0"/>
              <a:t>와 동일하게 </a:t>
            </a:r>
            <a:r>
              <a:rPr lang="en-US" altLang="ko-KR" dirty="0" smtClean="0"/>
              <a:t>SN100S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 Chip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UC5000C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64kByte</a:t>
            </a:r>
            <a:r>
              <a:rPr lang="ko-KR" altLang="en-US" dirty="0" smtClean="0"/>
              <a:t>의 프로그램 메모리와 </a:t>
            </a:r>
            <a:r>
              <a:rPr lang="en-US" altLang="ko-KR" dirty="0" smtClean="0"/>
              <a:t>64kByte</a:t>
            </a:r>
            <a:r>
              <a:rPr lang="ko-KR" altLang="en-US" dirty="0" smtClean="0"/>
              <a:t>의 외부 데이터 메모리를 갖고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5865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SN100S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84761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7200" y="1052513"/>
            <a:ext cx="7571184" cy="34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 dirty="0" err="1" smtClean="0"/>
              <a:t>센서부</a:t>
            </a:r>
            <a:endParaRPr lang="ko-KR" altLang="en-US" kern="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995936" y="3068960"/>
            <a:ext cx="1080120" cy="208823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817" y="2636912"/>
            <a:ext cx="353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SN100S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기본적인 센서가 탑재</a:t>
            </a:r>
            <a:endParaRPr lang="en-US" altLang="ko-KR" dirty="0" smtClean="0"/>
          </a:p>
          <a:p>
            <a:r>
              <a:rPr lang="ko-KR" altLang="en-US" b="1" dirty="0" smtClean="0"/>
              <a:t>온도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습도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조도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이미지 센서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 요구에 따라 별도로 확장 가능하게끔 옵션보드로 제공하는 움직임 센서와 거리 센서가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0894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720"/>
            <a:ext cx="5040560" cy="460851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USN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My USN station</a:t>
            </a:r>
            <a:endParaRPr lang="en-US" altLang="ko-KR" dirty="0"/>
          </a:p>
          <a:p>
            <a:pPr lvl="1"/>
            <a:r>
              <a:rPr lang="en-US" altLang="ko-KR" dirty="0" smtClean="0"/>
              <a:t>SG100F</a:t>
            </a:r>
          </a:p>
          <a:p>
            <a:pPr lvl="1"/>
            <a:r>
              <a:rPr lang="en-US" altLang="ko-KR" dirty="0" smtClean="0"/>
              <a:t>SN100S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smtClean="0"/>
              <a:t> Embedded OS SenQ51</a:t>
            </a:r>
          </a:p>
          <a:p>
            <a:pPr lvl="1"/>
            <a:r>
              <a:rPr lang="en-US" altLang="ko-KR" dirty="0" err="1" smtClean="0"/>
              <a:t>NanoQplus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4. SENSOS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SW</a:t>
            </a:r>
          </a:p>
          <a:p>
            <a:pPr lvl="1"/>
            <a:r>
              <a:rPr lang="en-US" altLang="ko-KR" dirty="0" smtClean="0"/>
              <a:t>SEMS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영상 및 복합 </a:t>
            </a:r>
            <a:r>
              <a:rPr lang="en-US" altLang="ko-KR" dirty="0" smtClean="0"/>
              <a:t>USN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, UC500C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UC5000</a:t>
            </a:r>
          </a:p>
          <a:p>
            <a:pPr lvl="1"/>
            <a:r>
              <a:rPr lang="en-US" altLang="ko-KR" dirty="0" smtClean="0"/>
              <a:t>SU8051 </a:t>
            </a:r>
            <a:r>
              <a:rPr lang="ko-KR" altLang="en-US" dirty="0" smtClean="0"/>
              <a:t>소개 및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JPCON </a:t>
            </a:r>
            <a:r>
              <a:rPr lang="ko-KR" altLang="en-US" dirty="0" smtClean="0"/>
              <a:t>소개 및 특징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292080" y="908720"/>
            <a:ext cx="37079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97009824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SN100S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통신부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84761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7812360" y="3356992"/>
            <a:ext cx="1031195" cy="23042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844824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SN100S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SG100F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Mini USB port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통신을 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ZigBee </a:t>
            </a:r>
            <a:r>
              <a:rPr lang="ko-KR" altLang="en-US" dirty="0" smtClean="0"/>
              <a:t>무선통신 모듈로써 </a:t>
            </a:r>
            <a:r>
              <a:rPr lang="ko-KR" altLang="en-US" dirty="0" err="1" smtClean="0"/>
              <a:t>레이디오펄스사의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RP-MR500</a:t>
            </a:r>
            <a:r>
              <a:rPr lang="ko-KR" altLang="en-US" dirty="0" smtClean="0"/>
              <a:t>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09130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SN100S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입출력</a:t>
            </a:r>
            <a:r>
              <a:rPr lang="ko-KR" altLang="en-US" dirty="0" err="1"/>
              <a:t>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84761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995936" y="2060848"/>
            <a:ext cx="1152128" cy="122413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060848"/>
            <a:ext cx="352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SN100S</a:t>
            </a:r>
            <a:r>
              <a:rPr lang="ko-KR" altLang="en-US" dirty="0" smtClean="0"/>
              <a:t>는 다양한 종류의 데이터를 </a:t>
            </a:r>
            <a:r>
              <a:rPr lang="en-US" altLang="ko-KR" dirty="0" smtClean="0"/>
              <a:t>display</a:t>
            </a:r>
            <a:r>
              <a:rPr lang="ko-KR" altLang="en-US" dirty="0" smtClean="0"/>
              <a:t>하기 위한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Ethernet </a:t>
            </a:r>
            <a:r>
              <a:rPr lang="ko-KR" altLang="en-US" dirty="0" smtClean="0"/>
              <a:t>모듈의 통신 </a:t>
            </a:r>
            <a:r>
              <a:rPr lang="en-US" altLang="ko-KR" dirty="0" smtClean="0"/>
              <a:t>status</a:t>
            </a:r>
            <a:r>
              <a:rPr lang="ko-KR" altLang="en-US" dirty="0" smtClean="0"/>
              <a:t>를 보여주는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 GPIO</a:t>
            </a:r>
            <a:r>
              <a:rPr lang="ko-KR" altLang="en-US" dirty="0" smtClean="0"/>
              <a:t>에    연결하여 임의의 신호를 확인할 수 있는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SN100S</a:t>
            </a:r>
            <a:r>
              <a:rPr lang="ko-KR" altLang="en-US" dirty="0" smtClean="0"/>
              <a:t>는 외부 입력 제어를 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PUSH Switch</a:t>
            </a:r>
            <a:r>
              <a:rPr lang="ko-KR" altLang="en-US" dirty="0" smtClean="0"/>
              <a:t>를 지원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23279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SN100S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옵션보드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S0100W(Sensor Node Writer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600" b="0" dirty="0" smtClean="0"/>
              <a:t>-SN100S </a:t>
            </a:r>
            <a:r>
              <a:rPr lang="ko-KR" altLang="en-US" sz="1600" b="0" dirty="0" smtClean="0"/>
              <a:t>프로그래밍 가능</a:t>
            </a:r>
            <a:r>
              <a:rPr lang="en-US" altLang="ko-KR" sz="1600" b="0" dirty="0" smtClean="0"/>
              <a:t>/ PC </a:t>
            </a:r>
            <a:r>
              <a:rPr lang="ko-KR" altLang="en-US" sz="1600" b="0" dirty="0" smtClean="0"/>
              <a:t>연결 시 </a:t>
            </a:r>
            <a:r>
              <a:rPr lang="en-US" altLang="ko-KR" sz="1600" b="0" dirty="0" smtClean="0"/>
              <a:t>USB to UART Bridge </a:t>
            </a:r>
            <a:r>
              <a:rPr lang="ko-KR" altLang="en-US" sz="1600" b="0" dirty="0" smtClean="0"/>
              <a:t>포트로 인식</a:t>
            </a:r>
            <a:r>
              <a:rPr lang="en-US" altLang="ko-KR" sz="1600" b="0" dirty="0" smtClean="0"/>
              <a:t>/ ISP </a:t>
            </a:r>
            <a:r>
              <a:rPr lang="ko-KR" altLang="en-US" sz="1600" b="0" dirty="0" smtClean="0"/>
              <a:t>전용 </a:t>
            </a:r>
            <a:r>
              <a:rPr lang="en-US" altLang="ko-KR" sz="1600" b="0" dirty="0" smtClean="0"/>
              <a:t>AVR                           </a:t>
            </a:r>
            <a:r>
              <a:rPr lang="ko-KR" altLang="en-US" sz="1600" b="0" dirty="0" smtClean="0"/>
              <a:t>탑재</a:t>
            </a:r>
            <a:r>
              <a:rPr lang="en-US" altLang="ko-KR" sz="1600" b="0" dirty="0" smtClean="0"/>
              <a:t>/ </a:t>
            </a:r>
            <a:r>
              <a:rPr lang="ko-KR" altLang="en-US" sz="1600" b="0" dirty="0" smtClean="0"/>
              <a:t>동작 확인용 </a:t>
            </a:r>
            <a:r>
              <a:rPr lang="en-US" altLang="ko-KR" sz="1600" b="0" dirty="0" smtClean="0"/>
              <a:t>LED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dirty="0" smtClean="0"/>
              <a:t>S0100R(</a:t>
            </a:r>
            <a:r>
              <a:rPr lang="ko-KR" altLang="en-US" dirty="0" smtClean="0"/>
              <a:t>움직임 센서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600" b="0" dirty="0" smtClean="0"/>
              <a:t>-</a:t>
            </a:r>
            <a:r>
              <a:rPr lang="ko-KR" altLang="en-US" sz="1600" b="0" dirty="0" smtClean="0"/>
              <a:t>감지거리</a:t>
            </a:r>
            <a:r>
              <a:rPr lang="en-US" altLang="ko-KR" sz="1600" b="0" dirty="0" smtClean="0"/>
              <a:t>: </a:t>
            </a:r>
            <a:r>
              <a:rPr lang="ko-KR" altLang="en-US" sz="1600" b="0" dirty="0" smtClean="0"/>
              <a:t>최대 </a:t>
            </a:r>
            <a:r>
              <a:rPr lang="en-US" altLang="ko-KR" sz="1600" b="0" dirty="0" smtClean="0"/>
              <a:t>5m </a:t>
            </a:r>
            <a:r>
              <a:rPr lang="ko-KR" altLang="en-US" sz="1600" b="0" dirty="0" smtClean="0"/>
              <a:t>이내</a:t>
            </a:r>
            <a:r>
              <a:rPr lang="en-US" altLang="ko-KR" sz="1600" b="0" dirty="0" smtClean="0"/>
              <a:t>/ </a:t>
            </a:r>
            <a:r>
              <a:rPr lang="ko-KR" altLang="en-US" sz="1600" b="0" dirty="0" smtClean="0"/>
              <a:t>감지각도</a:t>
            </a:r>
            <a:r>
              <a:rPr lang="en-US" altLang="ko-KR" sz="1600" b="0" dirty="0" smtClean="0"/>
              <a:t>: </a:t>
            </a:r>
            <a:r>
              <a:rPr lang="ko-KR" altLang="en-US" sz="1600" b="0" dirty="0" smtClean="0"/>
              <a:t>수평 </a:t>
            </a:r>
            <a:r>
              <a:rPr lang="en-US" altLang="ko-KR" sz="1600" b="0" dirty="0" smtClean="0"/>
              <a:t>±50º, </a:t>
            </a:r>
            <a:r>
              <a:rPr lang="ko-KR" altLang="en-US" sz="1600" b="0" dirty="0" smtClean="0"/>
              <a:t>수직</a:t>
            </a:r>
            <a:r>
              <a:rPr lang="en-US" altLang="ko-KR" sz="1600" b="0" dirty="0"/>
              <a:t> </a:t>
            </a:r>
            <a:r>
              <a:rPr lang="en-US" altLang="ko-KR" sz="1600" b="0" dirty="0" smtClean="0"/>
              <a:t>±30º/ </a:t>
            </a:r>
            <a:r>
              <a:rPr lang="ko-KR" altLang="en-US" sz="1600" b="0" dirty="0" smtClean="0"/>
              <a:t>오프셋 전압</a:t>
            </a:r>
            <a:r>
              <a:rPr lang="en-US" altLang="ko-KR" sz="1600" b="0" dirty="0" smtClean="0"/>
              <a:t>: 0.3~1.2V/ </a:t>
            </a:r>
            <a:r>
              <a:rPr lang="ko-KR" altLang="en-US" sz="1600" b="0" dirty="0" smtClean="0"/>
              <a:t>사용온도</a:t>
            </a:r>
            <a:r>
              <a:rPr lang="en-US" altLang="ko-KR" sz="1600" b="0" dirty="0" smtClean="0"/>
              <a:t>: -30~+70</a:t>
            </a:r>
            <a:r>
              <a:rPr lang="ko-KR" altLang="en-US" sz="1600" b="0" dirty="0" smtClean="0"/>
              <a:t>℃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dirty="0" smtClean="0"/>
              <a:t>S0100D(</a:t>
            </a:r>
            <a:r>
              <a:rPr lang="ko-KR" altLang="en-US" dirty="0" smtClean="0"/>
              <a:t>거리 센서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600" b="0" dirty="0" smtClean="0"/>
              <a:t>-</a:t>
            </a:r>
            <a:r>
              <a:rPr lang="ko-KR" altLang="en-US" sz="1600" b="0" dirty="0" smtClean="0"/>
              <a:t>감지거리</a:t>
            </a:r>
            <a:r>
              <a:rPr lang="en-US" altLang="ko-KR" sz="1600" b="0" dirty="0" smtClean="0"/>
              <a:t>: 10~80cm/ Difference of output: 1.65V~2.15V/ </a:t>
            </a:r>
            <a:r>
              <a:rPr lang="ko-KR" altLang="en-US" sz="1600" b="0" dirty="0" smtClean="0"/>
              <a:t>동작온도</a:t>
            </a:r>
            <a:r>
              <a:rPr lang="en-US" altLang="ko-KR" sz="1600" b="0" dirty="0" smtClean="0"/>
              <a:t>: -10~ +60</a:t>
            </a:r>
            <a:r>
              <a:rPr lang="ko-KR" altLang="en-US" sz="1600" b="0" dirty="0" smtClean="0"/>
              <a:t>℃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dirty="0" smtClean="0"/>
              <a:t>WIZ810MJ(TCP/IP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600" b="0" dirty="0" smtClean="0"/>
              <a:t>WIZNET W5100</a:t>
            </a:r>
            <a:r>
              <a:rPr lang="ko-KR" altLang="en-US" sz="1600" b="0" dirty="0" smtClean="0"/>
              <a:t>칩과 </a:t>
            </a:r>
            <a:r>
              <a:rPr lang="en-US" altLang="ko-KR" sz="1600" b="0" dirty="0" smtClean="0"/>
              <a:t>MAC-JACK</a:t>
            </a:r>
            <a:r>
              <a:rPr lang="ko-KR" altLang="en-US" sz="1600" b="0" dirty="0" smtClean="0"/>
              <a:t>등으로 구성된 </a:t>
            </a:r>
            <a:r>
              <a:rPr lang="en-US" altLang="ko-KR" sz="1600" b="0" dirty="0" smtClean="0"/>
              <a:t>TCP/IP </a:t>
            </a:r>
            <a:r>
              <a:rPr lang="ko-KR" altLang="en-US" sz="1600" b="0" dirty="0" smtClean="0"/>
              <a:t>통신용 네트워크 모듈</a:t>
            </a:r>
            <a:endParaRPr lang="en-US" altLang="ko-KR" sz="1600" b="0" dirty="0" smtClean="0"/>
          </a:p>
          <a:p>
            <a:pPr>
              <a:buFontTx/>
              <a:buChar char="-"/>
            </a:pPr>
            <a:r>
              <a:rPr lang="ko-KR" altLang="en-US" sz="1600" b="0" dirty="0" smtClean="0"/>
              <a:t>하나의 </a:t>
            </a:r>
            <a:r>
              <a:rPr lang="en-US" altLang="ko-KR" sz="1600" b="0" dirty="0" smtClean="0"/>
              <a:t>component</a:t>
            </a:r>
            <a:r>
              <a:rPr lang="ko-KR" altLang="en-US" sz="1600" b="0" dirty="0" smtClean="0"/>
              <a:t>로 사용될 수 있고 빠르게 인터넷을 사용할 수 있는 시스템을 개발하기 </a:t>
            </a:r>
            <a:r>
              <a:rPr lang="ko-KR" altLang="en-US" sz="1600" b="0" dirty="0" err="1" smtClean="0"/>
              <a:t>윈하는</a:t>
            </a:r>
            <a:r>
              <a:rPr lang="ko-KR" altLang="en-US" sz="1600" b="0" dirty="0" smtClean="0"/>
              <a:t> 사용자들에게 적합</a:t>
            </a:r>
            <a:endParaRPr lang="en-US" altLang="ko-KR" sz="16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67958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Embedded OS SENQ51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한국전자통신연구원에서 </a:t>
            </a:r>
            <a:r>
              <a:rPr lang="ko-KR" altLang="en-US" dirty="0" err="1" smtClean="0"/>
              <a:t>센서노드</a:t>
            </a:r>
            <a:r>
              <a:rPr lang="ko-KR" altLang="en-US" dirty="0" smtClean="0"/>
              <a:t> 및 센서 네트워크를 위한 초소형 운영체제로 개발한 </a:t>
            </a:r>
            <a:r>
              <a:rPr lang="en-US" altLang="ko-KR" dirty="0" err="1" smtClean="0"/>
              <a:t>NanoQplus</a:t>
            </a:r>
            <a:r>
              <a:rPr lang="ko-KR" altLang="en-US" dirty="0" smtClean="0"/>
              <a:t>는 멀티 </a:t>
            </a:r>
            <a:r>
              <a:rPr lang="ko-KR" altLang="en-US" dirty="0" err="1" smtClean="0"/>
              <a:t>쓰레딩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모듈의 동적 재구성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저전력 기능이라는 특징을 갖고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기계나 기타 제어가 필요한 시스템에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제어를 위한 특정 기능을 수행하는 컴퓨터 시스템으로 장치 내에 존재하는 시스템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/>
              <a:t>임베디드</a:t>
            </a:r>
            <a:r>
              <a:rPr lang="ko-KR" altLang="en-US" dirty="0"/>
              <a:t> 운영체제는 무선 센서 네트워크를 구축하기 위해 센서 기기들에 탑재되어 주어진 조건에서 최적의 수행 환경을 제공할 수 있는 구조를 갖추고 있으며</a:t>
            </a:r>
            <a:r>
              <a:rPr lang="en-US" altLang="ko-KR" dirty="0"/>
              <a:t>, </a:t>
            </a:r>
            <a:r>
              <a:rPr lang="ko-KR" altLang="en-US" dirty="0"/>
              <a:t>다양한 응용 및 디바이스를 지원하고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 err="1"/>
              <a:t>NanoQplus</a:t>
            </a:r>
            <a:r>
              <a:rPr lang="ko-KR" altLang="en-US" dirty="0"/>
              <a:t>를 </a:t>
            </a:r>
            <a:r>
              <a:rPr lang="en-US" altLang="ko-KR" dirty="0"/>
              <a:t>8051MCu</a:t>
            </a:r>
            <a:r>
              <a:rPr lang="ko-KR" altLang="en-US" dirty="0"/>
              <a:t>에 </a:t>
            </a:r>
            <a:r>
              <a:rPr lang="ko-KR" altLang="en-US" dirty="0" err="1"/>
              <a:t>포팅한</a:t>
            </a:r>
            <a:r>
              <a:rPr lang="ko-KR" altLang="en-US" dirty="0"/>
              <a:t> 것이 </a:t>
            </a:r>
            <a:r>
              <a:rPr lang="en-US" altLang="ko-KR" dirty="0"/>
              <a:t>SENQ51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NanoQplus</a:t>
            </a:r>
            <a:r>
              <a:rPr lang="ko-KR" altLang="en-US" dirty="0" smtClean="0"/>
              <a:t>는 친숙한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스타일의 프로그래밍 환경에서 쉬운 </a:t>
            </a:r>
            <a:r>
              <a:rPr lang="ko-KR" altLang="en-US" dirty="0" err="1" smtClean="0"/>
              <a:t>멀티쓰레드</a:t>
            </a:r>
            <a:r>
              <a:rPr lang="ko-KR" altLang="en-US" dirty="0" smtClean="0"/>
              <a:t> 환경을 제공한다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07140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NanoQplus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에너지 소모를 최소화하기 위하여 센서 네트워크를 구성하는 </a:t>
            </a:r>
            <a:r>
              <a:rPr lang="ko-KR" altLang="en-US" dirty="0" err="1" smtClean="0"/>
              <a:t>노드들</a:t>
            </a:r>
            <a:r>
              <a:rPr lang="ko-KR" altLang="en-US" dirty="0" smtClean="0"/>
              <a:t> 간의 시간 동기화 기법을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슬립 모드와 활성 모드를 반복함으로써 저전력 파워 소비를 지원한다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제한된 메모리의 사용을 최소화하기 위하여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간의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공유한다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스케줄러 방식</a:t>
            </a:r>
            <a:r>
              <a:rPr lang="en-US" altLang="ko-KR" dirty="0" smtClean="0"/>
              <a:t>(FIFO, </a:t>
            </a:r>
            <a:r>
              <a:rPr lang="ko-KR" altLang="en-US" dirty="0" smtClean="0"/>
              <a:t>시간 기반 라운드로빈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우선순위에 따른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선점형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실시간 운영체제의 특성을 지원한다</a:t>
            </a:r>
            <a:r>
              <a:rPr lang="en-US" altLang="ko-KR" dirty="0" smtClean="0"/>
              <a:t>.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	FIFO: First In First Out / </a:t>
            </a:r>
            <a:r>
              <a:rPr lang="ko-KR" altLang="en-US" sz="1400" dirty="0" smtClean="0"/>
              <a:t>라운드 로빈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시분할 시스템을 위해 설계된 </a:t>
            </a:r>
            <a:r>
              <a:rPr lang="ko-KR" altLang="en-US" sz="1400" dirty="0" err="1" smtClean="0"/>
              <a:t>선점형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스케줄링의 하나로서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프로세스들 사이에 우선순위를 두지 않고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순서대로 시간단위</a:t>
            </a:r>
            <a:r>
              <a:rPr lang="en-US" altLang="ko-KR" sz="1400" dirty="0" smtClean="0"/>
              <a:t>(Time Quantum)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를 할당하는 방식의  </a:t>
            </a:r>
            <a:r>
              <a:rPr lang="en-US" altLang="ko-KR" sz="1400" dirty="0" smtClean="0"/>
              <a:t>CPU </a:t>
            </a:r>
            <a:r>
              <a:rPr lang="ko-KR" altLang="en-US" sz="1400" dirty="0" smtClean="0"/>
              <a:t>스케줄링 알고리즘</a:t>
            </a:r>
            <a:endParaRPr lang="en-US" altLang="ko-KR" sz="14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응용 프로그래머들이 손쉽게 센서 제어 프로그램을 개발할 수 있게 </a:t>
            </a:r>
            <a:r>
              <a:rPr lang="en-US" altLang="ko-KR" dirty="0" smtClean="0"/>
              <a:t>C </a:t>
            </a:r>
            <a:r>
              <a:rPr lang="ko-KR" altLang="en-US" dirty="0" smtClean="0"/>
              <a:t>기반의 프로그램 작성 기법을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252407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NanoQplus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76220"/>
            <a:ext cx="3963083" cy="442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1347" y="956715"/>
            <a:ext cx="5338936" cy="34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1600" kern="0" dirty="0" smtClean="0"/>
              <a:t>Nano Hardware Abstraction Layer(</a:t>
            </a:r>
            <a:r>
              <a:rPr lang="en-US" altLang="ko-KR" sz="1600" kern="0" dirty="0" err="1" smtClean="0"/>
              <a:t>nHAL</a:t>
            </a:r>
            <a:r>
              <a:rPr lang="en-US" altLang="ko-KR" sz="1600" kern="0" dirty="0" smtClean="0"/>
              <a:t>)</a:t>
            </a:r>
          </a:p>
          <a:p>
            <a:pPr latinLnBrk="0">
              <a:buFontTx/>
              <a:buChar char="-"/>
            </a:pPr>
            <a:r>
              <a:rPr lang="ko-KR" altLang="en-US" sz="1400" kern="0" dirty="0" smtClean="0"/>
              <a:t>하드웨어를 추상화하여 표현할 필요가 있으며</a:t>
            </a:r>
            <a:r>
              <a:rPr lang="en-US" altLang="ko-KR" sz="1400" kern="0" dirty="0" smtClean="0"/>
              <a:t>, </a:t>
            </a:r>
          </a:p>
          <a:p>
            <a:pPr marL="0" indent="0" latinLnBrk="0">
              <a:buNone/>
            </a:pPr>
            <a:r>
              <a:rPr lang="en-US" altLang="ko-KR" sz="1400" kern="0" dirty="0" smtClean="0"/>
              <a:t>        </a:t>
            </a:r>
            <a:r>
              <a:rPr lang="ko-KR" altLang="en-US" sz="1400" kern="0" dirty="0" smtClean="0"/>
              <a:t>이러한 기능 제공을 위해 </a:t>
            </a:r>
            <a:r>
              <a:rPr lang="en-US" altLang="ko-KR" sz="1400" kern="0" dirty="0" err="1" smtClean="0"/>
              <a:t>nHAL</a:t>
            </a:r>
            <a:r>
              <a:rPr lang="ko-KR" altLang="en-US" sz="1400" kern="0" dirty="0" smtClean="0"/>
              <a:t>이라는 디바이스</a:t>
            </a:r>
            <a:endParaRPr lang="en-US" altLang="ko-KR" sz="1400" kern="0" dirty="0" smtClean="0"/>
          </a:p>
          <a:p>
            <a:pPr marL="0" indent="0" latinLnBrk="0">
              <a:buNone/>
            </a:pPr>
            <a:r>
              <a:rPr lang="en-US" altLang="ko-KR" sz="1400" kern="0" dirty="0"/>
              <a:t> </a:t>
            </a:r>
            <a:r>
              <a:rPr lang="en-US" altLang="ko-KR" sz="1400" kern="0" dirty="0" smtClean="0"/>
              <a:t>       </a:t>
            </a:r>
            <a:r>
              <a:rPr lang="ko-KR" altLang="en-US" sz="1400" kern="0" dirty="0" smtClean="0"/>
              <a:t>드라이버 영역을 정의한다</a:t>
            </a:r>
            <a:r>
              <a:rPr lang="en-US" altLang="ko-KR" sz="1400" kern="0" dirty="0" smtClean="0"/>
              <a:t>. </a:t>
            </a:r>
            <a:r>
              <a:rPr lang="ko-KR" altLang="en-US" sz="1400" kern="0" dirty="0" smtClean="0"/>
              <a:t>여기에는 </a:t>
            </a:r>
            <a:r>
              <a:rPr lang="en-US" altLang="ko-KR" sz="1400" kern="0" dirty="0" smtClean="0"/>
              <a:t>LED</a:t>
            </a:r>
            <a:r>
              <a:rPr lang="ko-KR" altLang="en-US" sz="1400" kern="0" dirty="0" smtClean="0"/>
              <a:t>와</a:t>
            </a:r>
            <a:endParaRPr lang="en-US" altLang="ko-KR" sz="1400" kern="0" dirty="0" smtClean="0"/>
          </a:p>
          <a:p>
            <a:pPr marL="0" indent="0" latinLnBrk="0">
              <a:buNone/>
            </a:pPr>
            <a:r>
              <a:rPr lang="en-US" altLang="ko-KR" sz="1400" kern="0" dirty="0"/>
              <a:t> </a:t>
            </a:r>
            <a:r>
              <a:rPr lang="en-US" altLang="ko-KR" sz="1400" kern="0" dirty="0" smtClean="0"/>
              <a:t>       UART, </a:t>
            </a:r>
            <a:r>
              <a:rPr lang="ko-KR" altLang="en-US" sz="1400" kern="0" dirty="0" smtClean="0"/>
              <a:t>각종 센서들의 입력 아날로그 값을 </a:t>
            </a:r>
            <a:endParaRPr lang="en-US" altLang="ko-KR" sz="1400" kern="0" dirty="0" smtClean="0"/>
          </a:p>
          <a:p>
            <a:pPr marL="0" indent="0" latinLnBrk="0">
              <a:buNone/>
            </a:pPr>
            <a:r>
              <a:rPr lang="en-US" altLang="ko-KR" sz="1400" kern="0" dirty="0"/>
              <a:t> </a:t>
            </a:r>
            <a:r>
              <a:rPr lang="en-US" altLang="ko-KR" sz="1400" kern="0" dirty="0" smtClean="0"/>
              <a:t>       </a:t>
            </a:r>
            <a:r>
              <a:rPr lang="ko-KR" altLang="en-US" sz="1400" kern="0" dirty="0" smtClean="0"/>
              <a:t>디지털 값으로 바꿔주는 </a:t>
            </a:r>
            <a:r>
              <a:rPr lang="en-US" altLang="ko-KR" sz="1400" kern="0" dirty="0" smtClean="0"/>
              <a:t>ADC, </a:t>
            </a:r>
            <a:r>
              <a:rPr lang="ko-KR" altLang="en-US" sz="1400" kern="0" dirty="0" smtClean="0"/>
              <a:t>무선통신을 위한</a:t>
            </a:r>
            <a:endParaRPr lang="en-US" altLang="ko-KR" sz="1400" kern="0" dirty="0" smtClean="0"/>
          </a:p>
          <a:p>
            <a:pPr marL="0" indent="0" latinLnBrk="0">
              <a:buNone/>
            </a:pPr>
            <a:r>
              <a:rPr lang="en-US" altLang="ko-KR" sz="1400" kern="0" dirty="0"/>
              <a:t> </a:t>
            </a:r>
            <a:r>
              <a:rPr lang="en-US" altLang="ko-KR" sz="1400" kern="0" dirty="0" smtClean="0"/>
              <a:t>       RF</a:t>
            </a:r>
            <a:r>
              <a:rPr lang="ko-KR" altLang="en-US" sz="1400" kern="0" dirty="0" smtClean="0"/>
              <a:t>에 대한 정의가 포함</a:t>
            </a:r>
            <a:endParaRPr lang="en-US" altLang="ko-KR" sz="1400" kern="0" dirty="0" smtClean="0"/>
          </a:p>
          <a:p>
            <a:pPr latinLnBrk="0"/>
            <a:r>
              <a:rPr lang="en-US" altLang="ko-KR" sz="1600" kern="0" dirty="0" smtClean="0"/>
              <a:t>Kernel</a:t>
            </a:r>
          </a:p>
          <a:p>
            <a:pPr latinLnBrk="0">
              <a:buFontTx/>
              <a:buChar char="-"/>
            </a:pPr>
            <a:r>
              <a:rPr lang="en-US" altLang="ko-KR" sz="1600" kern="0" dirty="0" smtClean="0"/>
              <a:t>Thread Management(</a:t>
            </a:r>
            <a:r>
              <a:rPr lang="ko-KR" altLang="en-US" sz="1600" kern="0" dirty="0" err="1" smtClean="0"/>
              <a:t>쓰레드</a:t>
            </a:r>
            <a:r>
              <a:rPr lang="ko-KR" altLang="en-US" sz="1600" kern="0" dirty="0" smtClean="0"/>
              <a:t> 상태 관리</a:t>
            </a:r>
            <a:r>
              <a:rPr lang="en-US" altLang="ko-KR" sz="1600" kern="0" dirty="0" smtClean="0"/>
              <a:t>) / Power Management(</a:t>
            </a:r>
            <a:r>
              <a:rPr lang="ko-KR" altLang="en-US" sz="1600" kern="0" dirty="0" smtClean="0"/>
              <a:t>전력관리</a:t>
            </a:r>
            <a:r>
              <a:rPr lang="en-US" altLang="ko-KR" sz="1600" kern="0" dirty="0" smtClean="0"/>
              <a:t>)/  </a:t>
            </a:r>
          </a:p>
          <a:p>
            <a:pPr marL="0" indent="0" latinLnBrk="0">
              <a:buNone/>
            </a:pPr>
            <a:r>
              <a:rPr lang="en-US" altLang="ko-KR" sz="1600" kern="0" dirty="0" smtClean="0"/>
              <a:t>       Memory Management(</a:t>
            </a:r>
            <a:r>
              <a:rPr lang="ko-KR" altLang="en-US" sz="1600" kern="0" dirty="0" smtClean="0"/>
              <a:t>메모리 할당 및 할당 해제</a:t>
            </a:r>
            <a:r>
              <a:rPr lang="en-US" altLang="ko-KR" sz="1600" kern="0" dirty="0" smtClean="0"/>
              <a:t>)</a:t>
            </a:r>
          </a:p>
          <a:p>
            <a:pPr latinLnBrk="0"/>
            <a:r>
              <a:rPr lang="en-US" altLang="ko-KR" sz="1600" kern="0" dirty="0" smtClean="0"/>
              <a:t>Sensor Management</a:t>
            </a:r>
          </a:p>
          <a:p>
            <a:pPr latinLnBrk="0">
              <a:buFontTx/>
              <a:buChar char="-"/>
            </a:pPr>
            <a:r>
              <a:rPr lang="ko-KR" altLang="en-US" sz="1600" kern="0" dirty="0" smtClean="0"/>
              <a:t>환경감시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위치추적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안전관리 등 응용들을 위한 </a:t>
            </a:r>
            <a:r>
              <a:rPr lang="ko-KR" altLang="en-US" sz="1600" kern="0" dirty="0" err="1" smtClean="0"/>
              <a:t>센싱</a:t>
            </a:r>
            <a:endParaRPr lang="en-US" altLang="ko-KR" sz="1600" kern="0" dirty="0"/>
          </a:p>
          <a:p>
            <a:pPr marL="0" indent="0" latinLnBrk="0">
              <a:buNone/>
            </a:pPr>
            <a:r>
              <a:rPr lang="en-US" altLang="ko-KR" sz="1600" kern="0" dirty="0" smtClean="0"/>
              <a:t>       </a:t>
            </a:r>
            <a:r>
              <a:rPr lang="ko-KR" altLang="en-US" sz="1600" kern="0" dirty="0" smtClean="0"/>
              <a:t>기능과 </a:t>
            </a:r>
            <a:r>
              <a:rPr lang="ko-KR" altLang="en-US" sz="1600" kern="0" dirty="0" err="1" smtClean="0"/>
              <a:t>센싱</a:t>
            </a:r>
            <a:r>
              <a:rPr lang="ko-KR" altLang="en-US" sz="1600" kern="0" dirty="0" smtClean="0"/>
              <a:t> 결과에 따라 구동 모터 혹은 스위치를 </a:t>
            </a:r>
            <a:endParaRPr lang="en-US" altLang="ko-KR" sz="1600" kern="0" dirty="0" smtClean="0"/>
          </a:p>
          <a:p>
            <a:pPr marL="0" indent="0" latinLnBrk="0">
              <a:buNone/>
            </a:pPr>
            <a:r>
              <a:rPr lang="en-US" altLang="ko-KR" sz="1600" kern="0" dirty="0"/>
              <a:t> </a:t>
            </a:r>
            <a:r>
              <a:rPr lang="en-US" altLang="ko-KR" sz="1600" kern="0" dirty="0" smtClean="0"/>
              <a:t>      </a:t>
            </a:r>
            <a:r>
              <a:rPr lang="ko-KR" altLang="en-US" sz="1600" kern="0" dirty="0" smtClean="0"/>
              <a:t>작동시키는 인터페이스 기능을 제공</a:t>
            </a:r>
            <a:endParaRPr lang="en-US" altLang="ko-KR" sz="1600" kern="0" dirty="0" smtClean="0"/>
          </a:p>
          <a:p>
            <a:pPr latinLnBrk="0"/>
            <a:r>
              <a:rPr lang="en-US" altLang="ko-KR" sz="1600" kern="0" dirty="0" smtClean="0"/>
              <a:t>Routing Management(</a:t>
            </a:r>
            <a:r>
              <a:rPr lang="ko-KR" altLang="en-US" sz="1600" kern="0" dirty="0" err="1" smtClean="0"/>
              <a:t>센서노드간</a:t>
            </a:r>
            <a:r>
              <a:rPr lang="ko-KR" altLang="en-US" sz="1600" kern="0" dirty="0" smtClean="0"/>
              <a:t> 메시지 </a:t>
            </a:r>
            <a:r>
              <a:rPr lang="ko-KR" altLang="en-US" sz="1600" kern="0" dirty="0" err="1" smtClean="0"/>
              <a:t>라우팅</a:t>
            </a:r>
            <a:r>
              <a:rPr lang="ko-KR" altLang="en-US" sz="1600" kern="0" dirty="0" smtClean="0"/>
              <a:t> 기능</a:t>
            </a:r>
            <a:r>
              <a:rPr lang="en-US" altLang="ko-KR" sz="1600" kern="0" dirty="0" smtClean="0"/>
              <a:t>)</a:t>
            </a:r>
          </a:p>
          <a:p>
            <a:pPr latinLnBrk="0"/>
            <a:r>
              <a:rPr lang="en-US" altLang="ko-KR" sz="1600" kern="0" dirty="0" smtClean="0"/>
              <a:t>RF Management(</a:t>
            </a:r>
            <a:r>
              <a:rPr lang="ko-KR" altLang="en-US" sz="1600" kern="0" dirty="0" err="1" smtClean="0"/>
              <a:t>센서노드간</a:t>
            </a:r>
            <a:r>
              <a:rPr lang="ko-KR" altLang="en-US" sz="1600" kern="0" dirty="0" smtClean="0"/>
              <a:t> 무선 통신</a:t>
            </a:r>
            <a:r>
              <a:rPr lang="en-US" altLang="ko-KR" sz="1600" kern="0" dirty="0" smtClean="0"/>
              <a:t>)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78633640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USN</a:t>
            </a:r>
            <a:r>
              <a:rPr lang="ko-KR" altLang="en-US" dirty="0" smtClean="0"/>
              <a:t>을 활용한 하나의 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온도와 습도 등 환경정보를 감지하여 저장하기도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거리변화나 움직임 등 이벤트 발생 시 현장의 영상을 </a:t>
            </a:r>
            <a:r>
              <a:rPr lang="ko-KR" altLang="en-US" dirty="0" err="1" smtClean="0"/>
              <a:t>챕처하여</a:t>
            </a:r>
            <a:r>
              <a:rPr lang="ko-KR" altLang="en-US" dirty="0" smtClean="0"/>
              <a:t>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인터넷에 접속된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통하여 원격 모니터링 할 수 있는 서비스를 제공해주는 시스템이다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셀로코</a:t>
            </a:r>
            <a:r>
              <a:rPr lang="ko-KR" altLang="en-US" dirty="0" smtClean="0"/>
              <a:t>㈜는 </a:t>
            </a:r>
            <a:r>
              <a:rPr lang="en-US" altLang="ko-KR" dirty="0" smtClean="0"/>
              <a:t>SEMS</a:t>
            </a:r>
            <a:r>
              <a:rPr lang="ko-KR" altLang="en-US" dirty="0" smtClean="0"/>
              <a:t>에서 사용하는 응용 프로그램으로 </a:t>
            </a:r>
            <a:r>
              <a:rPr lang="en-US" altLang="ko-KR" dirty="0" smtClean="0"/>
              <a:t>SENS Server, </a:t>
            </a:r>
            <a:r>
              <a:rPr lang="en-US" altLang="ko-KR" dirty="0" err="1" smtClean="0"/>
              <a:t>SENSView</a:t>
            </a:r>
            <a:r>
              <a:rPr lang="en-US" altLang="ko-KR" dirty="0" smtClean="0"/>
              <a:t>-PC, </a:t>
            </a:r>
            <a:r>
              <a:rPr lang="en-US" altLang="ko-KR" dirty="0" err="1" smtClean="0"/>
              <a:t>SENSView</a:t>
            </a:r>
            <a:r>
              <a:rPr lang="en-US" altLang="ko-KR" dirty="0" smtClean="0"/>
              <a:t>-Mob</a:t>
            </a:r>
            <a:r>
              <a:rPr lang="ko-KR" altLang="en-US" dirty="0" smtClean="0"/>
              <a:t>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SENS Server</a:t>
            </a:r>
            <a:r>
              <a:rPr lang="ko-KR" altLang="en-US" dirty="0" smtClean="0"/>
              <a:t>는 수집된 데이터를 저장하는 역할과 동시에 사용자가 조회 가능하도록 서비스를 제공한다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SENSView</a:t>
            </a:r>
            <a:r>
              <a:rPr lang="en-US" altLang="ko-KR" dirty="0" smtClean="0"/>
              <a:t>-PC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Mob</a:t>
            </a:r>
            <a:r>
              <a:rPr lang="ko-KR" altLang="en-US" dirty="0" smtClean="0"/>
              <a:t>은 저장된 데이터들을 모니터링을 하는 응용 프로그램이다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55220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및 복합 </a:t>
            </a:r>
            <a:r>
              <a:rPr lang="en-US" altLang="ko-KR" dirty="0" smtClean="0"/>
              <a:t>USN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, UC500C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MyUSN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USN </a:t>
            </a:r>
            <a:r>
              <a:rPr lang="ko-KR" altLang="en-US" dirty="0" smtClean="0"/>
              <a:t>시스템의 핵심기능을 담당하는 </a:t>
            </a:r>
            <a:r>
              <a:rPr lang="en-US" altLang="ko-KR" dirty="0" smtClean="0"/>
              <a:t>UC5000C </a:t>
            </a:r>
            <a:r>
              <a:rPr lang="ko-KR" altLang="en-US" dirty="0" smtClean="0"/>
              <a:t>마이크로 프로세서가 내장되어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UC5000C </a:t>
            </a:r>
            <a:r>
              <a:rPr lang="ko-KR" altLang="en-US" dirty="0" smtClean="0"/>
              <a:t>마이크로 프로세서에는 범용 </a:t>
            </a:r>
            <a:r>
              <a:rPr lang="en-US" altLang="ko-KR" dirty="0" smtClean="0"/>
              <a:t>MCU SU8051</a:t>
            </a:r>
            <a:r>
              <a:rPr lang="ko-KR" altLang="en-US" dirty="0" smtClean="0"/>
              <a:t>과 표준 영상 처리 프로세서인 </a:t>
            </a:r>
            <a:r>
              <a:rPr lang="en-US" altLang="ko-KR" dirty="0" smtClean="0"/>
              <a:t>JPEG encoder</a:t>
            </a:r>
            <a:r>
              <a:rPr lang="ko-KR" altLang="en-US" dirty="0" smtClean="0"/>
              <a:t>가 내장되어 효율적인 영상 </a:t>
            </a:r>
            <a:r>
              <a:rPr lang="en-US" altLang="ko-KR" dirty="0" smtClean="0"/>
              <a:t>USN</a:t>
            </a:r>
            <a:r>
              <a:rPr lang="ko-KR" altLang="en-US" dirty="0" smtClean="0"/>
              <a:t>의 기능을 지원한다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367665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imagerId2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08920"/>
            <a:ext cx="37973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22920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SG100F</a:t>
            </a:r>
            <a:r>
              <a:rPr lang="ko-KR" altLang="en-US" dirty="0" smtClean="0">
                <a:latin typeface="+mj-lt"/>
              </a:rPr>
              <a:t>에서는 </a:t>
            </a:r>
            <a:r>
              <a:rPr lang="en-US" altLang="ko-KR" dirty="0" smtClean="0">
                <a:latin typeface="+mj-lt"/>
              </a:rPr>
              <a:t>FPGA</a:t>
            </a:r>
            <a:r>
              <a:rPr lang="ko-KR" altLang="en-US" dirty="0" smtClean="0">
                <a:latin typeface="+mj-lt"/>
              </a:rPr>
              <a:t>로 구현된 </a:t>
            </a:r>
            <a:r>
              <a:rPr lang="en-US" altLang="ko-KR" dirty="0" smtClean="0">
                <a:latin typeface="+mj-lt"/>
              </a:rPr>
              <a:t>UC5000C</a:t>
            </a:r>
            <a:r>
              <a:rPr lang="ko-KR" altLang="en-US" dirty="0" smtClean="0">
                <a:latin typeface="+mj-lt"/>
              </a:rPr>
              <a:t>를 사용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229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SN100S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 Type</a:t>
            </a:r>
            <a:r>
              <a:rPr lang="ko-KR" altLang="en-US" dirty="0" smtClean="0"/>
              <a:t>으로 개발된 </a:t>
            </a:r>
            <a:r>
              <a:rPr lang="en-US" altLang="ko-KR" dirty="0" smtClean="0"/>
              <a:t>UC500C_R2 USN Chip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03526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SU8051 </a:t>
            </a:r>
            <a:r>
              <a:rPr lang="ko-KR" altLang="en-US" dirty="0" smtClean="0"/>
              <a:t>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SU8051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Intel </a:t>
            </a:r>
            <a:r>
              <a:rPr lang="ko-KR" altLang="en-US" dirty="0" smtClean="0"/>
              <a:t>계열의 </a:t>
            </a:r>
            <a:r>
              <a:rPr lang="en-US" altLang="ko-KR" dirty="0" smtClean="0"/>
              <a:t>MCS-51 </a:t>
            </a:r>
            <a:r>
              <a:rPr lang="ko-KR" altLang="en-US" dirty="0" smtClean="0"/>
              <a:t>프로세서 중 하나로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일반적인 </a:t>
            </a:r>
            <a:r>
              <a:rPr lang="en-US" altLang="ko-KR" dirty="0" smtClean="0"/>
              <a:t>synchronous 80C51</a:t>
            </a:r>
            <a:r>
              <a:rPr lang="ko-KR" altLang="en-US" dirty="0" smtClean="0"/>
              <a:t>과 호환되는 </a:t>
            </a:r>
            <a:r>
              <a:rPr lang="en-US" altLang="ko-KR" dirty="0" smtClean="0"/>
              <a:t>8bit </a:t>
            </a:r>
            <a:r>
              <a:rPr lang="ko-KR" altLang="en-US" dirty="0" smtClean="0"/>
              <a:t>마이크로 컨트롤러 </a:t>
            </a:r>
            <a:r>
              <a:rPr lang="en-US" altLang="ko-KR" dirty="0" smtClean="0"/>
              <a:t>IP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자체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이 없기 대문에 외부의 </a:t>
            </a:r>
            <a:r>
              <a:rPr lang="en-US" altLang="ko-KR" dirty="0" smtClean="0"/>
              <a:t>ROM(flash)</a:t>
            </a:r>
            <a:r>
              <a:rPr lang="ko-KR" altLang="en-US" dirty="0" smtClean="0"/>
              <a:t>을 사용하며 외부 프로그램 메모리로부터 명령어를 액세스</a:t>
            </a:r>
            <a:r>
              <a:rPr lang="en-US" altLang="ko-KR" dirty="0" smtClean="0"/>
              <a:t>, F/W porting</a:t>
            </a:r>
            <a:r>
              <a:rPr lang="ko-KR" altLang="en-US" dirty="0" smtClean="0"/>
              <a:t>이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</a:t>
            </a:r>
            <a:r>
              <a:rPr lang="en-US" altLang="ko-KR" dirty="0" smtClean="0"/>
              <a:t>, UART </a:t>
            </a:r>
            <a:r>
              <a:rPr lang="ko-KR" altLang="en-US" dirty="0" smtClean="0"/>
              <a:t>통신 등을 지원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SU8051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8051 </a:t>
            </a:r>
            <a:r>
              <a:rPr lang="ko-KR" altLang="en-US" sz="1400" dirty="0" smtClean="0"/>
              <a:t>산업표준을 만족하는 </a:t>
            </a:r>
            <a:r>
              <a:rPr lang="en-US" altLang="ko-KR" sz="1400" dirty="0" smtClean="0"/>
              <a:t>instruction set </a:t>
            </a:r>
            <a:r>
              <a:rPr lang="ko-KR" altLang="en-US" sz="1400" dirty="0" smtClean="0"/>
              <a:t>명령어 지원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16</a:t>
            </a:r>
            <a:r>
              <a:rPr lang="ko-KR" altLang="en-US" sz="1400" dirty="0" smtClean="0"/>
              <a:t>비트 곱셈 및 나눗셈을 지원하는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산술논리 </a:t>
            </a:r>
            <a:r>
              <a:rPr lang="ko-KR" altLang="en-US" sz="1400" dirty="0" err="1" smtClean="0"/>
              <a:t>연산기</a:t>
            </a:r>
            <a:r>
              <a:rPr lang="ko-KR" altLang="en-US" sz="1400" dirty="0" smtClean="0"/>
              <a:t> 내장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8</a:t>
            </a:r>
            <a:r>
              <a:rPr lang="ko-KR" altLang="en-US" sz="1400" dirty="0" smtClean="0"/>
              <a:t>비트 단위의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입출력 포트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모드로 사용 가능한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16</a:t>
            </a:r>
            <a:r>
              <a:rPr lang="ko-KR" altLang="en-US" sz="1400" dirty="0" smtClean="0"/>
              <a:t>비트 타이머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카운터</a:t>
            </a:r>
            <a:r>
              <a:rPr lang="en-US" altLang="ko-KR" sz="1400" dirty="0" smtClean="0"/>
              <a:t>(T0,T1)</a:t>
            </a:r>
            <a:r>
              <a:rPr lang="ko-KR" altLang="en-US" sz="1400" dirty="0" smtClean="0"/>
              <a:t>내장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전이중방식</a:t>
            </a:r>
            <a:r>
              <a:rPr lang="en-US" altLang="ko-KR" sz="1400" dirty="0" smtClean="0"/>
              <a:t>(full duplex mode)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UART </a:t>
            </a:r>
            <a:r>
              <a:rPr lang="ko-KR" altLang="en-US" sz="1400" dirty="0" smtClean="0"/>
              <a:t>내장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우선순위를 프로그램으로 설정 가능한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인터럽트 지원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Two level Priority Interrupt System</a:t>
            </a:r>
          </a:p>
          <a:p>
            <a:pPr lvl="1"/>
            <a:r>
              <a:rPr lang="en-US" altLang="ko-KR" sz="1400" dirty="0" smtClean="0"/>
              <a:t>256 </a:t>
            </a:r>
            <a:r>
              <a:rPr lang="ko-KR" altLang="en-US" sz="1400" dirty="0" smtClean="0"/>
              <a:t>바이트의 저장 가능한 내부 데이터 메모리 내장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64kByte</a:t>
            </a:r>
            <a:r>
              <a:rPr lang="ko-KR" altLang="en-US" sz="1400" dirty="0" smtClean="0"/>
              <a:t>의 외부 프로그램 메모리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외부 데이터 메모리 확장 영역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07214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JPCON </a:t>
            </a:r>
            <a:r>
              <a:rPr lang="ko-KR" altLang="en-US" dirty="0" smtClean="0"/>
              <a:t>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JPCON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UC5000C</a:t>
            </a:r>
            <a:r>
              <a:rPr lang="ko-KR" altLang="en-US" dirty="0" smtClean="0"/>
              <a:t>의 영상처리를 담당하는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JPEG encoder</a:t>
            </a:r>
            <a:r>
              <a:rPr lang="ko-KR" altLang="en-US" dirty="0" smtClean="0"/>
              <a:t>와 영상 저장 메모리와 </a:t>
            </a:r>
            <a:r>
              <a:rPr lang="ko-KR" altLang="en-US" dirty="0" err="1" smtClean="0"/>
              <a:t>제어부로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JPCON</a:t>
            </a:r>
            <a:r>
              <a:rPr lang="ko-KR" altLang="en-US" dirty="0" smtClean="0"/>
              <a:t>은 외부 </a:t>
            </a:r>
            <a:r>
              <a:rPr lang="en-US" altLang="ko-KR" dirty="0" smtClean="0"/>
              <a:t>CIS(CMOS Image Sensor)</a:t>
            </a:r>
            <a:r>
              <a:rPr lang="ko-KR" altLang="en-US" dirty="0" smtClean="0"/>
              <a:t>센서에서 입력된 영상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JPEG </a:t>
            </a:r>
            <a:r>
              <a:rPr lang="ko-KR" altLang="en-US" dirty="0" smtClean="0"/>
              <a:t>형태로 변환해주고 이를 내부의 영상 저장 메모리에 저장한 후 </a:t>
            </a:r>
            <a:r>
              <a:rPr lang="en-US" altLang="ko-KR" dirty="0" smtClean="0"/>
              <a:t>SU8051</a:t>
            </a:r>
            <a:r>
              <a:rPr lang="ko-KR" altLang="en-US" dirty="0" smtClean="0"/>
              <a:t>의 명령에 따라 영상데이터를 외부데이터 메모리에 출력해주는 기능을 수행한다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JPCON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Encoding</a:t>
            </a:r>
            <a:r>
              <a:rPr lang="ko-KR" altLang="en-US" sz="1400" dirty="0" smtClean="0"/>
              <a:t>되는 영상 데이터는 </a:t>
            </a:r>
            <a:r>
              <a:rPr lang="en-US" altLang="ko-KR" sz="1400" dirty="0" smtClean="0"/>
              <a:t>JPEG</a:t>
            </a:r>
            <a:r>
              <a:rPr lang="ko-KR" altLang="en-US" sz="1400" dirty="0" smtClean="0"/>
              <a:t>표준에 호환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VGA, CIF, QVGA </a:t>
            </a:r>
            <a:r>
              <a:rPr lang="ko-KR" altLang="en-US" sz="1400" dirty="0" smtClean="0"/>
              <a:t>해상도 지원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Supported </a:t>
            </a:r>
            <a:r>
              <a:rPr lang="en-US" altLang="ko-KR" sz="1400" dirty="0" err="1" smtClean="0"/>
              <a:t>chroma</a:t>
            </a:r>
            <a:r>
              <a:rPr lang="en-US" altLang="ko-KR" sz="1400" dirty="0" smtClean="0"/>
              <a:t> sub-sampling format : 4:2:2</a:t>
            </a:r>
          </a:p>
          <a:p>
            <a:pPr lvl="1"/>
            <a:r>
              <a:rPr lang="en-US" altLang="ko-KR" sz="1400" dirty="0" smtClean="0"/>
              <a:t>32kByte </a:t>
            </a:r>
            <a:r>
              <a:rPr lang="ko-KR" altLang="en-US" sz="1400" dirty="0" err="1" smtClean="0"/>
              <a:t>크키까지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JPEG</a:t>
            </a:r>
            <a:r>
              <a:rPr lang="ko-KR" altLang="en-US" sz="1400" dirty="0" smtClean="0"/>
              <a:t>영상 데이터를 저장할 수 있는 메모리 내장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Support CIS sensor : Hynix YACBAC1SDDAS</a:t>
            </a:r>
          </a:p>
          <a:p>
            <a:pPr lvl="1"/>
            <a:r>
              <a:rPr lang="ko-KR" altLang="en-US" sz="1400" dirty="0" smtClean="0"/>
              <a:t>직접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간접 </a:t>
            </a:r>
            <a:r>
              <a:rPr lang="ko-KR" altLang="en-US" sz="1400" dirty="0" err="1" smtClean="0"/>
              <a:t>어드레싱</a:t>
            </a:r>
            <a:r>
              <a:rPr lang="ko-KR" altLang="en-US" sz="1400" dirty="0" smtClean="0"/>
              <a:t> 방식으로 외부 </a:t>
            </a:r>
            <a:r>
              <a:rPr lang="en-US" altLang="ko-KR" sz="1400" dirty="0" smtClean="0"/>
              <a:t>CIS</a:t>
            </a:r>
            <a:r>
              <a:rPr lang="ko-KR" altLang="en-US" sz="1400" dirty="0" smtClean="0"/>
              <a:t>센서 제어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12975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0829" y="3710067"/>
            <a:ext cx="4985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USN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이란</a:t>
            </a:r>
            <a:r>
              <a:rPr lang="en-US" altLang="ko-KR" dirty="0" smtClean="0"/>
              <a:t> Ubiquitous Sensor Network</a:t>
            </a:r>
            <a:r>
              <a:rPr lang="ko-KR" altLang="en-US" dirty="0" smtClean="0"/>
              <a:t>의 약자로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각종 센서에서 수집한 정보를 </a:t>
            </a:r>
            <a:endParaRPr lang="en-US" altLang="ko-KR" dirty="0" smtClean="0"/>
          </a:p>
          <a:p>
            <a:r>
              <a:rPr lang="ko-KR" altLang="en-US" dirty="0" smtClean="0"/>
              <a:t>유무선 통신 방법으로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처리할 수 있게     구성한 네트워크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셀로코</a:t>
            </a:r>
            <a:r>
              <a:rPr lang="ko-KR" altLang="en-US" dirty="0" smtClean="0"/>
              <a:t>㈜에서 개발한 유무선 센서 네트워크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시스템 솔루션 </a:t>
            </a:r>
            <a:r>
              <a:rPr lang="en-US" altLang="ko-KR" dirty="0" smtClean="0"/>
              <a:t>My USN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829" y="1114371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 Unicode MS" panose="020B0604020202020204" pitchFamily="50" charset="-127"/>
              </a:rPr>
              <a:t>아는 것이 힘이다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Francis Bacon(1561~1626)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IoT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Internet of Things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정보화 사회가 심화되면서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생활 주변의 모든 기기들까지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정보를 수집 및 전달하고 그것을 이용하여 사회의 안정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편의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문화생활을 추구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523533" cy="39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38670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 USN station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7571184" cy="346533"/>
          </a:xfrm>
        </p:spPr>
        <p:txBody>
          <a:bodyPr/>
          <a:lstStyle/>
          <a:p>
            <a:r>
              <a:rPr lang="en-US" altLang="ko-KR" dirty="0" smtClean="0"/>
              <a:t>SENSOS(</a:t>
            </a:r>
            <a:r>
              <a:rPr lang="en-US" altLang="ko-KR" dirty="0" err="1" smtClean="0"/>
              <a:t>Seloco</a:t>
            </a:r>
            <a:r>
              <a:rPr lang="en-US" altLang="ko-KR" dirty="0" smtClean="0"/>
              <a:t> USN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 Solution)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026" name="imagerId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21" y="1484784"/>
            <a:ext cx="49657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774" y="1988840"/>
            <a:ext cx="280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USN Station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SG100F </a:t>
            </a:r>
            <a:r>
              <a:rPr lang="ko-KR" altLang="en-US" dirty="0" err="1" smtClean="0"/>
              <a:t>게이트웨이와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SN100S </a:t>
            </a:r>
            <a:r>
              <a:rPr lang="ko-KR" altLang="en-US" dirty="0" err="1" smtClean="0"/>
              <a:t>센서노드로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162473"/>
            <a:ext cx="648072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 bwMode="auto">
          <a:xfrm>
            <a:off x="3347864" y="2450505"/>
            <a:ext cx="1224136" cy="18640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774" y="3212975"/>
            <a:ext cx="31323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보드 모델명의 끝자리 </a:t>
            </a:r>
            <a:r>
              <a:rPr lang="en-US" altLang="ko-KR" dirty="0" smtClean="0"/>
              <a:t>‘F’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‘S’</a:t>
            </a:r>
            <a:r>
              <a:rPr lang="ko-KR" altLang="en-US" dirty="0" smtClean="0"/>
              <a:t>는 적용된 기술을 구분하여 </a:t>
            </a:r>
            <a:r>
              <a:rPr lang="en-US" altLang="ko-KR" dirty="0" smtClean="0"/>
              <a:t>FPGA</a:t>
            </a:r>
            <a:r>
              <a:rPr lang="ko-KR" altLang="en-US" dirty="0" smtClean="0"/>
              <a:t>기반 또는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기반임을 의미함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200" dirty="0" smtClean="0"/>
              <a:t>FPGA: Field Programmable Gate Array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설계 가능 논리소자와 프로그래밍이 가능한 내부 회로가 포함된 반도체 소자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SoC</a:t>
            </a:r>
            <a:r>
              <a:rPr lang="en-US" altLang="ko-KR" sz="1200" dirty="0" smtClean="0"/>
              <a:t> : System on Chip</a:t>
            </a:r>
            <a:r>
              <a:rPr lang="ko-KR" altLang="en-US" sz="1200" dirty="0" smtClean="0"/>
              <a:t>의 약자로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임베디드</a:t>
            </a:r>
            <a:r>
              <a:rPr lang="ko-KR" altLang="en-US" sz="1200" dirty="0" smtClean="0"/>
              <a:t> 시스템 영역에 주로 사용되는데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하나의 집적회로에 집적된 컴퓨터나 전자부품을 가리킨다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05852" y="5615338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MyUSN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구성 및 통신 인터페이스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86599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3682752" cy="346533"/>
          </a:xfrm>
        </p:spPr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2050" name="imagerId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98477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732" y="4869160"/>
            <a:ext cx="8165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SG100F</a:t>
            </a:r>
            <a:r>
              <a:rPr lang="ko-KR" altLang="ko-KR" dirty="0"/>
              <a:t>는</a:t>
            </a:r>
            <a:r>
              <a:rPr lang="en-US" altLang="ko-KR" dirty="0"/>
              <a:t> FPGA</a:t>
            </a:r>
            <a:r>
              <a:rPr lang="ko-KR" altLang="ko-KR" dirty="0"/>
              <a:t>기반의</a:t>
            </a:r>
            <a:r>
              <a:rPr lang="en-US" altLang="ko-KR" dirty="0"/>
              <a:t> 8051 MCU</a:t>
            </a:r>
            <a:r>
              <a:rPr lang="ko-KR" altLang="ko-KR" dirty="0"/>
              <a:t>와</a:t>
            </a:r>
            <a:r>
              <a:rPr lang="en-US" altLang="ko-KR" dirty="0"/>
              <a:t> JPEG encoder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 smtClean="0"/>
              <a:t>중심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en-US" altLang="ko-KR" dirty="0" smtClean="0"/>
              <a:t>UART</a:t>
            </a:r>
            <a:r>
              <a:rPr lang="en-US" altLang="ko-KR" dirty="0"/>
              <a:t>, </a:t>
            </a:r>
            <a:r>
              <a:rPr lang="en-US" altLang="ko-KR" dirty="0" smtClean="0"/>
              <a:t>Ethernet,</a:t>
            </a:r>
            <a:r>
              <a:rPr lang="en-US" altLang="ko-KR" dirty="0"/>
              <a:t> </a:t>
            </a:r>
            <a:r>
              <a:rPr lang="en-US" altLang="ko-KR" dirty="0" smtClean="0"/>
              <a:t>ZigBee</a:t>
            </a:r>
            <a:r>
              <a:rPr lang="en-US" altLang="ko-KR" dirty="0"/>
              <a:t>, </a:t>
            </a:r>
            <a:r>
              <a:rPr lang="en-US" altLang="ko-KR" dirty="0" err="1"/>
              <a:t>WiFi</a:t>
            </a:r>
            <a:r>
              <a:rPr lang="en-US" altLang="ko-KR" dirty="0"/>
              <a:t> </a:t>
            </a:r>
            <a:r>
              <a:rPr lang="ko-KR" altLang="ko-KR" dirty="0"/>
              <a:t>등의</a:t>
            </a:r>
            <a:r>
              <a:rPr lang="en-US" altLang="ko-KR" dirty="0"/>
              <a:t> </a:t>
            </a:r>
            <a:r>
              <a:rPr lang="ko-KR" altLang="ko-KR" dirty="0"/>
              <a:t>통신</a:t>
            </a:r>
            <a:r>
              <a:rPr lang="en-US" altLang="ko-KR" dirty="0"/>
              <a:t> </a:t>
            </a:r>
            <a:r>
              <a:rPr lang="ko-KR" altLang="ko-KR" dirty="0"/>
              <a:t>모듈과</a:t>
            </a:r>
            <a:r>
              <a:rPr lang="en-US" altLang="ko-KR" dirty="0"/>
              <a:t> </a:t>
            </a:r>
            <a:r>
              <a:rPr lang="ko-KR" altLang="ko-KR" b="1" dirty="0" smtClean="0"/>
              <a:t>온도</a:t>
            </a:r>
            <a:r>
              <a:rPr lang="en-US" altLang="ko-KR" b="1" dirty="0"/>
              <a:t>/ </a:t>
            </a:r>
            <a:r>
              <a:rPr lang="ko-KR" altLang="ko-KR" b="1" dirty="0" smtClean="0"/>
              <a:t>조도</a:t>
            </a:r>
            <a:r>
              <a:rPr lang="en-US" altLang="ko-KR" b="1" dirty="0"/>
              <a:t>/ </a:t>
            </a:r>
            <a:r>
              <a:rPr lang="ko-KR" altLang="ko-KR" b="1" dirty="0" smtClean="0"/>
              <a:t>연기</a:t>
            </a:r>
            <a:r>
              <a:rPr lang="en-US" altLang="ko-KR" b="1" dirty="0"/>
              <a:t>/ </a:t>
            </a:r>
            <a:endParaRPr lang="en-US" altLang="ko-KR" b="1" dirty="0" smtClean="0"/>
          </a:p>
          <a:p>
            <a:r>
              <a:rPr lang="ko-KR" altLang="en-US" b="1" dirty="0" smtClean="0"/>
              <a:t>기</a:t>
            </a:r>
            <a:r>
              <a:rPr lang="ko-KR" altLang="ko-KR" b="1" dirty="0" smtClean="0"/>
              <a:t>압</a:t>
            </a:r>
            <a:r>
              <a:rPr lang="en-US" altLang="ko-KR" b="1" dirty="0"/>
              <a:t>/ </a:t>
            </a:r>
            <a:r>
              <a:rPr lang="ko-KR" altLang="ko-KR" b="1" dirty="0" smtClean="0"/>
              <a:t>동작</a:t>
            </a:r>
            <a:r>
              <a:rPr lang="en-US" altLang="ko-KR" b="1" dirty="0"/>
              <a:t>/ </a:t>
            </a:r>
            <a:r>
              <a:rPr lang="ko-KR" altLang="ko-KR" b="1" dirty="0" smtClean="0"/>
              <a:t>거리</a:t>
            </a:r>
            <a:r>
              <a:rPr lang="en-US" altLang="ko-KR" b="1" dirty="0"/>
              <a:t>/ </a:t>
            </a:r>
            <a:r>
              <a:rPr lang="ko-KR" altLang="ko-KR" b="1" dirty="0" smtClean="0"/>
              <a:t>터치</a:t>
            </a:r>
            <a:r>
              <a:rPr lang="en-US" altLang="ko-KR" b="1" dirty="0"/>
              <a:t>/ </a:t>
            </a:r>
            <a:r>
              <a:rPr lang="ko-KR" altLang="ko-KR" b="1" dirty="0" err="1" smtClean="0"/>
              <a:t>온습도</a:t>
            </a:r>
            <a:r>
              <a:rPr lang="en-US" altLang="ko-KR" b="1" dirty="0"/>
              <a:t>/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이미지</a:t>
            </a:r>
            <a:r>
              <a:rPr lang="en-US" altLang="ko-KR" dirty="0"/>
              <a:t> </a:t>
            </a:r>
            <a:r>
              <a:rPr lang="ko-KR" altLang="ko-KR" dirty="0"/>
              <a:t>등의</a:t>
            </a:r>
            <a:r>
              <a:rPr lang="en-US" altLang="ko-KR" dirty="0"/>
              <a:t> </a:t>
            </a:r>
            <a:r>
              <a:rPr lang="ko-KR" altLang="ko-KR" dirty="0"/>
              <a:t>센서</a:t>
            </a:r>
            <a:r>
              <a:rPr lang="en-US" altLang="ko-KR" dirty="0"/>
              <a:t> </a:t>
            </a:r>
            <a:r>
              <a:rPr lang="ko-KR" altLang="ko-KR" dirty="0"/>
              <a:t>모듈</a:t>
            </a:r>
            <a:r>
              <a:rPr lang="en-US" altLang="ko-KR" dirty="0"/>
              <a:t> </a:t>
            </a:r>
            <a:r>
              <a:rPr lang="ko-KR" altLang="ko-KR" dirty="0"/>
              <a:t>및</a:t>
            </a:r>
            <a:r>
              <a:rPr lang="en-US" altLang="ko-KR" dirty="0"/>
              <a:t> LCD, 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와</a:t>
            </a:r>
            <a:endParaRPr lang="en-US" altLang="ko-KR" dirty="0"/>
          </a:p>
          <a:p>
            <a:r>
              <a:rPr lang="en-US" altLang="ko-KR" dirty="0" smtClean="0"/>
              <a:t>Push</a:t>
            </a:r>
            <a:r>
              <a:rPr lang="en-US" altLang="ko-KR" dirty="0"/>
              <a:t> Switch </a:t>
            </a:r>
            <a:r>
              <a:rPr lang="ko-KR" altLang="ko-KR" dirty="0"/>
              <a:t>등</a:t>
            </a:r>
            <a:r>
              <a:rPr lang="en-US" altLang="ko-KR" dirty="0"/>
              <a:t> </a:t>
            </a:r>
            <a:r>
              <a:rPr lang="ko-KR" altLang="ko-KR" dirty="0"/>
              <a:t>다양한</a:t>
            </a:r>
            <a:r>
              <a:rPr lang="en-US" altLang="ko-KR" dirty="0"/>
              <a:t> </a:t>
            </a:r>
            <a:r>
              <a:rPr lang="ko-KR" altLang="ko-KR" dirty="0"/>
              <a:t>입출력</a:t>
            </a:r>
            <a:r>
              <a:rPr lang="en-US" altLang="ko-KR" dirty="0"/>
              <a:t> </a:t>
            </a:r>
            <a:r>
              <a:rPr lang="ko-KR" altLang="ko-KR" dirty="0" smtClean="0"/>
              <a:t>소자들을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포함하고</a:t>
            </a:r>
            <a:r>
              <a:rPr lang="en-US" altLang="ko-KR" dirty="0"/>
              <a:t> 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441783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SG100F</a:t>
            </a:r>
            <a:r>
              <a:rPr lang="ko-KR" altLang="en-US" sz="1400" dirty="0" smtClean="0"/>
              <a:t>의 주요 구성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78493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1135391"/>
            <a:ext cx="4322696" cy="514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708920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SG100F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FPGA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8bit MCU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SU8051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JPEG encoder</a:t>
            </a:r>
            <a:r>
              <a:rPr lang="ko-KR" altLang="en-US" dirty="0" smtClean="0"/>
              <a:t>가 내장되어 있으며 </a:t>
            </a:r>
            <a:r>
              <a:rPr lang="en-US" altLang="ko-KR" dirty="0" smtClean="0"/>
              <a:t>64kByte</a:t>
            </a:r>
            <a:r>
              <a:rPr lang="ko-KR" altLang="en-US" dirty="0" smtClean="0"/>
              <a:t>의 프로그램 메모리와 </a:t>
            </a:r>
            <a:r>
              <a:rPr lang="en-US" altLang="ko-KR" dirty="0" smtClean="0"/>
              <a:t>64kByte</a:t>
            </a:r>
            <a:r>
              <a:rPr lang="ko-KR" altLang="en-US" dirty="0" smtClean="0"/>
              <a:t>의 외부 데이터 메모리를 갖고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14253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" y="1225779"/>
            <a:ext cx="7571184" cy="34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 dirty="0" err="1" smtClean="0"/>
              <a:t>센서부</a:t>
            </a:r>
            <a:endParaRPr lang="en-US" altLang="ko-KR" kern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2132856"/>
            <a:ext cx="4331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SG100F</a:t>
            </a:r>
            <a:r>
              <a:rPr lang="ko-KR" altLang="en-US" dirty="0" smtClean="0"/>
              <a:t>에는 총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ko-KR" altLang="en-US" dirty="0" smtClean="0"/>
              <a:t>의 센서가 장착</a:t>
            </a:r>
            <a:r>
              <a:rPr lang="en-US" altLang="ko-KR" dirty="0" smtClean="0"/>
              <a:t>.      </a:t>
            </a:r>
            <a:r>
              <a:rPr lang="ko-KR" altLang="en-US" b="1" dirty="0" smtClean="0"/>
              <a:t>기압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온도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조도</a:t>
            </a:r>
            <a:r>
              <a:rPr lang="en-US" altLang="ko-KR" b="1" dirty="0"/>
              <a:t>/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움직임</a:t>
            </a:r>
            <a:r>
              <a:rPr lang="en-US" altLang="ko-KR" b="1" dirty="0"/>
              <a:t>/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연기</a:t>
            </a:r>
            <a:r>
              <a:rPr lang="en-US" altLang="ko-KR" b="1" dirty="0"/>
              <a:t>/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거리</a:t>
            </a:r>
            <a:r>
              <a:rPr lang="en-US" altLang="ko-KR" b="1" dirty="0"/>
              <a:t>/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터치 </a:t>
            </a:r>
            <a:r>
              <a:rPr lang="ko-KR" altLang="en-US" dirty="0" smtClean="0"/>
              <a:t>센서는 아날로그 출력 값을 갖기 때문에 별도의 </a:t>
            </a:r>
            <a:r>
              <a:rPr lang="en-US" altLang="ko-KR" dirty="0" smtClean="0"/>
              <a:t>ADC IC</a:t>
            </a:r>
            <a:r>
              <a:rPr lang="ko-KR" altLang="en-US" dirty="0" smtClean="0"/>
              <a:t>와 연결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나머지 이미지 센서와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센서는 </a:t>
            </a:r>
            <a:r>
              <a:rPr lang="en-US" altLang="ko-KR" dirty="0" smtClean="0"/>
              <a:t>FPGA</a:t>
            </a:r>
            <a:r>
              <a:rPr lang="ko-KR" altLang="en-US" dirty="0" smtClean="0"/>
              <a:t>에 직접 연결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 bwMode="auto">
          <a:xfrm>
            <a:off x="2273197" y="2132856"/>
            <a:ext cx="775594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99045"/>
            <a:ext cx="4388754" cy="447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4427984" y="1399045"/>
            <a:ext cx="864096" cy="2606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28733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5482952" cy="2664519"/>
          </a:xfrm>
        </p:spPr>
        <p:txBody>
          <a:bodyPr/>
          <a:lstStyle/>
          <a:p>
            <a:r>
              <a:rPr lang="ko-KR" altLang="en-US" dirty="0" smtClean="0"/>
              <a:t>온도센서</a:t>
            </a:r>
            <a:r>
              <a:rPr lang="en-US" altLang="ko-KR" dirty="0" smtClean="0"/>
              <a:t>(LM35DZ)</a:t>
            </a:r>
          </a:p>
          <a:p>
            <a:pPr marL="457200" lvl="1" indent="0">
              <a:buNone/>
            </a:pPr>
            <a:r>
              <a:rPr lang="en-US" altLang="ko-KR" dirty="0" smtClean="0"/>
              <a:t>- National Semiconductor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TO-92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LM35DZ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0~100</a:t>
            </a:r>
            <a:r>
              <a:rPr lang="ko-KR" altLang="en-US" dirty="0" smtClean="0"/>
              <a:t>℃의 온도 측정범위를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섭씨온도에 대해 선형적으로 비례한 전압을 출력한다</a:t>
            </a:r>
            <a:r>
              <a:rPr lang="en-US" altLang="ko-KR" dirty="0" smtClean="0"/>
              <a:t>.  SG100F</a:t>
            </a:r>
            <a:r>
              <a:rPr lang="ko-KR" altLang="en-US" dirty="0" smtClean="0"/>
              <a:t>에서는 측정된 온도 데이터가 </a:t>
            </a:r>
            <a:r>
              <a:rPr lang="en-US" altLang="ko-KR" dirty="0" smtClean="0"/>
              <a:t>ADC </a:t>
            </a:r>
            <a:r>
              <a:rPr lang="ko-KR" altLang="en-US" dirty="0" smtClean="0"/>
              <a:t>칩을 통해 디지털 신호로 변환되어 </a:t>
            </a:r>
            <a:r>
              <a:rPr lang="en-US" altLang="ko-KR" dirty="0" smtClean="0"/>
              <a:t>FPGA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MCU(SU8051)</a:t>
            </a:r>
            <a:r>
              <a:rPr lang="ko-KR" altLang="en-US" dirty="0" smtClean="0"/>
              <a:t>에 입력된다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857250" lvl="2" indent="0">
              <a:buNone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88" y="908720"/>
            <a:ext cx="1924713" cy="231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501008"/>
            <a:ext cx="4402832" cy="24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 smtClean="0"/>
              <a:t>연기센서</a:t>
            </a:r>
            <a:r>
              <a:rPr lang="en-US" altLang="ko-KR" kern="0" smtClean="0"/>
              <a:t>(GSAP61)</a:t>
            </a:r>
          </a:p>
          <a:p>
            <a:pPr marL="457200" lvl="1" indent="0" latinLnBrk="0">
              <a:buFont typeface="Wingdings" pitchFamily="2" charset="2"/>
              <a:buNone/>
            </a:pPr>
            <a:r>
              <a:rPr lang="en-US" altLang="ko-KR" kern="0" smtClean="0"/>
              <a:t>-  Ogam Technology</a:t>
            </a:r>
            <a:r>
              <a:rPr lang="ko-KR" altLang="en-US" kern="0" smtClean="0"/>
              <a:t>사의 </a:t>
            </a:r>
            <a:r>
              <a:rPr lang="en-US" altLang="ko-KR" kern="0" smtClean="0"/>
              <a:t>P</a:t>
            </a:r>
            <a:r>
              <a:rPr lang="ko-KR" altLang="en-US" kern="0" smtClean="0"/>
              <a:t>타입 </a:t>
            </a:r>
            <a:r>
              <a:rPr lang="en-US" altLang="ko-KR" kern="0" smtClean="0"/>
              <a:t>GASP61</a:t>
            </a:r>
            <a:r>
              <a:rPr lang="ko-KR" altLang="en-US" kern="0" smtClean="0"/>
              <a:t>을 적용</a:t>
            </a:r>
            <a:r>
              <a:rPr lang="en-US" altLang="ko-KR" kern="0" smtClean="0"/>
              <a:t>, </a:t>
            </a:r>
            <a:r>
              <a:rPr lang="ko-KR" altLang="en-US" kern="0" smtClean="0"/>
              <a:t>대기중의 오염물질</a:t>
            </a:r>
            <a:r>
              <a:rPr lang="en-US" altLang="ko-KR" kern="0" smtClean="0"/>
              <a:t>(</a:t>
            </a:r>
            <a:r>
              <a:rPr lang="ko-KR" altLang="en-US" kern="0" smtClean="0"/>
              <a:t>담배연기</a:t>
            </a:r>
            <a:r>
              <a:rPr lang="en-US" altLang="ko-KR" kern="0" smtClean="0"/>
              <a:t>, </a:t>
            </a:r>
            <a:r>
              <a:rPr lang="ko-KR" altLang="en-US" kern="0" smtClean="0"/>
              <a:t>연료용 가스</a:t>
            </a:r>
            <a:r>
              <a:rPr lang="en-US" altLang="ko-KR" kern="0" smtClean="0"/>
              <a:t>, </a:t>
            </a:r>
            <a:r>
              <a:rPr lang="ko-KR" altLang="en-US" kern="0" smtClean="0"/>
              <a:t>유기용제</a:t>
            </a:r>
            <a:r>
              <a:rPr lang="en-US" altLang="ko-KR" kern="0" smtClean="0"/>
              <a:t>)</a:t>
            </a:r>
            <a:r>
              <a:rPr lang="ko-KR" altLang="en-US" kern="0" smtClean="0"/>
              <a:t>을 감지하는 센서</a:t>
            </a:r>
            <a:r>
              <a:rPr lang="en-US" altLang="ko-KR" kern="0" smtClean="0"/>
              <a:t>. </a:t>
            </a:r>
            <a:r>
              <a:rPr lang="ko-KR" altLang="en-US" kern="0" smtClean="0"/>
              <a:t>오염물질의 정도를 측정한 아날로그 데이터를 </a:t>
            </a:r>
            <a:r>
              <a:rPr lang="en-US" altLang="ko-KR" kern="0" smtClean="0"/>
              <a:t>ADC </a:t>
            </a:r>
            <a:r>
              <a:rPr lang="ko-KR" altLang="en-US" kern="0" smtClean="0"/>
              <a:t>칩을 통해 디지털 신호로 변환하여 </a:t>
            </a:r>
            <a:r>
              <a:rPr lang="en-US" altLang="ko-KR" kern="0" smtClean="0"/>
              <a:t>FPGA </a:t>
            </a:r>
            <a:r>
              <a:rPr lang="ko-KR" altLang="en-US" kern="0" smtClean="0"/>
              <a:t>내부의 </a:t>
            </a:r>
            <a:r>
              <a:rPr lang="en-US" altLang="ko-KR" kern="0" smtClean="0"/>
              <a:t>MCU(SU8051)</a:t>
            </a:r>
            <a:r>
              <a:rPr lang="ko-KR" altLang="en-US" kern="0" smtClean="0"/>
              <a:t>에 전달</a:t>
            </a:r>
            <a:r>
              <a:rPr lang="en-US" altLang="ko-KR" kern="0" smtClean="0"/>
              <a:t>.</a:t>
            </a:r>
            <a:endParaRPr lang="ko-KR" altLang="en-US" kern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21" y="3872012"/>
            <a:ext cx="1965124" cy="203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1816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SG100F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4618856" cy="5073650"/>
          </a:xfrm>
        </p:spPr>
        <p:txBody>
          <a:bodyPr/>
          <a:lstStyle/>
          <a:p>
            <a:r>
              <a:rPr lang="ko-KR" altLang="en-US" dirty="0" smtClean="0"/>
              <a:t>조도센서</a:t>
            </a:r>
            <a:r>
              <a:rPr lang="en-US" altLang="ko-KR" dirty="0" smtClean="0"/>
              <a:t>(GL5537)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카드뮴의 황화물인 황화카드뮴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가시광선에 의해 전기전도율이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달라지는 반도체 특성을 갖고 있어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광전부품의</a:t>
            </a:r>
            <a:r>
              <a:rPr lang="ko-KR" altLang="en-US" dirty="0" smtClean="0"/>
              <a:t> 일반적인 재료로 사용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GL5537</a:t>
            </a:r>
            <a:r>
              <a:rPr lang="ko-KR" altLang="en-US" dirty="0" smtClean="0"/>
              <a:t>은 광 변화에 따라 저항 특성이 달라지므로 기본적인 저항분배기 회로만을 구성하여 손쉽게 광량을 감지할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가격이 저렴하여 </a:t>
            </a:r>
            <a:r>
              <a:rPr lang="ko-KR" altLang="en-US" dirty="0" err="1" smtClean="0"/>
              <a:t>센서등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방범등 같은 조명기구에 많이 사용되고 있다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SG100F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SN100S</a:t>
            </a:r>
            <a:r>
              <a:rPr lang="ko-KR" altLang="en-US" dirty="0" smtClean="0"/>
              <a:t>에서는 측정된 광량이 </a:t>
            </a:r>
            <a:r>
              <a:rPr lang="en-US" altLang="ko-KR" dirty="0" smtClean="0"/>
              <a:t>ADC </a:t>
            </a:r>
            <a:r>
              <a:rPr lang="ko-KR" altLang="en-US" dirty="0" smtClean="0"/>
              <a:t>칩을 통해 디지털 신호로 변환되어 </a:t>
            </a:r>
            <a:r>
              <a:rPr lang="en-US" altLang="ko-KR" dirty="0" smtClean="0"/>
              <a:t>FPGA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MCU(SU8051)</a:t>
            </a:r>
            <a:r>
              <a:rPr lang="ko-KR" altLang="en-US" dirty="0" smtClean="0"/>
              <a:t>에 입력된다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24" y="1700808"/>
            <a:ext cx="380107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241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Roadshow Slides">
  <a:themeElements>
    <a:clrScheme name="2_Roadshow Slides 2">
      <a:dk1>
        <a:srgbClr val="000000"/>
      </a:dk1>
      <a:lt1>
        <a:srgbClr val="FFFFFF"/>
      </a:lt1>
      <a:dk2>
        <a:srgbClr val="3F4DA1"/>
      </a:dk2>
      <a:lt2>
        <a:srgbClr val="FFFFFF"/>
      </a:lt2>
      <a:accent1>
        <a:srgbClr val="FFCC00"/>
      </a:accent1>
      <a:accent2>
        <a:srgbClr val="0DB3F8"/>
      </a:accent2>
      <a:accent3>
        <a:srgbClr val="AFB2CD"/>
      </a:accent3>
      <a:accent4>
        <a:srgbClr val="DADADA"/>
      </a:accent4>
      <a:accent5>
        <a:srgbClr val="FFE2AA"/>
      </a:accent5>
      <a:accent6>
        <a:srgbClr val="0BA2E1"/>
      </a:accent6>
      <a:hlink>
        <a:srgbClr val="99FF33"/>
      </a:hlink>
      <a:folHlink>
        <a:srgbClr val="FF66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Roadshow Slides 1">
        <a:dk1>
          <a:srgbClr val="000000"/>
        </a:dk1>
        <a:lt1>
          <a:srgbClr val="FFFFFF"/>
        </a:lt1>
        <a:dk2>
          <a:srgbClr val="3F4DA1"/>
        </a:dk2>
        <a:lt2>
          <a:srgbClr val="FFFFFF"/>
        </a:lt2>
        <a:accent1>
          <a:srgbClr val="FFCC00"/>
        </a:accent1>
        <a:accent2>
          <a:srgbClr val="71D3FC"/>
        </a:accent2>
        <a:accent3>
          <a:srgbClr val="AFB2CD"/>
        </a:accent3>
        <a:accent4>
          <a:srgbClr val="DADADA"/>
        </a:accent4>
        <a:accent5>
          <a:srgbClr val="FFE2AA"/>
        </a:accent5>
        <a:accent6>
          <a:srgbClr val="66BFE4"/>
        </a:accent6>
        <a:hlink>
          <a:srgbClr val="99FF33"/>
        </a:hlink>
        <a:folHlink>
          <a:srgbClr val="FF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oadshow Slides 2">
        <a:dk1>
          <a:srgbClr val="000000"/>
        </a:dk1>
        <a:lt1>
          <a:srgbClr val="FFFFFF"/>
        </a:lt1>
        <a:dk2>
          <a:srgbClr val="3F4DA1"/>
        </a:dk2>
        <a:lt2>
          <a:srgbClr val="FFFFFF"/>
        </a:lt2>
        <a:accent1>
          <a:srgbClr val="FFCC00"/>
        </a:accent1>
        <a:accent2>
          <a:srgbClr val="0DB3F8"/>
        </a:accent2>
        <a:accent3>
          <a:srgbClr val="AFB2CD"/>
        </a:accent3>
        <a:accent4>
          <a:srgbClr val="DADADA"/>
        </a:accent4>
        <a:accent5>
          <a:srgbClr val="FFE2AA"/>
        </a:accent5>
        <a:accent6>
          <a:srgbClr val="0BA2E1"/>
        </a:accent6>
        <a:hlink>
          <a:srgbClr val="99FF33"/>
        </a:hlink>
        <a:folHlink>
          <a:srgbClr val="FF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oadshow Slides 3">
        <a:dk1>
          <a:srgbClr val="000000"/>
        </a:dk1>
        <a:lt1>
          <a:srgbClr val="FFFFFF"/>
        </a:lt1>
        <a:dk2>
          <a:srgbClr val="313C7E"/>
        </a:dk2>
        <a:lt2>
          <a:srgbClr val="FFFFFF"/>
        </a:lt2>
        <a:accent1>
          <a:srgbClr val="FFCC00"/>
        </a:accent1>
        <a:accent2>
          <a:srgbClr val="0DB3F8"/>
        </a:accent2>
        <a:accent3>
          <a:srgbClr val="ADAFC0"/>
        </a:accent3>
        <a:accent4>
          <a:srgbClr val="DADADA"/>
        </a:accent4>
        <a:accent5>
          <a:srgbClr val="FFE2AA"/>
        </a:accent5>
        <a:accent6>
          <a:srgbClr val="0BA2E1"/>
        </a:accent6>
        <a:hlink>
          <a:srgbClr val="99FF33"/>
        </a:hlink>
        <a:folHlink>
          <a:srgbClr val="FF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oadshow Slides 4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FFCC00"/>
        </a:accent1>
        <a:accent2>
          <a:srgbClr val="71D3FC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66BFE4"/>
        </a:accent6>
        <a:hlink>
          <a:srgbClr val="99FF33"/>
        </a:hlink>
        <a:folHlink>
          <a:srgbClr val="FF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oadshow Slides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CC00"/>
        </a:accent1>
        <a:accent2>
          <a:srgbClr val="71D3F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66BFE4"/>
        </a:accent6>
        <a:hlink>
          <a:srgbClr val="99FF33"/>
        </a:hlink>
        <a:folHlink>
          <a:srgbClr val="FF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Seloco-EDA-Master_Design</Template>
  <TotalTime>25390</TotalTime>
  <Words>2023</Words>
  <Application>Microsoft Office PowerPoint</Application>
  <PresentationFormat>화면 슬라이드 쇼(4:3)</PresentationFormat>
  <Paragraphs>271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2_Roadshow Slides</vt:lpstr>
      <vt:lpstr>USN 시스템 기초실습 및 응용</vt:lpstr>
      <vt:lpstr>목차</vt:lpstr>
      <vt:lpstr>USN이란?</vt:lpstr>
      <vt:lpstr>My USN station</vt:lpstr>
      <vt:lpstr>SG100F</vt:lpstr>
      <vt:lpstr>SG100F</vt:lpstr>
      <vt:lpstr>SG100F</vt:lpstr>
      <vt:lpstr>SG100F</vt:lpstr>
      <vt:lpstr>SG100F</vt:lpstr>
      <vt:lpstr>SG100F</vt:lpstr>
      <vt:lpstr>SG100F</vt:lpstr>
      <vt:lpstr>SG100F</vt:lpstr>
      <vt:lpstr>SG100F</vt:lpstr>
      <vt:lpstr>SG100F</vt:lpstr>
      <vt:lpstr>SG100F</vt:lpstr>
      <vt:lpstr>SN100S</vt:lpstr>
      <vt:lpstr>SG100F과 SN100S의 차이</vt:lpstr>
      <vt:lpstr>SN100S</vt:lpstr>
      <vt:lpstr>SN100S</vt:lpstr>
      <vt:lpstr>SN100S</vt:lpstr>
      <vt:lpstr>SN100S</vt:lpstr>
      <vt:lpstr>SN100S</vt:lpstr>
      <vt:lpstr>Embedded OS SENQ51</vt:lpstr>
      <vt:lpstr>NanoQplus 특징</vt:lpstr>
      <vt:lpstr>NanoQplus 구조</vt:lpstr>
      <vt:lpstr>SMES</vt:lpstr>
      <vt:lpstr>영상 및 복합 USN SoC, UC500C 개요</vt:lpstr>
      <vt:lpstr>SU8051 소개 및 특징</vt:lpstr>
      <vt:lpstr>JPCON 소개 및 특징</vt:lpstr>
    </vt:vector>
  </TitlesOfParts>
  <Company>Seloco,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Seloco Introduction</dc:title>
  <dc:creator>Willy Song</dc:creator>
  <cp:lastModifiedBy>LENOVO</cp:lastModifiedBy>
  <cp:revision>1771</cp:revision>
  <cp:lastPrinted>2019-08-01T07:39:31Z</cp:lastPrinted>
  <dcterms:created xsi:type="dcterms:W3CDTF">2005-04-12T06:13:43Z</dcterms:created>
  <dcterms:modified xsi:type="dcterms:W3CDTF">2021-03-05T08:57:43Z</dcterms:modified>
</cp:coreProperties>
</file>