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8"/>
  </p:notesMasterIdLst>
  <p:handoutMasterIdLst>
    <p:handoutMasterId r:id="rId29"/>
  </p:handoutMasterIdLst>
  <p:sldIdLst>
    <p:sldId id="2143" r:id="rId2"/>
    <p:sldId id="2167" r:id="rId3"/>
    <p:sldId id="2168" r:id="rId4"/>
    <p:sldId id="2351" r:id="rId5"/>
    <p:sldId id="2118" r:id="rId6"/>
    <p:sldId id="2355" r:id="rId7"/>
    <p:sldId id="2354" r:id="rId8"/>
    <p:sldId id="2405" r:id="rId9"/>
    <p:sldId id="2306" r:id="rId10"/>
    <p:sldId id="2347" r:id="rId11"/>
    <p:sldId id="2357" r:id="rId12"/>
    <p:sldId id="2356" r:id="rId13"/>
    <p:sldId id="2361" r:id="rId14"/>
    <p:sldId id="2362" r:id="rId15"/>
    <p:sldId id="2363" r:id="rId16"/>
    <p:sldId id="2305" r:id="rId17"/>
    <p:sldId id="2346" r:id="rId18"/>
    <p:sldId id="2312" r:id="rId19"/>
    <p:sldId id="2320" r:id="rId20"/>
    <p:sldId id="2231" r:id="rId21"/>
    <p:sldId id="2307" r:id="rId22"/>
    <p:sldId id="2345" r:id="rId23"/>
    <p:sldId id="2349" r:id="rId24"/>
    <p:sldId id="2316" r:id="rId25"/>
    <p:sldId id="2406" r:id="rId26"/>
    <p:sldId id="2280" r:id="rId27"/>
  </p:sldIdLst>
  <p:sldSz cx="9144000" cy="6858000" type="screen4x3"/>
  <p:notesSz cx="6797675" cy="9928225"/>
  <p:custDataLst>
    <p:tags r:id="rId30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A9FF"/>
    <a:srgbClr val="7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72612" autoAdjust="0"/>
  </p:normalViewPr>
  <p:slideViewPr>
    <p:cSldViewPr snapToObjects="1">
      <p:cViewPr varScale="1">
        <p:scale>
          <a:sx n="74" d="100"/>
          <a:sy n="74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3776" y="1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BEA28CB5-30B7-4179-8556-B55F52A8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6A10030E-BB7F-41FC-94C0-CE89DB05FF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33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192ED4F0-0274-4122-9E48-C1B668B63A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C621AE55-86C4-4229-88D6-E2ACED4583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33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692FC6-3480-5142-B306-5BF00E651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5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4D5AFA-654A-42A7-B29B-C26FC93FB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5CB149B-AA81-47EE-9E3E-43C2F1DFE5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33" y="0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C72C64-2907-A54E-80E1-A3245DF1C3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9299B5F-BF35-4DA2-9D7E-D2E28CA922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2" y="4716586"/>
            <a:ext cx="5436572" cy="446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DA1A6623-470A-4FA1-BF32-07F3C302F8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1274466C-6AC2-4876-AFE2-C4A0CF1AE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33" y="9431475"/>
            <a:ext cx="2944875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69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27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23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11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73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21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19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7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항상 </a:t>
            </a:r>
            <a:r>
              <a:rPr kumimoji="1" lang="en-US" altLang="ko-KR"/>
              <a:t>3</a:t>
            </a:r>
            <a:r>
              <a:rPr kumimoji="1" lang="ko-KR" altLang="en-US"/>
              <a:t>번의 피크가 있는지 체크하기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0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항상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번의 피크가 있는지 체크하기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21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항상 </a:t>
            </a:r>
            <a:r>
              <a:rPr kumimoji="1" lang="en-US" altLang="ko-KR"/>
              <a:t>3</a:t>
            </a:r>
            <a:r>
              <a:rPr kumimoji="1" lang="ko-KR" altLang="en-US"/>
              <a:t>번의 피크가 있는지 체크하기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10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0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27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F83061A-9FAE-2D4F-B45B-BD10D123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99AB2-F9B9-6641-AEB2-996B067D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28C11-66DD-4478-A3B2-1C5B5379CE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2024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1501576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0976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CEEC18-5CB9-4CFC-8AD8-36EE10A8E2E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4255F-E335-4F1E-A225-D7054CCB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4077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4546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8046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FD9ABA-9E32-5842-BEE3-3E590155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F79D3F-DD02-354B-8BB5-220870CCE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7CC2AC4B-1939-5743-BD07-939379885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68602924-665D-4A0D-8482-80AA3E8255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2ADE899-9D54-524F-9697-6B7926089E8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BACDF-E922-43DD-BC5A-CCD8ED139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2024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19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7.png"/><Relationship Id="rId5" Type="http://schemas.openxmlformats.org/officeDocument/2006/relationships/tags" Target="../tags/tag11.xml"/><Relationship Id="rId10" Type="http://schemas.openxmlformats.org/officeDocument/2006/relationships/image" Target="../media/image16.png"/><Relationship Id="rId4" Type="http://schemas.openxmlformats.org/officeDocument/2006/relationships/tags" Target="../tags/tag10.xml"/><Relationship Id="rId9" Type="http://schemas.openxmlformats.org/officeDocument/2006/relationships/image" Target="../media/image15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habell.org/2017/11/appdev-cloud-with-financial-customer-evaluation-solution.html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habell.org/2017/11/appdev-cloud-with-financial-customer-evaluation-solution.html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habell.org/2017/11/appdev-cloud-with-financial-customer-evaluation-solution.html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231D4-6753-484D-BD9F-7A73BCCE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Sample proposals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FBC2D8-3213-4239-BC49-3FE91666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20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3BC3F-901E-44BA-A7B7-65D48F0C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35512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January 30, 2024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1901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31AF-6EC5-44A3-893A-4CA3E956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en-US"/>
              <a:t>종류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DB4F1-C134-47AA-A0B3-1B468818BA06}"/>
              </a:ext>
            </a:extLst>
          </p:cNvPr>
          <p:cNvSpPr txBox="1"/>
          <p:nvPr/>
        </p:nvSpPr>
        <p:spPr>
          <a:xfrm>
            <a:off x="269304" y="225770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4FA33-B650-41F4-9CB5-27911E2D51AC}"/>
              </a:ext>
            </a:extLst>
          </p:cNvPr>
          <p:cNvSpPr txBox="1"/>
          <p:nvPr/>
        </p:nvSpPr>
        <p:spPr>
          <a:xfrm>
            <a:off x="269304" y="465313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4299E-EB36-4B3A-8515-6AB8773D7027}"/>
              </a:ext>
            </a:extLst>
          </p:cNvPr>
          <p:cNvSpPr txBox="1"/>
          <p:nvPr/>
        </p:nvSpPr>
        <p:spPr>
          <a:xfrm>
            <a:off x="800472" y="225770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Least Squares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1F00-7991-456C-8A41-6E5324652864}"/>
              </a:ext>
            </a:extLst>
          </p:cNvPr>
          <p:cNvSpPr txBox="1"/>
          <p:nvPr/>
        </p:nvSpPr>
        <p:spPr>
          <a:xfrm>
            <a:off x="800472" y="465313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/>
              <a:t>2-layer DNN</a:t>
            </a:r>
            <a:endParaRPr lang="ko-KR" altLang="en-US" sz="280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470DDFFF-4E7E-4AFA-A772-EACC205A4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1746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A0356-E6A4-48BB-8BCF-786C626AD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EEC18-5CB9-4CFC-8AD8-36EE10A8E2E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2D05B-159F-4826-A9EE-A2244ED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</a:t>
            </a:r>
            <a:r>
              <a:rPr lang="ko-KR" altLang="en-US"/>
              <a:t> </a:t>
            </a:r>
            <a:r>
              <a:rPr lang="en-US" altLang="ko-KR"/>
              <a:t>performance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DA91E-1A1F-43E1-A17C-1841227069B9}"/>
              </a:ext>
            </a:extLst>
          </p:cNvPr>
          <p:cNvSpPr txBox="1"/>
          <p:nvPr/>
        </p:nvSpPr>
        <p:spPr>
          <a:xfrm>
            <a:off x="152400" y="1268760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Root-mean-square error (RMSE):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3E6E4-E5BF-42E3-A4F5-B9018410A3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4" y="1985616"/>
            <a:ext cx="4411405" cy="1466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CB75C-6558-49C1-960B-081E5CE191EC}"/>
              </a:ext>
            </a:extLst>
          </p:cNvPr>
          <p:cNvSpPr txBox="1"/>
          <p:nvPr/>
        </p:nvSpPr>
        <p:spPr>
          <a:xfrm>
            <a:off x="152400" y="3616049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Normalized RMSE:</a:t>
            </a:r>
            <a:endParaRPr kumimoji="1" lang="ko-Kore-KR" altLang="en-US" sz="2800" b="1" dirty="0"/>
          </a:p>
        </p:txBody>
      </p:sp>
      <p:pic>
        <p:nvPicPr>
          <p:cNvPr id="7" name="그림 6" descr="\documentclass{article}&#10;\usepackage{amsmath}&#10;\pagestyle{empty}&#10;\begin{document}&#10;\begin{equation*}&#10;\frac{\sf RMSE}{\sqrt{\frac{1}{m_{\sf test}}\sum_{i=1}^{m_{\sf test}} &#10;\|y^{(i)}-\mu\|^2}}&#10;\end{equation*}&#10;\end{document}" title="IguanaTex Bitmap Display">
            <a:extLst>
              <a:ext uri="{FF2B5EF4-FFF2-40B4-BE49-F238E27FC236}">
                <a16:creationId xmlns:a16="http://schemas.microsoft.com/office/drawing/2014/main" id="{0EACA808-B6E5-49C5-B895-8052E73152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28" y="4303597"/>
            <a:ext cx="4319235" cy="127368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A1739E-94CA-4EB7-AFD7-2FB678A2A601}"/>
              </a:ext>
            </a:extLst>
          </p:cNvPr>
          <p:cNvSpPr/>
          <p:nvPr/>
        </p:nvSpPr>
        <p:spPr bwMode="auto">
          <a:xfrm>
            <a:off x="1975044" y="4807194"/>
            <a:ext cx="4487545" cy="82812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7D3920-8E55-4E2B-BEF8-B8F3990C9C8F}"/>
              </a:ext>
            </a:extLst>
          </p:cNvPr>
          <p:cNvCxnSpPr/>
          <p:nvPr/>
        </p:nvCxnSpPr>
        <p:spPr bwMode="auto">
          <a:xfrm flipH="1">
            <a:off x="6534597" y="520902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그림 9" descr="\documentclass{article}&#10;\usepackage{amsmath}&#10;\pagestyle{empty}&#10;\begin{document}&#10;\begin{equation*}&#10;\sigma_{\sf test}&#10;\end{equation*}&#10;\end{document}" title="IguanaTex Bitmap Display">
            <a:extLst>
              <a:ext uri="{FF2B5EF4-FFF2-40B4-BE49-F238E27FC236}">
                <a16:creationId xmlns:a16="http://schemas.microsoft.com/office/drawing/2014/main" id="{B9B9DBE1-73D9-4ED8-9B6A-B4213A01AF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98" y="5102229"/>
            <a:ext cx="682243" cy="238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D6423-1A55-494A-A020-EB42721DB32C}"/>
              </a:ext>
            </a:extLst>
          </p:cNvPr>
          <p:cNvSpPr txBox="1"/>
          <p:nvPr/>
        </p:nvSpPr>
        <p:spPr>
          <a:xfrm>
            <a:off x="152400" y="5946327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NRMSE &lt; 0.1 (?)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90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EABB5-C9C3-4765-9027-4E60593A0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EEC18-5CB9-4CFC-8AD8-36EE10A8E2E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D48A43-730A-4177-85A9-69F7A178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Impact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EF677-291B-4B9E-9A1B-0EC56E77F575}"/>
              </a:ext>
            </a:extLst>
          </p:cNvPr>
          <p:cNvSpPr txBox="1"/>
          <p:nvPr/>
        </p:nvSpPr>
        <p:spPr>
          <a:xfrm>
            <a:off x="251520" y="220486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A0053-9B41-4F17-BDF2-D8AD0773A5D4}"/>
              </a:ext>
            </a:extLst>
          </p:cNvPr>
          <p:cNvSpPr txBox="1"/>
          <p:nvPr/>
        </p:nvSpPr>
        <p:spPr>
          <a:xfrm>
            <a:off x="25152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AC53D-2E83-44E7-A095-E43545F25C0D}"/>
              </a:ext>
            </a:extLst>
          </p:cNvPr>
          <p:cNvSpPr txBox="1"/>
          <p:nvPr/>
        </p:nvSpPr>
        <p:spPr>
          <a:xfrm>
            <a:off x="780258" y="4149080"/>
            <a:ext cx="836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차량 초기 성능 예측을 통한 차량 개발 </a:t>
            </a:r>
            <a:r>
              <a:rPr lang="ko-KR" altLang="en-US" sz="2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절감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C8545-24B7-4873-89B6-FEA4509874F3}"/>
              </a:ext>
            </a:extLst>
          </p:cNvPr>
          <p:cNvSpPr txBox="1"/>
          <p:nvPr/>
        </p:nvSpPr>
        <p:spPr>
          <a:xfrm>
            <a:off x="767449" y="2218571"/>
            <a:ext cx="793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컨셉 단계 차량개발 </a:t>
            </a:r>
            <a:r>
              <a:rPr lang="ko-KR" altLang="en-US" sz="28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방향성 설정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에 용이 </a:t>
            </a:r>
          </a:p>
        </p:txBody>
      </p:sp>
    </p:spTree>
    <p:extLst>
      <p:ext uri="{BB962C8B-B14F-4D97-AF65-F5344CB8AC3E}">
        <p14:creationId xmlns:p14="http://schemas.microsoft.com/office/powerpoint/2010/main" val="32275615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077072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홍길동</a:t>
            </a:r>
            <a:r>
              <a:rPr lang="en-US" altLang="ko-KR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400" kern="0" dirty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/ </a:t>
            </a:r>
            <a:r>
              <a:rPr lang="ko-KR" altLang="en-US" sz="2400" kern="0" dirty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책임연구원</a:t>
            </a: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Mar. 12, 2021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53657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ko-KR" altLang="en-US" sz="3200" b="1" kern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전기차에서 목적지까지의 배터리 사용량 예측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37615-242B-44DE-ADD0-6BF76563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76" y="430460"/>
            <a:ext cx="4562040" cy="43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>
              <a:defRPr/>
            </a:pPr>
            <a:r>
              <a:rPr lang="en-US" altLang="ko-KR" sz="3200" b="1" kern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Sample proposal #2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15094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anose="020B0503020000020004" pitchFamily="50" charset="-127"/>
              </a:rPr>
              <a:t>내연기관차 </a:t>
            </a:r>
            <a:r>
              <a:rPr lang="en-US" altLang="ko-KR">
                <a:ea typeface="맑은 고딕" panose="020B0503020000020004" pitchFamily="50" charset="-127"/>
              </a:rPr>
              <a:t>vs. </a:t>
            </a:r>
            <a:r>
              <a:rPr lang="ko-KR" altLang="en-US">
                <a:ea typeface="맑은 고딕" panose="020B0503020000020004" pitchFamily="50" charset="-127"/>
              </a:rPr>
              <a:t>전기차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 descr="전기차 개요 : 저공해차 통합누리집">
            <a:extLst>
              <a:ext uri="{FF2B5EF4-FFF2-40B4-BE49-F238E27FC236}">
                <a16:creationId xmlns:a16="http://schemas.microsoft.com/office/drawing/2014/main" id="{CBC8F102-2543-449F-9903-CE90B02F6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7"/>
          <a:stretch/>
        </p:blipFill>
        <p:spPr bwMode="auto">
          <a:xfrm>
            <a:off x="5182085" y="1424269"/>
            <a:ext cx="3528392" cy="190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074E02-CB76-4724-856C-410B72C320C6}"/>
              </a:ext>
            </a:extLst>
          </p:cNvPr>
          <p:cNvSpPr txBox="1"/>
          <p:nvPr/>
        </p:nvSpPr>
        <p:spPr>
          <a:xfrm>
            <a:off x="5441836" y="3504047"/>
            <a:ext cx="326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충전소가 많지 않음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B64A70-9E50-4654-B594-88FD304B379D}"/>
              </a:ext>
            </a:extLst>
          </p:cNvPr>
          <p:cNvSpPr txBox="1"/>
          <p:nvPr/>
        </p:nvSpPr>
        <p:spPr>
          <a:xfrm>
            <a:off x="5364088" y="4105174"/>
            <a:ext cx="326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충전시간이 오래걸림</a:t>
            </a:r>
          </a:p>
        </p:txBody>
      </p:sp>
      <p:pic>
        <p:nvPicPr>
          <p:cNvPr id="1028" name="Picture 4" descr="차 없는 고객도 OK&quot; 국내 주유소 첫 미래형 무인편의점 열어 - Chosunbiz &gt; 산업">
            <a:extLst>
              <a:ext uri="{FF2B5EF4-FFF2-40B4-BE49-F238E27FC236}">
                <a16:creationId xmlns:a16="http://schemas.microsoft.com/office/drawing/2014/main" id="{C927B97A-41C6-4824-AD3C-CB9FA5F8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8" y="1424268"/>
            <a:ext cx="3763631" cy="17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0FF4D17-1B96-4DDF-A140-33A16D45C723}"/>
              </a:ext>
            </a:extLst>
          </p:cNvPr>
          <p:cNvSpPr txBox="1"/>
          <p:nvPr/>
        </p:nvSpPr>
        <p:spPr>
          <a:xfrm>
            <a:off x="689742" y="3504047"/>
            <a:ext cx="409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주유소가 어디든 있음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0727AE-69C0-47B1-BEB8-1163F481AB74}"/>
              </a:ext>
            </a:extLst>
          </p:cNvPr>
          <p:cNvSpPr txBox="1"/>
          <p:nvPr/>
        </p:nvSpPr>
        <p:spPr>
          <a:xfrm>
            <a:off x="558571" y="4129400"/>
            <a:ext cx="413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주유가 오래걸리지 않음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0EFC8F-227B-49ED-8F8A-965C4FDC4508}"/>
              </a:ext>
            </a:extLst>
          </p:cNvPr>
          <p:cNvSpPr txBox="1"/>
          <p:nvPr/>
        </p:nvSpPr>
        <p:spPr>
          <a:xfrm>
            <a:off x="656736" y="5693780"/>
            <a:ext cx="864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목적지까지 </a:t>
            </a:r>
            <a:r>
              <a:rPr lang="ko-KR" altLang="en-US" sz="2400" b="1">
                <a:latin typeface="+mj-lt"/>
                <a:ea typeface="맑은 고딕" panose="020B0503020000020004" pitchFamily="50" charset="-127"/>
              </a:rPr>
              <a:t>배터리 잔량이 충분한지</a:t>
            </a:r>
            <a:r>
              <a:rPr lang="ko-KR" altLang="en-US" sz="2400">
                <a:latin typeface="+mj-lt"/>
                <a:ea typeface="맑은 고딕" panose="020B0503020000020004" pitchFamily="50" charset="-127"/>
              </a:rPr>
              <a:t> 정확히 알려줘야 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96027-B9E9-4E18-A7E9-A4B95C7BDB6B}"/>
              </a:ext>
            </a:extLst>
          </p:cNvPr>
          <p:cNvSpPr txBox="1"/>
          <p:nvPr/>
        </p:nvSpPr>
        <p:spPr>
          <a:xfrm>
            <a:off x="251520" y="511925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>
                <a:latin typeface="+mj-lt"/>
                <a:ea typeface="맑은 고딕" panose="020B0503020000020004" pitchFamily="50" charset="-127"/>
              </a:rPr>
              <a:t>전기차의 필요 조건</a:t>
            </a:r>
            <a:r>
              <a:rPr lang="en-US" altLang="ko-KR" sz="2400" b="1">
                <a:latin typeface="+mj-lt"/>
                <a:ea typeface="맑은 고딕" panose="020B0503020000020004" pitchFamily="50" charset="-127"/>
              </a:rPr>
              <a:t>: </a:t>
            </a:r>
            <a:endParaRPr lang="ko-KR" altLang="en-US" sz="2400" b="1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04C04-CE78-440D-A8A7-0CB02249C4A7}"/>
              </a:ext>
            </a:extLst>
          </p:cNvPr>
          <p:cNvSpPr/>
          <p:nvPr/>
        </p:nvSpPr>
        <p:spPr bwMode="auto">
          <a:xfrm>
            <a:off x="493758" y="1424268"/>
            <a:ext cx="3763631" cy="180902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A0F33-B0DB-45FB-9264-88E669950357}"/>
              </a:ext>
            </a:extLst>
          </p:cNvPr>
          <p:cNvSpPr/>
          <p:nvPr/>
        </p:nvSpPr>
        <p:spPr bwMode="auto">
          <a:xfrm>
            <a:off x="5124599" y="1424268"/>
            <a:ext cx="3525644" cy="18090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A4E55E6-7021-48FB-A72D-EB0249B24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04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9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anose="020B0503020000020004" pitchFamily="50" charset="-127"/>
              </a:rPr>
              <a:t>Challenge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AAA478B5-A07E-490F-8F76-7C5DF6ECFBD6}"/>
              </a:ext>
            </a:extLst>
          </p:cNvPr>
          <p:cNvSpPr/>
          <p:nvPr/>
        </p:nvSpPr>
        <p:spPr bwMode="auto">
          <a:xfrm rot="5400000">
            <a:off x="3126131" y="1374831"/>
            <a:ext cx="2665412" cy="304641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" name="내용 개체 틀 2 2">
            <a:extLst>
              <a:ext uri="{FF2B5EF4-FFF2-40B4-BE49-F238E27FC236}">
                <a16:creationId xmlns:a16="http://schemas.microsoft.com/office/drawing/2014/main" id="{260723A7-F741-497D-AB57-B9082C9DD43F}"/>
              </a:ext>
            </a:extLst>
          </p:cNvPr>
          <p:cNvSpPr txBox="1">
            <a:spLocks/>
          </p:cNvSpPr>
          <p:nvPr/>
        </p:nvSpPr>
        <p:spPr bwMode="auto">
          <a:xfrm>
            <a:off x="3099508" y="2395930"/>
            <a:ext cx="265695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기존 구동 모델</a:t>
            </a:r>
            <a:endParaRPr lang="en-US" altLang="ko-KR" sz="2800" b="1">
              <a:latin typeface="+mj-lt"/>
              <a:ea typeface="맑은 고딕" panose="020B0503020000020004" pitchFamily="50" charset="-127"/>
            </a:endParaRPr>
          </a:p>
          <a:p>
            <a:pPr algn="ctr">
              <a:buFontTx/>
              <a:buNone/>
            </a:pP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물리기반</a:t>
            </a: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C3ACB4-0588-451E-B781-C60F67CF84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83768" y="2898831"/>
            <a:ext cx="4412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C6DE2C-F9B0-41D5-8419-CEAB1BDF19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2161" y="2867081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내용 개체 틀 2 3 1 1">
            <a:extLst>
              <a:ext uri="{FF2B5EF4-FFF2-40B4-BE49-F238E27FC236}">
                <a16:creationId xmlns:a16="http://schemas.microsoft.com/office/drawing/2014/main" id="{5ADA394A-530D-428A-9BFB-FC0057A7492B}"/>
              </a:ext>
            </a:extLst>
          </p:cNvPr>
          <p:cNvSpPr txBox="1">
            <a:spLocks/>
          </p:cNvSpPr>
          <p:nvPr/>
        </p:nvSpPr>
        <p:spPr bwMode="auto">
          <a:xfrm>
            <a:off x="802389" y="1317102"/>
            <a:ext cx="1035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input</a:t>
            </a:r>
            <a:endParaRPr lang="ko-KR" altLang="en-US" sz="2800">
              <a:solidFill>
                <a:schemeClr val="tx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0" name="내용 개체 틀 2 3 3">
            <a:extLst>
              <a:ext uri="{FF2B5EF4-FFF2-40B4-BE49-F238E27FC236}">
                <a16:creationId xmlns:a16="http://schemas.microsoft.com/office/drawing/2014/main" id="{1ACF4124-6964-4818-942C-BF564C1FAB46}"/>
              </a:ext>
            </a:extLst>
          </p:cNvPr>
          <p:cNvSpPr txBox="1">
            <a:spLocks/>
          </p:cNvSpPr>
          <p:nvPr/>
        </p:nvSpPr>
        <p:spPr bwMode="auto">
          <a:xfrm>
            <a:off x="6974329" y="1317102"/>
            <a:ext cx="1458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output</a:t>
            </a:r>
            <a:endParaRPr lang="ko-KR" altLang="en-US" sz="2800">
              <a:solidFill>
                <a:schemeClr val="tx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AFC4FC-1862-4E8F-8768-971F5BA94D1D}"/>
              </a:ext>
            </a:extLst>
          </p:cNvPr>
          <p:cNvSpPr txBox="1"/>
          <p:nvPr/>
        </p:nvSpPr>
        <p:spPr>
          <a:xfrm>
            <a:off x="6572127" y="2598683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배터리 사용량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CCDD2-2A16-4B95-B546-6A35FBF0D127}"/>
              </a:ext>
            </a:extLst>
          </p:cNvPr>
          <p:cNvSpPr txBox="1"/>
          <p:nvPr/>
        </p:nvSpPr>
        <p:spPr>
          <a:xfrm>
            <a:off x="323528" y="4722679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  <a:ea typeface="맑은 고딕" panose="020B0503020000020004" pitchFamily="50" charset="-127"/>
              </a:rPr>
              <a:t>1. 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DF68DE-2279-47EC-9842-3E98022D5F10}"/>
              </a:ext>
            </a:extLst>
          </p:cNvPr>
          <p:cNvSpPr txBox="1"/>
          <p:nvPr/>
        </p:nvSpPr>
        <p:spPr>
          <a:xfrm>
            <a:off x="323528" y="547395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  <a:ea typeface="맑은 고딕" panose="020B0503020000020004" pitchFamily="50" charset="-127"/>
              </a:rPr>
              <a:t>2. 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1710FF-7286-44B9-A026-716B7DB05629}"/>
              </a:ext>
            </a:extLst>
          </p:cNvPr>
          <p:cNvSpPr txBox="1"/>
          <p:nvPr/>
        </p:nvSpPr>
        <p:spPr>
          <a:xfrm>
            <a:off x="755576" y="4722679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기존 구동 모델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이 정확하지 않음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2D45E7-6063-43A3-B371-E9982307F62B}"/>
              </a:ext>
            </a:extLst>
          </p:cNvPr>
          <p:cNvSpPr txBox="1"/>
          <p:nvPr/>
        </p:nvSpPr>
        <p:spPr>
          <a:xfrm>
            <a:off x="755576" y="5445224"/>
            <a:ext cx="842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전장부하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클 경우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예시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: heater)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예측하기 어려움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0A29BC-6F06-4D4A-BF47-5F088F7D4816}"/>
              </a:ext>
            </a:extLst>
          </p:cNvPr>
          <p:cNvSpPr txBox="1"/>
          <p:nvPr/>
        </p:nvSpPr>
        <p:spPr>
          <a:xfrm>
            <a:off x="26486" y="2093947"/>
            <a:ext cx="258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목적지까지의 </a:t>
            </a:r>
            <a:endParaRPr lang="en-US" altLang="ko-KR" sz="240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속도</a:t>
            </a:r>
            <a:r>
              <a:rPr lang="en-US" altLang="ko-KR" sz="240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400">
                <a:latin typeface="+mj-lt"/>
                <a:ea typeface="맑은 고딕" panose="020B0503020000020004" pitchFamily="50" charset="-127"/>
              </a:rPr>
              <a:t>가속도</a:t>
            </a:r>
            <a:r>
              <a:rPr lang="en-US" altLang="ko-KR" sz="240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지형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7082F-DF27-48F1-9CE4-FE217CB5B2F4}"/>
              </a:ext>
            </a:extLst>
          </p:cNvPr>
          <p:cNvSpPr txBox="1"/>
          <p:nvPr/>
        </p:nvSpPr>
        <p:spPr>
          <a:xfrm>
            <a:off x="171053" y="3044495"/>
            <a:ext cx="229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외부 온도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63DCB-F10C-F341-A249-984C7E263C36}"/>
              </a:ext>
            </a:extLst>
          </p:cNvPr>
          <p:cNvSpPr txBox="1"/>
          <p:nvPr/>
        </p:nvSpPr>
        <p:spPr>
          <a:xfrm>
            <a:off x="7456228" y="47226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ko-Kore-KR" altLang="en-US" sz="2800">
              <a:latin typeface="+mj-lt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DF2C792D-3DE9-4390-8BC3-AE13E90D7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19FF0-206C-4981-B849-25B87D64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2" y="152400"/>
            <a:ext cx="8740775" cy="762000"/>
          </a:xfrm>
        </p:spPr>
        <p:txBody>
          <a:bodyPr/>
          <a:lstStyle/>
          <a:p>
            <a:r>
              <a:rPr lang="en-US" altLang="ko-KR">
                <a:ea typeface="맑은 고딕" panose="020B0503020000020004" pitchFamily="50" charset="-127"/>
              </a:rPr>
              <a:t>Task</a:t>
            </a:r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501D4E96-1C27-4575-935F-864DBBA41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41A85-3B04-40C4-A596-FAEBFBA80F85}"/>
              </a:ext>
            </a:extLst>
          </p:cNvPr>
          <p:cNvSpPr txBox="1"/>
          <p:nvPr/>
        </p:nvSpPr>
        <p:spPr>
          <a:xfrm>
            <a:off x="152181" y="2951946"/>
            <a:ext cx="899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전장부하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를 고려한 </a:t>
            </a:r>
            <a:r>
              <a:rPr lang="ko-KR" altLang="en-US" sz="2800" b="1" dirty="0" err="1">
                <a:latin typeface="+mj-lt"/>
                <a:ea typeface="맑은 고딕" panose="020B0503020000020004" pitchFamily="50" charset="-127"/>
              </a:rPr>
              <a:t>머신러닝</a:t>
            </a:r>
            <a:r>
              <a:rPr lang="ko-KR" altLang="en-US" sz="2800" b="1" dirty="0">
                <a:latin typeface="+mj-lt"/>
                <a:ea typeface="맑은 고딕" panose="020B0503020000020004" pitchFamily="50" charset="-127"/>
              </a:rPr>
              <a:t> 모델</a:t>
            </a:r>
            <a:r>
              <a:rPr lang="ko-KR" altLang="en-US" sz="2800" dirty="0">
                <a:latin typeface="+mj-lt"/>
                <a:ea typeface="맑은 고딕" panose="020B0503020000020004" pitchFamily="50" charset="-127"/>
              </a:rPr>
              <a:t>을 학습</a:t>
            </a:r>
          </a:p>
        </p:txBody>
      </p:sp>
    </p:spTree>
    <p:extLst>
      <p:ext uri="{BB962C8B-B14F-4D97-AF65-F5344CB8AC3E}">
        <p14:creationId xmlns:p14="http://schemas.microsoft.com/office/powerpoint/2010/main" val="28298710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19FF0-206C-4981-B849-25B87D64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2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Task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5E608708-5B6A-44AA-9CF0-7CDE687CBE9E}"/>
              </a:ext>
            </a:extLst>
          </p:cNvPr>
          <p:cNvSpPr/>
          <p:nvPr/>
        </p:nvSpPr>
        <p:spPr bwMode="auto">
          <a:xfrm rot="5400000">
            <a:off x="3515652" y="1569420"/>
            <a:ext cx="2665412" cy="304641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C4861F-7B77-439A-A778-0B86D74A96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5188" y="3093421"/>
            <a:ext cx="72931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525B72-95E1-40AD-BE73-451D1687A7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62276" y="3061671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내용 개체 틀 2 2">
            <a:extLst>
              <a:ext uri="{FF2B5EF4-FFF2-40B4-BE49-F238E27FC236}">
                <a16:creationId xmlns:a16="http://schemas.microsoft.com/office/drawing/2014/main" id="{EC393097-E9F6-4842-BA72-6E91EAE37204}"/>
              </a:ext>
            </a:extLst>
          </p:cNvPr>
          <p:cNvSpPr txBox="1">
            <a:spLocks/>
          </p:cNvSpPr>
          <p:nvPr/>
        </p:nvSpPr>
        <p:spPr bwMode="auto">
          <a:xfrm>
            <a:off x="4092383" y="2775255"/>
            <a:ext cx="1698589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model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D976C-FA54-4E5E-BB47-6EBE8DB4D9B1}"/>
              </a:ext>
            </a:extLst>
          </p:cNvPr>
          <p:cNvSpPr txBox="1"/>
          <p:nvPr/>
        </p:nvSpPr>
        <p:spPr>
          <a:xfrm>
            <a:off x="1268642" y="3524674"/>
            <a:ext cx="60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  <a:ea typeface="맑은 고딕" panose="020B0503020000020004" pitchFamily="50" charset="-127"/>
              </a:rPr>
              <a:t>+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내용 개체 틀 2 3 1 1">
            <a:extLst>
              <a:ext uri="{FF2B5EF4-FFF2-40B4-BE49-F238E27FC236}">
                <a16:creationId xmlns:a16="http://schemas.microsoft.com/office/drawing/2014/main" id="{1E3EB0B4-D6A1-4CA8-B64D-8EB63A607C97}"/>
              </a:ext>
            </a:extLst>
          </p:cNvPr>
          <p:cNvSpPr txBox="1">
            <a:spLocks/>
          </p:cNvSpPr>
          <p:nvPr/>
        </p:nvSpPr>
        <p:spPr bwMode="auto">
          <a:xfrm>
            <a:off x="955415" y="1412776"/>
            <a:ext cx="1035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input</a:t>
            </a:r>
            <a:endParaRPr lang="ko-KR" altLang="en-US" sz="2800" dirty="0">
              <a:solidFill>
                <a:schemeClr val="tx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" name="내용 개체 틀 2 3 3">
            <a:extLst>
              <a:ext uri="{FF2B5EF4-FFF2-40B4-BE49-F238E27FC236}">
                <a16:creationId xmlns:a16="http://schemas.microsoft.com/office/drawing/2014/main" id="{200C7194-9D9D-413D-8025-9FA8867ED6F9}"/>
              </a:ext>
            </a:extLst>
          </p:cNvPr>
          <p:cNvSpPr txBox="1">
            <a:spLocks/>
          </p:cNvSpPr>
          <p:nvPr/>
        </p:nvSpPr>
        <p:spPr bwMode="auto">
          <a:xfrm>
            <a:off x="7308304" y="1412776"/>
            <a:ext cx="1458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output</a:t>
            </a:r>
            <a:endParaRPr lang="ko-KR" altLang="en-US" sz="2800" dirty="0">
              <a:solidFill>
                <a:schemeClr val="tx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AF28D7-0063-40C3-84F2-0BD20EEBE085}"/>
              </a:ext>
            </a:extLst>
          </p:cNvPr>
          <p:cNvSpPr txBox="1"/>
          <p:nvPr/>
        </p:nvSpPr>
        <p:spPr>
          <a:xfrm>
            <a:off x="6888627" y="2646172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  <a:ea typeface="맑은 고딕" panose="020B0503020000020004" pitchFamily="50" charset="-127"/>
              </a:rPr>
              <a:t>목적지까지의</a:t>
            </a:r>
            <a:endParaRPr lang="en-US" altLang="ko-KR" sz="2400" dirty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latin typeface="+mj-lt"/>
                <a:ea typeface="맑은 고딕" panose="020B0503020000020004" pitchFamily="50" charset="-127"/>
              </a:rPr>
              <a:t>배터리 사용량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E66C2-832E-41EB-834D-9BD0C2641ECE}"/>
              </a:ext>
            </a:extLst>
          </p:cNvPr>
          <p:cNvSpPr txBox="1"/>
          <p:nvPr/>
        </p:nvSpPr>
        <p:spPr>
          <a:xfrm>
            <a:off x="179512" y="2309971"/>
            <a:ext cx="258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  <a:ea typeface="맑은 고딕" panose="020B0503020000020004" pitchFamily="50" charset="-127"/>
              </a:rPr>
              <a:t>목적지까지의 </a:t>
            </a:r>
            <a:endParaRPr lang="en-US" altLang="ko-KR" sz="2400" dirty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atin typeface="+mj-lt"/>
                <a:ea typeface="맑은 고딕" panose="020B0503020000020004" pitchFamily="50" charset="-127"/>
              </a:rPr>
              <a:t>속도</a:t>
            </a:r>
            <a:r>
              <a:rPr lang="en-US" altLang="ko-KR" sz="2400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400" dirty="0">
                <a:latin typeface="+mj-lt"/>
                <a:ea typeface="맑은 고딕" panose="020B0503020000020004" pitchFamily="50" charset="-127"/>
              </a:rPr>
              <a:t>가속도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C9A4B-710C-450D-8485-5655ADE49C3A}"/>
              </a:ext>
            </a:extLst>
          </p:cNvPr>
          <p:cNvSpPr txBox="1"/>
          <p:nvPr/>
        </p:nvSpPr>
        <p:spPr>
          <a:xfrm>
            <a:off x="324079" y="3255367"/>
            <a:ext cx="229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  <a:ea typeface="맑은 고딕" panose="020B0503020000020004" pitchFamily="50" charset="-127"/>
              </a:rPr>
              <a:t>외부 온도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71522-CD6A-4BC5-9326-90F5EB5FECF5}"/>
              </a:ext>
            </a:extLst>
          </p:cNvPr>
          <p:cNvSpPr txBox="1"/>
          <p:nvPr/>
        </p:nvSpPr>
        <p:spPr>
          <a:xfrm>
            <a:off x="752703" y="399094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전장부하</a:t>
            </a: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11F4E4ED-2CE4-42ED-9FCA-DF8BC33D1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44670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anose="020B0503020000020004" pitchFamily="50" charset="-127"/>
              </a:rPr>
              <a:t>Raw data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627CF-2C67-4DD2-9686-A3E75D3ABEED}"/>
              </a:ext>
            </a:extLst>
          </p:cNvPr>
          <p:cNvSpPr txBox="1"/>
          <p:nvPr/>
        </p:nvSpPr>
        <p:spPr>
          <a:xfrm>
            <a:off x="791849" y="1446456"/>
            <a:ext cx="785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6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개월 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동안의 주행 데이터를 </a:t>
            </a: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1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초 단위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로 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F40F2-6A47-48A1-AC73-1E63F8D699CA}"/>
                  </a:ext>
                </a:extLst>
              </p:cNvPr>
              <p:cNvSpPr txBox="1"/>
              <p:nvPr/>
            </p:nvSpPr>
            <p:spPr>
              <a:xfrm>
                <a:off x="2285559" y="4753035"/>
                <a:ext cx="6048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+mj-lt"/>
                    <a:ea typeface="맑은 고딕" panose="020B0503020000020004" pitchFamily="50" charset="-127"/>
                  </a:rPr>
                  <a:t>dimension (raw data)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>
                    <a:latin typeface="+mj-lt"/>
                    <a:ea typeface="맑은 고딕" panose="020B0503020000020004" pitchFamily="50" charset="-127"/>
                  </a:rPr>
                  <a:t> 1,500k</a:t>
                </a:r>
                <a:endParaRPr lang="ko-KR" altLang="en-US" sz="2400">
                  <a:latin typeface="+mj-lt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F40F2-6A47-48A1-AC73-1E63F8D69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559" y="4753035"/>
                <a:ext cx="6048669" cy="461665"/>
              </a:xfrm>
              <a:prstGeom prst="rect">
                <a:avLst/>
              </a:prstGeom>
              <a:blipFill>
                <a:blip r:embed="rId3"/>
                <a:stretch>
                  <a:fillRect l="-1613"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80331A3-3284-4A11-AF32-07C7D22D138C}"/>
              </a:ext>
            </a:extLst>
          </p:cNvPr>
          <p:cNvSpPr txBox="1"/>
          <p:nvPr/>
        </p:nvSpPr>
        <p:spPr>
          <a:xfrm>
            <a:off x="179512" y="232971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Ex) </a:t>
            </a:r>
            <a:endParaRPr lang="ko-KR" altLang="en-US" sz="280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F889D9-DC9B-A14A-BE26-E52746ED05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1F1"/>
              </a:clrFrom>
              <a:clrTo>
                <a:srgbClr val="F0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7919585" cy="12599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0120AB-468E-47FE-881C-EA3F27487F7A}"/>
              </a:ext>
            </a:extLst>
          </p:cNvPr>
          <p:cNvSpPr/>
          <p:nvPr/>
        </p:nvSpPr>
        <p:spPr bwMode="auto">
          <a:xfrm>
            <a:off x="7974191" y="4205995"/>
            <a:ext cx="556954" cy="193653"/>
          </a:xfrm>
          <a:prstGeom prst="rect">
            <a:avLst/>
          </a:prstGeom>
          <a:solidFill>
            <a:srgbClr val="F0F1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6E37B-0128-47C0-AC7A-7EF60C18E3D6}"/>
              </a:ext>
            </a:extLst>
          </p:cNvPr>
          <p:cNvSpPr txBox="1"/>
          <p:nvPr/>
        </p:nvSpPr>
        <p:spPr>
          <a:xfrm>
            <a:off x="7856624" y="418731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latin typeface="+mj-lt"/>
              </a:rPr>
              <a:t>1,500k </a:t>
            </a:r>
            <a:endParaRPr lang="ko-KR" altLang="en-US" sz="140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4796D-638A-47A0-8188-F040656A3D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93" y="3873156"/>
            <a:ext cx="251429" cy="27429"/>
          </a:xfrm>
          <a:prstGeom prst="rect">
            <a:avLst/>
          </a:prstGeom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31990E46-C8E3-42D6-BE49-34A36C8EA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213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A95E-AEBB-4BE3-BB39-CA018957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preprocessing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D494A2F-6A07-4CE2-A08B-AABB13255FCA}"/>
              </a:ext>
            </a:extLst>
          </p:cNvPr>
          <p:cNvCxnSpPr>
            <a:cxnSpLocks/>
          </p:cNvCxnSpPr>
          <p:nvPr/>
        </p:nvCxnSpPr>
        <p:spPr bwMode="auto">
          <a:xfrm>
            <a:off x="727441" y="3128217"/>
            <a:ext cx="0" cy="795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6073CE-0BBA-449D-B5C9-AB9358078661}"/>
              </a:ext>
            </a:extLst>
          </p:cNvPr>
          <p:cNvSpPr txBox="1"/>
          <p:nvPr/>
        </p:nvSpPr>
        <p:spPr>
          <a:xfrm rot="16200000">
            <a:off x="-372502" y="3349768"/>
            <a:ext cx="1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j-lt"/>
              </a:rPr>
              <a:t>2</a:t>
            </a:r>
            <a:r>
              <a:rPr lang="ko-KR" altLang="en-US" sz="200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features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D71AC7-97BF-4FAB-9674-C4252E340EB2}"/>
              </a:ext>
            </a:extLst>
          </p:cNvPr>
          <p:cNvGraphicFramePr>
            <a:graphicFrameLocks noGrp="1"/>
          </p:cNvGraphicFramePr>
          <p:nvPr/>
        </p:nvGraphicFramePr>
        <p:xfrm>
          <a:off x="832560" y="3210270"/>
          <a:ext cx="7604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47745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60893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4C3068-71DB-4BEE-A833-BC208FADA0E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826" y="3147039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31BDCD2-EC90-4E55-A6A4-0BFE1BCFD6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08" y="2828716"/>
            <a:ext cx="2086991" cy="27793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1ADE44-7A5B-42FE-8D9A-2052DF003CF0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828" y="4039281"/>
            <a:ext cx="11176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8C4C7A9-65ED-43B2-8EBE-195DA530ED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17" y="4087171"/>
            <a:ext cx="2063691" cy="27793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17526-CFAD-4B37-93A3-C58BCB4F205F}"/>
              </a:ext>
            </a:extLst>
          </p:cNvPr>
          <p:cNvGrpSpPr/>
          <p:nvPr/>
        </p:nvGrpSpPr>
        <p:grpSpPr>
          <a:xfrm>
            <a:off x="832560" y="3210270"/>
            <a:ext cx="1649833" cy="741680"/>
            <a:chOff x="999732" y="2247648"/>
            <a:chExt cx="1649833" cy="7416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38D447-DF1A-4984-8755-FE44127ABC36}"/>
                </a:ext>
              </a:extLst>
            </p:cNvPr>
            <p:cNvSpPr/>
            <p:nvPr/>
          </p:nvSpPr>
          <p:spPr bwMode="auto">
            <a:xfrm>
              <a:off x="999732" y="2247648"/>
              <a:ext cx="1649833" cy="74168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42D267-1689-4992-AA33-74B2A80CB19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510" y="2390707"/>
              <a:ext cx="457266" cy="40932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BDFA3-297B-4619-806F-3467F5F8C7BC}"/>
              </a:ext>
            </a:extLst>
          </p:cNvPr>
          <p:cNvGrpSpPr/>
          <p:nvPr/>
        </p:nvGrpSpPr>
        <p:grpSpPr>
          <a:xfrm>
            <a:off x="1893588" y="3208438"/>
            <a:ext cx="1649833" cy="741680"/>
            <a:chOff x="2750232" y="2245816"/>
            <a:chExt cx="1649833" cy="7284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04F488-8BEC-4FC1-8DF6-E3D3578B705C}"/>
                </a:ext>
              </a:extLst>
            </p:cNvPr>
            <p:cNvSpPr/>
            <p:nvPr/>
          </p:nvSpPr>
          <p:spPr bwMode="auto">
            <a:xfrm>
              <a:off x="2750232" y="2245816"/>
              <a:ext cx="1649833" cy="72842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F6B3D90-E1C6-46F7-BFFD-9EA5C161A7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394370"/>
              <a:ext cx="457266" cy="40932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97CC8B-A47B-4E84-9F66-C22971E5C2C7}"/>
              </a:ext>
            </a:extLst>
          </p:cNvPr>
          <p:cNvSpPr txBox="1"/>
          <p:nvPr/>
        </p:nvSpPr>
        <p:spPr>
          <a:xfrm>
            <a:off x="8046830" y="2852936"/>
            <a:ext cx="11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+mj-lt"/>
              </a:rPr>
              <a:t>300k</a:t>
            </a:r>
            <a:endParaRPr lang="ko-KR" altLang="en-US" b="1">
              <a:latin typeface="+mj-l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84490F-93EC-4500-9AC5-CD3C80D49CCF}"/>
              </a:ext>
            </a:extLst>
          </p:cNvPr>
          <p:cNvGrpSpPr/>
          <p:nvPr/>
        </p:nvGrpSpPr>
        <p:grpSpPr>
          <a:xfrm>
            <a:off x="6779826" y="3208438"/>
            <a:ext cx="1649833" cy="743512"/>
            <a:chOff x="6779826" y="3064422"/>
            <a:chExt cx="1649833" cy="7435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95C4CA-F3CD-45F4-B0A8-89FA24E3440E}"/>
                </a:ext>
              </a:extLst>
            </p:cNvPr>
            <p:cNvSpPr/>
            <p:nvPr/>
          </p:nvSpPr>
          <p:spPr bwMode="auto">
            <a:xfrm>
              <a:off x="6779826" y="3064422"/>
              <a:ext cx="1649833" cy="743512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40978C-DF5F-4538-8D58-FACE5D4C656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458" y="3212976"/>
              <a:ext cx="822342" cy="40932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B095E2B-B03F-4F08-A7F2-108230F702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00" y="3735836"/>
            <a:ext cx="404934" cy="44175"/>
          </a:xfrm>
          <a:prstGeom prst="rect">
            <a:avLst/>
          </a:prstGeom>
        </p:spPr>
      </p:pic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D7A046B4-3C0D-4D6D-86C0-E10E802BA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18</a:t>
            </a:fld>
            <a:endParaRPr lang="en-US" altLang="ko-KR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799DEE-63C2-4267-A4DC-EF37A019314B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9007" y="3128217"/>
            <a:ext cx="5190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1B92D3-F00D-494A-9502-27CE57DDDB39}"/>
              </a:ext>
            </a:extLst>
          </p:cNvPr>
          <p:cNvSpPr txBox="1"/>
          <p:nvPr/>
        </p:nvSpPr>
        <p:spPr>
          <a:xfrm>
            <a:off x="4629007" y="2705717"/>
            <a:ext cx="11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+mj-lt"/>
              </a:rPr>
              <a:t>5</a:t>
            </a:r>
            <a:r>
              <a:rPr lang="ko-KR" altLang="en-US" b="1">
                <a:latin typeface="+mj-lt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408427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80B6-B81B-4501-A82D-6446D7B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397E-A9DE-47C4-B938-7D1ECBCB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516D6-1C0C-4176-A8DE-6F865B7E7578}"/>
              </a:ext>
            </a:extLst>
          </p:cNvPr>
          <p:cNvSpPr txBox="1"/>
          <p:nvPr/>
        </p:nvSpPr>
        <p:spPr>
          <a:xfrm>
            <a:off x="282187" y="2662173"/>
            <a:ext cx="61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BA276-7829-4EF0-8E7D-FAB930208CD5}"/>
              </a:ext>
            </a:extLst>
          </p:cNvPr>
          <p:cNvSpPr txBox="1"/>
          <p:nvPr/>
        </p:nvSpPr>
        <p:spPr>
          <a:xfrm>
            <a:off x="282186" y="3697868"/>
            <a:ext cx="61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AC8D4-D28E-421A-A3C2-8DC79CE6DDCF}"/>
              </a:ext>
            </a:extLst>
          </p:cNvPr>
          <p:cNvSpPr txBox="1"/>
          <p:nvPr/>
        </p:nvSpPr>
        <p:spPr>
          <a:xfrm>
            <a:off x="755576" y="265142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컨셉 차량의 충돌 성능 예측 </a:t>
            </a:r>
            <a:r>
              <a:rPr lang="en-US" altLang="ko-KR" sz="2800" dirty="0"/>
              <a:t>(DNN </a:t>
            </a:r>
            <a:r>
              <a:rPr lang="ko-KR" altLang="en-US" sz="2800" dirty="0"/>
              <a:t>예시</a:t>
            </a:r>
            <a:r>
              <a:rPr lang="en-US" altLang="ko-KR" sz="2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EB68C-B5B6-4431-99B4-A42727FBC942}"/>
              </a:ext>
            </a:extLst>
          </p:cNvPr>
          <p:cNvSpPr txBox="1"/>
          <p:nvPr/>
        </p:nvSpPr>
        <p:spPr>
          <a:xfrm>
            <a:off x="730076" y="3692496"/>
            <a:ext cx="74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전기차 배터리 사용량 예측 </a:t>
            </a:r>
            <a:r>
              <a:rPr lang="en-US" altLang="ko-KR" sz="2800" dirty="0"/>
              <a:t>(RNN </a:t>
            </a:r>
            <a:r>
              <a:rPr lang="ko-KR" altLang="en-US" sz="2800" dirty="0"/>
              <a:t>예시</a:t>
            </a:r>
            <a:r>
              <a:rPr lang="en-US" altLang="ko-KR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F87AD-3C44-423B-920E-8659B319E5A0}"/>
              </a:ext>
            </a:extLst>
          </p:cNvPr>
          <p:cNvSpPr txBox="1"/>
          <p:nvPr/>
        </p:nvSpPr>
        <p:spPr>
          <a:xfrm>
            <a:off x="288239" y="1593521"/>
            <a:ext cx="619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provide two sample proposals:</a:t>
            </a:r>
          </a:p>
        </p:txBody>
      </p:sp>
    </p:spTree>
    <p:extLst>
      <p:ext uri="{BB962C8B-B14F-4D97-AF65-F5344CB8AC3E}">
        <p14:creationId xmlns:p14="http://schemas.microsoft.com/office/powerpoint/2010/main" val="26574687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Dataset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7DF841-466D-9840-AE24-07C1967F666E}"/>
              </a:ext>
            </a:extLst>
          </p:cNvPr>
          <p:cNvCxnSpPr>
            <a:cxnSpLocks/>
          </p:cNvCxnSpPr>
          <p:nvPr/>
        </p:nvCxnSpPr>
        <p:spPr bwMode="auto">
          <a:xfrm>
            <a:off x="974386" y="2882471"/>
            <a:ext cx="0" cy="823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47BA00-745B-FA49-9175-01FFA1728B77}"/>
              </a:ext>
            </a:extLst>
          </p:cNvPr>
          <p:cNvGraphicFramePr>
            <a:graphicFrameLocks noGrp="1"/>
          </p:cNvGraphicFramePr>
          <p:nvPr/>
        </p:nvGraphicFramePr>
        <p:xfrm>
          <a:off x="1079505" y="2964524"/>
          <a:ext cx="7604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47745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60893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2EF08-0231-A543-9EE8-B4D6E44A29CF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9771" y="2901293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8A2E38-67AE-2B4F-98F6-27721F197F9A}"/>
              </a:ext>
            </a:extLst>
          </p:cNvPr>
          <p:cNvSpPr txBox="1"/>
          <p:nvPr/>
        </p:nvSpPr>
        <p:spPr>
          <a:xfrm>
            <a:off x="192701" y="2060848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  <a:latin typeface="+mj-lt"/>
              </a:rPr>
              <a:t>data:</a:t>
            </a:r>
            <a:endParaRPr kumimoji="1" lang="ko-Kore-KR" alt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733F25-F5E5-B94C-A7E3-223FA3058082}"/>
              </a:ext>
            </a:extLst>
          </p:cNvPr>
          <p:cNvSpPr txBox="1"/>
          <p:nvPr/>
        </p:nvSpPr>
        <p:spPr>
          <a:xfrm>
            <a:off x="192701" y="5373216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>
                <a:solidFill>
                  <a:srgbClr val="FF0000"/>
                </a:solidFill>
                <a:latin typeface="+mj-lt"/>
              </a:rPr>
              <a:t>label:</a:t>
            </a:r>
            <a:endParaRPr kumimoji="1" lang="ko-Kore-KR" altLang="en-US" sz="280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2606B-DAD9-4149-8140-1A9DABBB7F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47" y="2632233"/>
            <a:ext cx="2086991" cy="27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7D786F-D095-4642-92A5-6B5CA3D2AC56}"/>
              </a:ext>
            </a:extLst>
          </p:cNvPr>
          <p:cNvSpPr txBox="1"/>
          <p:nvPr/>
        </p:nvSpPr>
        <p:spPr>
          <a:xfrm>
            <a:off x="1155438" y="2110126"/>
            <a:ext cx="594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+mj-lt"/>
                <a:ea typeface="맑은 고딕" panose="020B0503020000020004" pitchFamily="50" charset="-127"/>
              </a:rPr>
              <a:t>속도</a:t>
            </a:r>
            <a:r>
              <a:rPr lang="en-US" altLang="ko-KR" sz="200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000">
                <a:latin typeface="+mj-lt"/>
                <a:ea typeface="맑은 고딕" panose="020B0503020000020004" pitchFamily="50" charset="-127"/>
              </a:rPr>
              <a:t>가속도 </a:t>
            </a:r>
            <a:r>
              <a:rPr lang="en-US" altLang="ko-KR" sz="2000">
                <a:latin typeface="+mj-lt"/>
                <a:ea typeface="맑은 고딕" panose="020B0503020000020004" pitchFamily="50" charset="-127"/>
              </a:rPr>
              <a:t>(time series data)</a:t>
            </a:r>
            <a:r>
              <a:rPr lang="ko-KR" altLang="en-US" sz="2000">
                <a:latin typeface="+mj-lt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5E89A5-F8A1-42DA-BDAE-C5842ACA3AB3}"/>
              </a:ext>
            </a:extLst>
          </p:cNvPr>
          <p:cNvSpPr/>
          <p:nvPr/>
        </p:nvSpPr>
        <p:spPr>
          <a:xfrm>
            <a:off x="683567" y="4005064"/>
            <a:ext cx="8784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+mj-lt"/>
                <a:ea typeface="Malgun Gothic" panose="020B0503020000020004" pitchFamily="34" charset="-127"/>
              </a:rPr>
              <a:t>+ </a:t>
            </a:r>
            <a:r>
              <a:rPr lang="ko-KR" altLang="en-US" sz="2000">
                <a:latin typeface="+mj-lt"/>
                <a:ea typeface="Malgun Gothic" panose="020B0503020000020004" pitchFamily="34" charset="-127"/>
              </a:rPr>
              <a:t>외부 온도</a:t>
            </a:r>
            <a:r>
              <a:rPr lang="en-US" altLang="ko-KR" sz="2000">
                <a:latin typeface="+mj-lt"/>
                <a:ea typeface="Malgun Gothic" panose="020B0503020000020004" pitchFamily="34" charset="-127"/>
              </a:rPr>
              <a:t>, </a:t>
            </a:r>
            <a:r>
              <a:rPr lang="ko-KR" altLang="en-US" sz="2000">
                <a:latin typeface="+mj-lt"/>
                <a:ea typeface="Malgun Gothic" panose="020B0503020000020004" pitchFamily="34" charset="-127"/>
              </a:rPr>
              <a:t>전장부하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0D3D52-78FC-48D7-8FC9-030F82FA94B4}"/>
              </a:ext>
            </a:extLst>
          </p:cNvPr>
          <p:cNvGrpSpPr/>
          <p:nvPr/>
        </p:nvGrpSpPr>
        <p:grpSpPr>
          <a:xfrm>
            <a:off x="1079505" y="2964524"/>
            <a:ext cx="1649833" cy="741680"/>
            <a:chOff x="999732" y="2247648"/>
            <a:chExt cx="1649833" cy="7416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8950FA-8945-5E4D-BAFF-E74D72826CB1}"/>
                </a:ext>
              </a:extLst>
            </p:cNvPr>
            <p:cNvSpPr/>
            <p:nvPr/>
          </p:nvSpPr>
          <p:spPr bwMode="auto">
            <a:xfrm>
              <a:off x="999732" y="2247648"/>
              <a:ext cx="1649833" cy="74168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A1D61D8-FC33-4F9C-B30D-D068653E1AB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510" y="2362183"/>
              <a:ext cx="457266" cy="409327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42B8867-2054-4D7C-ADE5-B0ACC8411287}"/>
              </a:ext>
            </a:extLst>
          </p:cNvPr>
          <p:cNvSpPr txBox="1"/>
          <p:nvPr/>
        </p:nvSpPr>
        <p:spPr>
          <a:xfrm>
            <a:off x="147547" y="1402438"/>
            <a:ext cx="327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j-lt"/>
                <a:ea typeface="Malgun Gothic" panose="020B0503020000020004" pitchFamily="34" charset="-127"/>
              </a:rPr>
              <a:t># of examples</a:t>
            </a:r>
            <a:r>
              <a:rPr lang="en-US" altLang="ko-KR" sz="2400">
                <a:latin typeface="+mj-lt"/>
                <a:ea typeface="Malgun Gothic" panose="020B0503020000020004" pitchFamily="34" charset="-127"/>
              </a:rPr>
              <a:t>: 5043</a:t>
            </a:r>
            <a:endParaRPr lang="ko-KR" altLang="en-US" sz="2400" dirty="0">
              <a:latin typeface="+mj-lt"/>
              <a:ea typeface="Malgun Gothic" panose="020B05030200000200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6BB94E-2FD4-47C0-AB2D-E7D2140467E5}"/>
              </a:ext>
            </a:extLst>
          </p:cNvPr>
          <p:cNvSpPr txBox="1"/>
          <p:nvPr/>
        </p:nvSpPr>
        <p:spPr>
          <a:xfrm>
            <a:off x="1138929" y="5428839"/>
            <a:ext cx="240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+mj-lt"/>
                <a:ea typeface="맑은 고딕" panose="020B0503020000020004" pitchFamily="50" charset="-127"/>
              </a:rPr>
              <a:t>배터리 사용량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DFE243-9A49-446D-B98F-4E58A05BFFFB}"/>
              </a:ext>
            </a:extLst>
          </p:cNvPr>
          <p:cNvSpPr txBox="1"/>
          <p:nvPr/>
        </p:nvSpPr>
        <p:spPr>
          <a:xfrm>
            <a:off x="690589" y="4541058"/>
            <a:ext cx="621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+mj-lt"/>
                <a:ea typeface="Malgun Gothic" panose="020B0503020000020004" pitchFamily="34" charset="-127"/>
              </a:rPr>
              <a:t>* dimension:</a:t>
            </a:r>
            <a:r>
              <a:rPr lang="en-US" altLang="ko-KR" sz="2000">
                <a:latin typeface="+mj-lt"/>
                <a:ea typeface="Malgun Gothic" panose="020B0503020000020004" pitchFamily="34" charset="-127"/>
              </a:rPr>
              <a:t> 2</a:t>
            </a:r>
            <a:r>
              <a:rPr lang="ko-KR" altLang="en-US" sz="2000">
                <a:latin typeface="+mj-lt"/>
                <a:ea typeface="Malgun Gothic" panose="020B0503020000020004" pitchFamily="34" charset="-127"/>
              </a:rPr>
              <a:t> * </a:t>
            </a:r>
            <a:r>
              <a:rPr lang="en-US" altLang="ko-KR" sz="2000">
                <a:latin typeface="+mj-lt"/>
                <a:ea typeface="Malgun Gothic" panose="020B0503020000020004" pitchFamily="34" charset="-127"/>
              </a:rPr>
              <a:t>360 (5</a:t>
            </a:r>
            <a:r>
              <a:rPr lang="ko-KR" altLang="en-US" sz="2000">
                <a:latin typeface="+mj-lt"/>
                <a:ea typeface="Malgun Gothic" panose="020B0503020000020004" pitchFamily="34" charset="-127"/>
              </a:rPr>
              <a:t>초</a:t>
            </a:r>
            <a:r>
              <a:rPr lang="en-US" altLang="ko-KR" sz="2000">
                <a:latin typeface="+mj-lt"/>
                <a:ea typeface="Malgun Gothic" panose="020B0503020000020004" pitchFamily="34" charset="-127"/>
              </a:rPr>
              <a:t> sampling, 30</a:t>
            </a:r>
            <a:r>
              <a:rPr lang="ko-KR" altLang="en-US" sz="2000">
                <a:latin typeface="+mj-lt"/>
                <a:ea typeface="Malgun Gothic" panose="020B0503020000020004" pitchFamily="34" charset="-127"/>
              </a:rPr>
              <a:t>분 기준</a:t>
            </a:r>
            <a:r>
              <a:rPr lang="en-US" altLang="ko-KR" sz="2000">
                <a:latin typeface="+mj-lt"/>
                <a:ea typeface="Malgun Gothic" panose="020B0503020000020004" pitchFamily="34" charset="-127"/>
              </a:rPr>
              <a:t>) + 2</a:t>
            </a:r>
            <a:endParaRPr lang="ko-KR" altLang="en-US" sz="2000">
              <a:latin typeface="+mj-lt"/>
              <a:ea typeface="Malgun Gothic" panose="020B0503020000020004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640FEF-9316-40A6-B23A-26B26AC65338}"/>
              </a:ext>
            </a:extLst>
          </p:cNvPr>
          <p:cNvSpPr txBox="1"/>
          <p:nvPr/>
        </p:nvSpPr>
        <p:spPr>
          <a:xfrm>
            <a:off x="8293775" y="2607190"/>
            <a:ext cx="11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+mj-lt"/>
              </a:rPr>
              <a:t>300k</a:t>
            </a:r>
            <a:endParaRPr lang="ko-KR" altLang="en-US">
              <a:latin typeface="+mj-lt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D0E2084E-118E-44B8-897F-7349F9D46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ECB8FA-AC2A-4028-B0BD-AF83A4A8480C}"/>
              </a:ext>
            </a:extLst>
          </p:cNvPr>
          <p:cNvSpPr txBox="1"/>
          <p:nvPr/>
        </p:nvSpPr>
        <p:spPr>
          <a:xfrm rot="16200000">
            <a:off x="-77747" y="2989728"/>
            <a:ext cx="1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j-lt"/>
              </a:rPr>
              <a:t>2</a:t>
            </a:r>
            <a:r>
              <a:rPr lang="ko-KR" altLang="en-US" sz="200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features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862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8" grpId="0"/>
      <p:bldP spid="91" grpId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70BD9-CDCA-4D4A-8AA4-564AA182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RNN + DNN </a:t>
            </a:r>
            <a:r>
              <a:rPr lang="ko-KR" altLang="en-US"/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0FE95-5542-4570-AFE4-DC8CB1ED39EF}"/>
              </a:ext>
            </a:extLst>
          </p:cNvPr>
          <p:cNvSpPr txBox="1"/>
          <p:nvPr/>
        </p:nvSpPr>
        <p:spPr>
          <a:xfrm>
            <a:off x="-20414" y="3755100"/>
            <a:ext cx="29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/>
              <a:t>(time series data)</a:t>
            </a:r>
            <a:endParaRPr lang="ko-KR" altLang="en-US" sz="2000"/>
          </a:p>
        </p:txBody>
      </p:sp>
      <p:sp>
        <p:nvSpPr>
          <p:cNvPr id="11" name="내용 개체 틀 2 1 2 1">
            <a:extLst>
              <a:ext uri="{FF2B5EF4-FFF2-40B4-BE49-F238E27FC236}">
                <a16:creationId xmlns:a16="http://schemas.microsoft.com/office/drawing/2014/main" id="{FA1C4A75-B559-294A-8B46-1DAEC061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90" y="2049512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LSTM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B27772-8688-494C-B190-5310351856F6}"/>
              </a:ext>
            </a:extLst>
          </p:cNvPr>
          <p:cNvGrpSpPr/>
          <p:nvPr/>
        </p:nvGrpSpPr>
        <p:grpSpPr>
          <a:xfrm>
            <a:off x="1959298" y="2607277"/>
            <a:ext cx="2294991" cy="2221949"/>
            <a:chOff x="2922323" y="2719219"/>
            <a:chExt cx="2646627" cy="2562394"/>
          </a:xfrm>
        </p:grpSpPr>
        <p:cxnSp>
          <p:nvCxnSpPr>
            <p:cNvPr id="7" name="직선 화살표 연결선 46">
              <a:extLst>
                <a:ext uri="{FF2B5EF4-FFF2-40B4-BE49-F238E27FC236}">
                  <a16:creationId xmlns:a16="http://schemas.microsoft.com/office/drawing/2014/main" id="{FE3D8D94-B7D8-2F4E-8FE8-5A8076E3B0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22323" y="3853091"/>
              <a:ext cx="79107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직선 화살표 연결선 47 1">
              <a:extLst>
                <a:ext uri="{FF2B5EF4-FFF2-40B4-BE49-F238E27FC236}">
                  <a16:creationId xmlns:a16="http://schemas.microsoft.com/office/drawing/2014/main" id="{D07DB330-FF4A-8443-A2B4-EC65B031A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3853091"/>
              <a:ext cx="9969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원호 101">
              <a:extLst>
                <a:ext uri="{FF2B5EF4-FFF2-40B4-BE49-F238E27FC236}">
                  <a16:creationId xmlns:a16="http://schemas.microsoft.com/office/drawing/2014/main" id="{2BB8D5DD-34CE-1A46-9C9A-9E2AE83CA866}"/>
                </a:ext>
              </a:extLst>
            </p:cNvPr>
            <p:cNvSpPr/>
            <p:nvPr/>
          </p:nvSpPr>
          <p:spPr bwMode="auto">
            <a:xfrm rot="10800000">
              <a:off x="3203849" y="3429000"/>
              <a:ext cx="1958678" cy="1852613"/>
            </a:xfrm>
            <a:prstGeom prst="arc">
              <a:avLst>
                <a:gd name="adj1" fmla="val 10421630"/>
                <a:gd name="adj2" fmla="val 487603"/>
              </a:avLst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218AFC2-36AA-F643-BB3B-60865299901A}"/>
                </a:ext>
              </a:extLst>
            </p:cNvPr>
            <p:cNvGrpSpPr/>
            <p:nvPr/>
          </p:nvGrpSpPr>
          <p:grpSpPr>
            <a:xfrm>
              <a:off x="3794043" y="2719219"/>
              <a:ext cx="747260" cy="2267743"/>
              <a:chOff x="2915677" y="2706142"/>
              <a:chExt cx="747260" cy="2267743"/>
            </a:xfrm>
          </p:grpSpPr>
          <p:sp>
            <p:nvSpPr>
              <p:cNvPr id="13" name="타원 19 1">
                <a:extLst>
                  <a:ext uri="{FF2B5EF4-FFF2-40B4-BE49-F238E27FC236}">
                    <a16:creationId xmlns:a16="http://schemas.microsoft.com/office/drawing/2014/main" id="{9DF77666-1896-1C4B-A13D-DA8D8FBEB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302" y="2911415"/>
                <a:ext cx="297502" cy="278236"/>
              </a:xfrm>
              <a:prstGeom prst="ellips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4" name="타원 43 1">
                <a:extLst>
                  <a:ext uri="{FF2B5EF4-FFF2-40B4-BE49-F238E27FC236}">
                    <a16:creationId xmlns:a16="http://schemas.microsoft.com/office/drawing/2014/main" id="{36E8F645-4E8E-B349-B5C5-164C5FC1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302" y="3356992"/>
                <a:ext cx="297502" cy="278236"/>
              </a:xfrm>
              <a:prstGeom prst="ellips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5" name="타원 44 1">
                <a:extLst>
                  <a:ext uri="{FF2B5EF4-FFF2-40B4-BE49-F238E27FC236}">
                    <a16:creationId xmlns:a16="http://schemas.microsoft.com/office/drawing/2014/main" id="{B169C057-C385-864C-A95D-2E1198C0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302" y="4509120"/>
                <a:ext cx="297502" cy="278235"/>
              </a:xfrm>
              <a:prstGeom prst="ellips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6" name="모서리가 둥근 직사각형 2 1">
                <a:extLst>
                  <a:ext uri="{FF2B5EF4-FFF2-40B4-BE49-F238E27FC236}">
                    <a16:creationId xmlns:a16="http://schemas.microsoft.com/office/drawing/2014/main" id="{D257059C-60D7-5B49-A5C4-6122770CE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677" y="2706142"/>
                <a:ext cx="747260" cy="2267743"/>
              </a:xfrm>
              <a:prstGeom prst="roundRect">
                <a:avLst>
                  <a:gd name="adj" fmla="val 16667"/>
                </a:avLst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1EEC6E96-BF8C-8244-A692-BC54309A725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8811" y="3881984"/>
                <a:ext cx="41764" cy="3627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E46705-2896-3C45-A292-B72BB3B1E4A8}"/>
              </a:ext>
            </a:extLst>
          </p:cNvPr>
          <p:cNvSpPr txBox="1"/>
          <p:nvPr/>
        </p:nvSpPr>
        <p:spPr>
          <a:xfrm>
            <a:off x="-221428" y="3330614"/>
            <a:ext cx="247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가속도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ABB4A-52CC-C349-AF4D-B3DDA500FF19}"/>
              </a:ext>
            </a:extLst>
          </p:cNvPr>
          <p:cNvSpPr txBox="1"/>
          <p:nvPr/>
        </p:nvSpPr>
        <p:spPr>
          <a:xfrm>
            <a:off x="4304891" y="332366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400"/>
              <a:t>f</a:t>
            </a:r>
            <a:r>
              <a:rPr kumimoji="1" lang="en-US" altLang="ko-Kore-KR" sz="2400"/>
              <a:t>eatures </a:t>
            </a:r>
            <a:endParaRPr kumimoji="1" lang="ko-Kore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12FFC-CD2E-6447-8BD9-BB66D595313E}"/>
              </a:ext>
            </a:extLst>
          </p:cNvPr>
          <p:cNvSpPr txBox="1"/>
          <p:nvPr/>
        </p:nvSpPr>
        <p:spPr>
          <a:xfrm>
            <a:off x="4668847" y="367986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2800"/>
              <a:t>+</a:t>
            </a:r>
            <a:endParaRPr kumimoji="1" lang="ko-Kore-KR" altLang="en-US" sz="2800"/>
          </a:p>
        </p:txBody>
      </p:sp>
      <p:cxnSp>
        <p:nvCxnSpPr>
          <p:cNvPr id="21" name="직선 화살표 연결선 47 1">
            <a:extLst>
              <a:ext uri="{FF2B5EF4-FFF2-40B4-BE49-F238E27FC236}">
                <a16:creationId xmlns:a16="http://schemas.microsoft.com/office/drawing/2014/main" id="{C37ED147-A2CD-1940-9AF6-72AF7414E8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7640" y="3611084"/>
            <a:ext cx="48795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화살표 연결선 47 1">
            <a:extLst>
              <a:ext uri="{FF2B5EF4-FFF2-40B4-BE49-F238E27FC236}">
                <a16:creationId xmlns:a16="http://schemas.microsoft.com/office/drawing/2014/main" id="{81FFE9CF-3340-9448-BBBC-C7435B9A40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03914" y="3590500"/>
            <a:ext cx="53678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8D7C2F5-573D-4F49-81BF-B5814B755BF1}"/>
              </a:ext>
            </a:extLst>
          </p:cNvPr>
          <p:cNvSpPr txBox="1"/>
          <p:nvPr/>
        </p:nvSpPr>
        <p:spPr>
          <a:xfrm>
            <a:off x="4189479" y="4141529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외부 온도</a:t>
            </a:r>
            <a:endParaRPr kumimoji="1"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전장부하</a:t>
            </a:r>
            <a:endParaRPr kumimoji="1" lang="ko-Kore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62A7F0-33CE-5947-8094-945BC7992393}"/>
              </a:ext>
            </a:extLst>
          </p:cNvPr>
          <p:cNvSpPr/>
          <p:nvPr/>
        </p:nvSpPr>
        <p:spPr bwMode="auto">
          <a:xfrm>
            <a:off x="4032898" y="4094671"/>
            <a:ext cx="1765725" cy="990514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8" name="수동 작업 47">
            <a:extLst>
              <a:ext uri="{FF2B5EF4-FFF2-40B4-BE49-F238E27FC236}">
                <a16:creationId xmlns:a16="http://schemas.microsoft.com/office/drawing/2014/main" id="{CDAFC85F-A2EE-D64E-A2BC-4179C79D3DAB}"/>
              </a:ext>
            </a:extLst>
          </p:cNvPr>
          <p:cNvSpPr/>
          <p:nvPr/>
        </p:nvSpPr>
        <p:spPr bwMode="auto">
          <a:xfrm rot="16200000">
            <a:off x="6078978" y="2905911"/>
            <a:ext cx="1410742" cy="1297173"/>
          </a:xfrm>
          <a:prstGeom prst="flowChartManualOperation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9" name="내용 개체 틀 2 1 2 1">
            <a:extLst>
              <a:ext uri="{FF2B5EF4-FFF2-40B4-BE49-F238E27FC236}">
                <a16:creationId xmlns:a16="http://schemas.microsoft.com/office/drawing/2014/main" id="{91737107-CE2B-7E46-8C03-FE14CAA0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576" y="3125913"/>
            <a:ext cx="1396924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ko-KR" kern="0">
                <a:ea typeface="굴림" panose="020B0600000101010101" pitchFamily="50" charset="-127"/>
              </a:rPr>
              <a:t>neural network</a:t>
            </a:r>
            <a:endParaRPr lang="en-US" altLang="ko-KR" kern="0" dirty="0">
              <a:ea typeface="굴림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E4C05-574E-244C-A845-4E80960FE9E5}"/>
              </a:ext>
            </a:extLst>
          </p:cNvPr>
          <p:cNvSpPr txBox="1"/>
          <p:nvPr/>
        </p:nvSpPr>
        <p:spPr>
          <a:xfrm>
            <a:off x="7527063" y="3202218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배터리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사용량 </a:t>
            </a:r>
          </a:p>
        </p:txBody>
      </p:sp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3A4E8937-91BB-412C-A914-EF1161ECA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114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5" grpId="0"/>
      <p:bldP spid="47" grpId="0" animBg="1"/>
      <p:bldP spid="48" grpId="0" animBg="1"/>
      <p:bldP spid="49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31AF-6EC5-44A3-893A-4CA3E956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뒷단 모델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DB4F1-C134-47AA-A0B3-1B468818BA06}"/>
              </a:ext>
            </a:extLst>
          </p:cNvPr>
          <p:cNvSpPr txBox="1"/>
          <p:nvPr/>
        </p:nvSpPr>
        <p:spPr>
          <a:xfrm>
            <a:off x="269304" y="191683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4FA33-B650-41F4-9CB5-27911E2D51AC}"/>
              </a:ext>
            </a:extLst>
          </p:cNvPr>
          <p:cNvSpPr txBox="1"/>
          <p:nvPr/>
        </p:nvSpPr>
        <p:spPr>
          <a:xfrm>
            <a:off x="269304" y="431226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4299E-EB36-4B3A-8515-6AB8773D7027}"/>
              </a:ext>
            </a:extLst>
          </p:cNvPr>
          <p:cNvSpPr txBox="1"/>
          <p:nvPr/>
        </p:nvSpPr>
        <p:spPr>
          <a:xfrm>
            <a:off x="800472" y="191683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Least Squares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1F00-7991-456C-8A41-6E5324652864}"/>
              </a:ext>
            </a:extLst>
          </p:cNvPr>
          <p:cNvSpPr txBox="1"/>
          <p:nvPr/>
        </p:nvSpPr>
        <p:spPr>
          <a:xfrm>
            <a:off x="800472" y="4312260"/>
            <a:ext cx="225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/>
              <a:t>2-layer DNN</a:t>
            </a:r>
            <a:endParaRPr lang="ko-KR" altLang="en-US" sz="280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EF706D2-16B5-4543-9BB5-13B966349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8089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C7E6-9138-4757-B3F1-97640D07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performance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6E7A0-9646-4D7B-B2BD-22A883CDD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E6865-75D7-4939-98C8-C81EAAD64E81}"/>
              </a:ext>
            </a:extLst>
          </p:cNvPr>
          <p:cNvSpPr txBox="1"/>
          <p:nvPr/>
        </p:nvSpPr>
        <p:spPr>
          <a:xfrm>
            <a:off x="152400" y="1268760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Root-mean-square error (RMSE):</a:t>
            </a:r>
            <a:endParaRPr kumimoji="1" lang="ko-Kore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9867C6-BA8A-4D06-9BEF-3AE50B37CD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4" y="1985616"/>
            <a:ext cx="4411405" cy="1466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03856F-1CD0-42AE-8DD5-893E39BE8934}"/>
              </a:ext>
            </a:extLst>
          </p:cNvPr>
          <p:cNvSpPr txBox="1"/>
          <p:nvPr/>
        </p:nvSpPr>
        <p:spPr>
          <a:xfrm>
            <a:off x="152400" y="3616049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Normalized RMSE:</a:t>
            </a:r>
            <a:endParaRPr kumimoji="1" lang="ko-Kore-KR" altLang="en-US" sz="2800" b="1" dirty="0"/>
          </a:p>
        </p:txBody>
      </p:sp>
      <p:pic>
        <p:nvPicPr>
          <p:cNvPr id="8" name="그림 7" descr="\documentclass{article}&#10;\usepackage{amsmath}&#10;\pagestyle{empty}&#10;\begin{document}&#10;\begin{equation*}&#10;\frac{\sf RMSE}{\sqrt{\frac{1}{m_{\sf test}}\sum_{i=1}^{m_{\sf test}} &#10;\|y^{(i)}-\mu\|^2}}&#10;\end{equation*}&#10;\end{document}" title="IguanaTex Bitmap Display">
            <a:extLst>
              <a:ext uri="{FF2B5EF4-FFF2-40B4-BE49-F238E27FC236}">
                <a16:creationId xmlns:a16="http://schemas.microsoft.com/office/drawing/2014/main" id="{F4F553B7-F110-4811-BD4B-A32A38E5A4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28" y="4303597"/>
            <a:ext cx="4319235" cy="12736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02CFD7-0FD5-4623-90EA-A219B09719C1}"/>
              </a:ext>
            </a:extLst>
          </p:cNvPr>
          <p:cNvSpPr/>
          <p:nvPr/>
        </p:nvSpPr>
        <p:spPr bwMode="auto">
          <a:xfrm>
            <a:off x="1975044" y="4807194"/>
            <a:ext cx="4487545" cy="82812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7A6D82-984D-46DD-BD7E-C0C334A2541F}"/>
              </a:ext>
            </a:extLst>
          </p:cNvPr>
          <p:cNvCxnSpPr/>
          <p:nvPr/>
        </p:nvCxnSpPr>
        <p:spPr bwMode="auto">
          <a:xfrm flipH="1">
            <a:off x="6534597" y="520902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그림 10" descr="\documentclass{article}&#10;\usepackage{amsmath}&#10;\pagestyle{empty}&#10;\begin{document}&#10;\begin{equation*}&#10;\sigma_{\sf test}&#10;\end{equation*}&#10;\end{document}" title="IguanaTex Bitmap Display">
            <a:extLst>
              <a:ext uri="{FF2B5EF4-FFF2-40B4-BE49-F238E27FC236}">
                <a16:creationId xmlns:a16="http://schemas.microsoft.com/office/drawing/2014/main" id="{76AE6BF2-857F-46E8-9F17-6921C199FB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98" y="5102229"/>
            <a:ext cx="682243" cy="238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B8C88-FF44-4F22-BB03-60F4E9C2F8D0}"/>
              </a:ext>
            </a:extLst>
          </p:cNvPr>
          <p:cNvSpPr txBox="1"/>
          <p:nvPr/>
        </p:nvSpPr>
        <p:spPr>
          <a:xfrm>
            <a:off x="152400" y="5946327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NRMSE &lt; 0.1 (?)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47535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8DC-0FB2-4E47-81CE-2227A9C6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Impact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26E2D-A701-4321-8FE7-CA608E021BC8}"/>
              </a:ext>
            </a:extLst>
          </p:cNvPr>
          <p:cNvSpPr txBox="1"/>
          <p:nvPr/>
        </p:nvSpPr>
        <p:spPr>
          <a:xfrm>
            <a:off x="323528" y="206084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1. </a:t>
            </a:r>
            <a:endParaRPr lang="ko-KR" altLang="en-US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33F9F-2C5E-4E31-8646-13FA61E90181}"/>
              </a:ext>
            </a:extLst>
          </p:cNvPr>
          <p:cNvSpPr txBox="1"/>
          <p:nvPr/>
        </p:nvSpPr>
        <p:spPr>
          <a:xfrm>
            <a:off x="323528" y="427557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</a:rPr>
              <a:t>2. </a:t>
            </a:r>
            <a:endParaRPr lang="ko-KR" altLang="en-US" sz="280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585C5-398A-41B1-AD8B-0B01C141C272}"/>
              </a:ext>
            </a:extLst>
          </p:cNvPr>
          <p:cNvSpPr txBox="1"/>
          <p:nvPr/>
        </p:nvSpPr>
        <p:spPr>
          <a:xfrm>
            <a:off x="802848" y="2061298"/>
            <a:ext cx="811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배터리 사용량 </a:t>
            </a:r>
            <a:r>
              <a:rPr lang="ko-KR" altLang="en-US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예측 정확도 향상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에 따른 사용자의 전기차 충전 스케쥴링 만족도 증가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상품성 향상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7A092-BCB3-4E02-A1BF-9CE6BA0671CF}"/>
              </a:ext>
            </a:extLst>
          </p:cNvPr>
          <p:cNvSpPr txBox="1"/>
          <p:nvPr/>
        </p:nvSpPr>
        <p:spPr>
          <a:xfrm>
            <a:off x="802848" y="4275575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전기차 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판매량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증가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연간 수익 </a:t>
            </a:r>
            <a:r>
              <a:rPr lang="en-US" altLang="ko-KR" sz="2800" b="1">
                <a:latin typeface="+mj-lt"/>
                <a:ea typeface="맑은 고딕" panose="020B0503020000020004" pitchFamily="50" charset="-127"/>
              </a:rPr>
              <a:t>30</a:t>
            </a:r>
            <a:r>
              <a:rPr lang="ko-KR" altLang="en-US" sz="2800" b="1">
                <a:latin typeface="+mj-lt"/>
                <a:ea typeface="맑은 고딕" panose="020B0503020000020004" pitchFamily="50" charset="-127"/>
              </a:rPr>
              <a:t>억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증대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)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2AEAA-D984-4701-903A-1EBFA9C075C2}"/>
              </a:ext>
            </a:extLst>
          </p:cNvPr>
          <p:cNvSpPr/>
          <p:nvPr/>
        </p:nvSpPr>
        <p:spPr>
          <a:xfrm>
            <a:off x="802848" y="4979200"/>
            <a:ext cx="7297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* 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판단 기준</a:t>
            </a:r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EV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평균판매가격 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(4000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만원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) *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 기존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연간 판매대수 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(7.5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만대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) * </a:t>
            </a:r>
            <a:r>
              <a:rPr lang="ko-KR" altLang="en-US" sz="2000" dirty="0" err="1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개선기술</a:t>
            </a:r>
            <a:r>
              <a:rPr lang="ko-KR" altLang="en-US" sz="2000" dirty="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구매기여율</a:t>
            </a:r>
            <a:r>
              <a:rPr lang="ko-KR" altLang="en-US" sz="2000" dirty="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(0.1%)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연간 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30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A643615-2A41-492A-AFB3-59B58F117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5287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ko-KR" altLang="en-US" kern="0" dirty="0">
                <a:ea typeface="맑은 고딕" panose="020B0503020000020004" pitchFamily="50" charset="-127"/>
              </a:rPr>
              <a:t>예측모델</a:t>
            </a:r>
            <a:r>
              <a:rPr lang="en-US" altLang="ko-KR" kern="0" dirty="0">
                <a:ea typeface="맑은 고딕" panose="020B0503020000020004" pitchFamily="50" charset="-127"/>
              </a:rPr>
              <a:t>: </a:t>
            </a:r>
            <a:r>
              <a:rPr lang="ko-KR" altLang="en-US" kern="0" dirty="0">
                <a:ea typeface="맑은 고딕" panose="020B0503020000020004" pitchFamily="50" charset="-127"/>
              </a:rPr>
              <a:t>다른 사례들</a:t>
            </a: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19" name="내용 개체 틀 2 3 1 2">
            <a:extLst>
              <a:ext uri="{FF2B5EF4-FFF2-40B4-BE49-F238E27FC236}">
                <a16:creationId xmlns:a16="http://schemas.microsoft.com/office/drawing/2014/main" id="{995B82D3-573F-4AA3-9B13-514DD562B1DA}"/>
              </a:ext>
            </a:extLst>
          </p:cNvPr>
          <p:cNvSpPr txBox="1">
            <a:spLocks/>
          </p:cNvSpPr>
          <p:nvPr/>
        </p:nvSpPr>
        <p:spPr bwMode="auto">
          <a:xfrm>
            <a:off x="136872" y="1571657"/>
            <a:ext cx="356086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EV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소음 예측</a:t>
            </a:r>
          </a:p>
        </p:txBody>
      </p:sp>
      <p:sp>
        <p:nvSpPr>
          <p:cNvPr id="25" name="내용 개체 틀 2 3 1 2">
            <a:extLst>
              <a:ext uri="{FF2B5EF4-FFF2-40B4-BE49-F238E27FC236}">
                <a16:creationId xmlns:a16="http://schemas.microsoft.com/office/drawing/2014/main" id="{7C96A7C3-08B8-43CA-8D2F-FAFD32369AE7}"/>
              </a:ext>
            </a:extLst>
          </p:cNvPr>
          <p:cNvSpPr txBox="1">
            <a:spLocks/>
          </p:cNvSpPr>
          <p:nvPr/>
        </p:nvSpPr>
        <p:spPr bwMode="auto">
          <a:xfrm>
            <a:off x="136872" y="3085832"/>
            <a:ext cx="464098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알루미늄 </a:t>
            </a: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로드휠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성능 예측</a:t>
            </a:r>
          </a:p>
        </p:txBody>
      </p:sp>
      <p:sp>
        <p:nvSpPr>
          <p:cNvPr id="26" name="내용 개체 틀 2 3 1 2">
            <a:extLst>
              <a:ext uri="{FF2B5EF4-FFF2-40B4-BE49-F238E27FC236}">
                <a16:creationId xmlns:a16="http://schemas.microsoft.com/office/drawing/2014/main" id="{9B40FC58-E8E4-48B9-A9C1-986883C97686}"/>
              </a:ext>
            </a:extLst>
          </p:cNvPr>
          <p:cNvSpPr txBox="1">
            <a:spLocks/>
          </p:cNvSpPr>
          <p:nvPr/>
        </p:nvSpPr>
        <p:spPr bwMode="auto">
          <a:xfrm>
            <a:off x="136872" y="4095282"/>
            <a:ext cx="593712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EV </a:t>
            </a: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급충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조건 배터리 온도 예측</a:t>
            </a:r>
          </a:p>
        </p:txBody>
      </p:sp>
      <p:sp>
        <p:nvSpPr>
          <p:cNvPr id="27" name="내용 개체 틀 2 3 1 2">
            <a:extLst>
              <a:ext uri="{FF2B5EF4-FFF2-40B4-BE49-F238E27FC236}">
                <a16:creationId xmlns:a16="http://schemas.microsoft.com/office/drawing/2014/main" id="{373B09BE-5802-4B2D-B862-63A2CAD92A7B}"/>
              </a:ext>
            </a:extLst>
          </p:cNvPr>
          <p:cNvSpPr txBox="1">
            <a:spLocks/>
          </p:cNvSpPr>
          <p:nvPr/>
        </p:nvSpPr>
        <p:spPr bwMode="auto">
          <a:xfrm>
            <a:off x="4675784" y="1583759"/>
            <a:ext cx="353732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FCEV 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냉각성능 예측</a:t>
            </a:r>
          </a:p>
        </p:txBody>
      </p:sp>
      <p:sp>
        <p:nvSpPr>
          <p:cNvPr id="28" name="내용 개체 틀 2 3 1 2">
            <a:extLst>
              <a:ext uri="{FF2B5EF4-FFF2-40B4-BE49-F238E27FC236}">
                <a16:creationId xmlns:a16="http://schemas.microsoft.com/office/drawing/2014/main" id="{E7CA42D6-4A4C-4B71-8FD2-C9855BA6398A}"/>
              </a:ext>
            </a:extLst>
          </p:cNvPr>
          <p:cNvSpPr txBox="1">
            <a:spLocks/>
          </p:cNvSpPr>
          <p:nvPr/>
        </p:nvSpPr>
        <p:spPr bwMode="auto">
          <a:xfrm>
            <a:off x="4675784" y="2075381"/>
            <a:ext cx="353732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배터리 열화 예측</a:t>
            </a:r>
          </a:p>
        </p:txBody>
      </p:sp>
      <p:sp>
        <p:nvSpPr>
          <p:cNvPr id="29" name="내용 개체 틀 2 3 1 2">
            <a:extLst>
              <a:ext uri="{FF2B5EF4-FFF2-40B4-BE49-F238E27FC236}">
                <a16:creationId xmlns:a16="http://schemas.microsoft.com/office/drawing/2014/main" id="{35D1BF51-6686-4F41-9144-559D9C95E87A}"/>
              </a:ext>
            </a:extLst>
          </p:cNvPr>
          <p:cNvSpPr txBox="1">
            <a:spLocks/>
          </p:cNvSpPr>
          <p:nvPr/>
        </p:nvSpPr>
        <p:spPr bwMode="auto">
          <a:xfrm>
            <a:off x="4675784" y="3084025"/>
            <a:ext cx="245068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주행 성능 예측</a:t>
            </a:r>
          </a:p>
        </p:txBody>
      </p:sp>
      <p:sp>
        <p:nvSpPr>
          <p:cNvPr id="31" name="내용 개체 틀 2 3 1 2">
            <a:extLst>
              <a:ext uri="{FF2B5EF4-FFF2-40B4-BE49-F238E27FC236}">
                <a16:creationId xmlns:a16="http://schemas.microsoft.com/office/drawing/2014/main" id="{5FA4F404-680A-45EC-B551-3256436CFE01}"/>
              </a:ext>
            </a:extLst>
          </p:cNvPr>
          <p:cNvSpPr txBox="1">
            <a:spLocks/>
          </p:cNvSpPr>
          <p:nvPr/>
        </p:nvSpPr>
        <p:spPr bwMode="auto">
          <a:xfrm>
            <a:off x="136872" y="3590557"/>
            <a:ext cx="613626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주행 도로 노면 상태 예측</a:t>
            </a:r>
          </a:p>
        </p:txBody>
      </p:sp>
      <p:sp>
        <p:nvSpPr>
          <p:cNvPr id="32" name="내용 개체 틀 2 3 1 2">
            <a:extLst>
              <a:ext uri="{FF2B5EF4-FFF2-40B4-BE49-F238E27FC236}">
                <a16:creationId xmlns:a16="http://schemas.microsoft.com/office/drawing/2014/main" id="{F23B22F3-DBB8-4A58-AB1F-C42A74B3F163}"/>
              </a:ext>
            </a:extLst>
          </p:cNvPr>
          <p:cNvSpPr txBox="1">
            <a:spLocks/>
          </p:cNvSpPr>
          <p:nvPr/>
        </p:nvSpPr>
        <p:spPr bwMode="auto">
          <a:xfrm>
            <a:off x="136872" y="2076382"/>
            <a:ext cx="45389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EV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주행가능거리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(DTE) 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예측</a:t>
            </a:r>
          </a:p>
        </p:txBody>
      </p:sp>
      <p:sp>
        <p:nvSpPr>
          <p:cNvPr id="33" name="내용 개체 틀 2 3 1 2">
            <a:extLst>
              <a:ext uri="{FF2B5EF4-FFF2-40B4-BE49-F238E27FC236}">
                <a16:creationId xmlns:a16="http://schemas.microsoft.com/office/drawing/2014/main" id="{121AD802-7EC7-4215-B56B-9E6E4CE19AA1}"/>
              </a:ext>
            </a:extLst>
          </p:cNvPr>
          <p:cNvSpPr txBox="1">
            <a:spLocks/>
          </p:cNvSpPr>
          <p:nvPr/>
        </p:nvSpPr>
        <p:spPr bwMode="auto">
          <a:xfrm>
            <a:off x="136872" y="2581107"/>
            <a:ext cx="464098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HEV 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엔진성능 예측</a:t>
            </a:r>
          </a:p>
        </p:txBody>
      </p:sp>
      <p:sp>
        <p:nvSpPr>
          <p:cNvPr id="34" name="내용 개체 틀 2 3 1 2">
            <a:extLst>
              <a:ext uri="{FF2B5EF4-FFF2-40B4-BE49-F238E27FC236}">
                <a16:creationId xmlns:a16="http://schemas.microsoft.com/office/drawing/2014/main" id="{69BD92DA-DE32-4297-B7CE-2D949EA7C39B}"/>
              </a:ext>
            </a:extLst>
          </p:cNvPr>
          <p:cNvSpPr txBox="1">
            <a:spLocks/>
          </p:cNvSpPr>
          <p:nvPr/>
        </p:nvSpPr>
        <p:spPr bwMode="auto">
          <a:xfrm>
            <a:off x="136872" y="4600009"/>
            <a:ext cx="595404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초고장력강판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적용 부품 </a:t>
            </a: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수소취성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예측 </a:t>
            </a:r>
          </a:p>
        </p:txBody>
      </p:sp>
      <p:sp>
        <p:nvSpPr>
          <p:cNvPr id="35" name="내용 개체 틀 2 3 1 2">
            <a:extLst>
              <a:ext uri="{FF2B5EF4-FFF2-40B4-BE49-F238E27FC236}">
                <a16:creationId xmlns:a16="http://schemas.microsoft.com/office/drawing/2014/main" id="{55215296-9639-4344-B76E-72ABF6150582}"/>
              </a:ext>
            </a:extLst>
          </p:cNvPr>
          <p:cNvSpPr txBox="1">
            <a:spLocks/>
          </p:cNvSpPr>
          <p:nvPr/>
        </p:nvSpPr>
        <p:spPr bwMode="auto">
          <a:xfrm>
            <a:off x="4675784" y="2567003"/>
            <a:ext cx="353732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차량 공력 성능 예측</a:t>
            </a:r>
          </a:p>
        </p:txBody>
      </p:sp>
      <p:sp>
        <p:nvSpPr>
          <p:cNvPr id="36" name="내용 개체 틀 2 3 1 2">
            <a:extLst>
              <a:ext uri="{FF2B5EF4-FFF2-40B4-BE49-F238E27FC236}">
                <a16:creationId xmlns:a16="http://schemas.microsoft.com/office/drawing/2014/main" id="{552086C8-DCFF-4B94-ADA1-D2716A31D907}"/>
              </a:ext>
            </a:extLst>
          </p:cNvPr>
          <p:cNvSpPr txBox="1">
            <a:spLocks/>
          </p:cNvSpPr>
          <p:nvPr/>
        </p:nvSpPr>
        <p:spPr bwMode="auto">
          <a:xfrm>
            <a:off x="4675784" y="3588347"/>
            <a:ext cx="49644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파워트레인 유입 </a:t>
            </a: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공기량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1389785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80B6-B81B-4501-A82D-6446D7B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 ahead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397E-A9DE-47C4-B938-7D1ECBCB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893B3-D11F-43A0-A276-FAF142F10488}"/>
              </a:ext>
            </a:extLst>
          </p:cNvPr>
          <p:cNvSpPr txBox="1"/>
          <p:nvPr/>
        </p:nvSpPr>
        <p:spPr>
          <a:xfrm>
            <a:off x="288239" y="1916832"/>
            <a:ext cx="795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investigate the last sample proposal: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DD511-71A4-4749-82FE-90B6EC3616F8}"/>
              </a:ext>
            </a:extLst>
          </p:cNvPr>
          <p:cNvSpPr txBox="1"/>
          <p:nvPr/>
        </p:nvSpPr>
        <p:spPr>
          <a:xfrm>
            <a:off x="288239" y="3218097"/>
            <a:ext cx="61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7A810-2E93-40CB-9A5A-53CCF18F647C}"/>
              </a:ext>
            </a:extLst>
          </p:cNvPr>
          <p:cNvSpPr txBox="1"/>
          <p:nvPr/>
        </p:nvSpPr>
        <p:spPr>
          <a:xfrm>
            <a:off x="755576" y="320881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센서 데이터를 활용한 차량 이상감지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7E2BC-9D8A-4DBC-A607-14FB49BD6703}"/>
              </a:ext>
            </a:extLst>
          </p:cNvPr>
          <p:cNvSpPr txBox="1"/>
          <p:nvPr/>
        </p:nvSpPr>
        <p:spPr>
          <a:xfrm>
            <a:off x="288238" y="4409804"/>
            <a:ext cx="7956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study python packages for other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9000470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077072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홍길동</a:t>
            </a:r>
            <a:r>
              <a:rPr lang="en-US" altLang="ko-KR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 / </a:t>
            </a:r>
            <a:r>
              <a:rPr lang="ko-KR" altLang="en-US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책임연구원</a:t>
            </a: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>
                <a:solidFill>
                  <a:srgbClr val="800000"/>
                </a:solidFill>
                <a:latin typeface="+mj-lt"/>
                <a:ea typeface="맑은 고딕" panose="020B0503020000020004" pitchFamily="50" charset="-127"/>
              </a:rPr>
              <a:t>Mar. 12, 2021</a:t>
            </a: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3976" y="153657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ko-KR" altLang="en-US" sz="3200" b="1" kern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컨셉 차량의 충돌 성능 예측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7CC310-06F2-4E4F-8B31-B626C06E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76" y="430460"/>
            <a:ext cx="4562040" cy="43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>
              <a:defRPr/>
            </a:pPr>
            <a:r>
              <a:rPr lang="en-US" altLang="ko-KR" sz="3200" b="1" kern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+mj-cs"/>
              </a:rPr>
              <a:t>Sample proposal #1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17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E587324-7231-4702-8784-C0A9202E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anose="020B0503020000020004" pitchFamily="50" charset="-127"/>
              </a:rPr>
              <a:t>컨셉 차량의 충돌 성능 </a:t>
            </a:r>
            <a:r>
              <a:rPr lang="en-US" altLang="ko-KR">
                <a:ea typeface="맑은 고딕" panose="020B0503020000020004" pitchFamily="50" charset="-127"/>
              </a:rPr>
              <a:t>(1/2)</a:t>
            </a:r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2EDE60-8CD0-48C8-B07C-7C5095A6A3A8}"/>
              </a:ext>
            </a:extLst>
          </p:cNvPr>
          <p:cNvSpPr/>
          <p:nvPr/>
        </p:nvSpPr>
        <p:spPr bwMode="auto">
          <a:xfrm>
            <a:off x="395536" y="2028977"/>
            <a:ext cx="3816424" cy="544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컨셉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F284F9-086E-48A1-8743-5170C6561C47}"/>
              </a:ext>
            </a:extLst>
          </p:cNvPr>
          <p:cNvSpPr/>
          <p:nvPr/>
        </p:nvSpPr>
        <p:spPr bwMode="auto">
          <a:xfrm>
            <a:off x="4220432" y="2028977"/>
            <a:ext cx="2207616" cy="544983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8C0C9-8F2E-4A5F-B59D-B300CD12914B}"/>
              </a:ext>
            </a:extLst>
          </p:cNvPr>
          <p:cNvSpPr/>
          <p:nvPr/>
        </p:nvSpPr>
        <p:spPr bwMode="auto">
          <a:xfrm>
            <a:off x="6436520" y="2028977"/>
            <a:ext cx="2207616" cy="544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시험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5D4EBC-356E-4C0B-A0DE-8E2E5A59F95F}"/>
              </a:ext>
            </a:extLst>
          </p:cNvPr>
          <p:cNvSpPr/>
          <p:nvPr/>
        </p:nvSpPr>
        <p:spPr bwMode="auto">
          <a:xfrm>
            <a:off x="404008" y="2024183"/>
            <a:ext cx="3816424" cy="52322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50A9-2C8B-4ADF-8E49-3E7F7D1C6887}"/>
              </a:ext>
            </a:extLst>
          </p:cNvPr>
          <p:cNvSpPr txBox="1"/>
          <p:nvPr/>
        </p:nvSpPr>
        <p:spPr>
          <a:xfrm>
            <a:off x="1088951" y="5296849"/>
            <a:ext cx="27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컨셉차량 설계</a:t>
            </a:r>
          </a:p>
        </p:txBody>
      </p:sp>
      <p:pic>
        <p:nvPicPr>
          <p:cNvPr id="10" name="Picture 2" descr="파일:Hyundai_45_EV_Concept__5_.0.jpg">
            <a:extLst>
              <a:ext uri="{FF2B5EF4-FFF2-40B4-BE49-F238E27FC236}">
                <a16:creationId xmlns:a16="http://schemas.microsoft.com/office/drawing/2014/main" id="{34008C18-25B3-4A01-9361-3D2AB4B2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2" y="3068960"/>
            <a:ext cx="3204916" cy="21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현대자동차 '45' EV 컨셉트카 공개! : 네이버 포스트">
            <a:extLst>
              <a:ext uri="{FF2B5EF4-FFF2-40B4-BE49-F238E27FC236}">
                <a16:creationId xmlns:a16="http://schemas.microsoft.com/office/drawing/2014/main" id="{3D165374-29C7-48F1-A00F-C1D3375F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" y="3104738"/>
            <a:ext cx="3525408" cy="206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6B695B-16EC-4D1B-B8A8-2AE7F7EEC2D9}"/>
              </a:ext>
            </a:extLst>
          </p:cNvPr>
          <p:cNvSpPr txBox="1"/>
          <p:nvPr/>
        </p:nvSpPr>
        <p:spPr>
          <a:xfrm>
            <a:off x="4823468" y="5296849"/>
            <a:ext cx="174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차량 개발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44C29BA7-082D-4F22-9316-C735DE717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891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anose="020B0503020000020004" pitchFamily="50" charset="-127"/>
              </a:rPr>
              <a:t>컨셉 차량의 충돌 성능 </a:t>
            </a:r>
            <a:r>
              <a:rPr lang="en-US" altLang="ko-KR">
                <a:ea typeface="맑은 고딕" panose="020B0503020000020004" pitchFamily="50" charset="-127"/>
              </a:rPr>
              <a:t>(2/2)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7E2DA1-9EA1-43CA-9891-38204088EA54}"/>
              </a:ext>
            </a:extLst>
          </p:cNvPr>
          <p:cNvSpPr/>
          <p:nvPr/>
        </p:nvSpPr>
        <p:spPr bwMode="auto">
          <a:xfrm>
            <a:off x="438274" y="1445637"/>
            <a:ext cx="3816424" cy="544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컨셉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01AE8D-8525-49A0-8FF1-D160742C85B6}"/>
              </a:ext>
            </a:extLst>
          </p:cNvPr>
          <p:cNvSpPr/>
          <p:nvPr/>
        </p:nvSpPr>
        <p:spPr bwMode="auto">
          <a:xfrm>
            <a:off x="4263170" y="1445637"/>
            <a:ext cx="2207616" cy="544983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가장 인기 있는 IIHS 충돌 테스트 TOP7…이 차가 왜? - 모터그래프">
            <a:extLst>
              <a:ext uri="{FF2B5EF4-FFF2-40B4-BE49-F238E27FC236}">
                <a16:creationId xmlns:a16="http://schemas.microsoft.com/office/drawing/2014/main" id="{641486A7-4AA4-4392-8F42-D8EB18DF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08685"/>
            <a:ext cx="2976689" cy="25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24300C5-0543-4B20-A7DB-9B501406343B}"/>
              </a:ext>
            </a:extLst>
          </p:cNvPr>
          <p:cNvSpPr/>
          <p:nvPr/>
        </p:nvSpPr>
        <p:spPr bwMode="auto">
          <a:xfrm>
            <a:off x="3419872" y="3694628"/>
            <a:ext cx="720080" cy="504056"/>
          </a:xfrm>
          <a:prstGeom prst="rightArrow">
            <a:avLst/>
          </a:prstGeom>
          <a:solidFill>
            <a:srgbClr val="EEF9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9507B3-F4A2-4875-A006-A196797FC1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2050326"/>
            <a:ext cx="2501542" cy="586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8" name="Picture 4" descr="후방 충돌 펄스와 NCAP 펄스 차이로 인한 목상해 특성 비교">
            <a:extLst>
              <a:ext uri="{FF2B5EF4-FFF2-40B4-BE49-F238E27FC236}">
                <a16:creationId xmlns:a16="http://schemas.microsoft.com/office/drawing/2014/main" id="{B86D67FC-9D05-4BDC-BBDC-408F9654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73" y="3396847"/>
            <a:ext cx="2075319" cy="12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8CC4305-B166-4112-8FFF-DD7790E9A404}"/>
              </a:ext>
            </a:extLst>
          </p:cNvPr>
          <p:cNvSpPr/>
          <p:nvPr/>
        </p:nvSpPr>
        <p:spPr bwMode="auto">
          <a:xfrm>
            <a:off x="6489946" y="3694628"/>
            <a:ext cx="720080" cy="504056"/>
          </a:xfrm>
          <a:prstGeom prst="rightArrow">
            <a:avLst/>
          </a:prstGeom>
          <a:solidFill>
            <a:srgbClr val="EEF9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C51C6-7033-468E-B571-09586D9260D8}"/>
              </a:ext>
            </a:extLst>
          </p:cNvPr>
          <p:cNvSpPr txBox="1"/>
          <p:nvPr/>
        </p:nvSpPr>
        <p:spPr>
          <a:xfrm>
            <a:off x="1014338" y="535405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충돌 실험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1B1D38-EB39-4282-A3C6-708909009902}"/>
              </a:ext>
            </a:extLst>
          </p:cNvPr>
          <p:cNvSpPr txBox="1"/>
          <p:nvPr/>
        </p:nvSpPr>
        <p:spPr>
          <a:xfrm>
            <a:off x="4788024" y="4705848"/>
            <a:ext cx="116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pulse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C06F1D-BC72-489E-9711-2BC941A90DFA}"/>
              </a:ext>
            </a:extLst>
          </p:cNvPr>
          <p:cNvSpPr txBox="1"/>
          <p:nvPr/>
        </p:nvSpPr>
        <p:spPr>
          <a:xfrm>
            <a:off x="7177608" y="470584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충돌 성능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0655F09-4FF6-4267-AF33-04E3A7390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65738" y="3407680"/>
            <a:ext cx="1401568" cy="11279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0690BE-E222-443A-BA97-25E78932BB19}"/>
              </a:ext>
            </a:extLst>
          </p:cNvPr>
          <p:cNvSpPr/>
          <p:nvPr/>
        </p:nvSpPr>
        <p:spPr bwMode="auto">
          <a:xfrm>
            <a:off x="6479258" y="1445637"/>
            <a:ext cx="2207616" cy="544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시험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7D2C5-307B-4432-ABFF-B3BC5A5B5B78}"/>
              </a:ext>
            </a:extLst>
          </p:cNvPr>
          <p:cNvSpPr/>
          <p:nvPr/>
        </p:nvSpPr>
        <p:spPr bwMode="auto">
          <a:xfrm>
            <a:off x="6493581" y="1456518"/>
            <a:ext cx="2212145" cy="52322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2593A5-98EA-466B-B7E9-DB32E304A95C}"/>
              </a:ext>
            </a:extLst>
          </p:cNvPr>
          <p:cNvSpPr/>
          <p:nvPr/>
        </p:nvSpPr>
        <p:spPr bwMode="auto">
          <a:xfrm>
            <a:off x="251520" y="2636912"/>
            <a:ext cx="8740775" cy="352839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941271B4-E9D6-4F5A-83F9-35D30DF97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917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6" grpId="0" animBg="1"/>
      <p:bldP spid="58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anose="020B0503020000020004" pitchFamily="50" charset="-127"/>
              </a:rPr>
              <a:t>Challenge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7E2DA1-9EA1-43CA-9891-38204088EA54}"/>
              </a:ext>
            </a:extLst>
          </p:cNvPr>
          <p:cNvSpPr/>
          <p:nvPr/>
        </p:nvSpPr>
        <p:spPr bwMode="auto">
          <a:xfrm>
            <a:off x="438274" y="1445637"/>
            <a:ext cx="3816424" cy="544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컨셉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01AE8D-8525-49A0-8FF1-D160742C85B6}"/>
              </a:ext>
            </a:extLst>
          </p:cNvPr>
          <p:cNvSpPr/>
          <p:nvPr/>
        </p:nvSpPr>
        <p:spPr bwMode="auto">
          <a:xfrm>
            <a:off x="4263170" y="1445637"/>
            <a:ext cx="2207616" cy="544983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가장 인기 있는 IIHS 충돌 테스트 TOP7…이 차가 왜? - 모터그래프">
            <a:extLst>
              <a:ext uri="{FF2B5EF4-FFF2-40B4-BE49-F238E27FC236}">
                <a16:creationId xmlns:a16="http://schemas.microsoft.com/office/drawing/2014/main" id="{641486A7-4AA4-4392-8F42-D8EB18DF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08685"/>
            <a:ext cx="2976689" cy="25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24300C5-0543-4B20-A7DB-9B501406343B}"/>
              </a:ext>
            </a:extLst>
          </p:cNvPr>
          <p:cNvSpPr/>
          <p:nvPr/>
        </p:nvSpPr>
        <p:spPr bwMode="auto">
          <a:xfrm>
            <a:off x="3419872" y="3694628"/>
            <a:ext cx="720080" cy="504056"/>
          </a:xfrm>
          <a:prstGeom prst="rightArrow">
            <a:avLst/>
          </a:prstGeom>
          <a:solidFill>
            <a:srgbClr val="EEF9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9507B3-F4A2-4875-A006-A196797FC1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2050326"/>
            <a:ext cx="2501542" cy="586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8" name="Picture 4" descr="후방 충돌 펄스와 NCAP 펄스 차이로 인한 목상해 특성 비교">
            <a:extLst>
              <a:ext uri="{FF2B5EF4-FFF2-40B4-BE49-F238E27FC236}">
                <a16:creationId xmlns:a16="http://schemas.microsoft.com/office/drawing/2014/main" id="{B86D67FC-9D05-4BDC-BBDC-408F9654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73" y="3396847"/>
            <a:ext cx="2075319" cy="12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8CC4305-B166-4112-8FFF-DD7790E9A404}"/>
              </a:ext>
            </a:extLst>
          </p:cNvPr>
          <p:cNvSpPr/>
          <p:nvPr/>
        </p:nvSpPr>
        <p:spPr bwMode="auto">
          <a:xfrm>
            <a:off x="6489946" y="3694628"/>
            <a:ext cx="720080" cy="504056"/>
          </a:xfrm>
          <a:prstGeom prst="rightArrow">
            <a:avLst/>
          </a:prstGeom>
          <a:solidFill>
            <a:srgbClr val="EEF9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C06F1D-BC72-489E-9711-2BC941A90DFA}"/>
              </a:ext>
            </a:extLst>
          </p:cNvPr>
          <p:cNvSpPr txBox="1"/>
          <p:nvPr/>
        </p:nvSpPr>
        <p:spPr>
          <a:xfrm>
            <a:off x="7177608" y="470584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충돌 성능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0655F09-4FF6-4267-AF33-04E3A7390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65738" y="3407680"/>
            <a:ext cx="1401568" cy="11279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0690BE-E222-443A-BA97-25E78932BB19}"/>
              </a:ext>
            </a:extLst>
          </p:cNvPr>
          <p:cNvSpPr/>
          <p:nvPr/>
        </p:nvSpPr>
        <p:spPr bwMode="auto">
          <a:xfrm>
            <a:off x="6479258" y="1445637"/>
            <a:ext cx="2207616" cy="544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시험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7D2C5-307B-4432-ABFF-B3BC5A5B5B78}"/>
              </a:ext>
            </a:extLst>
          </p:cNvPr>
          <p:cNvSpPr/>
          <p:nvPr/>
        </p:nvSpPr>
        <p:spPr bwMode="auto">
          <a:xfrm>
            <a:off x="6493581" y="1456518"/>
            <a:ext cx="2212145" cy="52322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2593A5-98EA-466B-B7E9-DB32E304A95C}"/>
              </a:ext>
            </a:extLst>
          </p:cNvPr>
          <p:cNvSpPr/>
          <p:nvPr/>
        </p:nvSpPr>
        <p:spPr bwMode="auto">
          <a:xfrm>
            <a:off x="251520" y="2636912"/>
            <a:ext cx="8740775" cy="302433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2BA3E-764F-441A-B252-943F3FA42E7E}"/>
              </a:ext>
            </a:extLst>
          </p:cNvPr>
          <p:cNvSpPr/>
          <p:nvPr/>
        </p:nvSpPr>
        <p:spPr bwMode="auto">
          <a:xfrm>
            <a:off x="8012281" y="3433542"/>
            <a:ext cx="810790" cy="10762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5BE7D3-692B-4563-B4AA-E61FEACEC013}"/>
              </a:ext>
            </a:extLst>
          </p:cNvPr>
          <p:cNvCxnSpPr/>
          <p:nvPr/>
        </p:nvCxnSpPr>
        <p:spPr bwMode="auto">
          <a:xfrm>
            <a:off x="467544" y="1340768"/>
            <a:ext cx="824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C926E-8D2A-4C44-A5A6-E02FE1659660}"/>
              </a:ext>
            </a:extLst>
          </p:cNvPr>
          <p:cNvSpPr txBox="1"/>
          <p:nvPr/>
        </p:nvSpPr>
        <p:spPr>
          <a:xfrm>
            <a:off x="2771800" y="5878082"/>
            <a:ext cx="33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시간소모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950FFFF6-71D8-486E-8C63-CFB5E4547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20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Task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7E2DA1-9EA1-43CA-9891-38204088EA54}"/>
              </a:ext>
            </a:extLst>
          </p:cNvPr>
          <p:cNvSpPr/>
          <p:nvPr/>
        </p:nvSpPr>
        <p:spPr bwMode="auto">
          <a:xfrm>
            <a:off x="438274" y="1445637"/>
            <a:ext cx="3816424" cy="544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컨셉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01AE8D-8525-49A0-8FF1-D160742C85B6}"/>
              </a:ext>
            </a:extLst>
          </p:cNvPr>
          <p:cNvSpPr/>
          <p:nvPr/>
        </p:nvSpPr>
        <p:spPr bwMode="auto">
          <a:xfrm>
            <a:off x="4263170" y="1445637"/>
            <a:ext cx="2207616" cy="544983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EAC7F086-229C-4AD4-B75F-CB0A6CFDF5FB}"/>
              </a:ext>
            </a:extLst>
          </p:cNvPr>
          <p:cNvCxnSpPr>
            <a:cxnSpLocks/>
          </p:cNvCxnSpPr>
          <p:nvPr/>
        </p:nvCxnSpPr>
        <p:spPr bwMode="auto">
          <a:xfrm>
            <a:off x="4277493" y="1149841"/>
            <a:ext cx="0" cy="12131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0690BE-E222-443A-BA97-25E78932BB19}"/>
              </a:ext>
            </a:extLst>
          </p:cNvPr>
          <p:cNvSpPr/>
          <p:nvPr/>
        </p:nvSpPr>
        <p:spPr bwMode="auto">
          <a:xfrm>
            <a:off x="6479258" y="1445637"/>
            <a:ext cx="2207616" cy="544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시험 단계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7D2C5-307B-4432-ABFF-B3BC5A5B5B78}"/>
              </a:ext>
            </a:extLst>
          </p:cNvPr>
          <p:cNvSpPr/>
          <p:nvPr/>
        </p:nvSpPr>
        <p:spPr bwMode="auto">
          <a:xfrm>
            <a:off x="438274" y="1445637"/>
            <a:ext cx="3816424" cy="52322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131C-78AC-4A5F-BB45-46840506CFF8}"/>
              </a:ext>
            </a:extLst>
          </p:cNvPr>
          <p:cNvSpPr txBox="1"/>
          <p:nvPr/>
        </p:nvSpPr>
        <p:spPr>
          <a:xfrm>
            <a:off x="1149977" y="568889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컨셉 단계에서 차량의 </a:t>
            </a:r>
            <a:r>
              <a:rPr lang="ko-KR" altLang="en-US" sz="2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성능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예측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C78D-63B3-4358-8A9E-819149197C3A}"/>
              </a:ext>
            </a:extLst>
          </p:cNvPr>
          <p:cNvSpPr txBox="1"/>
          <p:nvPr/>
        </p:nvSpPr>
        <p:spPr>
          <a:xfrm>
            <a:off x="1402859" y="493275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컨셉차량</a:t>
            </a:r>
          </a:p>
        </p:txBody>
      </p:sp>
      <p:pic>
        <p:nvPicPr>
          <p:cNvPr id="22" name="Picture 4" descr="현대자동차 '45' EV 컨셉트카 공개! : 네이버 포스트">
            <a:extLst>
              <a:ext uri="{FF2B5EF4-FFF2-40B4-BE49-F238E27FC236}">
                <a16:creationId xmlns:a16="http://schemas.microsoft.com/office/drawing/2014/main" id="{1C6106D5-5F9B-48F1-8070-EC4BD3A8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4" y="2839924"/>
            <a:ext cx="3525408" cy="206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351BF48-A71B-4501-816F-CE5E5FDB0932}"/>
              </a:ext>
            </a:extLst>
          </p:cNvPr>
          <p:cNvSpPr txBox="1"/>
          <p:nvPr/>
        </p:nvSpPr>
        <p:spPr>
          <a:xfrm>
            <a:off x="4304096" y="4520699"/>
            <a:ext cx="2961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simulated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충돌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pulse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9" name="Picture 4" descr="후방 충돌 펄스와 NCAP 펄스 차이로 인한 목상해 특성 비교">
            <a:extLst>
              <a:ext uri="{FF2B5EF4-FFF2-40B4-BE49-F238E27FC236}">
                <a16:creationId xmlns:a16="http://schemas.microsoft.com/office/drawing/2014/main" id="{EC19327C-AFED-4F2E-A7D8-C341361D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71" y="3076355"/>
            <a:ext cx="2075319" cy="12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2A7076F-B3D6-4692-89FE-904BF6696412}"/>
              </a:ext>
            </a:extLst>
          </p:cNvPr>
          <p:cNvSpPr/>
          <p:nvPr/>
        </p:nvSpPr>
        <p:spPr bwMode="auto">
          <a:xfrm>
            <a:off x="4006037" y="3430841"/>
            <a:ext cx="613052" cy="477036"/>
          </a:xfrm>
          <a:prstGeom prst="rightArrow">
            <a:avLst/>
          </a:prstGeom>
          <a:solidFill>
            <a:srgbClr val="D2D2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80B278A-198B-45A8-9B6F-27629EF1F03D}"/>
              </a:ext>
            </a:extLst>
          </p:cNvPr>
          <p:cNvSpPr/>
          <p:nvPr/>
        </p:nvSpPr>
        <p:spPr bwMode="auto">
          <a:xfrm>
            <a:off x="6697862" y="3458548"/>
            <a:ext cx="720080" cy="504056"/>
          </a:xfrm>
          <a:prstGeom prst="rightArrow">
            <a:avLst/>
          </a:prstGeom>
          <a:solidFill>
            <a:srgbClr val="D2D2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8889-C435-4F04-8256-E5B098BD9B47}"/>
              </a:ext>
            </a:extLst>
          </p:cNvPr>
          <p:cNvSpPr txBox="1"/>
          <p:nvPr/>
        </p:nvSpPr>
        <p:spPr>
          <a:xfrm>
            <a:off x="7265662" y="444949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성능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58E9B59-0E3D-4ACB-B150-3D7CFB7ED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4328" y="3171600"/>
            <a:ext cx="1401568" cy="112794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AF5354-B43B-41A7-B895-F667A323E280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2346486" y="1968857"/>
            <a:ext cx="2225514" cy="66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C3692F-630A-444F-92ED-39F233268712}"/>
              </a:ext>
            </a:extLst>
          </p:cNvPr>
          <p:cNvSpPr/>
          <p:nvPr/>
        </p:nvSpPr>
        <p:spPr bwMode="auto">
          <a:xfrm>
            <a:off x="251520" y="2636912"/>
            <a:ext cx="8740775" cy="283789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C0D923-E0C2-4B29-9596-150794D70544}"/>
              </a:ext>
            </a:extLst>
          </p:cNvPr>
          <p:cNvCxnSpPr>
            <a:cxnSpLocks/>
          </p:cNvCxnSpPr>
          <p:nvPr/>
        </p:nvCxnSpPr>
        <p:spPr bwMode="auto">
          <a:xfrm>
            <a:off x="438274" y="1268760"/>
            <a:ext cx="378715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슬라이드 번호 개체 틀 1">
            <a:extLst>
              <a:ext uri="{FF2B5EF4-FFF2-40B4-BE49-F238E27FC236}">
                <a16:creationId xmlns:a16="http://schemas.microsoft.com/office/drawing/2014/main" id="{21F00524-5DB0-4D0B-8D00-B3099CFF9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82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>
            <a:extLst>
              <a:ext uri="{FF2B5EF4-FFF2-40B4-BE49-F238E27FC236}">
                <a16:creationId xmlns:a16="http://schemas.microsoft.com/office/drawing/2014/main" id="{AAA478B5-A07E-490F-8F76-7C5DF6ECFBD6}"/>
              </a:ext>
            </a:extLst>
          </p:cNvPr>
          <p:cNvSpPr/>
          <p:nvPr/>
        </p:nvSpPr>
        <p:spPr bwMode="auto">
          <a:xfrm rot="5400000">
            <a:off x="3133675" y="1510308"/>
            <a:ext cx="2665412" cy="304641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" name="내용 개체 틀 2 2">
            <a:extLst>
              <a:ext uri="{FF2B5EF4-FFF2-40B4-BE49-F238E27FC236}">
                <a16:creationId xmlns:a16="http://schemas.microsoft.com/office/drawing/2014/main" id="{260723A7-F741-497D-AB57-B9082C9DD43F}"/>
              </a:ext>
            </a:extLst>
          </p:cNvPr>
          <p:cNvSpPr txBox="1">
            <a:spLocks/>
          </p:cNvSpPr>
          <p:nvPr/>
        </p:nvSpPr>
        <p:spPr bwMode="auto">
          <a:xfrm>
            <a:off x="3753404" y="2731777"/>
            <a:ext cx="18732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 dirty="0">
                <a:latin typeface="+mj-lt"/>
                <a:ea typeface="맑은 고딕" panose="020B0503020000020004" pitchFamily="50" charset="-127"/>
              </a:rPr>
              <a:t>model</a:t>
            </a:r>
            <a:endParaRPr lang="ko-KR" altLang="en-US" sz="3200" dirty="0"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C3ACB4-0588-451E-B781-C60F67CF84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5883" y="3034309"/>
            <a:ext cx="72931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C6DE2C-F9B0-41D5-8419-CEAB1BDF19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80299" y="3002559"/>
            <a:ext cx="51729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내용 개체 틀 2 3 3">
            <a:extLst>
              <a:ext uri="{FF2B5EF4-FFF2-40B4-BE49-F238E27FC236}">
                <a16:creationId xmlns:a16="http://schemas.microsoft.com/office/drawing/2014/main" id="{64562733-77BC-4864-8E6C-D94155FB91A6}"/>
              </a:ext>
            </a:extLst>
          </p:cNvPr>
          <p:cNvSpPr txBox="1">
            <a:spLocks/>
          </p:cNvSpPr>
          <p:nvPr/>
        </p:nvSpPr>
        <p:spPr bwMode="auto">
          <a:xfrm>
            <a:off x="6410033" y="3106067"/>
            <a:ext cx="279507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RTE </a:t>
            </a:r>
            <a:r>
              <a:rPr lang="en-US" altLang="ko-KR" sz="1800" dirty="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+mj-lt"/>
                <a:ea typeface="맑은 고딕" panose="020B0503020000020004" pitchFamily="50" charset="-127"/>
              </a:rPr>
              <a:t>현대차지표</a:t>
            </a:r>
            <a:r>
              <a:rPr lang="en-US" altLang="ko-KR" sz="1800" dirty="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B6CFFE-50C6-4A60-9E16-13FD55D0FED3}"/>
              </a:ext>
            </a:extLst>
          </p:cNvPr>
          <p:cNvSpPr txBox="1"/>
          <p:nvPr/>
        </p:nvSpPr>
        <p:spPr>
          <a:xfrm>
            <a:off x="-322697" y="2000573"/>
            <a:ext cx="296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충돌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pulse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9" name="내용 개체 틀 2 3 3">
            <a:extLst>
              <a:ext uri="{FF2B5EF4-FFF2-40B4-BE49-F238E27FC236}">
                <a16:creationId xmlns:a16="http://schemas.microsoft.com/office/drawing/2014/main" id="{69B906FF-D53D-4D69-9C0F-B9AB55206F3C}"/>
              </a:ext>
            </a:extLst>
          </p:cNvPr>
          <p:cNvSpPr txBox="1">
            <a:spLocks/>
          </p:cNvSpPr>
          <p:nvPr/>
        </p:nvSpPr>
        <p:spPr bwMode="auto">
          <a:xfrm>
            <a:off x="6414857" y="2253402"/>
            <a:ext cx="279507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latin typeface="+mj-lt"/>
                <a:ea typeface="맑은 고딕" panose="020B0503020000020004" pitchFamily="50" charset="-127"/>
              </a:rPr>
              <a:t>OLC </a:t>
            </a:r>
            <a:r>
              <a:rPr lang="en-US" altLang="ko-KR" sz="1800" dirty="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+mj-lt"/>
                <a:ea typeface="맑은 고딕" panose="020B0503020000020004" pitchFamily="50" charset="-127"/>
              </a:rPr>
              <a:t>일반지표</a:t>
            </a:r>
            <a:r>
              <a:rPr lang="en-US" altLang="ko-KR" sz="1800" dirty="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60" name="Picture 4" descr="후방 충돌 펄스와 NCAP 펄스 차이로 인한 목상해 특성 비교">
            <a:extLst>
              <a:ext uri="{FF2B5EF4-FFF2-40B4-BE49-F238E27FC236}">
                <a16:creationId xmlns:a16="http://schemas.microsoft.com/office/drawing/2014/main" id="{C36E0368-454F-495B-8A7B-CF5109BF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1" y="2627501"/>
            <a:ext cx="2075319" cy="12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2745D40-E7B7-4F71-A1D0-F3A9AF4919AF}"/>
              </a:ext>
            </a:extLst>
          </p:cNvPr>
          <p:cNvSpPr txBox="1"/>
          <p:nvPr/>
        </p:nvSpPr>
        <p:spPr>
          <a:xfrm>
            <a:off x="6497594" y="149761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충돌 성능</a:t>
            </a:r>
          </a:p>
        </p:txBody>
      </p:sp>
      <p:sp>
        <p:nvSpPr>
          <p:cNvPr id="21" name="위쪽 화살표 20">
            <a:extLst>
              <a:ext uri="{FF2B5EF4-FFF2-40B4-BE49-F238E27FC236}">
                <a16:creationId xmlns:a16="http://schemas.microsoft.com/office/drawing/2014/main" id="{A3995507-460B-4528-9A44-4E629D68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99" y="4104611"/>
            <a:ext cx="360363" cy="712788"/>
          </a:xfrm>
          <a:prstGeom prst="upArrow">
            <a:avLst>
              <a:gd name="adj1" fmla="val 50000"/>
              <a:gd name="adj2" fmla="val 49935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+mj-lt"/>
            </a:endParaRPr>
          </a:p>
        </p:txBody>
      </p:sp>
      <p:sp>
        <p:nvSpPr>
          <p:cNvPr id="22" name="내용 개체 틀 2 3 1 2">
            <a:extLst>
              <a:ext uri="{FF2B5EF4-FFF2-40B4-BE49-F238E27FC236}">
                <a16:creationId xmlns:a16="http://schemas.microsoft.com/office/drawing/2014/main" id="{232BCA06-2717-45C7-8F7C-F7F55E7BF1DA}"/>
              </a:ext>
            </a:extLst>
          </p:cNvPr>
          <p:cNvSpPr txBox="1">
            <a:spLocks/>
          </p:cNvSpPr>
          <p:nvPr/>
        </p:nvSpPr>
        <p:spPr bwMode="auto">
          <a:xfrm>
            <a:off x="4091259" y="4864900"/>
            <a:ext cx="1312976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data</a:t>
            </a:r>
            <a:endParaRPr lang="ko-KR" altLang="en-US" sz="2800" dirty="0">
              <a:solidFill>
                <a:schemeClr val="tx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27A04CE-E95B-4293-BFE1-153536E10FDE}"/>
              </a:ext>
            </a:extLst>
          </p:cNvPr>
          <p:cNvSpPr txBox="1">
            <a:spLocks/>
          </p:cNvSpPr>
          <p:nvPr/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ko-KR" kern="0" dirty="0">
                <a:ea typeface="맑은 고딕" panose="020B0503020000020004" pitchFamily="50" charset="-127"/>
              </a:rPr>
              <a:t>Task</a:t>
            </a:r>
            <a:endParaRPr lang="ko-KR" altLang="en-US" kern="0" dirty="0"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7CB738E0-D533-4D28-BA94-28A379B28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9" name="내용 개체 틀 2 3 1 2">
            <a:extLst>
              <a:ext uri="{FF2B5EF4-FFF2-40B4-BE49-F238E27FC236}">
                <a16:creationId xmlns:a16="http://schemas.microsoft.com/office/drawing/2014/main" id="{59D92A36-0831-431A-BB1A-733AA003FECA}"/>
              </a:ext>
            </a:extLst>
          </p:cNvPr>
          <p:cNvSpPr txBox="1">
            <a:spLocks/>
          </p:cNvSpPr>
          <p:nvPr/>
        </p:nvSpPr>
        <p:spPr bwMode="auto">
          <a:xfrm>
            <a:off x="2270456" y="5610440"/>
            <a:ext cx="501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시험 </a:t>
            </a:r>
            <a:r>
              <a:rPr lang="ko-KR" altLang="en-US" sz="2800" b="1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단계에서</a:t>
            </a:r>
            <a:r>
              <a:rPr lang="en-US" altLang="ko-KR" sz="2800" b="1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얻은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58C0A-8C9A-4A74-A14D-47C48FE4484B}"/>
              </a:ext>
            </a:extLst>
          </p:cNvPr>
          <p:cNvSpPr txBox="1"/>
          <p:nvPr/>
        </p:nvSpPr>
        <p:spPr>
          <a:xfrm>
            <a:off x="6490817" y="2712967"/>
            <a:ext cx="2653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승객에 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상해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를 가하는 정도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8F2A1-5123-427D-BE2C-3D617F4A0247}"/>
              </a:ext>
            </a:extLst>
          </p:cNvPr>
          <p:cNvSpPr txBox="1"/>
          <p:nvPr/>
        </p:nvSpPr>
        <p:spPr>
          <a:xfrm>
            <a:off x="6457957" y="3620895"/>
            <a:ext cx="24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차량에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흡수되는 에너지  </a:t>
            </a:r>
          </a:p>
        </p:txBody>
      </p:sp>
    </p:spTree>
    <p:extLst>
      <p:ext uri="{BB962C8B-B14F-4D97-AF65-F5344CB8AC3E}">
        <p14:creationId xmlns:p14="http://schemas.microsoft.com/office/powerpoint/2010/main" val="2091884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9" grpId="0"/>
      <p:bldP spid="19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B9149-0BE0-4C95-B775-A52F6550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anose="020B0503020000020004" pitchFamily="50" charset="-127"/>
              </a:rPr>
              <a:t>Dataset</a:t>
            </a:r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8AD04-3354-4462-A426-2AE77245F3C0}"/>
              </a:ext>
            </a:extLst>
          </p:cNvPr>
          <p:cNvSpPr txBox="1"/>
          <p:nvPr/>
        </p:nvSpPr>
        <p:spPr>
          <a:xfrm>
            <a:off x="152400" y="124959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+mj-lt"/>
                <a:ea typeface="맑은 고딕" panose="020B0503020000020004" pitchFamily="50" charset="-127"/>
              </a:rPr>
              <a:t># of examples: 265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B5FCC-3514-4BCD-9131-E65559C867BE}"/>
              </a:ext>
            </a:extLst>
          </p:cNvPr>
          <p:cNvSpPr txBox="1"/>
          <p:nvPr/>
        </p:nvSpPr>
        <p:spPr>
          <a:xfrm>
            <a:off x="152400" y="1969676"/>
            <a:ext cx="39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data: 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충돌</a:t>
            </a:r>
            <a:r>
              <a:rPr lang="ko-KR" altLang="en-US" sz="2800">
                <a:solidFill>
                  <a:schemeClr val="accent2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pulse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D7B53-8091-4E88-8027-5A8589DB2F3A}"/>
              </a:ext>
            </a:extLst>
          </p:cNvPr>
          <p:cNvSpPr txBox="1"/>
          <p:nvPr/>
        </p:nvSpPr>
        <p:spPr>
          <a:xfrm>
            <a:off x="152400" y="580922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label: </a:t>
            </a:r>
            <a:r>
              <a:rPr lang="en-US" altLang="ko-KR" sz="2800">
                <a:latin typeface="+mj-lt"/>
                <a:ea typeface="맑은 고딕" panose="020B0503020000020004" pitchFamily="50" charset="-127"/>
              </a:rPr>
              <a:t>OLC/RTE</a:t>
            </a:r>
            <a:endParaRPr lang="ko-KR" altLang="en-US" sz="28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B7BB3-8CAD-4EA4-9B57-3A26722E8C1B}"/>
              </a:ext>
            </a:extLst>
          </p:cNvPr>
          <p:cNvSpPr txBox="1"/>
          <p:nvPr/>
        </p:nvSpPr>
        <p:spPr>
          <a:xfrm>
            <a:off x="4283968" y="4791261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+mj-lt"/>
                <a:ea typeface="맑은 고딕" panose="020B0503020000020004" pitchFamily="50" charset="-127"/>
              </a:rPr>
              <a:t>time</a:t>
            </a:r>
            <a:endParaRPr lang="ko-KR" altLang="en-US" sz="20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78AE1-D7C6-485B-83EB-42CC2FBB8624}"/>
              </a:ext>
            </a:extLst>
          </p:cNvPr>
          <p:cNvSpPr txBox="1"/>
          <p:nvPr/>
        </p:nvSpPr>
        <p:spPr>
          <a:xfrm>
            <a:off x="314404" y="2792951"/>
            <a:ext cx="149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+mj-lt"/>
                <a:ea typeface="맑은 고딕" panose="020B0503020000020004" pitchFamily="50" charset="-127"/>
              </a:rPr>
              <a:t>가속도</a:t>
            </a:r>
            <a:r>
              <a:rPr lang="ko-KR" altLang="en-US" sz="2800">
                <a:latin typeface="+mj-lt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3EB4A-CC22-4B9A-9143-16A06F231309}"/>
              </a:ext>
            </a:extLst>
          </p:cNvPr>
          <p:cNvSpPr txBox="1"/>
          <p:nvPr/>
        </p:nvSpPr>
        <p:spPr>
          <a:xfrm>
            <a:off x="5666004" y="5153893"/>
            <a:ext cx="311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>
                <a:latin typeface="+mj-lt"/>
                <a:ea typeface="맑은 고딕" panose="020B0503020000020004" pitchFamily="50" charset="-127"/>
              </a:rPr>
              <a:t> dimension: 50 </a:t>
            </a:r>
            <a:r>
              <a:rPr lang="en-US" altLang="ko-KR" sz="2400">
                <a:latin typeface="+mj-lt"/>
                <a:ea typeface="맑은 고딕" panose="020B0503020000020004" pitchFamily="50" charset="-127"/>
              </a:rPr>
              <a:t>(2s)</a:t>
            </a:r>
            <a:endParaRPr lang="ko-KR" altLang="en-US" sz="240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036ED2C-7BBC-40E1-890C-55C2D6B1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1" y="3006438"/>
            <a:ext cx="3264478" cy="2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BCD0A7B-26F4-47AA-A6B3-255EA314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71" y="3018434"/>
            <a:ext cx="3264477" cy="2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1312A5-236F-4942-9435-DA746E851127}"/>
              </a:ext>
            </a:extLst>
          </p:cNvPr>
          <p:cNvSpPr/>
          <p:nvPr/>
        </p:nvSpPr>
        <p:spPr bwMode="auto">
          <a:xfrm>
            <a:off x="4572000" y="3801063"/>
            <a:ext cx="792088" cy="40011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B3A4FF-1077-461D-B900-7A8445891DF9}"/>
              </a:ext>
            </a:extLst>
          </p:cNvPr>
          <p:cNvSpPr txBox="1"/>
          <p:nvPr/>
        </p:nvSpPr>
        <p:spPr>
          <a:xfrm>
            <a:off x="1258308" y="5158197"/>
            <a:ext cx="326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+mj-lt"/>
                <a:ea typeface="맑은 고딕" panose="020B0503020000020004" pitchFamily="50" charset="-127"/>
              </a:rPr>
              <a:t>dimension: 2000 (2s)</a:t>
            </a:r>
            <a:endParaRPr lang="ko-KR" altLang="en-US" sz="240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0EE93-9B9A-498A-9B13-981BE493F06E}"/>
              </a:ext>
            </a:extLst>
          </p:cNvPr>
          <p:cNvSpPr/>
          <p:nvPr/>
        </p:nvSpPr>
        <p:spPr>
          <a:xfrm>
            <a:off x="1964668" y="2636912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j-lt"/>
                <a:ea typeface="맑은 고딕" panose="020B0503020000020004" pitchFamily="50" charset="-127"/>
              </a:rPr>
              <a:t>raw data </a:t>
            </a:r>
            <a:endParaRPr lang="ko-KR" altLang="en-US" sz="2400">
              <a:latin typeface="+mj-lt"/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31B8679F-D3EC-49F1-BC0B-E59BBE2E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fld id="{95CEEC18-5CB9-4CFC-8AD8-36EE10A8E2EE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331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  <p:bldP spid="9" grpId="0" animBg="1"/>
      <p:bldP spid="17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334.4582"/>
  <p:tag name="OUTPUTDPI" val="1200"/>
  <p:tag name="LATEXADDIN" val="\documentclass{article}&#10;\usepackage{amsmath, amssymb}&#10;\pagestyle{empty}&#10;\begin{document}&#10;\begin{equation*}&#10;x_T^{(5043)}&#10;\end{equation*}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185.9768"/>
  <p:tag name="OUTPUTDPI" val="1200"/>
  <p:tag name="LATEXADDIN" val="\documentclass{article}&#10;\usepackage{amsmath, amssymb}&#10;\pagestyle{empty}&#10;\begin{document}&#10;\begin{equation*}&#10;x_T^{(2)}&#10;\end{equation*}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185.9768"/>
  <p:tag name="OUTPUTDPI" val="1200"/>
  <p:tag name="LATEXADDIN" val="\documentclass{article}&#10;\usepackage{amsmath, amssymb}&#10;\pagestyle{empty}&#10;\begin{document}&#10;\begin{equation*}&#10;x_T^{(1)}&#10;\end{equation*}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0.3824"/>
  <p:tag name="LATEXADDIN" val="\documentclass{article}&#10;\usepackage{amsmath}&#10;\pagestyle{empty}&#10;\begin{document}&#10;\begin{equation*}&#10;T = 360\ (30~\text{min})&#10;\end{equation*}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6.4792"/>
  <p:tag name="ORIGINALWIDTH" val="185.9768"/>
  <p:tag name="OUTPUTDPI" val="1200"/>
  <p:tag name="LATEXADDIN" val="\documentclass{article}&#10;\usepackage{amsmath, amssymb}&#10;\pagestyle{empty}&#10;\begin{document}&#10;\begin{equation*}&#10;x_T^{(1)}&#10;\end{equation*}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"/>
  <p:tag name="ORIGINALWIDTH" val="1348"/>
  <p:tag name="LATEXADDIN" val="\documentclass{article}&#10;\usepackage{amsmath}&#10;\pagestyle{empty}&#10;\begin{document}&#10;\begin{equation*}&#10;\sqrt{\frac{1}{m_{\sf test}}\sum_{i=1}^{m_{\sf test}} &#10;\|y^{(i)}-\hat{y}^{(i)}\|^2}&#10;\end{equation*}&#10;\end{document}"/>
  <p:tag name="IGUANATEXSIZE" val="20"/>
  <p:tag name="IGUANATEXCURSOR" val="180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1319.835"/>
  <p:tag name="LATEXADDIN" val="\documentclass{article}&#10;\usepackage{amsmath}&#10;\pagestyle{empty}&#10;\begin{document}&#10;\begin{equation*}&#10;\frac{\sf RMSE}{\sqrt{\frac{1}{m_{\sf test}}\sum_{i=1}^{m_{\sf test}} &#10;\|y^{(i)}-\mu\|^2}}&#10;\end{equation*}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208.4739"/>
  <p:tag name="LATEXADDIN" val="\documentclass{article}&#10;\usepackage{amsmath}&#10;\pagestyle{empty}&#10;\begin{document}&#10;\begin{equation*}&#10;\sigma_{\sf test}&#10;\end{equation*}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"/>
  <p:tag name="ORIGINALWIDTH" val="1348"/>
  <p:tag name="LATEXADDIN" val="\documentclass{article}&#10;\usepackage{amsmath}&#10;\pagestyle{empty}&#10;\begin{document}&#10;\begin{equation*}&#10;\sqrt{\frac{1}{m_{\sf test}}\sum_{i=1}^{m_{\sf test}} &#10;\|y^{(i)}-\hat{y}^{(i)}\|^2}&#10;\end{equation*}&#10;\end{document}"/>
  <p:tag name="IGUANATEXSIZE" val="20"/>
  <p:tag name="IGUANATEXCURSOR" val="180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1319.835"/>
  <p:tag name="LATEXADDIN" val="\documentclass{article}&#10;\usepackage{amsmath}&#10;\pagestyle{empty}&#10;\begin{document}&#10;\begin{equation*}&#10;\frac{\sf RMSE}{\sqrt{\frac{1}{m_{\sf test}}\sum_{i=1}^{m_{\sf test}} &#10;\|y^{(i)}-\mu\|^2}}&#10;\end{equation*}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208.4739"/>
  <p:tag name="LATEXADDIN" val="\documentclass{article}&#10;\usepackage{amsmath}&#10;\pagestyle{empty}&#10;\begin{document}&#10;\begin{equation*}&#10;\sigma_{\sf test}&#10;\end{equation*}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3.7346"/>
  <p:tag name="OUTPUTDPI" val="1200"/>
  <p:tag name="LATEXADDIN" val="\documentclass{article}&#10;\usepackage{amsmath, amssymb}&#10;\pagestyle{empty}&#10;\begin{document}&#10;\begin{equation*}&#10;\cdots&#10;\end{equation*}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0.3824"/>
  <p:tag name="LATEXADDIN" val="\documentclass{article}&#10;\usepackage{amsmath}&#10;\pagestyle{empty}&#10;\begin{document}&#10;\begin{equation*}&#10;T= 360\ (30~\text{min})&#10;\end{equation*}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929.8838"/>
  <p:tag name="OUTPUTDPI" val="1200"/>
  <p:tag name="LATEXADDIN" val="\documentclass{article}&#10;\usepackage{amsmath}&#10;\pagestyle{empty}&#10;\begin{document}&#10;\begin{equation*}&#10;T_{\textsf{shift}}= 60\ (5\text{min})&#10;\end{equation*}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3.7346"/>
  <p:tag name="OUTPUTDPI" val="1200"/>
  <p:tag name="LATEXADDIN" val="\documentclass{article}&#10;\usepackage{amsmath, amssymb}&#10;\pagestyle{empty}&#10;\begin{document}&#10;\begin{equation*}&#10;\cdots&#10;\end{equation*}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315823</TotalTime>
  <Words>655</Words>
  <Application>Microsoft Office PowerPoint</Application>
  <PresentationFormat>화면 슬라이드 쇼(4:3)</PresentationFormat>
  <Paragraphs>222</Paragraphs>
  <Slides>26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53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맑은 고딕</vt:lpstr>
      <vt:lpstr>맑은 고딕</vt:lpstr>
      <vt:lpstr>Arial</vt:lpstr>
      <vt:lpstr>Cambria Math</vt:lpstr>
      <vt:lpstr>Times New Roman</vt:lpstr>
      <vt:lpstr>1_JobTalk3</vt:lpstr>
      <vt:lpstr>PowerPoint 프레젠테이션</vt:lpstr>
      <vt:lpstr>Outline</vt:lpstr>
      <vt:lpstr>PowerPoint 프레젠테이션</vt:lpstr>
      <vt:lpstr>컨셉 차량의 충돌 성능 (1/2)</vt:lpstr>
      <vt:lpstr>컨셉 차량의 충돌 성능 (2/2)</vt:lpstr>
      <vt:lpstr>Challenge</vt:lpstr>
      <vt:lpstr>Task</vt:lpstr>
      <vt:lpstr>PowerPoint 프레젠테이션</vt:lpstr>
      <vt:lpstr>Dataset</vt:lpstr>
      <vt:lpstr>Model 종류 </vt:lpstr>
      <vt:lpstr>Target performance</vt:lpstr>
      <vt:lpstr>Impact</vt:lpstr>
      <vt:lpstr>PowerPoint 프레젠테이션</vt:lpstr>
      <vt:lpstr>내연기관차 vs. 전기차 </vt:lpstr>
      <vt:lpstr>Challenge</vt:lpstr>
      <vt:lpstr>Task</vt:lpstr>
      <vt:lpstr>Task</vt:lpstr>
      <vt:lpstr>Raw data</vt:lpstr>
      <vt:lpstr>Data preprocessing</vt:lpstr>
      <vt:lpstr>Dataset</vt:lpstr>
      <vt:lpstr>RNN + DNN 구조</vt:lpstr>
      <vt:lpstr>뒷단 모델 선택</vt:lpstr>
      <vt:lpstr>Target performance</vt:lpstr>
      <vt:lpstr>Impact</vt:lpstr>
      <vt:lpstr>PowerPoint 프레젠테이션</vt:lpstr>
      <vt:lpstr>Look ahead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Changho Suh</cp:lastModifiedBy>
  <cp:revision>5587</cp:revision>
  <cp:lastPrinted>2022-02-24T23:53:30Z</cp:lastPrinted>
  <dcterms:created xsi:type="dcterms:W3CDTF">2006-01-25T19:50:38Z</dcterms:created>
  <dcterms:modified xsi:type="dcterms:W3CDTF">2024-01-29T22:22:20Z</dcterms:modified>
</cp:coreProperties>
</file>