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32"/>
  </p:notesMasterIdLst>
  <p:handoutMasterIdLst>
    <p:handoutMasterId r:id="rId33"/>
  </p:handoutMasterIdLst>
  <p:sldIdLst>
    <p:sldId id="2143" r:id="rId2"/>
    <p:sldId id="2167" r:id="rId3"/>
    <p:sldId id="2364" r:id="rId4"/>
    <p:sldId id="2378" r:id="rId5"/>
    <p:sldId id="2348" r:id="rId6"/>
    <p:sldId id="2379" r:id="rId7"/>
    <p:sldId id="2380" r:id="rId8"/>
    <p:sldId id="2369" r:id="rId9"/>
    <p:sldId id="2381" r:id="rId10"/>
    <p:sldId id="2382" r:id="rId11"/>
    <p:sldId id="2391" r:id="rId12"/>
    <p:sldId id="2372" r:id="rId13"/>
    <p:sldId id="2392" r:id="rId14"/>
    <p:sldId id="2373" r:id="rId15"/>
    <p:sldId id="2393" r:id="rId16"/>
    <p:sldId id="2374" r:id="rId17"/>
    <p:sldId id="2376" r:id="rId18"/>
    <p:sldId id="2394" r:id="rId19"/>
    <p:sldId id="2409" r:id="rId20"/>
    <p:sldId id="2410" r:id="rId21"/>
    <p:sldId id="2411" r:id="rId22"/>
    <p:sldId id="2408" r:id="rId23"/>
    <p:sldId id="2413" r:id="rId24"/>
    <p:sldId id="2412" r:id="rId25"/>
    <p:sldId id="2414" r:id="rId26"/>
    <p:sldId id="2415" r:id="rId27"/>
    <p:sldId id="2416" r:id="rId28"/>
    <p:sldId id="2417" r:id="rId29"/>
    <p:sldId id="2418" r:id="rId30"/>
    <p:sldId id="2419" r:id="rId31"/>
  </p:sldIdLst>
  <p:sldSz cx="9144000" cy="6858000" type="screen4x3"/>
  <p:notesSz cx="6797675" cy="9928225"/>
  <p:custDataLst>
    <p:tags r:id="rId34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5A9FF"/>
    <a:srgbClr val="70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4" autoAdjust="0"/>
    <p:restoredTop sz="72612" autoAdjust="0"/>
  </p:normalViewPr>
  <p:slideViewPr>
    <p:cSldViewPr snapToObjects="1">
      <p:cViewPr varScale="1">
        <p:scale>
          <a:sx n="74" d="100"/>
          <a:sy n="74" d="100"/>
        </p:scale>
        <p:origin x="468" y="6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2" d="100"/>
          <a:sy n="92" d="100"/>
        </p:scale>
        <p:origin x="3776" y="1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>
            <a:extLst>
              <a:ext uri="{FF2B5EF4-FFF2-40B4-BE49-F238E27FC236}">
                <a16:creationId xmlns:a16="http://schemas.microsoft.com/office/drawing/2014/main" id="{BEA28CB5-30B7-4179-8556-B55F52A8D0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>
            <a:extLst>
              <a:ext uri="{FF2B5EF4-FFF2-40B4-BE49-F238E27FC236}">
                <a16:creationId xmlns:a16="http://schemas.microsoft.com/office/drawing/2014/main" id="{6A10030E-BB7F-41FC-94C0-CE89DB05FF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33" y="0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>
            <a:extLst>
              <a:ext uri="{FF2B5EF4-FFF2-40B4-BE49-F238E27FC236}">
                <a16:creationId xmlns:a16="http://schemas.microsoft.com/office/drawing/2014/main" id="{192ED4F0-0274-4122-9E48-C1B668B63A4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475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>
            <a:extLst>
              <a:ext uri="{FF2B5EF4-FFF2-40B4-BE49-F238E27FC236}">
                <a16:creationId xmlns:a16="http://schemas.microsoft.com/office/drawing/2014/main" id="{C621AE55-86C4-4229-88D6-E2ACED4583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33" y="9431475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C692FC6-3480-5142-B306-5BF00E6513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95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A4D5AFA-654A-42A7-B29B-C26FC93FB6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15CB149B-AA81-47EE-9E3E-43C2F1DFE5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33" y="0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BC72C64-2907-A54E-80E1-A3245DF1C36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99299B5F-BF35-4DA2-9D7E-D2E28CA922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2" y="4716586"/>
            <a:ext cx="5436572" cy="446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DA1A6623-470A-4FA1-BF32-07F3C302F8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475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1274466C-6AC2-4876-AFE2-C4A0CF1AE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33" y="9431475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69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0AB0361-6124-463B-B413-BCE7BA16F5C2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6346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0AB0361-6124-463B-B413-BCE7BA16F5C2}" type="slidenum">
              <a:rPr lang="en-US" altLang="ko-KR" smtClean="0">
                <a:latin typeface="굴림" panose="020B0600000101010101" pitchFamily="50" charset="-127"/>
              </a:rPr>
              <a:pPr/>
              <a:t>22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16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7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0AB0361-6124-463B-B413-BCE7BA16F5C2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818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153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048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048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546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629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295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F83061A-9FAE-2D4F-B45B-BD10D123F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>
              <a:solidFill>
                <a:schemeClr val="accent2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2F99AB2-F9B9-6641-AEB2-996B067DF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28C11-66DD-4478-A3B2-1C5B5379CE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2024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15015768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3F7611-E558-334A-BECE-311A771698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09769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CEEC18-5CB9-4CFC-8AD8-36EE10A8E2E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54255F-E335-4F1E-A225-D7054CCB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740775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558991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3F7611-E558-334A-BECE-311A771698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936322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6FD9ABA-9E32-5842-BEE3-3E5901553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BF79D3F-DD02-354B-8BB5-220870CCE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7CC2AC4B-1939-5743-BD07-939379885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>
            <a:extLst>
              <a:ext uri="{FF2B5EF4-FFF2-40B4-BE49-F238E27FC236}">
                <a16:creationId xmlns:a16="http://schemas.microsoft.com/office/drawing/2014/main" id="{68602924-665D-4A0D-8482-80AA3E8255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2ADE899-9D54-524F-9697-6B7926089E8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BACDF-E922-43DD-BC5A-CCD8ED1397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2024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3" r:id="rId2"/>
    <p:sldLayoutId id="2147484524" r:id="rId3"/>
    <p:sldLayoutId id="2147484525" r:id="rId4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6.xml"/><Relationship Id="rId7" Type="http://schemas.openxmlformats.org/officeDocument/2006/relationships/image" Target="../media/image1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2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9.png"/><Relationship Id="rId5" Type="http://schemas.openxmlformats.org/officeDocument/2006/relationships/tags" Target="../tags/tag16.xml"/><Relationship Id="rId10" Type="http://schemas.openxmlformats.org/officeDocument/2006/relationships/image" Target="../media/image17.png"/><Relationship Id="rId4" Type="http://schemas.openxmlformats.org/officeDocument/2006/relationships/tags" Target="../tags/tag15.xml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2.xml"/><Relationship Id="rId7" Type="http://schemas.openxmlformats.org/officeDocument/2006/relationships/image" Target="../media/image2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3.xm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D231D4-6753-484D-BD9F-7A73BCCE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4704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Sample proposal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FBC2D8-3213-4239-BC49-3FE916662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26842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Lecture 21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23EDD9-2E52-43E9-B907-DF5E889A2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35512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err="1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Changho</a:t>
            </a: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 </a:t>
            </a:r>
            <a:r>
              <a:rPr lang="en-US" altLang="ko-KR" sz="2400" kern="0" dirty="0" err="1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Suh</a:t>
            </a: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January 30, 2024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19018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  <a:ea typeface="맑은 고딕" panose="020B0503020000020004" pitchFamily="50" charset="-127"/>
              </a:rPr>
              <a:t>학습방법</a:t>
            </a:r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id="{F13CF80E-CDD3-4A07-947F-53C82E37D2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9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화살표 연결선 15 1">
            <a:extLst>
              <a:ext uri="{FF2B5EF4-FFF2-40B4-BE49-F238E27FC236}">
                <a16:creationId xmlns:a16="http://schemas.microsoft.com/office/drawing/2014/main" id="{13C6DE2C-F9B0-41D5-8419-CEAB1BDF19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86953" y="2659925"/>
            <a:ext cx="51729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1EDE7CF-5202-47C9-9A18-CBD8AA8A40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40" y="2562873"/>
            <a:ext cx="249437" cy="2227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92EF6C-4853-4DE7-96B5-93814EF167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373" y="2438154"/>
            <a:ext cx="249437" cy="34743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5294AA3-EE4A-41C9-96D7-35162DE8241F}"/>
              </a:ext>
            </a:extLst>
          </p:cNvPr>
          <p:cNvSpPr/>
          <p:nvPr/>
        </p:nvSpPr>
        <p:spPr bwMode="auto">
          <a:xfrm rot="16200000">
            <a:off x="4014521" y="3674989"/>
            <a:ext cx="689478" cy="341517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0E61C-1E34-498A-95BB-E8B9A113F40B}"/>
              </a:ext>
            </a:extLst>
          </p:cNvPr>
          <p:cNvSpPr txBox="1"/>
          <p:nvPr/>
        </p:nvSpPr>
        <p:spPr>
          <a:xfrm>
            <a:off x="3347864" y="4149080"/>
            <a:ext cx="108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+mj-lt"/>
              </a:rPr>
              <a:t>data</a:t>
            </a:r>
            <a:endParaRPr lang="ko-KR" altLang="en-US" sz="2800"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63CDC6-08A4-4D6F-A68F-4A5A834ECD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28" y="4205055"/>
            <a:ext cx="1243281" cy="4015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3A4704-9865-4E1E-876F-1B9B301CA52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892790"/>
            <a:ext cx="4456911" cy="1228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262E56-C9C5-4FC3-9E86-50E96EBD8B30}"/>
              </a:ext>
            </a:extLst>
          </p:cNvPr>
          <p:cNvSpPr txBox="1"/>
          <p:nvPr/>
        </p:nvSpPr>
        <p:spPr>
          <a:xfrm>
            <a:off x="2782762" y="6218148"/>
            <a:ext cx="388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>
                <a:latin typeface="+mj-lt"/>
              </a:rPr>
              <a:t>reconstruction loss</a:t>
            </a:r>
            <a:endParaRPr lang="ko-KR" altLang="en-US" sz="2800" b="1">
              <a:latin typeface="+mj-lt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947FB07-DF79-44CC-B3E2-9FA8F172D71E}"/>
              </a:ext>
            </a:extLst>
          </p:cNvPr>
          <p:cNvSpPr/>
          <p:nvPr/>
        </p:nvSpPr>
        <p:spPr bwMode="auto">
          <a:xfrm>
            <a:off x="2512235" y="4818539"/>
            <a:ext cx="3959672" cy="1442746"/>
          </a:xfrm>
          <a:prstGeom prst="round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94917E-007E-4C45-AAE2-A28C27319D0D}"/>
              </a:ext>
            </a:extLst>
          </p:cNvPr>
          <p:cNvGrpSpPr/>
          <p:nvPr/>
        </p:nvGrpSpPr>
        <p:grpSpPr>
          <a:xfrm>
            <a:off x="2403913" y="1513316"/>
            <a:ext cx="1871870" cy="2353718"/>
            <a:chOff x="2523411" y="2252142"/>
            <a:chExt cx="1871870" cy="2353718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278A23D1-44B9-47E5-9032-6F65E092B489}"/>
                </a:ext>
              </a:extLst>
            </p:cNvPr>
            <p:cNvSpPr/>
            <p:nvPr/>
          </p:nvSpPr>
          <p:spPr bwMode="auto">
            <a:xfrm rot="5400000">
              <a:off x="2246648" y="2528905"/>
              <a:ext cx="2353718" cy="1800191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0BB391-DB83-41E9-9C08-90E8745918AA}"/>
                </a:ext>
              </a:extLst>
            </p:cNvPr>
            <p:cNvSpPr txBox="1"/>
            <p:nvPr/>
          </p:nvSpPr>
          <p:spPr>
            <a:xfrm>
              <a:off x="2658128" y="3150500"/>
              <a:ext cx="1737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>
                  <a:latin typeface="+mj-lt"/>
                </a:rPr>
                <a:t>encoder</a:t>
              </a:r>
              <a:endParaRPr lang="ko-KR" altLang="en-US" sz="2800">
                <a:latin typeface="+mj-l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32B4A9-B88B-4542-9BB2-7EA085CD8A79}"/>
              </a:ext>
            </a:extLst>
          </p:cNvPr>
          <p:cNvGrpSpPr/>
          <p:nvPr/>
        </p:nvGrpSpPr>
        <p:grpSpPr>
          <a:xfrm>
            <a:off x="4484041" y="1513317"/>
            <a:ext cx="1871079" cy="2353718"/>
            <a:chOff x="4603539" y="2252143"/>
            <a:chExt cx="1871079" cy="2353718"/>
          </a:xfrm>
        </p:grpSpPr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7C5FA910-F144-4643-8221-695982A51719}"/>
                </a:ext>
              </a:extLst>
            </p:cNvPr>
            <p:cNvSpPr/>
            <p:nvPr/>
          </p:nvSpPr>
          <p:spPr bwMode="auto">
            <a:xfrm rot="16200000">
              <a:off x="4326776" y="2528906"/>
              <a:ext cx="2353718" cy="1800191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0B41E6-D9D8-4023-8E7D-F3268C7FF214}"/>
                </a:ext>
              </a:extLst>
            </p:cNvPr>
            <p:cNvSpPr txBox="1"/>
            <p:nvPr/>
          </p:nvSpPr>
          <p:spPr>
            <a:xfrm>
              <a:off x="4737465" y="3150500"/>
              <a:ext cx="1737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>
                  <a:latin typeface="+mj-lt"/>
                </a:rPr>
                <a:t>decoder</a:t>
              </a:r>
              <a:endParaRPr lang="ko-KR" altLang="en-US" sz="2800">
                <a:latin typeface="+mj-lt"/>
              </a:endParaRPr>
            </a:p>
          </p:txBody>
        </p:sp>
      </p:grpSp>
      <p:cxnSp>
        <p:nvCxnSpPr>
          <p:cNvPr id="29" name="직선 화살표 연결선 15 2">
            <a:extLst>
              <a:ext uri="{FF2B5EF4-FFF2-40B4-BE49-F238E27FC236}">
                <a16:creationId xmlns:a16="http://schemas.microsoft.com/office/drawing/2014/main" id="{90BE5640-F474-4765-A056-B093B8CF5C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84244" y="2691675"/>
            <a:ext cx="42751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화살표 연결선 15 3">
            <a:extLst>
              <a:ext uri="{FF2B5EF4-FFF2-40B4-BE49-F238E27FC236}">
                <a16:creationId xmlns:a16="http://schemas.microsoft.com/office/drawing/2014/main" id="{2147C2CD-FD84-4C94-974F-B79A362A57F5}"/>
              </a:ext>
            </a:extLst>
          </p:cNvPr>
          <p:cNvCxnSpPr>
            <a:cxnSpLocks noChangeShapeType="1"/>
            <a:endCxn id="26" idx="0"/>
          </p:cNvCxnSpPr>
          <p:nvPr/>
        </p:nvCxnSpPr>
        <p:spPr bwMode="auto">
          <a:xfrm>
            <a:off x="4213261" y="2690174"/>
            <a:ext cx="270781" cy="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39234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B9641-8FD2-4DBF-B131-CD83CF9B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 panose="020B0503020000020004" pitchFamily="50" charset="-127"/>
              </a:rPr>
              <a:t>이상감지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5C05C4-AF0F-4937-8182-1741FC8C4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EEC18-5CB9-4CFC-8AD8-36EE10A8E2E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CB5E6-E740-46E5-A772-5F4B9C5D057E}"/>
              </a:ext>
            </a:extLst>
          </p:cNvPr>
          <p:cNvSpPr txBox="1"/>
          <p:nvPr/>
        </p:nvSpPr>
        <p:spPr>
          <a:xfrm>
            <a:off x="7414132" y="4451180"/>
            <a:ext cx="1022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정상</a:t>
            </a:r>
            <a:endParaRPr lang="ko-KR" altLang="en-US" sz="280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4E9E62-6D92-43C0-B29E-D22D3B44D6D5}"/>
              </a:ext>
            </a:extLst>
          </p:cNvPr>
          <p:cNvSpPr txBox="1"/>
          <p:nvPr/>
        </p:nvSpPr>
        <p:spPr>
          <a:xfrm>
            <a:off x="7434262" y="5426060"/>
            <a:ext cx="145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이상</a:t>
            </a:r>
            <a:endParaRPr lang="ko-KR" altLang="en-US" sz="280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AF7CAD6-A5CE-43E6-8E67-D72AFCBF204D}"/>
              </a:ext>
            </a:extLst>
          </p:cNvPr>
          <p:cNvSpPr/>
          <p:nvPr/>
        </p:nvSpPr>
        <p:spPr bwMode="auto">
          <a:xfrm>
            <a:off x="6084168" y="4515249"/>
            <a:ext cx="864096" cy="40285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17F5DE2-DC82-4D53-A58B-FC1AA7F4314D}"/>
              </a:ext>
            </a:extLst>
          </p:cNvPr>
          <p:cNvSpPr/>
          <p:nvPr/>
        </p:nvSpPr>
        <p:spPr bwMode="auto">
          <a:xfrm>
            <a:off x="6084168" y="5495220"/>
            <a:ext cx="864096" cy="40285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C331C-4629-4D60-B247-843044B79571}"/>
              </a:ext>
            </a:extLst>
          </p:cNvPr>
          <p:cNvSpPr txBox="1"/>
          <p:nvPr/>
        </p:nvSpPr>
        <p:spPr>
          <a:xfrm>
            <a:off x="222488" y="4451180"/>
            <a:ext cx="576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>
                <a:latin typeface="+mj-lt"/>
                <a:ea typeface="맑은 고딕" panose="020B0503020000020004" pitchFamily="50" charset="-127"/>
              </a:rPr>
              <a:t>reconstruction loss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chemeClr val="accent2"/>
                </a:solidFill>
                <a:latin typeface="+mj-lt"/>
                <a:ea typeface="맑은 고딕" panose="020B0503020000020004" pitchFamily="50" charset="-127"/>
              </a:rPr>
              <a:t>&lt;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 threshold</a:t>
            </a:r>
            <a:endParaRPr lang="ko-KR" altLang="en-US" sz="280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9C7BC0-3BC0-4354-AF9A-48A7A33EEE04}"/>
              </a:ext>
            </a:extLst>
          </p:cNvPr>
          <p:cNvSpPr txBox="1"/>
          <p:nvPr/>
        </p:nvSpPr>
        <p:spPr>
          <a:xfrm>
            <a:off x="222488" y="5402920"/>
            <a:ext cx="576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>
                <a:latin typeface="+mj-lt"/>
                <a:ea typeface="맑은 고딕" panose="020B0503020000020004" pitchFamily="50" charset="-127"/>
              </a:rPr>
              <a:t>reconstruction loss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&gt;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 threshold</a:t>
            </a:r>
            <a:endParaRPr lang="ko-KR" altLang="en-US" sz="280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32" name="그림 2">
            <a:extLst>
              <a:ext uri="{FF2B5EF4-FFF2-40B4-BE49-F238E27FC236}">
                <a16:creationId xmlns:a16="http://schemas.microsoft.com/office/drawing/2014/main" id="{FC544FE7-BF2F-4877-A853-772D63C699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40" y="2562873"/>
            <a:ext cx="249437" cy="222714"/>
          </a:xfrm>
          <a:prstGeom prst="rect">
            <a:avLst/>
          </a:prstGeom>
        </p:spPr>
      </p:pic>
      <p:pic>
        <p:nvPicPr>
          <p:cNvPr id="33" name="그림 6">
            <a:extLst>
              <a:ext uri="{FF2B5EF4-FFF2-40B4-BE49-F238E27FC236}">
                <a16:creationId xmlns:a16="http://schemas.microsoft.com/office/drawing/2014/main" id="{1FFBBD40-2525-488F-B86E-A980CB5A609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373" y="2438154"/>
            <a:ext cx="249437" cy="347433"/>
          </a:xfrm>
          <a:prstGeom prst="rect">
            <a:avLst/>
          </a:prstGeom>
        </p:spPr>
      </p:pic>
      <p:cxnSp>
        <p:nvCxnSpPr>
          <p:cNvPr id="23" name="직선 화살표 연결선 15">
            <a:extLst>
              <a:ext uri="{FF2B5EF4-FFF2-40B4-BE49-F238E27FC236}">
                <a16:creationId xmlns:a16="http://schemas.microsoft.com/office/drawing/2014/main" id="{63A857A2-9BBA-4628-B816-8A0903AAF9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86953" y="2659925"/>
            <a:ext cx="51729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6">
            <a:extLst>
              <a:ext uri="{FF2B5EF4-FFF2-40B4-BE49-F238E27FC236}">
                <a16:creationId xmlns:a16="http://schemas.microsoft.com/office/drawing/2014/main" id="{4AB5554E-4113-4B3A-92EE-A1513401A8BB}"/>
              </a:ext>
            </a:extLst>
          </p:cNvPr>
          <p:cNvGrpSpPr/>
          <p:nvPr/>
        </p:nvGrpSpPr>
        <p:grpSpPr>
          <a:xfrm>
            <a:off x="2403913" y="1513316"/>
            <a:ext cx="1871870" cy="2353718"/>
            <a:chOff x="2523411" y="2252142"/>
            <a:chExt cx="1871870" cy="2353718"/>
          </a:xfrm>
        </p:grpSpPr>
        <p:sp>
          <p:nvSpPr>
            <p:cNvPr id="27" name="Trapezoid 17">
              <a:extLst>
                <a:ext uri="{FF2B5EF4-FFF2-40B4-BE49-F238E27FC236}">
                  <a16:creationId xmlns:a16="http://schemas.microsoft.com/office/drawing/2014/main" id="{547FFB9D-11BA-48D6-B9F8-69299FB96037}"/>
                </a:ext>
              </a:extLst>
            </p:cNvPr>
            <p:cNvSpPr/>
            <p:nvPr/>
          </p:nvSpPr>
          <p:spPr bwMode="auto">
            <a:xfrm rot="5400000">
              <a:off x="2246648" y="2528905"/>
              <a:ext cx="2353718" cy="1800191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F925C3-3031-43ED-B26D-53EB2BE7ACD9}"/>
                </a:ext>
              </a:extLst>
            </p:cNvPr>
            <p:cNvSpPr txBox="1"/>
            <p:nvPr/>
          </p:nvSpPr>
          <p:spPr>
            <a:xfrm>
              <a:off x="2658128" y="3150500"/>
              <a:ext cx="1737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>
                  <a:latin typeface="+mj-lt"/>
                </a:rPr>
                <a:t>encoder</a:t>
              </a:r>
              <a:endParaRPr lang="ko-KR" altLang="en-US" sz="2800">
                <a:latin typeface="+mj-lt"/>
              </a:endParaRPr>
            </a:p>
          </p:txBody>
        </p:sp>
      </p:grpSp>
      <p:grpSp>
        <p:nvGrpSpPr>
          <p:cNvPr id="42" name="Group 21">
            <a:extLst>
              <a:ext uri="{FF2B5EF4-FFF2-40B4-BE49-F238E27FC236}">
                <a16:creationId xmlns:a16="http://schemas.microsoft.com/office/drawing/2014/main" id="{428457B5-21E9-415A-A9CE-C28F6DA11AB8}"/>
              </a:ext>
            </a:extLst>
          </p:cNvPr>
          <p:cNvGrpSpPr/>
          <p:nvPr/>
        </p:nvGrpSpPr>
        <p:grpSpPr>
          <a:xfrm>
            <a:off x="4484041" y="1513317"/>
            <a:ext cx="1871079" cy="2353718"/>
            <a:chOff x="4603539" y="2252143"/>
            <a:chExt cx="1871079" cy="2353718"/>
          </a:xfrm>
        </p:grpSpPr>
        <p:sp>
          <p:nvSpPr>
            <p:cNvPr id="43" name="Trapezoid 25">
              <a:extLst>
                <a:ext uri="{FF2B5EF4-FFF2-40B4-BE49-F238E27FC236}">
                  <a16:creationId xmlns:a16="http://schemas.microsoft.com/office/drawing/2014/main" id="{564FA0B0-EE65-496F-B47F-4801750FD305}"/>
                </a:ext>
              </a:extLst>
            </p:cNvPr>
            <p:cNvSpPr/>
            <p:nvPr/>
          </p:nvSpPr>
          <p:spPr bwMode="auto">
            <a:xfrm rot="16200000">
              <a:off x="4326776" y="2528906"/>
              <a:ext cx="2353718" cy="1800191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3DE04B-2C78-43AC-88F1-04C3CCE5A8FB}"/>
                </a:ext>
              </a:extLst>
            </p:cNvPr>
            <p:cNvSpPr txBox="1"/>
            <p:nvPr/>
          </p:nvSpPr>
          <p:spPr>
            <a:xfrm>
              <a:off x="4737465" y="3150500"/>
              <a:ext cx="1737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>
                  <a:latin typeface="+mj-lt"/>
                </a:rPr>
                <a:t>decoder</a:t>
              </a:r>
              <a:endParaRPr lang="ko-KR" altLang="en-US" sz="2800">
                <a:latin typeface="+mj-lt"/>
              </a:endParaRPr>
            </a:p>
          </p:txBody>
        </p:sp>
      </p:grpSp>
      <p:cxnSp>
        <p:nvCxnSpPr>
          <p:cNvPr id="45" name="직선 화살표 연결선 15">
            <a:extLst>
              <a:ext uri="{FF2B5EF4-FFF2-40B4-BE49-F238E27FC236}">
                <a16:creationId xmlns:a16="http://schemas.microsoft.com/office/drawing/2014/main" id="{87797E50-E988-4E1D-B488-6A90E745D5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84244" y="2691675"/>
            <a:ext cx="42751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직선 화살표 연결선 15">
            <a:extLst>
              <a:ext uri="{FF2B5EF4-FFF2-40B4-BE49-F238E27FC236}">
                <a16:creationId xmlns:a16="http://schemas.microsoft.com/office/drawing/2014/main" id="{760A0C20-1E02-4457-8C3B-96AC3CA9F0F2}"/>
              </a:ext>
            </a:extLst>
          </p:cNvPr>
          <p:cNvCxnSpPr>
            <a:cxnSpLocks noChangeShapeType="1"/>
            <a:endCxn id="43" idx="0"/>
          </p:cNvCxnSpPr>
          <p:nvPr/>
        </p:nvCxnSpPr>
        <p:spPr bwMode="auto">
          <a:xfrm>
            <a:off x="4213261" y="2690174"/>
            <a:ext cx="270781" cy="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0380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A3C4C-AB61-455A-B4FE-19730678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Raw data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8103AF-69A6-4B96-904A-74EB0F2D5C7E}"/>
              </a:ext>
            </a:extLst>
          </p:cNvPr>
          <p:cNvSpPr txBox="1"/>
          <p:nvPr/>
        </p:nvSpPr>
        <p:spPr>
          <a:xfrm>
            <a:off x="152400" y="139306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+mj-lt"/>
                <a:ea typeface="맑은 고딕" panose="020B0503020000020004" pitchFamily="50" charset="-127"/>
              </a:rPr>
              <a:t>9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개의 시계열 </a:t>
            </a:r>
            <a:r>
              <a:rPr lang="ko-KR" altLang="en-US" sz="2800" b="1">
                <a:latin typeface="+mj-lt"/>
                <a:ea typeface="맑은 고딕" panose="020B0503020000020004" pitchFamily="50" charset="-127"/>
              </a:rPr>
              <a:t>센서 데이터 </a:t>
            </a:r>
          </a:p>
        </p:txBody>
      </p:sp>
      <p:pic>
        <p:nvPicPr>
          <p:cNvPr id="35" name="Picture 28">
            <a:extLst>
              <a:ext uri="{FF2B5EF4-FFF2-40B4-BE49-F238E27FC236}">
                <a16:creationId xmlns:a16="http://schemas.microsoft.com/office/drawing/2014/main" id="{6F98D1DB-FE0D-4165-9780-1E71E7655F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23" t="56729" r="46758" b="31458"/>
          <a:stretch/>
        </p:blipFill>
        <p:spPr>
          <a:xfrm>
            <a:off x="2132969" y="3276524"/>
            <a:ext cx="4779635" cy="166519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E8A5C70-284B-4AD4-A216-D2A8E874FE6D}"/>
              </a:ext>
            </a:extLst>
          </p:cNvPr>
          <p:cNvSpPr txBox="1"/>
          <p:nvPr/>
        </p:nvSpPr>
        <p:spPr>
          <a:xfrm>
            <a:off x="21218" y="2444470"/>
            <a:ext cx="26642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atin typeface="+mj-lt"/>
                <a:ea typeface="맑은 고딕" panose="020B0503020000020004" pitchFamily="50" charset="-127"/>
              </a:rPr>
              <a:t>Ex) 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모터 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RPM </a:t>
            </a:r>
            <a:endParaRPr lang="ko-KR" altLang="en-US" sz="28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01707BFC-2332-4153-B752-B7C58169A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6409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87A28-3C05-46CA-871B-2AD760BB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preprocessing 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2740AA-D8E4-45E8-B3D4-CAE27A579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DF0F303-AA3F-4326-A577-4EC74EC445CB}"/>
              </a:ext>
            </a:extLst>
          </p:cNvPr>
          <p:cNvCxnSpPr>
            <a:cxnSpLocks/>
          </p:cNvCxnSpPr>
          <p:nvPr/>
        </p:nvCxnSpPr>
        <p:spPr bwMode="auto">
          <a:xfrm>
            <a:off x="727441" y="2321855"/>
            <a:ext cx="0" cy="33393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2A91F8-386D-4144-BDE2-88FAED9DF7A3}"/>
              </a:ext>
            </a:extLst>
          </p:cNvPr>
          <p:cNvSpPr txBox="1"/>
          <p:nvPr/>
        </p:nvSpPr>
        <p:spPr>
          <a:xfrm rot="16200000">
            <a:off x="-362298" y="3444969"/>
            <a:ext cx="153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+mj-lt"/>
              </a:rPr>
              <a:t>9</a:t>
            </a:r>
            <a:r>
              <a:rPr lang="ko-KR" altLang="en-US" sz="200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features</a:t>
            </a:r>
            <a:endParaRPr lang="ko-KR" altLang="en-US" sz="2000" dirty="0">
              <a:latin typeface="+mj-lt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4C6B05-48DC-404F-9D00-679499B9C356}"/>
              </a:ext>
            </a:extLst>
          </p:cNvPr>
          <p:cNvGraphicFramePr>
            <a:graphicFrameLocks noGrp="1"/>
          </p:cNvGraphicFramePr>
          <p:nvPr/>
        </p:nvGraphicFramePr>
        <p:xfrm>
          <a:off x="832560" y="2323688"/>
          <a:ext cx="76047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94">
                  <a:extLst>
                    <a:ext uri="{9D8B030D-6E8A-4147-A177-3AD203B41FA5}">
                      <a16:colId xmlns:a16="http://schemas.microsoft.com/office/drawing/2014/main" val="408372140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7255681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7187789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1174998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58194795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424227790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68423306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28625835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64461450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9309360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572022712"/>
                    </a:ext>
                  </a:extLst>
                </a:gridCol>
                <a:gridCol w="477454">
                  <a:extLst>
                    <a:ext uri="{9D8B030D-6E8A-4147-A177-3AD203B41FA5}">
                      <a16:colId xmlns:a16="http://schemas.microsoft.com/office/drawing/2014/main" val="2777563361"/>
                    </a:ext>
                  </a:extLst>
                </a:gridCol>
                <a:gridCol w="608934">
                  <a:extLst>
                    <a:ext uri="{9D8B030D-6E8A-4147-A177-3AD203B41FA5}">
                      <a16:colId xmlns:a16="http://schemas.microsoft.com/office/drawing/2014/main" val="16869171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5004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1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86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6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73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4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72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0446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916B310-8C65-46D4-8931-42FD834359D4}"/>
              </a:ext>
            </a:extLst>
          </p:cNvPr>
          <p:cNvCxnSpPr>
            <a:cxnSpLocks/>
          </p:cNvCxnSpPr>
          <p:nvPr/>
        </p:nvCxnSpPr>
        <p:spPr bwMode="auto">
          <a:xfrm flipH="1">
            <a:off x="762826" y="2260457"/>
            <a:ext cx="16576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7DC19CB4-C199-47B4-963E-B126B29B12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68" y="1919295"/>
            <a:ext cx="1963836" cy="27793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29E86-C704-42C4-96C8-0DE8EFE8951A}"/>
              </a:ext>
            </a:extLst>
          </p:cNvPr>
          <p:cNvGrpSpPr/>
          <p:nvPr/>
        </p:nvGrpSpPr>
        <p:grpSpPr>
          <a:xfrm>
            <a:off x="832560" y="2323687"/>
            <a:ext cx="1649833" cy="3337559"/>
            <a:chOff x="999732" y="2247647"/>
            <a:chExt cx="1649833" cy="333755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C9EEDD2-4F70-4FFA-B96A-18A50D6EA919}"/>
                </a:ext>
              </a:extLst>
            </p:cNvPr>
            <p:cNvSpPr/>
            <p:nvPr/>
          </p:nvSpPr>
          <p:spPr bwMode="auto">
            <a:xfrm>
              <a:off x="999732" y="2247647"/>
              <a:ext cx="1649833" cy="3337559"/>
            </a:xfrm>
            <a:prstGeom prst="rect">
              <a:avLst/>
            </a:prstGeom>
            <a:solidFill>
              <a:srgbClr val="95A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81C727C-2238-4394-AEAA-260C59FFDA6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935" y="3593706"/>
              <a:ext cx="457266" cy="409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47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87A28-3C05-46CA-871B-2AD760BB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preprocessing 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2740AA-D8E4-45E8-B3D4-CAE27A579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DF0F303-AA3F-4326-A577-4EC74EC445CB}"/>
              </a:ext>
            </a:extLst>
          </p:cNvPr>
          <p:cNvCxnSpPr>
            <a:cxnSpLocks/>
          </p:cNvCxnSpPr>
          <p:nvPr/>
        </p:nvCxnSpPr>
        <p:spPr bwMode="auto">
          <a:xfrm>
            <a:off x="727441" y="2321855"/>
            <a:ext cx="0" cy="33393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2A91F8-386D-4144-BDE2-88FAED9DF7A3}"/>
              </a:ext>
            </a:extLst>
          </p:cNvPr>
          <p:cNvSpPr txBox="1"/>
          <p:nvPr/>
        </p:nvSpPr>
        <p:spPr>
          <a:xfrm rot="16200000">
            <a:off x="-362298" y="3444969"/>
            <a:ext cx="153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9</a:t>
            </a:r>
            <a:r>
              <a:rPr lang="ko-KR" altLang="en-US" sz="2000"/>
              <a:t> </a:t>
            </a:r>
            <a:r>
              <a:rPr lang="en-US" altLang="ko-KR" sz="2000" dirty="0"/>
              <a:t>features</a:t>
            </a:r>
            <a:endParaRPr lang="ko-KR" altLang="en-US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4C6B05-48DC-404F-9D00-679499B9C356}"/>
              </a:ext>
            </a:extLst>
          </p:cNvPr>
          <p:cNvGraphicFramePr>
            <a:graphicFrameLocks noGrp="1"/>
          </p:cNvGraphicFramePr>
          <p:nvPr/>
        </p:nvGraphicFramePr>
        <p:xfrm>
          <a:off x="832560" y="2323688"/>
          <a:ext cx="76047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94">
                  <a:extLst>
                    <a:ext uri="{9D8B030D-6E8A-4147-A177-3AD203B41FA5}">
                      <a16:colId xmlns:a16="http://schemas.microsoft.com/office/drawing/2014/main" val="408372140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7255681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7187789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1174998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58194795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424227790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68423306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28625835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64461450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9309360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572022712"/>
                    </a:ext>
                  </a:extLst>
                </a:gridCol>
                <a:gridCol w="477454">
                  <a:extLst>
                    <a:ext uri="{9D8B030D-6E8A-4147-A177-3AD203B41FA5}">
                      <a16:colId xmlns:a16="http://schemas.microsoft.com/office/drawing/2014/main" val="2777563361"/>
                    </a:ext>
                  </a:extLst>
                </a:gridCol>
                <a:gridCol w="608934">
                  <a:extLst>
                    <a:ext uri="{9D8B030D-6E8A-4147-A177-3AD203B41FA5}">
                      <a16:colId xmlns:a16="http://schemas.microsoft.com/office/drawing/2014/main" val="16869171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5004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1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86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6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73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4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72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0446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916B310-8C65-46D4-8931-42FD834359D4}"/>
              </a:ext>
            </a:extLst>
          </p:cNvPr>
          <p:cNvCxnSpPr>
            <a:cxnSpLocks/>
          </p:cNvCxnSpPr>
          <p:nvPr/>
        </p:nvCxnSpPr>
        <p:spPr bwMode="auto">
          <a:xfrm flipH="1">
            <a:off x="762826" y="2260457"/>
            <a:ext cx="16576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7DC19CB4-C199-47B4-963E-B126B29B12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68" y="1919295"/>
            <a:ext cx="1963836" cy="27793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17A160-6CDC-4209-8A53-01C3E80A9623}"/>
              </a:ext>
            </a:extLst>
          </p:cNvPr>
          <p:cNvCxnSpPr>
            <a:cxnSpLocks/>
          </p:cNvCxnSpPr>
          <p:nvPr/>
        </p:nvCxnSpPr>
        <p:spPr bwMode="auto">
          <a:xfrm flipH="1">
            <a:off x="813692" y="5776863"/>
            <a:ext cx="11176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8B7CFD58-0F91-412E-BE1B-1C9E16556F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83" y="5824756"/>
            <a:ext cx="2173532" cy="27793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29E86-C704-42C4-96C8-0DE8EFE8951A}"/>
              </a:ext>
            </a:extLst>
          </p:cNvPr>
          <p:cNvGrpSpPr/>
          <p:nvPr/>
        </p:nvGrpSpPr>
        <p:grpSpPr>
          <a:xfrm>
            <a:off x="832560" y="2323687"/>
            <a:ext cx="1649833" cy="3337559"/>
            <a:chOff x="999732" y="2247647"/>
            <a:chExt cx="1649833" cy="333755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C9EEDD2-4F70-4FFA-B96A-18A50D6EA919}"/>
                </a:ext>
              </a:extLst>
            </p:cNvPr>
            <p:cNvSpPr/>
            <p:nvPr/>
          </p:nvSpPr>
          <p:spPr bwMode="auto">
            <a:xfrm>
              <a:off x="999732" y="2247647"/>
              <a:ext cx="1649833" cy="3337559"/>
            </a:xfrm>
            <a:prstGeom prst="rect">
              <a:avLst/>
            </a:prstGeom>
            <a:solidFill>
              <a:srgbClr val="95A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81C727C-2238-4394-AEAA-260C59FFDA6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935" y="3593706"/>
              <a:ext cx="457266" cy="409327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89CBCCC-96D9-41C5-B3A7-830C59598F38}"/>
              </a:ext>
            </a:extLst>
          </p:cNvPr>
          <p:cNvGrpSpPr/>
          <p:nvPr/>
        </p:nvGrpSpPr>
        <p:grpSpPr>
          <a:xfrm>
            <a:off x="1893588" y="2321855"/>
            <a:ext cx="1649833" cy="3337557"/>
            <a:chOff x="2750232" y="2245815"/>
            <a:chExt cx="1649833" cy="327788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8ED0EB2-06CC-4E15-9C07-368B421EED13}"/>
                </a:ext>
              </a:extLst>
            </p:cNvPr>
            <p:cNvSpPr/>
            <p:nvPr/>
          </p:nvSpPr>
          <p:spPr bwMode="auto">
            <a:xfrm>
              <a:off x="2750232" y="2245815"/>
              <a:ext cx="1649833" cy="3277887"/>
            </a:xfrm>
            <a:prstGeom prst="rect">
              <a:avLst/>
            </a:prstGeom>
            <a:solidFill>
              <a:srgbClr val="95A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BE37EBC-1DF2-4A91-8014-AB1BE4FDEDB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5711" y="3558253"/>
              <a:ext cx="457266" cy="409327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C238311-2FA0-4596-91E1-D958FB73D9E0}"/>
              </a:ext>
            </a:extLst>
          </p:cNvPr>
          <p:cNvGrpSpPr/>
          <p:nvPr/>
        </p:nvGrpSpPr>
        <p:grpSpPr>
          <a:xfrm>
            <a:off x="6779826" y="2321856"/>
            <a:ext cx="1649833" cy="3339392"/>
            <a:chOff x="6779826" y="2321856"/>
            <a:chExt cx="1649833" cy="333939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D0BA68B-CD10-4135-8101-0307A3FF9F94}"/>
                </a:ext>
              </a:extLst>
            </p:cNvPr>
            <p:cNvSpPr/>
            <p:nvPr/>
          </p:nvSpPr>
          <p:spPr bwMode="auto">
            <a:xfrm>
              <a:off x="6779826" y="2321856"/>
              <a:ext cx="1649833" cy="3339392"/>
            </a:xfrm>
            <a:prstGeom prst="rect">
              <a:avLst/>
            </a:prstGeom>
            <a:solidFill>
              <a:srgbClr val="95A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0E82120-8DCF-48B2-985E-EB3CA39FD26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246" y="3645026"/>
              <a:ext cx="944034" cy="409327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C245E623-A486-4491-8535-7217A6EBFB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00" y="4032897"/>
            <a:ext cx="404934" cy="4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01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B9149-0BE0-4C95-B775-A52F6550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 panose="020B0503020000020004" pitchFamily="50" charset="-127"/>
              </a:rPr>
              <a:t>Dataset</a:t>
            </a:r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0A1974-A4E5-4783-AE6B-5EF52E529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EEC18-5CB9-4CFC-8AD8-36EE10A8E2E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8AD04-3354-4462-A426-2AE77245F3C0}"/>
              </a:ext>
            </a:extLst>
          </p:cNvPr>
          <p:cNvSpPr txBox="1"/>
          <p:nvPr/>
        </p:nvSpPr>
        <p:spPr>
          <a:xfrm>
            <a:off x="152400" y="1412776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j-lt"/>
                <a:ea typeface="맑은 고딕" panose="020B0503020000020004" pitchFamily="50" charset="-127"/>
              </a:rPr>
              <a:t># of examples: 21,414</a:t>
            </a:r>
            <a:endParaRPr lang="ko-KR" altLang="en-US" sz="28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5B5FCC-3514-4BCD-9131-E65559C867BE}"/>
              </a:ext>
            </a:extLst>
          </p:cNvPr>
          <p:cNvSpPr txBox="1"/>
          <p:nvPr/>
        </p:nvSpPr>
        <p:spPr>
          <a:xfrm>
            <a:off x="141454" y="2996952"/>
            <a:ext cx="585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chemeClr val="accent2"/>
                </a:solidFill>
                <a:latin typeface="+mj-lt"/>
                <a:ea typeface="맑은 고딕" panose="020B0503020000020004" pitchFamily="50" charset="-127"/>
              </a:rPr>
              <a:t>data</a:t>
            </a:r>
            <a:r>
              <a:rPr lang="en-US" altLang="ko-KR" sz="2800">
                <a:solidFill>
                  <a:schemeClr val="accent2"/>
                </a:solidFill>
                <a:latin typeface="+mj-lt"/>
                <a:ea typeface="맑은 고딕" panose="020B0503020000020004" pitchFamily="50" charset="-127"/>
              </a:rPr>
              <a:t>: 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9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개의 시계열 센서 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D7B53-8091-4E88-8027-5A8589DB2F3A}"/>
              </a:ext>
            </a:extLst>
          </p:cNvPr>
          <p:cNvSpPr txBox="1"/>
          <p:nvPr/>
        </p:nvSpPr>
        <p:spPr>
          <a:xfrm>
            <a:off x="141453" y="5229200"/>
            <a:ext cx="739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label: 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없음 </a:t>
            </a:r>
            <a:r>
              <a:rPr lang="en-US" altLang="ko-KR" sz="2800" dirty="0"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비지도학습</a:t>
            </a:r>
            <a:r>
              <a:rPr lang="en-US" altLang="ko-KR" sz="2800" dirty="0">
                <a:latin typeface="+mj-lt"/>
                <a:ea typeface="맑은 고딕" panose="020B0503020000020004" pitchFamily="50" charset="-127"/>
              </a:rPr>
              <a:t>)</a:t>
            </a:r>
            <a:endParaRPr lang="ko-KR" altLang="en-US" sz="2800" dirty="0">
              <a:latin typeface="+mj-lt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73EB4A-CC22-4B9A-9143-16A06F231309}"/>
                  </a:ext>
                </a:extLst>
              </p:cNvPr>
              <p:cNvSpPr txBox="1"/>
              <p:nvPr/>
            </p:nvSpPr>
            <p:spPr>
              <a:xfrm>
                <a:off x="1043608" y="3952220"/>
                <a:ext cx="7396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400" dirty="0">
                    <a:latin typeface="+mj-lt"/>
                    <a:ea typeface="맑은 고딕" panose="020B0503020000020004" pitchFamily="50" charset="-127"/>
                  </a:rPr>
                  <a:t>* </a:t>
                </a:r>
                <a:r>
                  <a:rPr lang="en-US" altLang="ko-KR" sz="2400" b="1" dirty="0">
                    <a:latin typeface="+mj-lt"/>
                    <a:ea typeface="맑은 고딕" panose="020B0503020000020004" pitchFamily="50" charset="-127"/>
                  </a:rPr>
                  <a:t>dimension</a:t>
                </a:r>
                <a:r>
                  <a:rPr lang="en-US" altLang="ko-KR" sz="2400" dirty="0">
                    <a:latin typeface="+mj-lt"/>
                    <a:ea typeface="맑은 고딕" panose="020B0503020000020004" pitchFamily="50" charset="-127"/>
                  </a:rPr>
                  <a:t>: 300 </a:t>
                </a:r>
                <a:r>
                  <a:rPr lang="en-US" altLang="ko-KR" sz="2400">
                    <a:latin typeface="+mj-lt"/>
                    <a:ea typeface="맑은 고딕" panose="020B0503020000020004" pitchFamily="50" charset="-127"/>
                  </a:rPr>
                  <a:t>(30 sec)</a:t>
                </a:r>
                <a:r>
                  <a:rPr lang="ko-KR" altLang="en-US" sz="2400">
                    <a:latin typeface="+mj-lt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2400" dirty="0">
                    <a:latin typeface="+mj-lt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2400">
                    <a:latin typeface="+mj-lt"/>
                    <a:ea typeface="맑은 고딕" panose="020B0503020000020004" pitchFamily="50" charset="-127"/>
                  </a:rPr>
                  <a:t>9</a:t>
                </a:r>
                <a:endParaRPr lang="ko-KR" altLang="en-US" sz="2400" dirty="0">
                  <a:latin typeface="+mj-lt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73EB4A-CC22-4B9A-9143-16A06F23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952220"/>
                <a:ext cx="7396051" cy="461665"/>
              </a:xfrm>
              <a:prstGeom prst="rect">
                <a:avLst/>
              </a:prstGeom>
              <a:blipFill>
                <a:blip r:embed="rId3"/>
                <a:stretch>
                  <a:fillRect l="-1237"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39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55A56-7015-4CD1-8901-F87A2939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384942-8614-48F6-A02C-EA27A4F05D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DB565-DE83-49D6-A07A-52BED6D989F8}"/>
              </a:ext>
            </a:extLst>
          </p:cNvPr>
          <p:cNvSpPr txBox="1"/>
          <p:nvPr/>
        </p:nvSpPr>
        <p:spPr>
          <a:xfrm>
            <a:off x="3493668" y="3937958"/>
            <a:ext cx="352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DNN (or 1d CNN)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2EA28-6704-41B7-9240-834128E19138}"/>
              </a:ext>
            </a:extLst>
          </p:cNvPr>
          <p:cNvSpPr txBox="1"/>
          <p:nvPr/>
        </p:nvSpPr>
        <p:spPr>
          <a:xfrm>
            <a:off x="2755702" y="5379959"/>
            <a:ext cx="5776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DNN (or 1d transposed CNN)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F91E1-C33A-4798-A91C-71D26BF9E117}"/>
              </a:ext>
            </a:extLst>
          </p:cNvPr>
          <p:cNvSpPr txBox="1"/>
          <p:nvPr/>
        </p:nvSpPr>
        <p:spPr>
          <a:xfrm>
            <a:off x="258721" y="3891759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/>
              <a:t>Encoder:</a:t>
            </a:r>
            <a:r>
              <a:rPr lang="en-US" altLang="ko-KR" sz="2800"/>
              <a:t> </a:t>
            </a:r>
            <a:endParaRPr lang="ko-KR" alt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CB285-7FA1-4BF4-92C0-FFDB04DC0832}"/>
              </a:ext>
            </a:extLst>
          </p:cNvPr>
          <p:cNvSpPr txBox="1"/>
          <p:nvPr/>
        </p:nvSpPr>
        <p:spPr>
          <a:xfrm>
            <a:off x="258721" y="5339304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/>
              <a:t>Decoder:</a:t>
            </a:r>
            <a:r>
              <a:rPr lang="en-US" altLang="ko-KR" sz="2800"/>
              <a:t> </a:t>
            </a:r>
            <a:endParaRPr lang="ko-KR" altLang="en-US" sz="2800"/>
          </a:p>
        </p:txBody>
      </p:sp>
      <p:cxnSp>
        <p:nvCxnSpPr>
          <p:cNvPr id="9" name="직선 화살표 연결선 15">
            <a:extLst>
              <a:ext uri="{FF2B5EF4-FFF2-40B4-BE49-F238E27FC236}">
                <a16:creationId xmlns:a16="http://schemas.microsoft.com/office/drawing/2014/main" id="{8E609545-ACE5-4E1E-8389-66DFA8FE7B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55120" y="2543625"/>
            <a:ext cx="51729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" name="Group 16">
            <a:extLst>
              <a:ext uri="{FF2B5EF4-FFF2-40B4-BE49-F238E27FC236}">
                <a16:creationId xmlns:a16="http://schemas.microsoft.com/office/drawing/2014/main" id="{6D7BB93C-0AA4-43A5-94A1-CDE30DD795DD}"/>
              </a:ext>
            </a:extLst>
          </p:cNvPr>
          <p:cNvGrpSpPr/>
          <p:nvPr/>
        </p:nvGrpSpPr>
        <p:grpSpPr>
          <a:xfrm>
            <a:off x="2472080" y="1397016"/>
            <a:ext cx="1871870" cy="2353718"/>
            <a:chOff x="2523411" y="2252142"/>
            <a:chExt cx="1871870" cy="2353718"/>
          </a:xfrm>
        </p:grpSpPr>
        <p:sp>
          <p:nvSpPr>
            <p:cNvPr id="11" name="Trapezoid 17">
              <a:extLst>
                <a:ext uri="{FF2B5EF4-FFF2-40B4-BE49-F238E27FC236}">
                  <a16:creationId xmlns:a16="http://schemas.microsoft.com/office/drawing/2014/main" id="{B1350C6F-32F8-4968-A7C8-823DC540D8E2}"/>
                </a:ext>
              </a:extLst>
            </p:cNvPr>
            <p:cNvSpPr/>
            <p:nvPr/>
          </p:nvSpPr>
          <p:spPr bwMode="auto">
            <a:xfrm rot="5400000">
              <a:off x="2246648" y="2528905"/>
              <a:ext cx="2353718" cy="1800191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8EE93A-3FCE-438D-AB68-5E044597A2D6}"/>
                </a:ext>
              </a:extLst>
            </p:cNvPr>
            <p:cNvSpPr txBox="1"/>
            <p:nvPr/>
          </p:nvSpPr>
          <p:spPr>
            <a:xfrm>
              <a:off x="2658128" y="3150500"/>
              <a:ext cx="1737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/>
                <a:t>encoder</a:t>
              </a:r>
              <a:endParaRPr lang="ko-KR" altLang="en-US" sz="2800"/>
            </a:p>
          </p:txBody>
        </p:sp>
      </p:grpSp>
      <p:grpSp>
        <p:nvGrpSpPr>
          <p:cNvPr id="13" name="Group 21">
            <a:extLst>
              <a:ext uri="{FF2B5EF4-FFF2-40B4-BE49-F238E27FC236}">
                <a16:creationId xmlns:a16="http://schemas.microsoft.com/office/drawing/2014/main" id="{6343D9E3-8B9D-4C40-ACF2-9D555FA2E4D8}"/>
              </a:ext>
            </a:extLst>
          </p:cNvPr>
          <p:cNvGrpSpPr/>
          <p:nvPr/>
        </p:nvGrpSpPr>
        <p:grpSpPr>
          <a:xfrm>
            <a:off x="4552208" y="1397017"/>
            <a:ext cx="1871079" cy="2353718"/>
            <a:chOff x="4603539" y="2252143"/>
            <a:chExt cx="1871079" cy="2353718"/>
          </a:xfrm>
        </p:grpSpPr>
        <p:sp>
          <p:nvSpPr>
            <p:cNvPr id="14" name="Trapezoid 25">
              <a:extLst>
                <a:ext uri="{FF2B5EF4-FFF2-40B4-BE49-F238E27FC236}">
                  <a16:creationId xmlns:a16="http://schemas.microsoft.com/office/drawing/2014/main" id="{77B4B6B4-3593-43EE-8549-CB0CF5CD92FF}"/>
                </a:ext>
              </a:extLst>
            </p:cNvPr>
            <p:cNvSpPr/>
            <p:nvPr/>
          </p:nvSpPr>
          <p:spPr bwMode="auto">
            <a:xfrm rot="16200000">
              <a:off x="4326776" y="2528906"/>
              <a:ext cx="2353718" cy="1800191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03E88-A814-4B41-A71E-7A4D8E675B4A}"/>
                </a:ext>
              </a:extLst>
            </p:cNvPr>
            <p:cNvSpPr txBox="1"/>
            <p:nvPr/>
          </p:nvSpPr>
          <p:spPr>
            <a:xfrm>
              <a:off x="4737465" y="3150500"/>
              <a:ext cx="1737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/>
                <a:t>decoder</a:t>
              </a:r>
              <a:endParaRPr lang="ko-KR" altLang="en-US" sz="280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F6EFA2-8F93-45A3-8591-542B304125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2411" y="2575375"/>
            <a:ext cx="42751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화살표 연결선 15">
            <a:extLst>
              <a:ext uri="{FF2B5EF4-FFF2-40B4-BE49-F238E27FC236}">
                <a16:creationId xmlns:a16="http://schemas.microsoft.com/office/drawing/2014/main" id="{668E69CE-2664-425F-8EA1-5BD975575EB2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4281428" y="2573874"/>
            <a:ext cx="270781" cy="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6760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BDCC-A926-40CC-8FBD-84495F79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Target performance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8BCAD-27CF-4B2F-90CC-8246F20F6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04710-1B80-4064-B440-0CCA29993313}"/>
              </a:ext>
            </a:extLst>
          </p:cNvPr>
          <p:cNvSpPr txBox="1"/>
          <p:nvPr/>
        </p:nvSpPr>
        <p:spPr>
          <a:xfrm>
            <a:off x="251520" y="1818402"/>
            <a:ext cx="576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/>
              <a:t>Autoencoder: </a:t>
            </a:r>
            <a:r>
              <a:rPr lang="en-US" altLang="ko-KR" sz="2800"/>
              <a:t>Normalized RMSE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3CACB-D653-4F16-B182-2CF2542CCC51}"/>
              </a:ext>
            </a:extLst>
          </p:cNvPr>
          <p:cNvSpPr txBox="1"/>
          <p:nvPr/>
        </p:nvSpPr>
        <p:spPr>
          <a:xfrm>
            <a:off x="228659" y="3573016"/>
            <a:ext cx="576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/>
              <a:t>정상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이상 분류기</a:t>
            </a:r>
            <a:r>
              <a:rPr lang="en-US" altLang="ko-KR" sz="2800" b="1" dirty="0"/>
              <a:t>: Accuracy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05862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34700-C388-472B-B8D4-5EB8838A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Impact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AF4AED-6F1A-4A0D-9973-96E30B1FE0F1}"/>
              </a:ext>
            </a:extLst>
          </p:cNvPr>
          <p:cNvSpPr txBox="1"/>
          <p:nvPr/>
        </p:nvSpPr>
        <p:spPr>
          <a:xfrm>
            <a:off x="539552" y="2081781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>
                <a:latin typeface="+mj-lt"/>
                <a:ea typeface="맑은 고딕" panose="020B0503020000020004" pitchFamily="50" charset="-127"/>
              </a:rPr>
              <a:t>차량의 문제를 사전 예측 및 조치 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2800" b="1">
                <a:latin typeface="+mj-lt"/>
                <a:ea typeface="맑은 고딕" panose="020B0503020000020004" pitchFamily="50" charset="-127"/>
              </a:rPr>
              <a:t>고객 만족도 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증가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)</a:t>
            </a:r>
            <a:endParaRPr lang="ko-KR" altLang="en-US" sz="280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A8205E-4A5B-4ECE-8A4A-320CE0A9300F}"/>
              </a:ext>
            </a:extLst>
          </p:cNvPr>
          <p:cNvSpPr txBox="1"/>
          <p:nvPr/>
        </p:nvSpPr>
        <p:spPr>
          <a:xfrm>
            <a:off x="2681695" y="2860913"/>
            <a:ext cx="378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브랜드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 이미지 향상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7A5B8E8-FFCD-4600-9BF3-DF4AC202A9A6}"/>
              </a:ext>
            </a:extLst>
          </p:cNvPr>
          <p:cNvSpPr/>
          <p:nvPr/>
        </p:nvSpPr>
        <p:spPr bwMode="auto">
          <a:xfrm>
            <a:off x="1691680" y="2873869"/>
            <a:ext cx="864096" cy="52322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F92F3-243D-437D-B901-CD8EBDE47F27}"/>
              </a:ext>
            </a:extLst>
          </p:cNvPr>
          <p:cNvSpPr txBox="1"/>
          <p:nvPr/>
        </p:nvSpPr>
        <p:spPr>
          <a:xfrm>
            <a:off x="107504" y="2060848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+mj-lt"/>
              </a:rPr>
              <a:t>1. </a:t>
            </a:r>
            <a:endParaRPr lang="ko-KR" altLang="en-US" sz="280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C3C32-9A45-4080-9BEA-3590F10C1E62}"/>
              </a:ext>
            </a:extLst>
          </p:cNvPr>
          <p:cNvSpPr txBox="1"/>
          <p:nvPr/>
        </p:nvSpPr>
        <p:spPr>
          <a:xfrm>
            <a:off x="107504" y="4530053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+mj-lt"/>
              </a:rPr>
              <a:t>2. </a:t>
            </a:r>
            <a:endParaRPr lang="ko-KR" altLang="en-US" sz="280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CECE9-305E-4014-A5C8-ED9B4B44911C}"/>
              </a:ext>
            </a:extLst>
          </p:cNvPr>
          <p:cNvSpPr txBox="1"/>
          <p:nvPr/>
        </p:nvSpPr>
        <p:spPr>
          <a:xfrm>
            <a:off x="539552" y="455200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>
                <a:latin typeface="+mj-lt"/>
                <a:ea typeface="맑은 고딕" panose="020B0503020000020004" pitchFamily="50" charset="-127"/>
              </a:rPr>
              <a:t>중고차 </a:t>
            </a:r>
            <a:r>
              <a:rPr lang="ko-KR" altLang="en-US" sz="2800" b="1">
                <a:latin typeface="+mj-lt"/>
                <a:ea typeface="맑은 고딕" panose="020B0503020000020004" pitchFamily="50" charset="-127"/>
              </a:rPr>
              <a:t>잔존가치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 향상</a:t>
            </a: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14A6DB9C-EB72-4FF3-93B4-95B89A5F69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522793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BDCC-A926-40CC-8FBD-84495F79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Confusion matrix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8BCAD-27CF-4B2F-90CC-8246F20F6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656D29-A2EB-49E1-8120-E546ECE3DEB8}"/>
              </a:ext>
            </a:extLst>
          </p:cNvPr>
          <p:cNvCxnSpPr/>
          <p:nvPr/>
        </p:nvCxnSpPr>
        <p:spPr bwMode="auto">
          <a:xfrm>
            <a:off x="861372" y="2085739"/>
            <a:ext cx="936104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222B86E-27BF-41CA-BC9C-8B7E7867C330}"/>
              </a:ext>
            </a:extLst>
          </p:cNvPr>
          <p:cNvCxnSpPr>
            <a:cxnSpLocks/>
          </p:cNvCxnSpPr>
          <p:nvPr/>
        </p:nvCxnSpPr>
        <p:spPr bwMode="auto">
          <a:xfrm>
            <a:off x="1797476" y="2877827"/>
            <a:ext cx="68700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6C801A6-2644-4EFA-8B74-A0DB79599027}"/>
              </a:ext>
            </a:extLst>
          </p:cNvPr>
          <p:cNvCxnSpPr>
            <a:cxnSpLocks/>
          </p:cNvCxnSpPr>
          <p:nvPr/>
        </p:nvCxnSpPr>
        <p:spPr bwMode="auto">
          <a:xfrm>
            <a:off x="1791796" y="2877827"/>
            <a:ext cx="0" cy="158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89D0A2-BB36-4B9C-B0F6-75FADB9A1FC3}"/>
              </a:ext>
            </a:extLst>
          </p:cNvPr>
          <p:cNvSpPr txBox="1"/>
          <p:nvPr/>
        </p:nvSpPr>
        <p:spPr>
          <a:xfrm>
            <a:off x="4008237" y="1844824"/>
            <a:ext cx="225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prediction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07984-2FE3-484E-A7C4-A1960284BD2F}"/>
              </a:ext>
            </a:extLst>
          </p:cNvPr>
          <p:cNvSpPr txBox="1"/>
          <p:nvPr/>
        </p:nvSpPr>
        <p:spPr>
          <a:xfrm>
            <a:off x="101197" y="3480313"/>
            <a:ext cx="132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actual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B3240-E4C6-447C-9677-822BC6E2B994}"/>
              </a:ext>
            </a:extLst>
          </p:cNvPr>
          <p:cNvSpPr txBox="1"/>
          <p:nvPr/>
        </p:nvSpPr>
        <p:spPr>
          <a:xfrm>
            <a:off x="2107003" y="2320491"/>
            <a:ext cx="365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Positive (P)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4B708-A5CB-4661-9803-69B4BED8F96B}"/>
              </a:ext>
            </a:extLst>
          </p:cNvPr>
          <p:cNvSpPr txBox="1"/>
          <p:nvPr/>
        </p:nvSpPr>
        <p:spPr>
          <a:xfrm>
            <a:off x="5757925" y="2322505"/>
            <a:ext cx="2406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Negative (N)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D39243-4926-4CD2-A918-017821C3D6F7}"/>
              </a:ext>
            </a:extLst>
          </p:cNvPr>
          <p:cNvSpPr txBox="1"/>
          <p:nvPr/>
        </p:nvSpPr>
        <p:spPr>
          <a:xfrm>
            <a:off x="1249716" y="313734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9EF50-9486-4CF8-939F-024512513CB2}"/>
              </a:ext>
            </a:extLst>
          </p:cNvPr>
          <p:cNvSpPr txBox="1"/>
          <p:nvPr/>
        </p:nvSpPr>
        <p:spPr>
          <a:xfrm>
            <a:off x="1236743" y="374192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F8B093-54C9-4A8E-9101-C5B0D498A981}"/>
              </a:ext>
            </a:extLst>
          </p:cNvPr>
          <p:cNvSpPr txBox="1"/>
          <p:nvPr/>
        </p:nvSpPr>
        <p:spPr>
          <a:xfrm>
            <a:off x="1877266" y="3100287"/>
            <a:ext cx="349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True Positive (TP)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582888-ED39-4590-817E-A4F848C420CA}"/>
              </a:ext>
            </a:extLst>
          </p:cNvPr>
          <p:cNvSpPr txBox="1"/>
          <p:nvPr/>
        </p:nvSpPr>
        <p:spPr>
          <a:xfrm>
            <a:off x="5370970" y="3100287"/>
            <a:ext cx="349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False Negative (FN)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1C9F23-6FCE-4846-B79D-98394FA74812}"/>
              </a:ext>
            </a:extLst>
          </p:cNvPr>
          <p:cNvSpPr txBox="1"/>
          <p:nvPr/>
        </p:nvSpPr>
        <p:spPr>
          <a:xfrm>
            <a:off x="1905072" y="3777429"/>
            <a:ext cx="349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False Positive (FP)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FD5EEA-A809-4B3B-9055-80B33A696943}"/>
              </a:ext>
            </a:extLst>
          </p:cNvPr>
          <p:cNvSpPr txBox="1"/>
          <p:nvPr/>
        </p:nvSpPr>
        <p:spPr>
          <a:xfrm>
            <a:off x="5398776" y="3777429"/>
            <a:ext cx="349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True Negative (TN)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0F3DB4-3F2C-4EC0-A43E-A28E352BF9CE}"/>
              </a:ext>
            </a:extLst>
          </p:cNvPr>
          <p:cNvSpPr txBox="1"/>
          <p:nvPr/>
        </p:nvSpPr>
        <p:spPr>
          <a:xfrm>
            <a:off x="101197" y="4658910"/>
            <a:ext cx="561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Total population = T+F</a:t>
            </a:r>
          </a:p>
        </p:txBody>
      </p:sp>
    </p:spTree>
    <p:extLst>
      <p:ext uri="{BB962C8B-B14F-4D97-AF65-F5344CB8AC3E}">
        <p14:creationId xmlns:p14="http://schemas.microsoft.com/office/powerpoint/2010/main" val="3104619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7" grpId="0"/>
      <p:bldP spid="28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480B6-B81B-4501-A82D-6446D7B7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1D397E-A9DE-47C4-B938-7D1ECBCBA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F87AD-3C44-423B-920E-8659B319E5A0}"/>
              </a:ext>
            </a:extLst>
          </p:cNvPr>
          <p:cNvSpPr txBox="1"/>
          <p:nvPr/>
        </p:nvSpPr>
        <p:spPr>
          <a:xfrm>
            <a:off x="288238" y="1719534"/>
            <a:ext cx="8172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Will investigate the last sample proposal: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0B31C-2E32-4C41-A8BB-D48078513269}"/>
              </a:ext>
            </a:extLst>
          </p:cNvPr>
          <p:cNvSpPr txBox="1"/>
          <p:nvPr/>
        </p:nvSpPr>
        <p:spPr>
          <a:xfrm>
            <a:off x="316838" y="2844212"/>
            <a:ext cx="617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CC6B7-9A8D-415D-9037-D51E3EF9A544}"/>
              </a:ext>
            </a:extLst>
          </p:cNvPr>
          <p:cNvSpPr txBox="1"/>
          <p:nvPr/>
        </p:nvSpPr>
        <p:spPr>
          <a:xfrm>
            <a:off x="784175" y="2834933"/>
            <a:ext cx="6164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센서 데이터를 활용한 차량 이상감지</a:t>
            </a:r>
            <a:br>
              <a:rPr lang="en-US" altLang="ko-KR" sz="2800" dirty="0"/>
            </a:br>
            <a:r>
              <a:rPr lang="en-US" altLang="ko-KR" sz="2800" dirty="0"/>
              <a:t>(autoencoder </a:t>
            </a:r>
            <a:r>
              <a:rPr lang="ko-KR" altLang="en-US" sz="2800" dirty="0"/>
              <a:t>활용</a:t>
            </a:r>
            <a:r>
              <a:rPr lang="en-US" altLang="ko-KR" sz="28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AFCD2-EFB0-414C-AEFE-031FBAAD508B}"/>
              </a:ext>
            </a:extLst>
          </p:cNvPr>
          <p:cNvSpPr txBox="1"/>
          <p:nvPr/>
        </p:nvSpPr>
        <p:spPr>
          <a:xfrm>
            <a:off x="288238" y="4409804"/>
            <a:ext cx="7956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Will study python packages for other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65746879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BDCC-A926-40CC-8FBD-84495F79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types of error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8BCAD-27CF-4B2F-90CC-8246F20F6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656D29-A2EB-49E1-8120-E546ECE3DEB8}"/>
              </a:ext>
            </a:extLst>
          </p:cNvPr>
          <p:cNvCxnSpPr/>
          <p:nvPr/>
        </p:nvCxnSpPr>
        <p:spPr bwMode="auto">
          <a:xfrm>
            <a:off x="861372" y="1437667"/>
            <a:ext cx="936104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222B86E-27BF-41CA-BC9C-8B7E7867C330}"/>
              </a:ext>
            </a:extLst>
          </p:cNvPr>
          <p:cNvCxnSpPr>
            <a:cxnSpLocks/>
          </p:cNvCxnSpPr>
          <p:nvPr/>
        </p:nvCxnSpPr>
        <p:spPr bwMode="auto">
          <a:xfrm>
            <a:off x="1797476" y="2229755"/>
            <a:ext cx="68700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6C801A6-2644-4EFA-8B74-A0DB79599027}"/>
              </a:ext>
            </a:extLst>
          </p:cNvPr>
          <p:cNvCxnSpPr>
            <a:cxnSpLocks/>
          </p:cNvCxnSpPr>
          <p:nvPr/>
        </p:nvCxnSpPr>
        <p:spPr bwMode="auto">
          <a:xfrm>
            <a:off x="1791796" y="2229755"/>
            <a:ext cx="0" cy="158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89D0A2-BB36-4B9C-B0F6-75FADB9A1FC3}"/>
              </a:ext>
            </a:extLst>
          </p:cNvPr>
          <p:cNvSpPr txBox="1"/>
          <p:nvPr/>
        </p:nvSpPr>
        <p:spPr>
          <a:xfrm>
            <a:off x="4008237" y="1196752"/>
            <a:ext cx="225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prediction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07984-2FE3-484E-A7C4-A1960284BD2F}"/>
              </a:ext>
            </a:extLst>
          </p:cNvPr>
          <p:cNvSpPr txBox="1"/>
          <p:nvPr/>
        </p:nvSpPr>
        <p:spPr>
          <a:xfrm>
            <a:off x="111119" y="2904249"/>
            <a:ext cx="132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actual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B3240-E4C6-447C-9677-822BC6E2B994}"/>
              </a:ext>
            </a:extLst>
          </p:cNvPr>
          <p:cNvSpPr txBox="1"/>
          <p:nvPr/>
        </p:nvSpPr>
        <p:spPr>
          <a:xfrm>
            <a:off x="2107003" y="1672419"/>
            <a:ext cx="2464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Positive (P)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4B708-A5CB-4661-9803-69B4BED8F96B}"/>
              </a:ext>
            </a:extLst>
          </p:cNvPr>
          <p:cNvSpPr txBox="1"/>
          <p:nvPr/>
        </p:nvSpPr>
        <p:spPr>
          <a:xfrm>
            <a:off x="5757925" y="1674433"/>
            <a:ext cx="2406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Negative (P)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D39243-4926-4CD2-A918-017821C3D6F7}"/>
              </a:ext>
            </a:extLst>
          </p:cNvPr>
          <p:cNvSpPr txBox="1"/>
          <p:nvPr/>
        </p:nvSpPr>
        <p:spPr>
          <a:xfrm>
            <a:off x="1249716" y="248927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9EF50-9486-4CF8-939F-024512513CB2}"/>
              </a:ext>
            </a:extLst>
          </p:cNvPr>
          <p:cNvSpPr txBox="1"/>
          <p:nvPr/>
        </p:nvSpPr>
        <p:spPr>
          <a:xfrm>
            <a:off x="1236743" y="309385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F8B093-54C9-4A8E-9101-C5B0D498A981}"/>
              </a:ext>
            </a:extLst>
          </p:cNvPr>
          <p:cNvSpPr txBox="1"/>
          <p:nvPr/>
        </p:nvSpPr>
        <p:spPr>
          <a:xfrm>
            <a:off x="1877266" y="2452215"/>
            <a:ext cx="349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True Positive (TP)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582888-ED39-4590-817E-A4F848C420CA}"/>
              </a:ext>
            </a:extLst>
          </p:cNvPr>
          <p:cNvSpPr txBox="1"/>
          <p:nvPr/>
        </p:nvSpPr>
        <p:spPr>
          <a:xfrm>
            <a:off x="5370970" y="2452215"/>
            <a:ext cx="349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False Negative (FN)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1C9F23-6FCE-4846-B79D-98394FA74812}"/>
              </a:ext>
            </a:extLst>
          </p:cNvPr>
          <p:cNvSpPr txBox="1"/>
          <p:nvPr/>
        </p:nvSpPr>
        <p:spPr>
          <a:xfrm>
            <a:off x="1905072" y="3129357"/>
            <a:ext cx="349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False Positive (FP)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FD5EEA-A809-4B3B-9055-80B33A696943}"/>
              </a:ext>
            </a:extLst>
          </p:cNvPr>
          <p:cNvSpPr txBox="1"/>
          <p:nvPr/>
        </p:nvSpPr>
        <p:spPr>
          <a:xfrm>
            <a:off x="5398776" y="3129357"/>
            <a:ext cx="349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True Negative (TN)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A66134-BD3C-4361-91F3-A02C4BF57F39}"/>
              </a:ext>
            </a:extLst>
          </p:cNvPr>
          <p:cNvSpPr txBox="1"/>
          <p:nvPr/>
        </p:nvSpPr>
        <p:spPr>
          <a:xfrm>
            <a:off x="205767" y="4079799"/>
            <a:ext cx="6502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Type I error: False Positive Rate (FPR) </a:t>
            </a:r>
          </a:p>
        </p:txBody>
      </p:sp>
      <p:pic>
        <p:nvPicPr>
          <p:cNvPr id="5" name="그림 4" descr="\documentclass{article}&#10;\usepackage{amsmath}&#10;\pagestyle{empty}&#10;\begin{document}&#10;$=\frac{\textrm{FP}}{\textrm{F}}$&#10;\end{document}" title="IguanaTex Bitmap Display">
            <a:extLst>
              <a:ext uri="{FF2B5EF4-FFF2-40B4-BE49-F238E27FC236}">
                <a16:creationId xmlns:a16="http://schemas.microsoft.com/office/drawing/2014/main" id="{A788DE12-BDCE-4647-9654-E964A5082F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7982"/>
            <a:ext cx="967595" cy="54142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AC3352-3E50-48E5-AD90-0CEAE1F1D700}"/>
              </a:ext>
            </a:extLst>
          </p:cNvPr>
          <p:cNvSpPr txBox="1"/>
          <p:nvPr/>
        </p:nvSpPr>
        <p:spPr>
          <a:xfrm>
            <a:off x="205767" y="4797152"/>
            <a:ext cx="688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Type II error: False Negative Rate (FNR) </a:t>
            </a:r>
          </a:p>
        </p:txBody>
      </p:sp>
      <p:pic>
        <p:nvPicPr>
          <p:cNvPr id="7" name="그림 6" descr="\documentclass{article}&#10;\usepackage{amsmath}&#10;\pagestyle{empty}&#10;\begin{document}&#10;$=\frac{\textrm{FN}}{\textrm{T}}$&#10;\end{document}" title="IguanaTex Bitmap Display">
            <a:extLst>
              <a:ext uri="{FF2B5EF4-FFF2-40B4-BE49-F238E27FC236}">
                <a16:creationId xmlns:a16="http://schemas.microsoft.com/office/drawing/2014/main" id="{8376FC49-77DC-47BC-9911-31AA38A6A90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590" y="4822913"/>
            <a:ext cx="901562" cy="4922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60AB9FC-4BC9-43E9-B857-29853E22F412}"/>
              </a:ext>
            </a:extLst>
          </p:cNvPr>
          <p:cNvSpPr txBox="1"/>
          <p:nvPr/>
        </p:nvSpPr>
        <p:spPr>
          <a:xfrm>
            <a:off x="205766" y="5465407"/>
            <a:ext cx="6502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Fire alarm: Important to reduce FNR.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E412CD-2626-45C6-BD89-20322421663A}"/>
              </a:ext>
            </a:extLst>
          </p:cNvPr>
          <p:cNvSpPr txBox="1"/>
          <p:nvPr/>
        </p:nvSpPr>
        <p:spPr>
          <a:xfrm>
            <a:off x="205767" y="6069786"/>
            <a:ext cx="7287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Criminal judge: Important to reduce FPR.</a:t>
            </a:r>
          </a:p>
        </p:txBody>
      </p:sp>
    </p:spTree>
    <p:extLst>
      <p:ext uri="{BB962C8B-B14F-4D97-AF65-F5344CB8AC3E}">
        <p14:creationId xmlns:p14="http://schemas.microsoft.com/office/powerpoint/2010/main" val="3830617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BDCC-A926-40CC-8FBD-84495F79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Precision &amp; recall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8BCAD-27CF-4B2F-90CC-8246F20F6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656D29-A2EB-49E1-8120-E546ECE3DEB8}"/>
              </a:ext>
            </a:extLst>
          </p:cNvPr>
          <p:cNvCxnSpPr/>
          <p:nvPr/>
        </p:nvCxnSpPr>
        <p:spPr bwMode="auto">
          <a:xfrm>
            <a:off x="861372" y="1437667"/>
            <a:ext cx="936104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222B86E-27BF-41CA-BC9C-8B7E7867C330}"/>
              </a:ext>
            </a:extLst>
          </p:cNvPr>
          <p:cNvCxnSpPr>
            <a:cxnSpLocks/>
          </p:cNvCxnSpPr>
          <p:nvPr/>
        </p:nvCxnSpPr>
        <p:spPr bwMode="auto">
          <a:xfrm>
            <a:off x="1797476" y="2229755"/>
            <a:ext cx="68700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6C801A6-2644-4EFA-8B74-A0DB79599027}"/>
              </a:ext>
            </a:extLst>
          </p:cNvPr>
          <p:cNvCxnSpPr>
            <a:cxnSpLocks/>
          </p:cNvCxnSpPr>
          <p:nvPr/>
        </p:nvCxnSpPr>
        <p:spPr bwMode="auto">
          <a:xfrm>
            <a:off x="1791796" y="2229755"/>
            <a:ext cx="0" cy="158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89D0A2-BB36-4B9C-B0F6-75FADB9A1FC3}"/>
              </a:ext>
            </a:extLst>
          </p:cNvPr>
          <p:cNvSpPr txBox="1"/>
          <p:nvPr/>
        </p:nvSpPr>
        <p:spPr>
          <a:xfrm>
            <a:off x="4008237" y="1196752"/>
            <a:ext cx="225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prediction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07984-2FE3-484E-A7C4-A1960284BD2F}"/>
              </a:ext>
            </a:extLst>
          </p:cNvPr>
          <p:cNvSpPr txBox="1"/>
          <p:nvPr/>
        </p:nvSpPr>
        <p:spPr>
          <a:xfrm>
            <a:off x="111119" y="2904249"/>
            <a:ext cx="132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actual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B3240-E4C6-447C-9677-822BC6E2B994}"/>
              </a:ext>
            </a:extLst>
          </p:cNvPr>
          <p:cNvSpPr txBox="1"/>
          <p:nvPr/>
        </p:nvSpPr>
        <p:spPr>
          <a:xfrm>
            <a:off x="2107003" y="1672419"/>
            <a:ext cx="365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Positive (P)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4B708-A5CB-4661-9803-69B4BED8F96B}"/>
              </a:ext>
            </a:extLst>
          </p:cNvPr>
          <p:cNvSpPr txBox="1"/>
          <p:nvPr/>
        </p:nvSpPr>
        <p:spPr>
          <a:xfrm>
            <a:off x="5757925" y="1674433"/>
            <a:ext cx="3106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Negative (P)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D39243-4926-4CD2-A918-017821C3D6F7}"/>
              </a:ext>
            </a:extLst>
          </p:cNvPr>
          <p:cNvSpPr txBox="1"/>
          <p:nvPr/>
        </p:nvSpPr>
        <p:spPr>
          <a:xfrm>
            <a:off x="1249716" y="248927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9EF50-9486-4CF8-939F-024512513CB2}"/>
              </a:ext>
            </a:extLst>
          </p:cNvPr>
          <p:cNvSpPr txBox="1"/>
          <p:nvPr/>
        </p:nvSpPr>
        <p:spPr>
          <a:xfrm>
            <a:off x="1236743" y="309385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F8B093-54C9-4A8E-9101-C5B0D498A981}"/>
              </a:ext>
            </a:extLst>
          </p:cNvPr>
          <p:cNvSpPr txBox="1"/>
          <p:nvPr/>
        </p:nvSpPr>
        <p:spPr>
          <a:xfrm>
            <a:off x="1877266" y="2452215"/>
            <a:ext cx="349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True Positive (TP)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582888-ED39-4590-817E-A4F848C420CA}"/>
              </a:ext>
            </a:extLst>
          </p:cNvPr>
          <p:cNvSpPr txBox="1"/>
          <p:nvPr/>
        </p:nvSpPr>
        <p:spPr>
          <a:xfrm>
            <a:off x="5370970" y="2452215"/>
            <a:ext cx="349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False Negative (FN)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1C9F23-6FCE-4846-B79D-98394FA74812}"/>
              </a:ext>
            </a:extLst>
          </p:cNvPr>
          <p:cNvSpPr txBox="1"/>
          <p:nvPr/>
        </p:nvSpPr>
        <p:spPr>
          <a:xfrm>
            <a:off x="1905072" y="3129357"/>
            <a:ext cx="349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False Positive (FP)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FD5EEA-A809-4B3B-9055-80B33A696943}"/>
              </a:ext>
            </a:extLst>
          </p:cNvPr>
          <p:cNvSpPr txBox="1"/>
          <p:nvPr/>
        </p:nvSpPr>
        <p:spPr>
          <a:xfrm>
            <a:off x="5398776" y="3129357"/>
            <a:ext cx="349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True Negative (TN)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986590-C159-4951-8911-E5630D6F73AF}"/>
              </a:ext>
            </a:extLst>
          </p:cNvPr>
          <p:cNvSpPr/>
          <p:nvPr/>
        </p:nvSpPr>
        <p:spPr bwMode="auto">
          <a:xfrm>
            <a:off x="1905072" y="1672419"/>
            <a:ext cx="3342403" cy="214151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12" name="그림 11" descr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$\blue{\textrm{Precision}}=\frac{\textrm{TP}}{\textrm{TP}+\textrm{FP}}$&#10;&#10;&#10;\end{document}" title="IguanaTex Bitmap Display">
            <a:extLst>
              <a:ext uri="{FF2B5EF4-FFF2-40B4-BE49-F238E27FC236}">
                <a16:creationId xmlns:a16="http://schemas.microsoft.com/office/drawing/2014/main" id="{2C2F1444-1928-4B9D-A1BE-1CAC375830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5" y="4221088"/>
            <a:ext cx="3562788" cy="598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그림 34" descr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$\red{\textrm{Recall}}=\frac{\textrm{TP}}{\textrm{TP}+\textrm{FN}}$&#10;&#10;&#10;&#10;\end{document}" title="IguanaTex Bitmap Display">
            <a:extLst>
              <a:ext uri="{FF2B5EF4-FFF2-40B4-BE49-F238E27FC236}">
                <a16:creationId xmlns:a16="http://schemas.microsoft.com/office/drawing/2014/main" id="{CD5AF8A7-E59E-42B6-ADE6-CB3CDE8902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7" y="5087270"/>
            <a:ext cx="3024166" cy="59838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75DE1D2-D1BE-400F-975B-0AFD3DE83D58}"/>
              </a:ext>
            </a:extLst>
          </p:cNvPr>
          <p:cNvSpPr/>
          <p:nvPr/>
        </p:nvSpPr>
        <p:spPr bwMode="auto">
          <a:xfrm>
            <a:off x="1180384" y="2424529"/>
            <a:ext cx="7684287" cy="52322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41" name="그림 40" descr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$=\textrm{TPR}$&#10;&#10;&#10;&#10;\end{document}" title="IguanaTex Bitmap Display">
            <a:extLst>
              <a:ext uri="{FF2B5EF4-FFF2-40B4-BE49-F238E27FC236}">
                <a16:creationId xmlns:a16="http://schemas.microsoft.com/office/drawing/2014/main" id="{BC3E4DEA-9C9B-496C-8AE9-0B40868541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61" y="5190989"/>
            <a:ext cx="1244445" cy="29466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35C9C5-58DD-42AE-8205-0381617FB953}"/>
              </a:ext>
            </a:extLst>
          </p:cNvPr>
          <p:cNvSpPr txBox="1"/>
          <p:nvPr/>
        </p:nvSpPr>
        <p:spPr>
          <a:xfrm>
            <a:off x="4097214" y="4265418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(How accurate test result is) </a:t>
            </a:r>
          </a:p>
        </p:txBody>
      </p:sp>
      <p:pic>
        <p:nvPicPr>
          <p:cNvPr id="5" name="그림 4" descr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$\textrm{F1 score}= \frac{2}{\frac{1}{\textrm{Precision}} + \frac{1}{\textrm{Recall}}}$&#10;&#10;&#10;&#10;\end{document}" title="IguanaTex Bitmap Display">
            <a:extLst>
              <a:ext uri="{FF2B5EF4-FFF2-40B4-BE49-F238E27FC236}">
                <a16:creationId xmlns:a16="http://schemas.microsoft.com/office/drawing/2014/main" id="{E181DF0C-7573-4B71-8EB3-A816478F07D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86" y="5889103"/>
            <a:ext cx="4687326" cy="695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003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6" grpId="0" animBg="1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B27A04CE-E95B-4293-BFE1-153536E10FDE}"/>
              </a:ext>
            </a:extLst>
          </p:cNvPr>
          <p:cNvSpPr txBox="1">
            <a:spLocks/>
          </p:cNvSpPr>
          <p:nvPr/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ko-KR" altLang="en-US" kern="0" dirty="0">
                <a:ea typeface="맑은 고딕" panose="020B0503020000020004" pitchFamily="50" charset="-127"/>
              </a:rPr>
              <a:t>이상감지모델</a:t>
            </a:r>
            <a:r>
              <a:rPr lang="en-US" altLang="ko-KR" kern="0" dirty="0">
                <a:ea typeface="맑은 고딕" panose="020B0503020000020004" pitchFamily="50" charset="-127"/>
              </a:rPr>
              <a:t>: </a:t>
            </a:r>
            <a:r>
              <a:rPr lang="ko-KR" altLang="en-US" kern="0" dirty="0">
                <a:ea typeface="맑은 고딕" panose="020B0503020000020004" pitchFamily="50" charset="-127"/>
              </a:rPr>
              <a:t>다른 사례들</a:t>
            </a:r>
          </a:p>
        </p:txBody>
      </p:sp>
      <p:sp>
        <p:nvSpPr>
          <p:cNvPr id="24" name="슬라이드 번호 개체 틀 1">
            <a:extLst>
              <a:ext uri="{FF2B5EF4-FFF2-40B4-BE49-F238E27FC236}">
                <a16:creationId xmlns:a16="http://schemas.microsoft.com/office/drawing/2014/main" id="{7CB738E0-D533-4D28-BA94-28A379B28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19" name="내용 개체 틀 2 3 1 2">
            <a:extLst>
              <a:ext uri="{FF2B5EF4-FFF2-40B4-BE49-F238E27FC236}">
                <a16:creationId xmlns:a16="http://schemas.microsoft.com/office/drawing/2014/main" id="{995B82D3-573F-4AA3-9B13-514DD562B1DA}"/>
              </a:ext>
            </a:extLst>
          </p:cNvPr>
          <p:cNvSpPr txBox="1">
            <a:spLocks/>
          </p:cNvSpPr>
          <p:nvPr/>
        </p:nvSpPr>
        <p:spPr bwMode="auto">
          <a:xfrm>
            <a:off x="251520" y="1340768"/>
            <a:ext cx="572110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sz="2800" dirty="0" err="1">
                <a:latin typeface="+mj-lt"/>
                <a:ea typeface="맑은 고딕" panose="020B0503020000020004" pitchFamily="50" charset="-127"/>
              </a:rPr>
              <a:t>자동변속감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+mj-lt"/>
                <a:ea typeface="맑은 고딕" panose="020B0503020000020004" pitchFamily="50" charset="-127"/>
              </a:rPr>
              <a:t>OK/NG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 판정 모델</a:t>
            </a:r>
          </a:p>
        </p:txBody>
      </p:sp>
      <p:sp>
        <p:nvSpPr>
          <p:cNvPr id="25" name="내용 개체 틀 2 3 1 2">
            <a:extLst>
              <a:ext uri="{FF2B5EF4-FFF2-40B4-BE49-F238E27FC236}">
                <a16:creationId xmlns:a16="http://schemas.microsoft.com/office/drawing/2014/main" id="{7C96A7C3-08B8-43CA-8D2F-FAFD32369AE7}"/>
              </a:ext>
            </a:extLst>
          </p:cNvPr>
          <p:cNvSpPr txBox="1">
            <a:spLocks/>
          </p:cNvSpPr>
          <p:nvPr/>
        </p:nvSpPr>
        <p:spPr bwMode="auto">
          <a:xfrm>
            <a:off x="251520" y="2249989"/>
            <a:ext cx="572110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sz="2800" dirty="0" err="1">
                <a:latin typeface="+mj-lt"/>
                <a:ea typeface="맑은 고딕" panose="020B0503020000020004" pitchFamily="50" charset="-127"/>
              </a:rPr>
              <a:t>사이드미러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+mj-lt"/>
                <a:ea typeface="맑은 고딕" panose="020B0503020000020004" pitchFamily="50" charset="-127"/>
              </a:rPr>
              <a:t>OK/NG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 판정 모델</a:t>
            </a:r>
          </a:p>
        </p:txBody>
      </p:sp>
      <p:sp>
        <p:nvSpPr>
          <p:cNvPr id="26" name="내용 개체 틀 2 3 1 2">
            <a:extLst>
              <a:ext uri="{FF2B5EF4-FFF2-40B4-BE49-F238E27FC236}">
                <a16:creationId xmlns:a16="http://schemas.microsoft.com/office/drawing/2014/main" id="{9B40FC58-E8E4-48B9-A9C1-986883C97686}"/>
              </a:ext>
            </a:extLst>
          </p:cNvPr>
          <p:cNvSpPr txBox="1">
            <a:spLocks/>
          </p:cNvSpPr>
          <p:nvPr/>
        </p:nvSpPr>
        <p:spPr bwMode="auto">
          <a:xfrm>
            <a:off x="251520" y="3159210"/>
            <a:ext cx="548154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주행상태 정상</a:t>
            </a:r>
            <a:r>
              <a:rPr lang="en-US" altLang="ko-KR" sz="2800" dirty="0"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비정상 분류기</a:t>
            </a:r>
          </a:p>
        </p:txBody>
      </p:sp>
      <p:sp>
        <p:nvSpPr>
          <p:cNvPr id="27" name="내용 개체 틀 2 3 1 2">
            <a:extLst>
              <a:ext uri="{FF2B5EF4-FFF2-40B4-BE49-F238E27FC236}">
                <a16:creationId xmlns:a16="http://schemas.microsoft.com/office/drawing/2014/main" id="{373B09BE-5802-4B2D-B862-63A2CAD92A7B}"/>
              </a:ext>
            </a:extLst>
          </p:cNvPr>
          <p:cNvSpPr txBox="1">
            <a:spLocks/>
          </p:cNvSpPr>
          <p:nvPr/>
        </p:nvSpPr>
        <p:spPr bwMode="auto">
          <a:xfrm>
            <a:off x="251520" y="4068431"/>
            <a:ext cx="568300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sz="2800" dirty="0" err="1">
                <a:latin typeface="+mj-lt"/>
                <a:ea typeface="맑은 고딕" panose="020B0503020000020004" pitchFamily="50" charset="-127"/>
              </a:rPr>
              <a:t>서브마린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 발생 여부 판정 모델</a:t>
            </a:r>
          </a:p>
        </p:txBody>
      </p:sp>
      <p:sp>
        <p:nvSpPr>
          <p:cNvPr id="8" name="내용 개체 틀 2 3 1 2">
            <a:extLst>
              <a:ext uri="{FF2B5EF4-FFF2-40B4-BE49-F238E27FC236}">
                <a16:creationId xmlns:a16="http://schemas.microsoft.com/office/drawing/2014/main" id="{89E4CE4C-F3D6-4A92-8067-CC1B8E049E00}"/>
              </a:ext>
            </a:extLst>
          </p:cNvPr>
          <p:cNvSpPr txBox="1">
            <a:spLocks/>
          </p:cNvSpPr>
          <p:nvPr/>
        </p:nvSpPr>
        <p:spPr bwMode="auto">
          <a:xfrm>
            <a:off x="251520" y="4977652"/>
            <a:ext cx="568300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sz="2800" dirty="0" err="1">
                <a:latin typeface="+mj-lt"/>
                <a:ea typeface="맑은 고딕" panose="020B0503020000020004" pitchFamily="50" charset="-127"/>
              </a:rPr>
              <a:t>댐퍼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2800" dirty="0" err="1">
                <a:latin typeface="+mj-lt"/>
                <a:ea typeface="맑은 고딕" panose="020B0503020000020004" pitchFamily="50" charset="-127"/>
              </a:rPr>
              <a:t>누유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 정상</a:t>
            </a:r>
            <a:r>
              <a:rPr lang="en-US" altLang="ko-KR" sz="2800" dirty="0"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비정상 분류기</a:t>
            </a:r>
          </a:p>
        </p:txBody>
      </p:sp>
      <p:sp>
        <p:nvSpPr>
          <p:cNvPr id="9" name="내용 개체 틀 2 3 1 2">
            <a:extLst>
              <a:ext uri="{FF2B5EF4-FFF2-40B4-BE49-F238E27FC236}">
                <a16:creationId xmlns:a16="http://schemas.microsoft.com/office/drawing/2014/main" id="{66F66E90-3F1C-4A98-81EA-63A2BAEAC395}"/>
              </a:ext>
            </a:extLst>
          </p:cNvPr>
          <p:cNvSpPr txBox="1">
            <a:spLocks/>
          </p:cNvSpPr>
          <p:nvPr/>
        </p:nvSpPr>
        <p:spPr bwMode="auto">
          <a:xfrm>
            <a:off x="251520" y="5886872"/>
            <a:ext cx="753968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전동화 차량의 모터시스템 이상감지모델</a:t>
            </a:r>
          </a:p>
        </p:txBody>
      </p:sp>
    </p:spTree>
    <p:extLst>
      <p:ext uri="{BB962C8B-B14F-4D97-AF65-F5344CB8AC3E}">
        <p14:creationId xmlns:p14="http://schemas.microsoft.com/office/powerpoint/2010/main" val="78371323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Read the TexPoint manual before you delete this box.: AAAAAAAAAAAAAAAAAAAA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39552" y="2492896"/>
            <a:ext cx="758795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+mj-cs"/>
              </a:rPr>
              <a:t>Python packages for </a:t>
            </a:r>
            <a:br>
              <a:rPr lang="en-US" altLang="ko-KR" sz="3200" b="1" kern="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+mj-cs"/>
              </a:rPr>
            </a:b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+mj-cs"/>
              </a:rPr>
              <a:t>other 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4704814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B27A04CE-E95B-4293-BFE1-153536E10FDE}"/>
              </a:ext>
            </a:extLst>
          </p:cNvPr>
          <p:cNvSpPr txBox="1">
            <a:spLocks/>
          </p:cNvSpPr>
          <p:nvPr/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ko-KR" kern="0" dirty="0">
                <a:ea typeface="맑은 고딕" panose="020B0503020000020004" pitchFamily="50" charset="-127"/>
              </a:rPr>
              <a:t>Unsupervised learning</a:t>
            </a:r>
            <a:endParaRPr lang="ko-KR" altLang="en-US" kern="0" dirty="0"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1">
            <a:extLst>
              <a:ext uri="{FF2B5EF4-FFF2-40B4-BE49-F238E27FC236}">
                <a16:creationId xmlns:a16="http://schemas.microsoft.com/office/drawing/2014/main" id="{7CB738E0-D533-4D28-BA94-28A379B28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10" name="내용 개체 틀 2 2 2 2 2 3">
            <a:extLst>
              <a:ext uri="{FF2B5EF4-FFF2-40B4-BE49-F238E27FC236}">
                <a16:creationId xmlns:a16="http://schemas.microsoft.com/office/drawing/2014/main" id="{02C7B435-DFD9-413C-97ED-D211668FE20A}"/>
              </a:ext>
            </a:extLst>
          </p:cNvPr>
          <p:cNvSpPr txBox="1">
            <a:spLocks/>
          </p:cNvSpPr>
          <p:nvPr/>
        </p:nvSpPr>
        <p:spPr bwMode="auto">
          <a:xfrm>
            <a:off x="432714" y="4581128"/>
            <a:ext cx="687559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Generative Adversarial Networks (GANs)</a:t>
            </a:r>
            <a:endParaRPr lang="ko-KR" altLang="en-US" sz="2800" dirty="0"/>
          </a:p>
        </p:txBody>
      </p:sp>
      <p:sp>
        <p:nvSpPr>
          <p:cNvPr id="11" name="내용 개체 틀 2 2 2 2 2 3">
            <a:extLst>
              <a:ext uri="{FF2B5EF4-FFF2-40B4-BE49-F238E27FC236}">
                <a16:creationId xmlns:a16="http://schemas.microsoft.com/office/drawing/2014/main" id="{A42CBF79-E1FD-4DF2-9FA2-B3392B6BF387}"/>
              </a:ext>
            </a:extLst>
          </p:cNvPr>
          <p:cNvSpPr txBox="1">
            <a:spLocks/>
          </p:cNvSpPr>
          <p:nvPr/>
        </p:nvSpPr>
        <p:spPr bwMode="auto">
          <a:xfrm>
            <a:off x="432714" y="1949681"/>
            <a:ext cx="63896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Clustering</a:t>
            </a:r>
            <a:endParaRPr lang="ko-KR" altLang="en-US" sz="2800" dirty="0"/>
          </a:p>
        </p:txBody>
      </p:sp>
      <p:sp>
        <p:nvSpPr>
          <p:cNvPr id="12" name="내용 개체 틀 2 2 2 2 2 3">
            <a:extLst>
              <a:ext uri="{FF2B5EF4-FFF2-40B4-BE49-F238E27FC236}">
                <a16:creationId xmlns:a16="http://schemas.microsoft.com/office/drawing/2014/main" id="{7714B4C2-1B05-467F-869E-B1E21A543BF6}"/>
              </a:ext>
            </a:extLst>
          </p:cNvPr>
          <p:cNvSpPr txBox="1">
            <a:spLocks/>
          </p:cNvSpPr>
          <p:nvPr/>
        </p:nvSpPr>
        <p:spPr bwMode="auto">
          <a:xfrm>
            <a:off x="432714" y="3264723"/>
            <a:ext cx="8740775" cy="63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Principal component analysis (PCA), autoencoder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F2B78-3E61-41A8-8F52-7F22FC2AF309}"/>
              </a:ext>
            </a:extLst>
          </p:cNvPr>
          <p:cNvSpPr txBox="1"/>
          <p:nvPr/>
        </p:nvSpPr>
        <p:spPr>
          <a:xfrm>
            <a:off x="85725" y="196446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j-lt"/>
              </a:rPr>
              <a:t>1. </a:t>
            </a:r>
            <a:endParaRPr lang="ko-KR" altLang="en-US" sz="28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EAAB0-0AF1-4D83-ACF8-1CEDE97682CB}"/>
              </a:ext>
            </a:extLst>
          </p:cNvPr>
          <p:cNvSpPr txBox="1"/>
          <p:nvPr/>
        </p:nvSpPr>
        <p:spPr>
          <a:xfrm>
            <a:off x="78607" y="3276138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+mj-lt"/>
              </a:rPr>
              <a:t>2. </a:t>
            </a:r>
            <a:endParaRPr lang="ko-KR" altLang="en-US" sz="280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8EDC1-A1E5-4E7C-A34E-B83EA42A2C9D}"/>
              </a:ext>
            </a:extLst>
          </p:cNvPr>
          <p:cNvSpPr txBox="1"/>
          <p:nvPr/>
        </p:nvSpPr>
        <p:spPr>
          <a:xfrm>
            <a:off x="73199" y="4585288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j-lt"/>
              </a:rPr>
              <a:t>3. 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5925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B27A04CE-E95B-4293-BFE1-153536E10FDE}"/>
              </a:ext>
            </a:extLst>
          </p:cNvPr>
          <p:cNvSpPr txBox="1">
            <a:spLocks/>
          </p:cNvSpPr>
          <p:nvPr/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ko-KR" kern="0" dirty="0">
                <a:ea typeface="맑은 고딕" panose="020B0503020000020004" pitchFamily="50" charset="-127"/>
              </a:rPr>
              <a:t>Clustering</a:t>
            </a:r>
            <a:endParaRPr lang="ko-KR" altLang="en-US" kern="0" dirty="0"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1">
            <a:extLst>
              <a:ext uri="{FF2B5EF4-FFF2-40B4-BE49-F238E27FC236}">
                <a16:creationId xmlns:a16="http://schemas.microsoft.com/office/drawing/2014/main" id="{7CB738E0-D533-4D28-BA94-28A379B28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8D346F-A383-4086-94C3-F6C321C3A9F9}"/>
              </a:ext>
            </a:extLst>
          </p:cNvPr>
          <p:cNvSpPr txBox="1"/>
          <p:nvPr/>
        </p:nvSpPr>
        <p:spPr>
          <a:xfrm>
            <a:off x="85725" y="1340768"/>
            <a:ext cx="52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j-lt"/>
              </a:rPr>
              <a:t>1. </a:t>
            </a:r>
            <a:endParaRPr lang="ko-KR" altLang="en-US" sz="28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CCCDE-4C8A-4A09-9194-B24A1371F498}"/>
              </a:ext>
            </a:extLst>
          </p:cNvPr>
          <p:cNvSpPr txBox="1"/>
          <p:nvPr/>
        </p:nvSpPr>
        <p:spPr>
          <a:xfrm>
            <a:off x="78607" y="2794173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+mj-lt"/>
              </a:rPr>
              <a:t>2. </a:t>
            </a:r>
            <a:endParaRPr lang="ko-KR" altLang="en-US" sz="280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6337FA-C25A-44D7-B8D2-CBFC7B8AE87B}"/>
              </a:ext>
            </a:extLst>
          </p:cNvPr>
          <p:cNvSpPr txBox="1"/>
          <p:nvPr/>
        </p:nvSpPr>
        <p:spPr>
          <a:xfrm>
            <a:off x="73199" y="4553411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j-lt"/>
              </a:rPr>
              <a:t>3. </a:t>
            </a:r>
            <a:endParaRPr lang="ko-KR" altLang="en-US" sz="2800" dirty="0">
              <a:latin typeface="+mj-lt"/>
            </a:endParaRPr>
          </a:p>
        </p:txBody>
      </p:sp>
      <p:sp>
        <p:nvSpPr>
          <p:cNvPr id="21" name="내용 개체 틀 2 2 2 2 2 3">
            <a:extLst>
              <a:ext uri="{FF2B5EF4-FFF2-40B4-BE49-F238E27FC236}">
                <a16:creationId xmlns:a16="http://schemas.microsoft.com/office/drawing/2014/main" id="{E8E19074-EAF0-4DE1-9E28-FC1C538AFEDA}"/>
              </a:ext>
            </a:extLst>
          </p:cNvPr>
          <p:cNvSpPr txBox="1">
            <a:spLocks/>
          </p:cNvSpPr>
          <p:nvPr/>
        </p:nvSpPr>
        <p:spPr bwMode="auto">
          <a:xfrm>
            <a:off x="531912" y="1340768"/>
            <a:ext cx="187984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K-means</a:t>
            </a:r>
            <a:endParaRPr lang="ko-KR" altLang="en-US" sz="2800" dirty="0"/>
          </a:p>
        </p:txBody>
      </p:sp>
      <p:sp>
        <p:nvSpPr>
          <p:cNvPr id="22" name="내용 개체 틀 2 2 2 2 2 3">
            <a:extLst>
              <a:ext uri="{FF2B5EF4-FFF2-40B4-BE49-F238E27FC236}">
                <a16:creationId xmlns:a16="http://schemas.microsoft.com/office/drawing/2014/main" id="{1C36F25A-6C71-4AC5-8E9C-DFA2449B5EEC}"/>
              </a:ext>
            </a:extLst>
          </p:cNvPr>
          <p:cNvSpPr txBox="1">
            <a:spLocks/>
          </p:cNvSpPr>
          <p:nvPr/>
        </p:nvSpPr>
        <p:spPr bwMode="auto">
          <a:xfrm>
            <a:off x="519758" y="2780928"/>
            <a:ext cx="2180034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K-medoids</a:t>
            </a:r>
            <a:endParaRPr lang="ko-KR" altLang="en-US" sz="2800" dirty="0"/>
          </a:p>
        </p:txBody>
      </p:sp>
      <p:sp>
        <p:nvSpPr>
          <p:cNvPr id="23" name="내용 개체 틀 2 2 2 2 2 3">
            <a:extLst>
              <a:ext uri="{FF2B5EF4-FFF2-40B4-BE49-F238E27FC236}">
                <a16:creationId xmlns:a16="http://schemas.microsoft.com/office/drawing/2014/main" id="{C6A4E838-8948-4EAB-BD95-16DB05D955FE}"/>
              </a:ext>
            </a:extLst>
          </p:cNvPr>
          <p:cNvSpPr txBox="1">
            <a:spLocks/>
          </p:cNvSpPr>
          <p:nvPr/>
        </p:nvSpPr>
        <p:spPr bwMode="auto">
          <a:xfrm>
            <a:off x="545282" y="4544254"/>
            <a:ext cx="7699126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Hierarchical cluster (agglomerative clustering)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7910B0-EC41-4FE4-942E-E6300506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31" y="1931323"/>
            <a:ext cx="5966946" cy="4503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234A27-F33C-4D92-B42D-7E960C37D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80" y="3298309"/>
            <a:ext cx="6262614" cy="3650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639A2CE-744E-46B3-A19E-E2F065E44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67" y="3663288"/>
            <a:ext cx="4267166" cy="44088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FE25CDF-AA61-41C0-A0A9-1C69F1958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50" y="5144839"/>
            <a:ext cx="7880873" cy="3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1529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B27A04CE-E95B-4293-BFE1-153536E10FDE}"/>
              </a:ext>
            </a:extLst>
          </p:cNvPr>
          <p:cNvSpPr txBox="1">
            <a:spLocks/>
          </p:cNvSpPr>
          <p:nvPr/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ko-KR" kern="0" dirty="0">
                <a:ea typeface="맑은 고딕" panose="020B0503020000020004" pitchFamily="50" charset="-127"/>
              </a:rPr>
              <a:t>PCA, autoencoder,</a:t>
            </a:r>
            <a:r>
              <a:rPr lang="ko-KR" altLang="en-US" kern="0" dirty="0"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ea typeface="맑은 고딕" panose="020B0503020000020004" pitchFamily="50" charset="-127"/>
              </a:rPr>
              <a:t>t-SNE</a:t>
            </a:r>
            <a:endParaRPr lang="ko-KR" altLang="en-US" kern="0" dirty="0"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1">
            <a:extLst>
              <a:ext uri="{FF2B5EF4-FFF2-40B4-BE49-F238E27FC236}">
                <a16:creationId xmlns:a16="http://schemas.microsoft.com/office/drawing/2014/main" id="{7CB738E0-D533-4D28-BA94-28A379B28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25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CC9786-622A-44F3-87CA-08C288E7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3" y="1935996"/>
            <a:ext cx="6677091" cy="59756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3AC06AC-BD13-420A-B720-B9B3542F6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5" y="2578230"/>
            <a:ext cx="7382905" cy="48584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A358686-D771-405F-BF81-A368A138C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5" y="4008990"/>
            <a:ext cx="6327030" cy="120957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302DBB-2D74-4411-9E34-CB6D4E1FC77A}"/>
              </a:ext>
            </a:extLst>
          </p:cNvPr>
          <p:cNvSpPr txBox="1"/>
          <p:nvPr/>
        </p:nvSpPr>
        <p:spPr>
          <a:xfrm>
            <a:off x="85725" y="1340768"/>
            <a:ext cx="52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j-lt"/>
              </a:rPr>
              <a:t>1. </a:t>
            </a:r>
            <a:endParaRPr lang="ko-KR" altLang="en-US" sz="28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63429A-2E75-4493-BCED-A6A125778964}"/>
              </a:ext>
            </a:extLst>
          </p:cNvPr>
          <p:cNvSpPr txBox="1"/>
          <p:nvPr/>
        </p:nvSpPr>
        <p:spPr>
          <a:xfrm>
            <a:off x="78607" y="337615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j-lt"/>
              </a:rPr>
              <a:t>2. </a:t>
            </a:r>
            <a:endParaRPr lang="ko-KR" altLang="en-US" sz="2800" dirty="0">
              <a:latin typeface="+mj-lt"/>
            </a:endParaRPr>
          </a:p>
        </p:txBody>
      </p:sp>
      <p:sp>
        <p:nvSpPr>
          <p:cNvPr id="33" name="내용 개체 틀 2 2 2 2 2 3">
            <a:extLst>
              <a:ext uri="{FF2B5EF4-FFF2-40B4-BE49-F238E27FC236}">
                <a16:creationId xmlns:a16="http://schemas.microsoft.com/office/drawing/2014/main" id="{20F9FFAF-157E-41F1-8666-F2EABBDD2B79}"/>
              </a:ext>
            </a:extLst>
          </p:cNvPr>
          <p:cNvSpPr txBox="1">
            <a:spLocks/>
          </p:cNvSpPr>
          <p:nvPr/>
        </p:nvSpPr>
        <p:spPr bwMode="auto">
          <a:xfrm>
            <a:off x="531912" y="1340768"/>
            <a:ext cx="187984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PCA</a:t>
            </a:r>
            <a:endParaRPr lang="ko-KR" altLang="en-US" sz="2800" dirty="0"/>
          </a:p>
        </p:txBody>
      </p:sp>
      <p:sp>
        <p:nvSpPr>
          <p:cNvPr id="34" name="내용 개체 틀 2 2 2 2 2 3">
            <a:extLst>
              <a:ext uri="{FF2B5EF4-FFF2-40B4-BE49-F238E27FC236}">
                <a16:creationId xmlns:a16="http://schemas.microsoft.com/office/drawing/2014/main" id="{A719D6EB-0E6C-44A8-81AD-7FCAB7E4954E}"/>
              </a:ext>
            </a:extLst>
          </p:cNvPr>
          <p:cNvSpPr txBox="1">
            <a:spLocks/>
          </p:cNvSpPr>
          <p:nvPr/>
        </p:nvSpPr>
        <p:spPr bwMode="auto">
          <a:xfrm>
            <a:off x="500858" y="3376156"/>
            <a:ext cx="2486966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Autoencoder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13E6B-74B4-4C02-858C-7BCC9FEB0EA7}"/>
              </a:ext>
            </a:extLst>
          </p:cNvPr>
          <p:cNvSpPr txBox="1"/>
          <p:nvPr/>
        </p:nvSpPr>
        <p:spPr>
          <a:xfrm>
            <a:off x="85725" y="53732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j-lt"/>
              </a:rPr>
              <a:t>3. </a:t>
            </a:r>
            <a:endParaRPr lang="ko-KR" altLang="en-US" sz="2800" dirty="0">
              <a:latin typeface="+mj-lt"/>
            </a:endParaRPr>
          </a:p>
        </p:txBody>
      </p:sp>
      <p:sp>
        <p:nvSpPr>
          <p:cNvPr id="12" name="내용 개체 틀 2 2 2 2 2 3">
            <a:extLst>
              <a:ext uri="{FF2B5EF4-FFF2-40B4-BE49-F238E27FC236}">
                <a16:creationId xmlns:a16="http://schemas.microsoft.com/office/drawing/2014/main" id="{ED12087A-07A1-4611-878E-03D08D4D257A}"/>
              </a:ext>
            </a:extLst>
          </p:cNvPr>
          <p:cNvSpPr txBox="1">
            <a:spLocks/>
          </p:cNvSpPr>
          <p:nvPr/>
        </p:nvSpPr>
        <p:spPr bwMode="auto">
          <a:xfrm>
            <a:off x="531912" y="5373216"/>
            <a:ext cx="1591816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t-SNE</a:t>
            </a:r>
            <a:endParaRPr lang="ko-KR" altLang="en-US" sz="2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1541679-44B1-4C09-B4B3-815FF69BB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13" y="5939166"/>
            <a:ext cx="4826149" cy="4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5924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B27A04CE-E95B-4293-BFE1-153536E10FDE}"/>
              </a:ext>
            </a:extLst>
          </p:cNvPr>
          <p:cNvSpPr txBox="1">
            <a:spLocks/>
          </p:cNvSpPr>
          <p:nvPr/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ko-KR" kern="0" dirty="0">
                <a:ea typeface="맑은 고딕" panose="020B0503020000020004" pitchFamily="50" charset="-127"/>
              </a:rPr>
              <a:t>GANs</a:t>
            </a:r>
            <a:endParaRPr lang="ko-KR" altLang="en-US" kern="0" dirty="0"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1">
            <a:extLst>
              <a:ext uri="{FF2B5EF4-FFF2-40B4-BE49-F238E27FC236}">
                <a16:creationId xmlns:a16="http://schemas.microsoft.com/office/drawing/2014/main" id="{7CB738E0-D533-4D28-BA94-28A379B28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26</a:t>
            </a:fld>
            <a:endParaRPr lang="en-US" altLang="ko-KR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A358686-D771-405F-BF81-A368A138C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20888"/>
            <a:ext cx="6327030" cy="120957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38EDD61-DC56-42B6-952C-7797DEA59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10" y="3614537"/>
            <a:ext cx="8312728" cy="3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2760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B27A04CE-E95B-4293-BFE1-153536E10FDE}"/>
              </a:ext>
            </a:extLst>
          </p:cNvPr>
          <p:cNvSpPr txBox="1">
            <a:spLocks/>
          </p:cNvSpPr>
          <p:nvPr/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ko-KR" kern="0" dirty="0">
                <a:ea typeface="맑은 고딕" panose="020B0503020000020004" pitchFamily="50" charset="-127"/>
              </a:rPr>
              <a:t>Small data techniques</a:t>
            </a:r>
            <a:endParaRPr lang="ko-KR" altLang="en-US" kern="0" dirty="0"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1">
            <a:extLst>
              <a:ext uri="{FF2B5EF4-FFF2-40B4-BE49-F238E27FC236}">
                <a16:creationId xmlns:a16="http://schemas.microsoft.com/office/drawing/2014/main" id="{7CB738E0-D533-4D28-BA94-28A379B28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10" name="내용 개체 틀 2 2 2 2 2 3">
            <a:extLst>
              <a:ext uri="{FF2B5EF4-FFF2-40B4-BE49-F238E27FC236}">
                <a16:creationId xmlns:a16="http://schemas.microsoft.com/office/drawing/2014/main" id="{02C7B435-DFD9-413C-97ED-D211668FE20A}"/>
              </a:ext>
            </a:extLst>
          </p:cNvPr>
          <p:cNvSpPr txBox="1">
            <a:spLocks/>
          </p:cNvSpPr>
          <p:nvPr/>
        </p:nvSpPr>
        <p:spPr bwMode="auto">
          <a:xfrm>
            <a:off x="432714" y="4770207"/>
            <a:ext cx="687559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Simulator-based learning</a:t>
            </a:r>
            <a:endParaRPr lang="ko-KR" altLang="en-US" sz="2800" dirty="0"/>
          </a:p>
        </p:txBody>
      </p:sp>
      <p:sp>
        <p:nvSpPr>
          <p:cNvPr id="11" name="내용 개체 틀 2 2 2 2 2 3">
            <a:extLst>
              <a:ext uri="{FF2B5EF4-FFF2-40B4-BE49-F238E27FC236}">
                <a16:creationId xmlns:a16="http://schemas.microsoft.com/office/drawing/2014/main" id="{A42CBF79-E1FD-4DF2-9FA2-B3392B6BF387}"/>
              </a:ext>
            </a:extLst>
          </p:cNvPr>
          <p:cNvSpPr txBox="1">
            <a:spLocks/>
          </p:cNvSpPr>
          <p:nvPr/>
        </p:nvSpPr>
        <p:spPr bwMode="auto">
          <a:xfrm>
            <a:off x="432714" y="1949681"/>
            <a:ext cx="63896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Semi-supervised learning</a:t>
            </a:r>
            <a:endParaRPr lang="ko-KR" altLang="en-US" sz="2800" dirty="0"/>
          </a:p>
        </p:txBody>
      </p:sp>
      <p:sp>
        <p:nvSpPr>
          <p:cNvPr id="12" name="내용 개체 틀 2 2 2 2 2 3">
            <a:extLst>
              <a:ext uri="{FF2B5EF4-FFF2-40B4-BE49-F238E27FC236}">
                <a16:creationId xmlns:a16="http://schemas.microsoft.com/office/drawing/2014/main" id="{7714B4C2-1B05-467F-869E-B1E21A543BF6}"/>
              </a:ext>
            </a:extLst>
          </p:cNvPr>
          <p:cNvSpPr txBox="1">
            <a:spLocks/>
          </p:cNvSpPr>
          <p:nvPr/>
        </p:nvSpPr>
        <p:spPr bwMode="auto">
          <a:xfrm>
            <a:off x="432714" y="3264723"/>
            <a:ext cx="8740775" cy="63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Transfer learning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F2B78-3E61-41A8-8F52-7F22FC2AF309}"/>
              </a:ext>
            </a:extLst>
          </p:cNvPr>
          <p:cNvSpPr txBox="1"/>
          <p:nvPr/>
        </p:nvSpPr>
        <p:spPr>
          <a:xfrm>
            <a:off x="85725" y="196446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j-lt"/>
              </a:rPr>
              <a:t>1. </a:t>
            </a:r>
            <a:endParaRPr lang="ko-KR" altLang="en-US" sz="28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EAAB0-0AF1-4D83-ACF8-1CEDE97682CB}"/>
              </a:ext>
            </a:extLst>
          </p:cNvPr>
          <p:cNvSpPr txBox="1"/>
          <p:nvPr/>
        </p:nvSpPr>
        <p:spPr>
          <a:xfrm>
            <a:off x="78607" y="3276138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+mj-lt"/>
              </a:rPr>
              <a:t>2. </a:t>
            </a:r>
            <a:endParaRPr lang="ko-KR" altLang="en-US" sz="280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8EDC1-A1E5-4E7C-A34E-B83EA42A2C9D}"/>
              </a:ext>
            </a:extLst>
          </p:cNvPr>
          <p:cNvSpPr txBox="1"/>
          <p:nvPr/>
        </p:nvSpPr>
        <p:spPr>
          <a:xfrm>
            <a:off x="73199" y="4774367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j-lt"/>
              </a:rPr>
              <a:t>3. 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358000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B27A04CE-E95B-4293-BFE1-153536E10FDE}"/>
              </a:ext>
            </a:extLst>
          </p:cNvPr>
          <p:cNvSpPr txBox="1">
            <a:spLocks/>
          </p:cNvSpPr>
          <p:nvPr/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ko-KR" kern="0" dirty="0">
                <a:ea typeface="맑은 고딕" panose="020B0503020000020004" pitchFamily="50" charset="-127"/>
              </a:rPr>
              <a:t>Semi-supervised learning</a:t>
            </a:r>
            <a:endParaRPr lang="ko-KR" altLang="en-US" kern="0" dirty="0"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1">
            <a:extLst>
              <a:ext uri="{FF2B5EF4-FFF2-40B4-BE49-F238E27FC236}">
                <a16:creationId xmlns:a16="http://schemas.microsoft.com/office/drawing/2014/main" id="{7CB738E0-D533-4D28-BA94-28A379B28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28</a:t>
            </a:fld>
            <a:endParaRPr lang="en-US" altLang="ko-KR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458C88D-D90C-4835-9EB2-EBAEA0C3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2" y="2933590"/>
            <a:ext cx="7707666" cy="46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325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Read the TexPoint manual before you delete this box.: AAAAAAAAAAAAAAAAAAAA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4077072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ko-KR" altLang="en-US" sz="2400" kern="0">
                <a:solidFill>
                  <a:srgbClr val="800000"/>
                </a:solidFill>
                <a:latin typeface="+mj-lt"/>
                <a:ea typeface="맑은 고딕" panose="020B0503020000020004" pitchFamily="50" charset="-127"/>
              </a:rPr>
              <a:t>홍길동</a:t>
            </a:r>
            <a:r>
              <a:rPr lang="en-US" altLang="ko-KR" sz="2400" kern="0">
                <a:solidFill>
                  <a:srgbClr val="800000"/>
                </a:solidFill>
                <a:latin typeface="+mj-lt"/>
                <a:ea typeface="맑은 고딕" panose="020B0503020000020004" pitchFamily="50" charset="-127"/>
              </a:rPr>
              <a:t> / </a:t>
            </a:r>
            <a:r>
              <a:rPr lang="ko-KR" altLang="en-US" sz="2400" kern="0">
                <a:solidFill>
                  <a:srgbClr val="800000"/>
                </a:solidFill>
                <a:latin typeface="+mj-lt"/>
                <a:ea typeface="맑은 고딕" panose="020B0503020000020004" pitchFamily="50" charset="-127"/>
              </a:rPr>
              <a:t>책임연구원</a:t>
            </a:r>
            <a:endParaRPr lang="en-US" altLang="ko-KR" sz="2400" kern="0" dirty="0">
              <a:solidFill>
                <a:srgbClr val="800000"/>
              </a:solidFill>
              <a:latin typeface="+mj-lt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j-lt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j-lt"/>
                <a:ea typeface="맑은 고딕" panose="020B0503020000020004" pitchFamily="50" charset="-127"/>
              </a:rPr>
              <a:t>Mar. 12, 2021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2400" y="1536576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ko-KR" altLang="en-US" sz="3200" b="1" kern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+mj-cs"/>
              </a:rPr>
              <a:t>센서 데이터를 활용한 차량 이상감지</a:t>
            </a:r>
            <a:endParaRPr lang="en-US" altLang="ko-KR" sz="3200" b="1" kern="0" dirty="0">
              <a:solidFill>
                <a:schemeClr val="tx2"/>
              </a:soli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323EF3-4C82-4932-8906-96975BF7C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76" y="430460"/>
            <a:ext cx="4562040" cy="43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>
              <a:defRPr/>
            </a:pPr>
            <a:r>
              <a:rPr lang="en-US" altLang="ko-KR" sz="3200" b="1" kern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+mj-cs"/>
              </a:rPr>
              <a:t>Sample proposal #3</a:t>
            </a:r>
            <a:endParaRPr lang="en-US" altLang="ko-KR" sz="3200" b="1" kern="0" dirty="0">
              <a:solidFill>
                <a:schemeClr val="tx2"/>
              </a:soli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91995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B27A04CE-E95B-4293-BFE1-153536E10FDE}"/>
              </a:ext>
            </a:extLst>
          </p:cNvPr>
          <p:cNvSpPr txBox="1">
            <a:spLocks/>
          </p:cNvSpPr>
          <p:nvPr/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ko-KR" kern="0" dirty="0">
                <a:ea typeface="맑은 고딕" panose="020B0503020000020004" pitchFamily="50" charset="-127"/>
              </a:rPr>
              <a:t>Transfer learning</a:t>
            </a:r>
            <a:endParaRPr lang="ko-KR" altLang="en-US" kern="0" dirty="0"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1">
            <a:extLst>
              <a:ext uri="{FF2B5EF4-FFF2-40B4-BE49-F238E27FC236}">
                <a16:creationId xmlns:a16="http://schemas.microsoft.com/office/drawing/2014/main" id="{7CB738E0-D533-4D28-BA94-28A379B28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29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1A9D3D-660F-44AA-B4D7-1E908BB7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0768"/>
            <a:ext cx="8516539" cy="5906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6BFD22-C9E0-4350-B8BA-D1E85214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50" y="2329952"/>
            <a:ext cx="7621064" cy="128605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1843D6-861F-4CBB-9E8E-111DFB1B707C}"/>
              </a:ext>
            </a:extLst>
          </p:cNvPr>
          <p:cNvCxnSpPr/>
          <p:nvPr/>
        </p:nvCxnSpPr>
        <p:spPr bwMode="auto">
          <a:xfrm flipV="1">
            <a:off x="5445894" y="3616006"/>
            <a:ext cx="0" cy="3890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A520FD-6D94-45AA-A5FD-27E46818BBCA}"/>
              </a:ext>
            </a:extLst>
          </p:cNvPr>
          <p:cNvSpPr/>
          <p:nvPr/>
        </p:nvSpPr>
        <p:spPr>
          <a:xfrm>
            <a:off x="2353221" y="4014558"/>
            <a:ext cx="63504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whether to include the fully-connected layer at the top of the network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CA59EF-2BD5-4FDD-88A9-727D0D7B5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5527255"/>
            <a:ext cx="4848902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4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CA5AF-ED8E-4EB6-9EDA-89E0A5A2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실시간 모니터링 센서</a:t>
            </a:r>
          </a:p>
        </p:txBody>
      </p:sp>
      <p:pic>
        <p:nvPicPr>
          <p:cNvPr id="122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61" y="1796910"/>
            <a:ext cx="5313477" cy="2424178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1CC885CF-1BD6-467F-B9F4-FDCC2AF5F6EA}"/>
              </a:ext>
            </a:extLst>
          </p:cNvPr>
          <p:cNvSpPr/>
          <p:nvPr/>
        </p:nvSpPr>
        <p:spPr>
          <a:xfrm>
            <a:off x="1115616" y="4858701"/>
            <a:ext cx="76824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latin typeface="+mj-lt"/>
                <a:ea typeface="맑은 고딕" panose="020B0503020000020004" pitchFamily="50" charset="-127"/>
              </a:rPr>
              <a:t>다양한 </a:t>
            </a:r>
            <a:r>
              <a:rPr lang="ko-KR" altLang="en-US" sz="280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센서신호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로 부터 </a:t>
            </a:r>
            <a:r>
              <a:rPr lang="ko-KR" altLang="en-US" sz="2800" b="1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차량 이상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을 감지</a:t>
            </a:r>
            <a:endParaRPr lang="en-US" altLang="ko-KR" sz="28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F805B-4171-4C95-B0F4-50CED3965B93}"/>
              </a:ext>
            </a:extLst>
          </p:cNvPr>
          <p:cNvSpPr txBox="1"/>
          <p:nvPr/>
        </p:nvSpPr>
        <p:spPr>
          <a:xfrm>
            <a:off x="152400" y="4841988"/>
            <a:ext cx="106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>
                <a:latin typeface="+mj-lt"/>
                <a:ea typeface="맑은 고딕" panose="020B0503020000020004" pitchFamily="50" charset="-127"/>
              </a:rPr>
              <a:t>목표</a:t>
            </a:r>
            <a:r>
              <a:rPr lang="en-US" altLang="ko-KR" sz="2800" b="1">
                <a:latin typeface="+mj-lt"/>
                <a:ea typeface="맑은 고딕" panose="020B0503020000020004" pitchFamily="50" charset="-127"/>
              </a:rPr>
              <a:t>: </a:t>
            </a:r>
            <a:endParaRPr lang="ko-KR" altLang="en-US" sz="2800" b="1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CDBC7B81-8583-4F96-9E9B-93AEB2F9D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58529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01909-489A-4DCE-BA5E-5406C9F9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센서 데이터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AA9A01-A997-485F-9DBB-D82E883AFC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24" name="Rectangle 23"/>
          <p:cNvSpPr/>
          <p:nvPr/>
        </p:nvSpPr>
        <p:spPr>
          <a:xfrm>
            <a:off x="845722" y="5523535"/>
            <a:ext cx="7637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>
                <a:latin typeface="+mj-lt"/>
                <a:ea typeface="맑은 고딕" panose="020B0503020000020004" pitchFamily="50" charset="-127"/>
              </a:rPr>
              <a:t>다양한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 주행 상황에 대한 </a:t>
            </a:r>
            <a:r>
              <a:rPr lang="ko-KR" altLang="en-US" sz="280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센서데이터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를 보유</a:t>
            </a:r>
            <a:endParaRPr lang="en-US" altLang="ko-KR" sz="4000" dirty="0">
              <a:solidFill>
                <a:srgbClr val="0000FF"/>
              </a:solidFill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98ACCEA2-282C-44E6-A12F-6A2089EAD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812" y="3782843"/>
            <a:ext cx="1479814" cy="828695"/>
          </a:xfrm>
          <a:prstGeom prst="rect">
            <a:avLst/>
          </a:prstGeom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B6FBD425-C21E-4C28-ADD2-3A892507E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4135" y="1582948"/>
            <a:ext cx="1315760" cy="820034"/>
          </a:xfrm>
          <a:prstGeom prst="rect">
            <a:avLst/>
          </a:prstGeom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D02DD3F2-6EA6-4EBC-9391-64ABC158DA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3803" b="28637"/>
          <a:stretch/>
        </p:blipFill>
        <p:spPr>
          <a:xfrm>
            <a:off x="1011721" y="1475613"/>
            <a:ext cx="1221498" cy="1224136"/>
          </a:xfrm>
          <a:prstGeom prst="rect">
            <a:avLst/>
          </a:prstGeom>
        </p:spPr>
      </p:pic>
      <p:pic>
        <p:nvPicPr>
          <p:cNvPr id="30" name="Picture 7">
            <a:extLst>
              <a:ext uri="{FF2B5EF4-FFF2-40B4-BE49-F238E27FC236}">
                <a16:creationId xmlns:a16="http://schemas.microsoft.com/office/drawing/2014/main" id="{FD30EC44-A097-48C6-A880-D39DD779DA6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1725"/>
          <a:stretch/>
        </p:blipFill>
        <p:spPr>
          <a:xfrm>
            <a:off x="6683892" y="1622847"/>
            <a:ext cx="1279931" cy="817580"/>
          </a:xfrm>
          <a:prstGeom prst="rect">
            <a:avLst/>
          </a:prstGeom>
        </p:spPr>
      </p:pic>
      <p:pic>
        <p:nvPicPr>
          <p:cNvPr id="31" name="Picture 6" descr="초보운전 팁! 헷갈리는 도로 차선 의미 정리 : 네이버 포스트">
            <a:extLst>
              <a:ext uri="{FF2B5EF4-FFF2-40B4-BE49-F238E27FC236}">
                <a16:creationId xmlns:a16="http://schemas.microsoft.com/office/drawing/2014/main" id="{0740B05B-64A2-434B-B426-20DE4F089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0"/>
          <a:stretch/>
        </p:blipFill>
        <p:spPr bwMode="auto">
          <a:xfrm>
            <a:off x="3327346" y="3281448"/>
            <a:ext cx="2207243" cy="76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4">
            <a:extLst>
              <a:ext uri="{FF2B5EF4-FFF2-40B4-BE49-F238E27FC236}">
                <a16:creationId xmlns:a16="http://schemas.microsoft.com/office/drawing/2014/main" id="{ADF7A8A7-63F5-470A-8D6F-BC5A9E6FD8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49048" y="3013397"/>
            <a:ext cx="1420144" cy="811510"/>
          </a:xfrm>
          <a:prstGeom prst="rect">
            <a:avLst/>
          </a:prstGeom>
        </p:spPr>
      </p:pic>
      <p:sp>
        <p:nvSpPr>
          <p:cNvPr id="33" name="Rectangle 12">
            <a:extLst>
              <a:ext uri="{FF2B5EF4-FFF2-40B4-BE49-F238E27FC236}">
                <a16:creationId xmlns:a16="http://schemas.microsoft.com/office/drawing/2014/main" id="{4B52A1BB-F3DC-4524-A61C-15577787C179}"/>
              </a:ext>
            </a:extLst>
          </p:cNvPr>
          <p:cNvSpPr/>
          <p:nvPr/>
        </p:nvSpPr>
        <p:spPr>
          <a:xfrm>
            <a:off x="3945764" y="42422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j-lt"/>
                <a:ea typeface="맑은 고딕" panose="020B0503020000020004" pitchFamily="50" charset="-127"/>
              </a:rPr>
              <a:t>주행상황</a:t>
            </a:r>
            <a:endParaRPr lang="ko-KR" altLang="en-US" dirty="0">
              <a:latin typeface="+mj-lt"/>
            </a:endParaRPr>
          </a:p>
        </p:txBody>
      </p:sp>
      <p:sp>
        <p:nvSpPr>
          <p:cNvPr id="34" name="Right Arrow 13">
            <a:extLst>
              <a:ext uri="{FF2B5EF4-FFF2-40B4-BE49-F238E27FC236}">
                <a16:creationId xmlns:a16="http://schemas.microsoft.com/office/drawing/2014/main" id="{1DC615BE-5CCA-4D00-A4DC-9AAAECFD6DE5}"/>
              </a:ext>
            </a:extLst>
          </p:cNvPr>
          <p:cNvSpPr/>
          <p:nvPr/>
        </p:nvSpPr>
        <p:spPr bwMode="auto">
          <a:xfrm rot="19800000">
            <a:off x="5701822" y="2556720"/>
            <a:ext cx="491824" cy="54006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35" name="Right Arrow 14">
            <a:extLst>
              <a:ext uri="{FF2B5EF4-FFF2-40B4-BE49-F238E27FC236}">
                <a16:creationId xmlns:a16="http://schemas.microsoft.com/office/drawing/2014/main" id="{37F4406A-ADD4-4646-8D10-764587C4A6F0}"/>
              </a:ext>
            </a:extLst>
          </p:cNvPr>
          <p:cNvSpPr/>
          <p:nvPr/>
        </p:nvSpPr>
        <p:spPr bwMode="auto">
          <a:xfrm rot="1990434">
            <a:off x="5696215" y="3966824"/>
            <a:ext cx="491824" cy="54006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36" name="Right Arrow 15">
            <a:extLst>
              <a:ext uri="{FF2B5EF4-FFF2-40B4-BE49-F238E27FC236}">
                <a16:creationId xmlns:a16="http://schemas.microsoft.com/office/drawing/2014/main" id="{0C7C5C54-8A69-4A92-B76A-E091E602B0B7}"/>
              </a:ext>
            </a:extLst>
          </p:cNvPr>
          <p:cNvSpPr/>
          <p:nvPr/>
        </p:nvSpPr>
        <p:spPr bwMode="auto">
          <a:xfrm rot="8396596">
            <a:off x="2714815" y="4196583"/>
            <a:ext cx="491824" cy="54006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37" name="Right Arrow 16">
            <a:extLst>
              <a:ext uri="{FF2B5EF4-FFF2-40B4-BE49-F238E27FC236}">
                <a16:creationId xmlns:a16="http://schemas.microsoft.com/office/drawing/2014/main" id="{335D6C3A-4876-4392-8E56-10822C05C169}"/>
              </a:ext>
            </a:extLst>
          </p:cNvPr>
          <p:cNvSpPr/>
          <p:nvPr/>
        </p:nvSpPr>
        <p:spPr bwMode="auto">
          <a:xfrm rot="12809895">
            <a:off x="2683308" y="2598775"/>
            <a:ext cx="491824" cy="54006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AE366022-280D-4204-8312-71B0019613D6}"/>
              </a:ext>
            </a:extLst>
          </p:cNvPr>
          <p:cNvSpPr/>
          <p:nvPr/>
        </p:nvSpPr>
        <p:spPr>
          <a:xfrm>
            <a:off x="1188582" y="27635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j-lt"/>
                <a:ea typeface="맑은 고딕" panose="020B0503020000020004" pitchFamily="50" charset="-127"/>
              </a:rPr>
              <a:t>언덕길</a:t>
            </a:r>
            <a:endParaRPr lang="ko-KR" altLang="en-US" dirty="0">
              <a:latin typeface="+mj-lt"/>
            </a:endParaRPr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FC7BAA65-F751-4E44-B882-3E4F8F465DD5}"/>
              </a:ext>
            </a:extLst>
          </p:cNvPr>
          <p:cNvSpPr/>
          <p:nvPr/>
        </p:nvSpPr>
        <p:spPr>
          <a:xfrm>
            <a:off x="6906389" y="25808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j-lt"/>
                <a:ea typeface="맑은 고딕" panose="020B0503020000020004" pitchFamily="50" charset="-127"/>
              </a:rPr>
              <a:t>내리막</a:t>
            </a:r>
            <a:endParaRPr lang="ko-KR" altLang="en-US" dirty="0">
              <a:latin typeface="+mj-lt"/>
            </a:endParaRPr>
          </a:p>
        </p:txBody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3167B4EE-8438-495C-A7F0-6BB45FB35640}"/>
              </a:ext>
            </a:extLst>
          </p:cNvPr>
          <p:cNvSpPr/>
          <p:nvPr/>
        </p:nvSpPr>
        <p:spPr>
          <a:xfrm>
            <a:off x="6578660" y="4859868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j-lt"/>
                <a:ea typeface="맑은 고딕" panose="020B0503020000020004" pitchFamily="50" charset="-127"/>
              </a:rPr>
              <a:t>도심</a:t>
            </a:r>
            <a:r>
              <a:rPr lang="en-US" altLang="ko-KR" b="1" dirty="0"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latin typeface="+mj-lt"/>
                <a:ea typeface="맑은 고딕" panose="020B0503020000020004" pitchFamily="50" charset="-127"/>
              </a:rPr>
              <a:t>교차로</a:t>
            </a:r>
            <a:endParaRPr lang="ko-KR" altLang="en-US" dirty="0">
              <a:latin typeface="+mj-lt"/>
            </a:endParaRPr>
          </a:p>
        </p:txBody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1E7F2316-11A2-433B-B26A-5D167D7E2646}"/>
              </a:ext>
            </a:extLst>
          </p:cNvPr>
          <p:cNvSpPr/>
          <p:nvPr/>
        </p:nvSpPr>
        <p:spPr>
          <a:xfrm>
            <a:off x="1290908" y="46594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j-lt"/>
                <a:ea typeface="맑은 고딕" panose="020B0503020000020004" pitchFamily="50" charset="-127"/>
              </a:rPr>
              <a:t>고속도로</a:t>
            </a:r>
            <a:endParaRPr lang="ko-KR" altLang="en-US" dirty="0">
              <a:latin typeface="+mj-lt"/>
            </a:endParaRPr>
          </a:p>
        </p:txBody>
      </p:sp>
      <p:sp>
        <p:nvSpPr>
          <p:cNvPr id="42" name="Rectangle 21">
            <a:extLst>
              <a:ext uri="{FF2B5EF4-FFF2-40B4-BE49-F238E27FC236}">
                <a16:creationId xmlns:a16="http://schemas.microsoft.com/office/drawing/2014/main" id="{B441A4CE-86C8-4CB7-A597-58797805A053}"/>
              </a:ext>
            </a:extLst>
          </p:cNvPr>
          <p:cNvSpPr/>
          <p:nvPr/>
        </p:nvSpPr>
        <p:spPr>
          <a:xfrm>
            <a:off x="4061180" y="252668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j-lt"/>
                <a:ea typeface="맑은 고딕" panose="020B0503020000020004" pitchFamily="50" charset="-127"/>
              </a:rPr>
              <a:t>커브길</a:t>
            </a:r>
            <a:endParaRPr lang="ko-KR" altLang="en-US" dirty="0">
              <a:latin typeface="+mj-lt"/>
            </a:endParaRP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92AECADF-0AFE-4F71-A9E5-10FE9519F9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3434" y="3792783"/>
            <a:ext cx="1256805" cy="9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890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16168-FB8A-49D8-B5AA-7A31EFDA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센서신호로 부터 정상</a:t>
            </a:r>
            <a:r>
              <a:rPr lang="en-US" altLang="ko-KR" dirty="0"/>
              <a:t>/</a:t>
            </a:r>
            <a:r>
              <a:rPr lang="ko-KR" altLang="en-US" dirty="0"/>
              <a:t>이상 판단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33044B-DA8C-40C2-897F-D1D7EC5DB1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4" name="사다리꼴 3">
            <a:extLst>
              <a:ext uri="{FF2B5EF4-FFF2-40B4-BE49-F238E27FC236}">
                <a16:creationId xmlns:a16="http://schemas.microsoft.com/office/drawing/2014/main" id="{71C19221-1F85-44CA-BC48-855BB68B2ADE}"/>
              </a:ext>
            </a:extLst>
          </p:cNvPr>
          <p:cNvSpPr/>
          <p:nvPr/>
        </p:nvSpPr>
        <p:spPr bwMode="auto">
          <a:xfrm rot="5400000">
            <a:off x="3256907" y="1374831"/>
            <a:ext cx="2665412" cy="3046413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5" name="내용 개체 틀 2 2">
            <a:extLst>
              <a:ext uri="{FF2B5EF4-FFF2-40B4-BE49-F238E27FC236}">
                <a16:creationId xmlns:a16="http://schemas.microsoft.com/office/drawing/2014/main" id="{D1DC6F05-946A-46C6-A60B-B51B779C6639}"/>
              </a:ext>
            </a:extLst>
          </p:cNvPr>
          <p:cNvSpPr txBox="1">
            <a:spLocks/>
          </p:cNvSpPr>
          <p:nvPr/>
        </p:nvSpPr>
        <p:spPr bwMode="auto">
          <a:xfrm>
            <a:off x="3230284" y="2551168"/>
            <a:ext cx="265695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 b="1">
                <a:latin typeface="+mj-lt"/>
                <a:ea typeface="맑은 고딕" panose="020B0503020000020004" pitchFamily="50" charset="-127"/>
              </a:rPr>
              <a:t>model</a:t>
            </a:r>
            <a:endParaRPr lang="ko-KR" altLang="en-US" sz="2800" b="1"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85B627-CA4D-4C50-A61D-3E2A211537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2479" y="2898831"/>
            <a:ext cx="48541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7AC5C6-B54A-4906-9A7B-FDEF9972A6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42937" y="2867081"/>
            <a:ext cx="51729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354388-0F14-4BD5-B555-D9157AFA91E3}"/>
              </a:ext>
            </a:extLst>
          </p:cNvPr>
          <p:cNvSpPr txBox="1"/>
          <p:nvPr/>
        </p:nvSpPr>
        <p:spPr>
          <a:xfrm>
            <a:off x="6577410" y="2608377"/>
            <a:ext cx="213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정상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280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이상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75C1-DD26-4BF9-A865-5453CE05257D}"/>
              </a:ext>
            </a:extLst>
          </p:cNvPr>
          <p:cNvSpPr txBox="1"/>
          <p:nvPr/>
        </p:nvSpPr>
        <p:spPr>
          <a:xfrm>
            <a:off x="802389" y="2656491"/>
            <a:ext cx="191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+mj-lt"/>
                <a:ea typeface="맑은 고딕" panose="020B0503020000020004" pitchFamily="50" charset="-127"/>
              </a:rPr>
              <a:t>센서신호</a:t>
            </a:r>
            <a:endParaRPr lang="en-US" altLang="ko-KR" sz="280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93E79B7-6C07-4143-8ABD-42621D425AD3}"/>
              </a:ext>
            </a:extLst>
          </p:cNvPr>
          <p:cNvSpPr/>
          <p:nvPr/>
        </p:nvSpPr>
        <p:spPr bwMode="auto">
          <a:xfrm rot="16200000">
            <a:off x="4211960" y="4160843"/>
            <a:ext cx="864096" cy="382578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ECFD7-508B-4EB5-A902-560432E1A373}"/>
              </a:ext>
            </a:extLst>
          </p:cNvPr>
          <p:cNvSpPr txBox="1"/>
          <p:nvPr/>
        </p:nvSpPr>
        <p:spPr>
          <a:xfrm>
            <a:off x="3488386" y="4828799"/>
            <a:ext cx="239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+mj-lt"/>
                <a:ea typeface="맑은 고딕" panose="020B0503020000020004" pitchFamily="50" charset="-127"/>
              </a:rPr>
              <a:t>센서데이터</a:t>
            </a:r>
            <a:endParaRPr lang="en-US" altLang="ko-KR" sz="2800"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576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01909-489A-4DCE-BA5E-5406C9F9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Challenge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AA9A01-A997-485F-9DBB-D82E883AFC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24" name="Rectangle 23"/>
          <p:cNvSpPr/>
          <p:nvPr/>
        </p:nvSpPr>
        <p:spPr>
          <a:xfrm>
            <a:off x="545765" y="4500272"/>
            <a:ext cx="5538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이상</a:t>
            </a:r>
            <a:r>
              <a:rPr lang="en-US" altLang="ko-KR" sz="280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”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신호 관련</a:t>
            </a:r>
            <a:r>
              <a:rPr lang="ko-KR" altLang="en-US" sz="280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example 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부족</a:t>
            </a:r>
            <a:endParaRPr lang="en-US" altLang="ko-KR" sz="28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899FD4E-DC03-427A-A6C7-8D269D4A4698}"/>
              </a:ext>
            </a:extLst>
          </p:cNvPr>
          <p:cNvSpPr/>
          <p:nvPr/>
        </p:nvSpPr>
        <p:spPr bwMode="auto">
          <a:xfrm>
            <a:off x="323528" y="5426060"/>
            <a:ext cx="936104" cy="52322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A035BF3F-E0C1-46CA-B52E-20087FD16BAD}"/>
              </a:ext>
            </a:extLst>
          </p:cNvPr>
          <p:cNvSpPr/>
          <p:nvPr/>
        </p:nvSpPr>
        <p:spPr>
          <a:xfrm>
            <a:off x="1472892" y="5476482"/>
            <a:ext cx="6192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>
                <a:latin typeface="+mj-lt"/>
                <a:ea typeface="맑은 고딕" panose="020B0503020000020004" pitchFamily="50" charset="-127"/>
              </a:rPr>
              <a:t>지도학습이 어려움</a:t>
            </a:r>
            <a:endParaRPr lang="en-US" altLang="ko-KR" sz="2800" b="1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85D2C5BC-6AAE-4F71-B13D-DD927CEF2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51" t="33266" r="19008" b="44094"/>
          <a:stretch/>
        </p:blipFill>
        <p:spPr>
          <a:xfrm>
            <a:off x="845638" y="1789155"/>
            <a:ext cx="7378435" cy="1996517"/>
          </a:xfrm>
          <a:prstGeom prst="rect">
            <a:avLst/>
          </a:prstGeom>
        </p:spPr>
      </p:pic>
      <p:sp>
        <p:nvSpPr>
          <p:cNvPr id="31" name="Explosion 2 5">
            <a:extLst>
              <a:ext uri="{FF2B5EF4-FFF2-40B4-BE49-F238E27FC236}">
                <a16:creationId xmlns:a16="http://schemas.microsoft.com/office/drawing/2014/main" id="{55023F01-DA67-4E6E-80C4-9447FF8DD334}"/>
              </a:ext>
            </a:extLst>
          </p:cNvPr>
          <p:cNvSpPr/>
          <p:nvPr/>
        </p:nvSpPr>
        <p:spPr bwMode="auto">
          <a:xfrm>
            <a:off x="5983843" y="1958031"/>
            <a:ext cx="360040" cy="360040"/>
          </a:xfrm>
          <a:prstGeom prst="irregularSeal2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753ED11D-90D7-40A5-9890-769097131A24}"/>
              </a:ext>
            </a:extLst>
          </p:cNvPr>
          <p:cNvSpPr/>
          <p:nvPr/>
        </p:nvSpPr>
        <p:spPr>
          <a:xfrm>
            <a:off x="545764" y="2125838"/>
            <a:ext cx="628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+mj-lt"/>
                <a:ea typeface="맑은 고딕" panose="020B0503020000020004" pitchFamily="50" charset="-127"/>
              </a:rPr>
              <a:t>BSOC</a:t>
            </a:r>
            <a:endParaRPr lang="ko-KR" altLang="en-US" sz="1200" dirty="0">
              <a:latin typeface="+mj-lt"/>
            </a:endParaRPr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7A9ECA2A-5DBB-4D28-A416-06DFF182C54B}"/>
              </a:ext>
            </a:extLst>
          </p:cNvPr>
          <p:cNvSpPr/>
          <p:nvPr/>
        </p:nvSpPr>
        <p:spPr>
          <a:xfrm>
            <a:off x="883964" y="360100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  <a:ea typeface="맑은 고딕" panose="020B0503020000020004" pitchFamily="50" charset="-127"/>
              </a:rPr>
              <a:t>0 KM</a:t>
            </a:r>
            <a:endParaRPr lang="ko-KR" altLang="en-US" dirty="0">
              <a:latin typeface="+mj-lt"/>
            </a:endParaRPr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id="{42D46FB8-89DB-4BA7-A2C9-B6C7D9801540}"/>
              </a:ext>
            </a:extLst>
          </p:cNvPr>
          <p:cNvSpPr/>
          <p:nvPr/>
        </p:nvSpPr>
        <p:spPr>
          <a:xfrm>
            <a:off x="7566382" y="360100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  <a:ea typeface="맑은 고딕" panose="020B0503020000020004" pitchFamily="50" charset="-127"/>
              </a:rPr>
              <a:t>10</a:t>
            </a:r>
            <a:r>
              <a:rPr lang="ko-KR" altLang="en-US" b="1" dirty="0">
                <a:latin typeface="+mj-lt"/>
                <a:ea typeface="맑은 고딕" panose="020B0503020000020004" pitchFamily="50" charset="-127"/>
              </a:rPr>
              <a:t>만 </a:t>
            </a:r>
            <a:r>
              <a:rPr lang="en-US" altLang="ko-KR" b="1" dirty="0">
                <a:latin typeface="+mj-lt"/>
                <a:ea typeface="맑은 고딕" panose="020B0503020000020004" pitchFamily="50" charset="-127"/>
              </a:rPr>
              <a:t>KM</a:t>
            </a:r>
            <a:endParaRPr lang="ko-KR" altLang="en-US" dirty="0">
              <a:latin typeface="+mj-lt"/>
            </a:endParaRPr>
          </a:p>
        </p:txBody>
      </p:sp>
      <p:sp>
        <p:nvSpPr>
          <p:cNvPr id="36" name="Rectangle 48">
            <a:extLst>
              <a:ext uri="{FF2B5EF4-FFF2-40B4-BE49-F238E27FC236}">
                <a16:creationId xmlns:a16="http://schemas.microsoft.com/office/drawing/2014/main" id="{408FB015-1359-42B6-A737-4105B39CE03A}"/>
              </a:ext>
            </a:extLst>
          </p:cNvPr>
          <p:cNvSpPr/>
          <p:nvPr/>
        </p:nvSpPr>
        <p:spPr>
          <a:xfrm>
            <a:off x="5706613" y="152008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+mj-lt"/>
                <a:ea typeface="맑은 고딕" panose="020B0503020000020004" pitchFamily="50" charset="-127"/>
              </a:rPr>
              <a:t>이상신호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1091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39D1B-6DB0-4D7C-83D5-4EC8B675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정상 센서 신호 분포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7675FF-4773-4BEF-AD3E-FBCD76D70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DC3EEBC-A394-48BD-B21C-955CD58C2EAB}"/>
              </a:ext>
            </a:extLst>
          </p:cNvPr>
          <p:cNvSpPr/>
          <p:nvPr/>
        </p:nvSpPr>
        <p:spPr bwMode="auto">
          <a:xfrm>
            <a:off x="2915816" y="2331747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5705C07-F0DF-484F-B183-18973B88CF4A}"/>
              </a:ext>
            </a:extLst>
          </p:cNvPr>
          <p:cNvSpPr/>
          <p:nvPr/>
        </p:nvSpPr>
        <p:spPr bwMode="auto">
          <a:xfrm>
            <a:off x="3644204" y="2331747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481314-655D-4496-A8BD-B2A3A37E6737}"/>
              </a:ext>
            </a:extLst>
          </p:cNvPr>
          <p:cNvSpPr/>
          <p:nvPr/>
        </p:nvSpPr>
        <p:spPr bwMode="auto">
          <a:xfrm>
            <a:off x="3203848" y="2899110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CFF922B-7FBB-4ACF-AE47-4EC28B105F93}"/>
              </a:ext>
            </a:extLst>
          </p:cNvPr>
          <p:cNvSpPr/>
          <p:nvPr/>
        </p:nvSpPr>
        <p:spPr bwMode="auto">
          <a:xfrm>
            <a:off x="3932236" y="2899110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B84904-3507-4E5B-8EA1-FBEDB3172FBA}"/>
              </a:ext>
            </a:extLst>
          </p:cNvPr>
          <p:cNvSpPr/>
          <p:nvPr/>
        </p:nvSpPr>
        <p:spPr bwMode="auto">
          <a:xfrm>
            <a:off x="3396846" y="2637046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8D9E8AE-5DF5-41AC-805C-35DB3DE9B2D6}"/>
              </a:ext>
            </a:extLst>
          </p:cNvPr>
          <p:cNvSpPr/>
          <p:nvPr/>
        </p:nvSpPr>
        <p:spPr bwMode="auto">
          <a:xfrm>
            <a:off x="4125234" y="2637046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DE1C385-48FB-4482-BFB3-7324F09EE488}"/>
              </a:ext>
            </a:extLst>
          </p:cNvPr>
          <p:cNvSpPr/>
          <p:nvPr/>
        </p:nvSpPr>
        <p:spPr bwMode="auto">
          <a:xfrm>
            <a:off x="3684878" y="3204409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95C9409-FFC0-4E17-A0B0-6D0ADD7665EF}"/>
              </a:ext>
            </a:extLst>
          </p:cNvPr>
          <p:cNvSpPr/>
          <p:nvPr/>
        </p:nvSpPr>
        <p:spPr bwMode="auto">
          <a:xfrm>
            <a:off x="4413266" y="3204409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BDF1ABD-C621-408C-AC65-7C300EA8453C}"/>
              </a:ext>
            </a:extLst>
          </p:cNvPr>
          <p:cNvSpPr/>
          <p:nvPr/>
        </p:nvSpPr>
        <p:spPr bwMode="auto">
          <a:xfrm>
            <a:off x="2627784" y="3132402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CD3568-2CDA-4AA7-AB17-B5F752593BFA}"/>
              </a:ext>
            </a:extLst>
          </p:cNvPr>
          <p:cNvSpPr/>
          <p:nvPr/>
        </p:nvSpPr>
        <p:spPr bwMode="auto">
          <a:xfrm>
            <a:off x="3356172" y="3132402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02F1075-1499-4AFE-8A64-10D3ACD4B7E9}"/>
              </a:ext>
            </a:extLst>
          </p:cNvPr>
          <p:cNvSpPr/>
          <p:nvPr/>
        </p:nvSpPr>
        <p:spPr bwMode="auto">
          <a:xfrm>
            <a:off x="2915816" y="3699765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95C1ED4-313E-469B-8378-6A8FD800B477}"/>
              </a:ext>
            </a:extLst>
          </p:cNvPr>
          <p:cNvSpPr/>
          <p:nvPr/>
        </p:nvSpPr>
        <p:spPr bwMode="auto">
          <a:xfrm>
            <a:off x="3644204" y="3699765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44F2471-30AC-4DAD-9EB9-7127617AA235}"/>
              </a:ext>
            </a:extLst>
          </p:cNvPr>
          <p:cNvSpPr/>
          <p:nvPr/>
        </p:nvSpPr>
        <p:spPr bwMode="auto">
          <a:xfrm>
            <a:off x="3108814" y="3437701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0023D-A2C2-4E74-BE2C-924A4D873E57}"/>
              </a:ext>
            </a:extLst>
          </p:cNvPr>
          <p:cNvSpPr/>
          <p:nvPr/>
        </p:nvSpPr>
        <p:spPr bwMode="auto">
          <a:xfrm>
            <a:off x="3837202" y="3437701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4020A74-1C96-42B5-BEDC-B5C6D19684F2}"/>
              </a:ext>
            </a:extLst>
          </p:cNvPr>
          <p:cNvSpPr/>
          <p:nvPr/>
        </p:nvSpPr>
        <p:spPr bwMode="auto">
          <a:xfrm>
            <a:off x="3396846" y="4005064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91E3CEE-B2C4-49F1-8FC1-187F5724593F}"/>
              </a:ext>
            </a:extLst>
          </p:cNvPr>
          <p:cNvSpPr/>
          <p:nvPr/>
        </p:nvSpPr>
        <p:spPr bwMode="auto">
          <a:xfrm>
            <a:off x="4125234" y="4005064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8CE4F1-2FD5-4468-8288-36D3A6E8A89B}"/>
              </a:ext>
            </a:extLst>
          </p:cNvPr>
          <p:cNvSpPr txBox="1"/>
          <p:nvPr/>
        </p:nvSpPr>
        <p:spPr>
          <a:xfrm>
            <a:off x="1578499" y="4923637"/>
            <a:ext cx="500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chemeClr val="accent2"/>
                </a:solidFill>
                <a:latin typeface="+mj-lt"/>
                <a:ea typeface="맑은 고딕" panose="020B0503020000020004" pitchFamily="50" charset="-127"/>
              </a:rPr>
              <a:t>정상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 신호의 분포를 </a:t>
            </a:r>
            <a:r>
              <a:rPr lang="ko-KR" altLang="en-US" sz="2800" b="1" dirty="0">
                <a:latin typeface="+mj-lt"/>
                <a:ea typeface="맑은 고딕" panose="020B0503020000020004" pitchFamily="50" charset="-127"/>
              </a:rPr>
              <a:t>학습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5B6BAB-BC6F-42E7-BA9C-3F513E324D05}"/>
              </a:ext>
            </a:extLst>
          </p:cNvPr>
          <p:cNvSpPr txBox="1"/>
          <p:nvPr/>
        </p:nvSpPr>
        <p:spPr>
          <a:xfrm>
            <a:off x="4529586" y="244934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+mj-lt"/>
              </a:rPr>
              <a:t>?</a:t>
            </a:r>
            <a:endParaRPr lang="ko-KR" altLang="en-US" sz="280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7138E8-E990-488A-8AEB-B3017F7B4B51}"/>
              </a:ext>
            </a:extLst>
          </p:cNvPr>
          <p:cNvSpPr txBox="1"/>
          <p:nvPr/>
        </p:nvSpPr>
        <p:spPr>
          <a:xfrm>
            <a:off x="539552" y="1327844"/>
            <a:ext cx="28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+mj-lt"/>
              </a:rPr>
              <a:t>: </a:t>
            </a:r>
            <a:r>
              <a:rPr lang="ko-KR" altLang="en-US" sz="2800">
                <a:latin typeface="+mj-lt"/>
              </a:rPr>
              <a:t>정상 신호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600E2-4704-4E03-97F8-4D0A24A0D230}"/>
              </a:ext>
            </a:extLst>
          </p:cNvPr>
          <p:cNvSpPr/>
          <p:nvPr/>
        </p:nvSpPr>
        <p:spPr bwMode="auto">
          <a:xfrm>
            <a:off x="355454" y="1525450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AB00191-3F3A-4D9A-9032-D3B1AF1B6CC0}"/>
              </a:ext>
            </a:extLst>
          </p:cNvPr>
          <p:cNvSpPr/>
          <p:nvPr/>
        </p:nvSpPr>
        <p:spPr bwMode="auto">
          <a:xfrm>
            <a:off x="6429407" y="367030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2E955A-6843-4AED-B465-998C72838DBB}"/>
              </a:ext>
            </a:extLst>
          </p:cNvPr>
          <p:cNvSpPr txBox="1"/>
          <p:nvPr/>
        </p:nvSpPr>
        <p:spPr>
          <a:xfrm>
            <a:off x="5480227" y="2910200"/>
            <a:ext cx="2261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>
                <a:latin typeface="+mj-lt"/>
                <a:ea typeface="맑은 고딕" panose="020B0503020000020004" pitchFamily="50" charset="-127"/>
              </a:rPr>
              <a:t>새로운 신호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96E0FFF-07A1-467F-B849-F7CF052B7A22}"/>
              </a:ext>
            </a:extLst>
          </p:cNvPr>
          <p:cNvCxnSpPr>
            <a:cxnSpLocks/>
          </p:cNvCxnSpPr>
          <p:nvPr/>
        </p:nvCxnSpPr>
        <p:spPr bwMode="auto">
          <a:xfrm>
            <a:off x="3527025" y="3254823"/>
            <a:ext cx="2857294" cy="444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B7A0D6-3D71-414E-B986-A05D55CDBD78}"/>
              </a:ext>
            </a:extLst>
          </p:cNvPr>
          <p:cNvSpPr txBox="1"/>
          <p:nvPr/>
        </p:nvSpPr>
        <p:spPr>
          <a:xfrm>
            <a:off x="1059025" y="5634562"/>
            <a:ext cx="7746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280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D649C0-C611-4B59-B84B-842F6DBC7966}"/>
              </a:ext>
            </a:extLst>
          </p:cNvPr>
          <p:cNvSpPr txBox="1"/>
          <p:nvPr/>
        </p:nvSpPr>
        <p:spPr>
          <a:xfrm>
            <a:off x="1563081" y="5684475"/>
            <a:ext cx="7746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분포차이로 차량 </a:t>
            </a:r>
            <a:r>
              <a:rPr lang="ko-KR" altLang="en-US" sz="2800" dirty="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이상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 감지 </a:t>
            </a:r>
            <a:endParaRPr lang="ko-KR" altLang="en-US" sz="2800" b="1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7C96098B-F1E2-4367-A892-BF30F7E6F58E}"/>
              </a:ext>
            </a:extLst>
          </p:cNvPr>
          <p:cNvSpPr/>
          <p:nvPr/>
        </p:nvSpPr>
        <p:spPr bwMode="auto">
          <a:xfrm>
            <a:off x="727280" y="5769237"/>
            <a:ext cx="663489" cy="31152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E5F1842-65B5-42B8-89F6-46ED3A5BF468}"/>
              </a:ext>
            </a:extLst>
          </p:cNvPr>
          <p:cNvSpPr/>
          <p:nvPr/>
        </p:nvSpPr>
        <p:spPr bwMode="auto">
          <a:xfrm>
            <a:off x="6429407" y="3670300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242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 animBg="1"/>
      <p:bldP spid="25" grpId="0"/>
      <p:bldP spid="29" grpId="0"/>
      <p:bldP spid="31" grpId="0"/>
      <p:bldP spid="32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정상신호로만 </a:t>
            </a:r>
            <a:r>
              <a:rPr lang="en-US" altLang="ko-KR" dirty="0">
                <a:ea typeface="맑은 고딕" panose="020B0503020000020004" pitchFamily="50" charset="-127"/>
              </a:rPr>
              <a:t>autoencoder </a:t>
            </a:r>
            <a:r>
              <a:rPr lang="ko-KR" altLang="en-US" dirty="0">
                <a:ea typeface="맑은 고딕" panose="020B0503020000020004" pitchFamily="50" charset="-127"/>
              </a:rPr>
              <a:t>학습시킴</a:t>
            </a:r>
          </a:p>
        </p:txBody>
      </p:sp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id="{F13CF80E-CDD3-4A07-947F-53C82E37D2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8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내용 개체 틀 2 2">
            <a:extLst>
              <a:ext uri="{FF2B5EF4-FFF2-40B4-BE49-F238E27FC236}">
                <a16:creationId xmlns:a16="http://schemas.microsoft.com/office/drawing/2014/main" id="{260723A7-F741-497D-AB57-B9082C9DD43F}"/>
              </a:ext>
            </a:extLst>
          </p:cNvPr>
          <p:cNvSpPr txBox="1">
            <a:spLocks/>
          </p:cNvSpPr>
          <p:nvPr/>
        </p:nvSpPr>
        <p:spPr bwMode="auto">
          <a:xfrm>
            <a:off x="3203848" y="1701097"/>
            <a:ext cx="2423229" cy="66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>
                <a:latin typeface="+mj-lt"/>
                <a:ea typeface="맑은 고딕" panose="020B0503020000020004" pitchFamily="50" charset="-127"/>
              </a:rPr>
              <a:t>autoencoder</a:t>
            </a:r>
            <a:endParaRPr lang="ko-KR" altLang="en-US" sz="2800" b="1" dirty="0"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28" name="직선 화살표 연결선 15">
            <a:extLst>
              <a:ext uri="{FF2B5EF4-FFF2-40B4-BE49-F238E27FC236}">
                <a16:creationId xmlns:a16="http://schemas.microsoft.com/office/drawing/2014/main" id="{13C6DE2C-F9B0-41D5-8419-CEAB1BDF19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65508" y="3429000"/>
            <a:ext cx="42751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DB6CFFE-50C6-4A60-9E16-13FD55D0FED3}"/>
              </a:ext>
            </a:extLst>
          </p:cNvPr>
          <p:cNvSpPr txBox="1"/>
          <p:nvPr/>
        </p:nvSpPr>
        <p:spPr>
          <a:xfrm>
            <a:off x="35496" y="3206215"/>
            <a:ext cx="1979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+mj-lt"/>
                <a:ea typeface="맑은 고딕" panose="020B0503020000020004" pitchFamily="50" charset="-127"/>
              </a:rPr>
              <a:t>센서 신호 </a:t>
            </a:r>
            <a:endParaRPr lang="ko-KR" altLang="en-US" sz="28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34" name="그림 129">
            <a:extLst>
              <a:ext uri="{FF2B5EF4-FFF2-40B4-BE49-F238E27FC236}">
                <a16:creationId xmlns:a16="http://schemas.microsoft.com/office/drawing/2014/main" id="{1C84EEC4-B932-BF46-919B-C3A9F3C0B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7" y="3732359"/>
            <a:ext cx="1737153" cy="13528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14E2CBC-0A8A-C04D-A735-5B8826566D40}"/>
              </a:ext>
            </a:extLst>
          </p:cNvPr>
          <p:cNvSpPr txBox="1"/>
          <p:nvPr/>
        </p:nvSpPr>
        <p:spPr>
          <a:xfrm>
            <a:off x="6433870" y="3167390"/>
            <a:ext cx="296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+mj-lt"/>
                <a:ea typeface="맑은 고딕" panose="020B0503020000020004" pitchFamily="50" charset="-127"/>
              </a:rPr>
              <a:t>복원 센서 신호</a:t>
            </a:r>
            <a:endParaRPr lang="en-US" altLang="ko-KR" sz="280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37" name="그림 129">
            <a:extLst>
              <a:ext uri="{FF2B5EF4-FFF2-40B4-BE49-F238E27FC236}">
                <a16:creationId xmlns:a16="http://schemas.microsoft.com/office/drawing/2014/main" id="{826CD2BD-7906-6143-9E81-09423B8C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496" y="3732359"/>
            <a:ext cx="1737153" cy="13528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5C5BEDD-D537-4680-89F6-CB26585FE75A}"/>
              </a:ext>
            </a:extLst>
          </p:cNvPr>
          <p:cNvGrpSpPr/>
          <p:nvPr/>
        </p:nvGrpSpPr>
        <p:grpSpPr>
          <a:xfrm>
            <a:off x="2382694" y="2252142"/>
            <a:ext cx="1871870" cy="2353718"/>
            <a:chOff x="2523411" y="2252142"/>
            <a:chExt cx="1871870" cy="2353718"/>
          </a:xfrm>
        </p:grpSpPr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851C856B-C630-422B-882F-516C2CCA7478}"/>
                </a:ext>
              </a:extLst>
            </p:cNvPr>
            <p:cNvSpPr/>
            <p:nvPr/>
          </p:nvSpPr>
          <p:spPr bwMode="auto">
            <a:xfrm rot="5400000">
              <a:off x="2246648" y="2528905"/>
              <a:ext cx="2353718" cy="1800191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9EA47C-946C-4E4F-BF99-A856CF69D376}"/>
                </a:ext>
              </a:extLst>
            </p:cNvPr>
            <p:cNvSpPr txBox="1"/>
            <p:nvPr/>
          </p:nvSpPr>
          <p:spPr>
            <a:xfrm>
              <a:off x="2658128" y="3150500"/>
              <a:ext cx="1737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>
                  <a:latin typeface="+mj-lt"/>
                </a:rPr>
                <a:t>encoder</a:t>
              </a:r>
              <a:endParaRPr lang="ko-KR" altLang="en-US" sz="2800"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69EBD42-4774-4233-B30E-D49643F6F9D6}"/>
              </a:ext>
            </a:extLst>
          </p:cNvPr>
          <p:cNvGrpSpPr/>
          <p:nvPr/>
        </p:nvGrpSpPr>
        <p:grpSpPr>
          <a:xfrm>
            <a:off x="4462822" y="2252143"/>
            <a:ext cx="1871079" cy="2353718"/>
            <a:chOff x="4603539" y="2252143"/>
            <a:chExt cx="1871079" cy="2353718"/>
          </a:xfrm>
        </p:grpSpPr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59034C60-0621-4BE0-8F29-541E9B949C3B}"/>
                </a:ext>
              </a:extLst>
            </p:cNvPr>
            <p:cNvSpPr/>
            <p:nvPr/>
          </p:nvSpPr>
          <p:spPr bwMode="auto">
            <a:xfrm rot="16200000">
              <a:off x="4326776" y="2528906"/>
              <a:ext cx="2353718" cy="1800191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A12751-8173-4514-ABF0-C995C831746C}"/>
                </a:ext>
              </a:extLst>
            </p:cNvPr>
            <p:cNvSpPr txBox="1"/>
            <p:nvPr/>
          </p:nvSpPr>
          <p:spPr>
            <a:xfrm>
              <a:off x="4737465" y="3150500"/>
              <a:ext cx="1737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>
                  <a:latin typeface="+mj-lt"/>
                </a:rPr>
                <a:t>decoder</a:t>
              </a:r>
              <a:endParaRPr lang="ko-KR" altLang="en-US" sz="2800">
                <a:latin typeface="+mj-lt"/>
              </a:endParaRPr>
            </a:p>
          </p:txBody>
        </p:sp>
      </p:grpSp>
      <p:cxnSp>
        <p:nvCxnSpPr>
          <p:cNvPr id="25" name="직선 화살표 연결선 15">
            <a:extLst>
              <a:ext uri="{FF2B5EF4-FFF2-40B4-BE49-F238E27FC236}">
                <a16:creationId xmlns:a16="http://schemas.microsoft.com/office/drawing/2014/main" id="{E6FF3492-93D9-4461-8024-ABF95D0F26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17035" y="3429000"/>
            <a:ext cx="42751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화살표 연결선 15">
            <a:extLst>
              <a:ext uri="{FF2B5EF4-FFF2-40B4-BE49-F238E27FC236}">
                <a16:creationId xmlns:a16="http://schemas.microsoft.com/office/drawing/2014/main" id="{4A66589B-C9BD-4394-828D-B615D0993F35}"/>
              </a:ext>
            </a:extLst>
          </p:cNvPr>
          <p:cNvCxnSpPr>
            <a:cxnSpLocks noChangeShapeType="1"/>
            <a:endCxn id="17" idx="0"/>
          </p:cNvCxnSpPr>
          <p:nvPr/>
        </p:nvCxnSpPr>
        <p:spPr bwMode="auto">
          <a:xfrm>
            <a:off x="4192042" y="3429000"/>
            <a:ext cx="270781" cy="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74769167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84.8893"/>
  <p:tag name="LATEXADDIN" val="\documentclass{article}&#10;\usepackage{amsmath}&#10;\pagestyle{empty}&#10;\begin{document}&#10;\begin{equation*}&#10;T= 300\ (30\;\text{sec})&#10;\end{equation*}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6.4792"/>
  <p:tag name="ORIGINALWIDTH" val="185.9768"/>
  <p:tag name="OUTPUTDPI" val="1200"/>
  <p:tag name="LATEXADDIN" val="\documentclass{article}&#10;\usepackage{amsmath, amssymb}&#10;\pagestyle{empty}&#10;\begin{document}&#10;\begin{equation*}&#10;x_T^{(1)}&#10;\end{equation*}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84.8893"/>
  <p:tag name="LATEXADDIN" val="\documentclass{article}&#10;\usepackage{amsmath}&#10;\pagestyle{empty}&#10;\begin{document}&#10;\begin{equation*}&#10;T= 300\ (30\;\text{sec})&#10;\end{equation*}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79.3776"/>
  <p:tag name="LATEXADDIN" val="\documentclass{article}&#10;\usepackage{amsmath}&#10;\pagestyle{empty}&#10;\begin{document}&#10;\begin{equation*}&#10;T_{\textsf{shift}}= 100\ (5 \; \text{sec})&#10;\end{equation*}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23.7346"/>
  <p:tag name="OUTPUTDPI" val="1200"/>
  <p:tag name="LATEXADDIN" val="\documentclass{article}&#10;\usepackage{amsmath, amssymb}&#10;\pagestyle{empty}&#10;\begin{document}&#10;\begin{equation*}&#10;\cdots&#10;\end{equation*}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6.4792"/>
  <p:tag name="ORIGINALWIDTH" val="383.952"/>
  <p:tag name="OUTPUTDPI" val="1200"/>
  <p:tag name="LATEXADDIN" val="\documentclass{article}&#10;\usepackage{amsmath, amssymb}&#10;\pagestyle{empty}&#10;\begin{document}&#10;\begin{equation*}&#10;x_T^{(21414)}&#10;\end{equation*}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6.4792"/>
  <p:tag name="ORIGINALWIDTH" val="185.9768"/>
  <p:tag name="OUTPUTDPI" val="1200"/>
  <p:tag name="LATEXADDIN" val="\documentclass{article}&#10;\usepackage{amsmath, amssymb}&#10;\pagestyle{empty}&#10;\begin{document}&#10;\begin{equation*}&#10;x_T^{(2)}&#10;\end{equation*}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6.4792"/>
  <p:tag name="ORIGINALWIDTH" val="185.9768"/>
  <p:tag name="OUTPUTDPI" val="1200"/>
  <p:tag name="LATEXADDIN" val="\documentclass{article}&#10;\usepackage{amsmath, amssymb}&#10;\pagestyle{empty}&#10;\begin{document}&#10;\begin{equation*}&#10;x_T^{(1)}&#10;\end{equation*}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270.7162"/>
  <p:tag name="LATEXADDIN" val="\documentclass{article}&#10;\usepackage{amsmath}&#10;\pagestyle{empty}&#10;\begin{document}&#10;$=\frac{\textrm{FP}}{\textrm{F}}$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246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277.4653"/>
  <p:tag name="LATEXADDIN" val="\documentclass{article}&#10;\usepackage{amsmath}&#10;\pagestyle{empty}&#10;\begin{document}&#10;$=\frac{\textrm{FN}}{\textrm{T}}$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246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1016.87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$\blue{\textrm{Precision}}=\frac{\textrm{TP}}{\textrm{TP}+\textrm{FP}}$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863.14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$\red{\textrm{Recall}}=\frac{\textrm{TP}}{\textrm{TP}+\textrm{FN}}$&#10;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90.701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$=\textrm{TPR}$&#10;&#10;&#10;&#10;\end{document}"/>
  <p:tag name="IGUANATEXSIZE" val="20"/>
  <p:tag name="IGUANATEXCURSOR" val="3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8.2265"/>
  <p:tag name="ORIGINALWIDTH" val="1337.83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$\textrm{F1 score}= \frac{2}{\frac{1}{\textrm{Precision}} + \frac{1}{\textrm{Recall}}}$&#10;&#10;&#10;&#10;\end{document}"/>
  <p:tag name="IGUANATEXSIZE" val="20"/>
  <p:tag name="IGUANATEXCURSOR" val="3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2.99213"/>
  <p:tag name="OUTPUTDPI" val="1200"/>
  <p:tag name="LATEXADDIN" val="\documentclass{article}&#10;\usepackage{amsmath, amssymb}&#10;\pagestyle{empty}&#10;\begin{document}&#10;\begin{equation*}&#10;x&#10;\end{equation*}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62.99213"/>
  <p:tag name="OUTPUTDPI" val="1200"/>
  <p:tag name="LATEXADDIN" val="\documentclass{article}&#10;\usepackage{amsmath, amssymb}&#10;\pagestyle{empty}&#10;\begin{document}&#10;\begin{equation*}&#10;\hat{x}&#10;\end{equation*}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459.6925"/>
  <p:tag name="LATEXADDIN" val="\documentclass{article}&#10;\usepackage{amsmath, amssymb}&#10;\pagestyle{empty}&#10;\begin{document}&#10;\begin{equation*}&#10;\{x^{(i)}\}_{i=1}^m&#10;\end{equation*}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238.095"/>
  <p:tag name="LATEXADDIN" val="\documentclass{article}&#10;\usepackage{amsmath, amssymb}&#10;\pagestyle{empty}&#10;\begin{document}&#10;\begin{equation*}&#10;\min_w \frac{1}{m}\sum_{i=1}^m(x^{(i)}-\hat{x}^{(i)})^2&#10;\end{equation*}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2.99213"/>
  <p:tag name="OUTPUTDPI" val="1200"/>
  <p:tag name="LATEXADDIN" val="\documentclass{article}&#10;\usepackage{amsmath, amssymb}&#10;\pagestyle{empty}&#10;\begin{document}&#10;\begin{equation*}&#10;x&#10;\end{equation*}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62.99213"/>
  <p:tag name="OUTPUTDPI" val="1200"/>
  <p:tag name="LATEXADDIN" val="\documentclass{article}&#10;\usepackage{amsmath, amssymb}&#10;\pagestyle{empty}&#10;\begin{document}&#10;\begin{equation*}&#10;\hat{x}&#10;\end{equation*}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315862</TotalTime>
  <Words>633</Words>
  <Application>Microsoft Office PowerPoint</Application>
  <PresentationFormat>화면 슬라이드 쇼(4:3)</PresentationFormat>
  <Paragraphs>212</Paragraphs>
  <Slides>30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57" baseType="lpstr">
      <vt:lpstr>cmbx10</vt:lpstr>
      <vt:lpstr>cmbx7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cmss10</vt:lpstr>
      <vt:lpstr>cmss8</vt:lpstr>
      <vt:lpstr>cmsy10orig</vt:lpstr>
      <vt:lpstr>cmsy5</vt:lpstr>
      <vt:lpstr>cmsy7</vt:lpstr>
      <vt:lpstr>CMTI10</vt:lpstr>
      <vt:lpstr>msam10</vt:lpstr>
      <vt:lpstr>msam7</vt:lpstr>
      <vt:lpstr>MSBM10</vt:lpstr>
      <vt:lpstr>msbm7</vt:lpstr>
      <vt:lpstr>굴림</vt:lpstr>
      <vt:lpstr>맑은 고딕</vt:lpstr>
      <vt:lpstr>Arial</vt:lpstr>
      <vt:lpstr>Cambria Math</vt:lpstr>
      <vt:lpstr>Times New Roman</vt:lpstr>
      <vt:lpstr>Wingdings</vt:lpstr>
      <vt:lpstr>1_JobTalk3</vt:lpstr>
      <vt:lpstr>PowerPoint 프레젠테이션</vt:lpstr>
      <vt:lpstr>Outline</vt:lpstr>
      <vt:lpstr>PowerPoint 프레젠테이션</vt:lpstr>
      <vt:lpstr>실시간 모니터링 센서</vt:lpstr>
      <vt:lpstr>센서 데이터 </vt:lpstr>
      <vt:lpstr>센서신호로 부터 정상/이상 판단</vt:lpstr>
      <vt:lpstr>Challenge</vt:lpstr>
      <vt:lpstr>정상 센서 신호 분포</vt:lpstr>
      <vt:lpstr>정상신호로만 autoencoder 학습시킴</vt:lpstr>
      <vt:lpstr>학습방법</vt:lpstr>
      <vt:lpstr>이상감지 방법</vt:lpstr>
      <vt:lpstr>Raw data</vt:lpstr>
      <vt:lpstr>Data preprocessing </vt:lpstr>
      <vt:lpstr>Data preprocessing </vt:lpstr>
      <vt:lpstr>Dataset</vt:lpstr>
      <vt:lpstr>Model</vt:lpstr>
      <vt:lpstr>Target performance</vt:lpstr>
      <vt:lpstr>Impact</vt:lpstr>
      <vt:lpstr>Confusion matrix</vt:lpstr>
      <vt:lpstr>Two types of error</vt:lpstr>
      <vt:lpstr>Precision &amp; recall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UC-Berkeley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Changho Suh</cp:lastModifiedBy>
  <cp:revision>5600</cp:revision>
  <cp:lastPrinted>2022-02-24T23:53:30Z</cp:lastPrinted>
  <dcterms:created xsi:type="dcterms:W3CDTF">2006-01-25T19:50:38Z</dcterms:created>
  <dcterms:modified xsi:type="dcterms:W3CDTF">2024-01-29T22:28:25Z</dcterms:modified>
</cp:coreProperties>
</file>