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357" r:id="rId2"/>
    <p:sldId id="500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64" r:id="rId31"/>
    <p:sldId id="565" r:id="rId32"/>
    <p:sldId id="566" r:id="rId33"/>
    <p:sldId id="567" r:id="rId34"/>
    <p:sldId id="568" r:id="rId35"/>
    <p:sldId id="569" r:id="rId36"/>
    <p:sldId id="570" r:id="rId37"/>
  </p:sldIdLst>
  <p:sldSz cx="10160000" cy="5715000"/>
  <p:notesSz cx="9996488" cy="6865938"/>
  <p:embeddedFontLst>
    <p:embeddedFont>
      <p:font typeface="Calibri Light" charset="0"/>
      <p:regular r:id="rId40"/>
      <p:italic r:id="rId41"/>
    </p:embeddedFont>
    <p:embeddedFont>
      <p:font typeface="맑은 고딕 Semilight" charset="-127"/>
      <p:regular r:id="rId42"/>
    </p:embeddedFont>
    <p:embeddedFont>
      <p:font typeface="맑은 고딕" pitchFamily="50" charset="-127"/>
      <p:regular r:id="rId43"/>
      <p:bold r:id="rId44"/>
    </p:embeddedFont>
    <p:embeddedFont>
      <p:font typeface="Calibri" pitchFamily="34" charset="0"/>
      <p:regular r:id="rId45"/>
      <p:bold r:id="rId46"/>
      <p:italic r:id="rId47"/>
      <p:boldItalic r:id="rId48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B"/>
    <a:srgbClr val="F2B134"/>
    <a:srgbClr val="068587"/>
    <a:srgbClr val="AF00AF"/>
    <a:srgbClr val="112F41"/>
    <a:srgbClr val="4FB99F"/>
    <a:srgbClr val="000000"/>
    <a:srgbClr val="EC703C"/>
    <a:srgbClr val="113E41"/>
    <a:srgbClr val="256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74" autoAdjust="0"/>
    <p:restoredTop sz="92166" autoAdjust="0"/>
  </p:normalViewPr>
  <p:slideViewPr>
    <p:cSldViewPr snapToGrid="0">
      <p:cViewPr varScale="1">
        <p:scale>
          <a:sx n="121" d="100"/>
          <a:sy n="121" d="100"/>
        </p:scale>
        <p:origin x="-1380" y="-96"/>
      </p:cViewPr>
      <p:guideLst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75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2F76-AF59-42F6-9CE2-B65810388E5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75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D9C-73B3-4C39-A58C-D02DB07B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8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4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5C19CB4-4756-4824-8E84-477C40131107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7250"/>
            <a:ext cx="4117975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50" y="3304234"/>
            <a:ext cx="7997189" cy="2703463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4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6D625BF-EF7C-4F5D-B58E-C92BFFBB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http://tcpschool.com/javascript/js_object_concept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76" y="4614736"/>
            <a:ext cx="834358" cy="8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3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1D2B-B161-4A2C-A0F2-324F8DD03E7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2426654" y="2428214"/>
            <a:ext cx="387667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3203419" y="2428215"/>
            <a:ext cx="387667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790" y="4816782"/>
            <a:ext cx="256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2020. 09. </a:t>
            </a:r>
            <a:r>
              <a:rPr lang="en-US" altLang="ko-KR" sz="11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08.</a:t>
            </a:r>
            <a:endParaRPr lang="en-US" altLang="ko-KR" sz="11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790" y="568759"/>
            <a:ext cx="595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n>
                  <a:solidFill>
                    <a:srgbClr val="ED553B"/>
                  </a:solidFill>
                </a:ln>
                <a:solidFill>
                  <a:srgbClr val="ED553B"/>
                </a:solidFill>
                <a:latin typeface="+mn-ea"/>
                <a:cs typeface="맑은 고딕 Semilight" panose="020B0502040204020203" pitchFamily="50" charset="-127"/>
              </a:rPr>
              <a:t>JavaScript Programming</a:t>
            </a:r>
            <a:endParaRPr lang="ko-KR" altLang="en-US" sz="2000" dirty="0">
              <a:ln>
                <a:solidFill>
                  <a:srgbClr val="ED553B"/>
                </a:solidFill>
              </a:ln>
              <a:solidFill>
                <a:srgbClr val="ED553B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790" y="1072815"/>
            <a:ext cx="879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884558" y="0"/>
            <a:ext cx="0" cy="82080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생성자를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이용한 객체의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생성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위의 예제처럼 자바스크립트에서 제공하는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생성자를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사용할 수도 있음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사용자가 직접 객체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생성자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함수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(object constructor function)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작성하여 사용할 수도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5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Object.create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() </a:t>
            </a: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메소드를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이용한 객체의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생성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Object.create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이용하여 객체를 생성할 수도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Object.create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지정된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(prototype)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객체와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가지고 새로운 객체를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생성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이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이용하면 사용자가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객체를 직접 명시할 수 있으므로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상당히 유용하게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</a:t>
            </a:r>
            <a:endParaRPr lang="en-US" altLang="ko-KR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41" y="2908738"/>
            <a:ext cx="5895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Object.create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() </a:t>
            </a: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메소드를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이용한 객체의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생성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Object.create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메소드의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첫 번째 인수로는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프로토타입으로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사용할 객체를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전달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두 번째 인수로는 새로운 객체의 추가할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정보를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전달</a:t>
            </a:r>
            <a:endParaRPr lang="en-US" altLang="ko-KR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2461884"/>
            <a:ext cx="58674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0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상속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(inheritance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상속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(inheritance)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이란 새로운 클래스에서 기존 클래스의 모든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프로퍼티와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사용할 수 있는 것을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상속을 통해 새로운 프로그램의 요구에 맞게 기존 클래스를 수정하여 재사용할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클래스 간의 종속 관계를 형성함으로써 객체의 관계를 조직화할 수 있는 장점이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이러한 상속은 추상화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캡슐화와 더불어 객체 지향 프로그래밍을 구성하는 중요한 특징 중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하나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C#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이나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C++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같은 클래스 기반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(class-based)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객체 지향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언어와는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달리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기반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(prototype-based)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객체 지향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언어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기반이기 때문에 상속의 개념이 클래스 기반의 객체 지향 언어와는 약간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다름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현재 존재하고 있는 객체를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프로토타입으로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사용하여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</a:t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해당 객체를 복제하여 재사용하는 것을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상속</a:t>
            </a:r>
            <a:endParaRPr lang="en-US" altLang="ko-KR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87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프로토타입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체인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(prototype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chain)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객체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이니셜라이저를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사용해 생성된 같은 타입의 객체들은 모두 같은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프로토타입을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가짐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new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연산자를 사용해 생성한 객체는 생성자의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프로토타입을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자신의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프로토타입으로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상속</a:t>
            </a:r>
            <a:endParaRPr lang="en-US" altLang="ko-KR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2745007"/>
            <a:ext cx="58959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82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프로토타입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체인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(prototype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chain)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Object.prototype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객체는 어떠한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프로토타입도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가지지 않으며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아무런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프로퍼티도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상속받지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않음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 내장된 모든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생성자나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사용자 정의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생성자는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바로 이 객체를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프로토타입으로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가짐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아래와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같이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프로토타입이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상속되는 가상의 연결 고리를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체인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(prototype chain)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이라고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Object.prototype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객체는 이러한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체인에서도 가장 상위에 존재하는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자바스크립트의 모든 객체는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Object.prototype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객체를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프로토타입으로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상속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3610962"/>
            <a:ext cx="59150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0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프로토타입의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생성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프로토타입을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생성하는 가장 기본적인 방법은 객체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생성자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함수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(object constructor function)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작성하는 것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생성자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함수를 작성하고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new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연산자를 사용해 객체를 생성하면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</a:t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같은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프로토타입을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가지는 객체들을 생성할 수 있음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2690484"/>
            <a:ext cx="58864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8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객체에 </a:t>
            </a: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프로퍼티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및 </a:t>
            </a: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메소드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추가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이미 생성된 객체에 새로운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프로퍼티나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추가하는 방법은 다음과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아래의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예제에서 새롭게 추가된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weight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프로퍼티와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breed()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오직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myDog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인스턴스에만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추가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이미 생성된 다른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Dog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객체나 차후에 생성되는 어떠한 다른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Dog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객체에도 추가되지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않음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2504911"/>
            <a:ext cx="58674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2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321658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프로토타입에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프로퍼티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및 </a:t>
            </a: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메소드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추가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프로토타입에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새로운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프로퍼티나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추가하는 것은 객체에 추가할 때와는 다른 방법을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프로토타입의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경우에는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생성자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함수에 직접 추가해야만 이후에 생성되는 모든 다른 객체에도 적용할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09" y="1759826"/>
            <a:ext cx="600075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8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333482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prototype </a:t>
            </a:r>
            <a:r>
              <a:rPr lang="ko-KR" altLang="en-US" sz="18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프로퍼티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prototype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이용하면 현재 존재하고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있는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프로토타입에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새로운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프로퍼티나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손쉽게 추가할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34" y="514350"/>
            <a:ext cx="59531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6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객체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(object)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란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(object)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실생활에서 우리가 인식할 수 있는 사물로 이해할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객체의 예시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88"/>
          <a:stretch/>
        </p:blipFill>
        <p:spPr bwMode="auto">
          <a:xfrm>
            <a:off x="1537357" y="2188287"/>
            <a:ext cx="3238500" cy="2699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1"/>
          <a:stretch/>
        </p:blipFill>
        <p:spPr bwMode="auto">
          <a:xfrm>
            <a:off x="5575957" y="2075955"/>
            <a:ext cx="3238500" cy="2924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90700" y="5216503"/>
            <a:ext cx="7332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itchFamily="2" charset="2"/>
              </a:rPr>
              <a:t> </a:t>
            </a:r>
            <a:r>
              <a:rPr lang="ko-KR" altLang="en-US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itchFamily="2" charset="2"/>
              </a:rPr>
              <a:t>고양이 객체는 모두 위와 같은 </a:t>
            </a:r>
            <a:r>
              <a:rPr lang="ko-KR" altLang="en-US" sz="12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itchFamily="2" charset="2"/>
              </a:rPr>
              <a:t>프로퍼티를</a:t>
            </a:r>
            <a:r>
              <a:rPr lang="ko-KR" altLang="en-US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itchFamily="2" charset="2"/>
              </a:rPr>
              <a:t> 가지지만</a:t>
            </a:r>
            <a:r>
              <a:rPr lang="en-US" altLang="ko-KR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itchFamily="2" charset="2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itchFamily="2" charset="2"/>
              </a:rPr>
              <a:t>각 </a:t>
            </a:r>
            <a:r>
              <a:rPr lang="ko-KR" altLang="en-US" sz="12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itchFamily="2" charset="2"/>
              </a:rPr>
              <a:t>프로퍼티의</a:t>
            </a:r>
            <a:r>
              <a:rPr lang="ko-KR" altLang="en-US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itchFamily="2" charset="2"/>
              </a:rPr>
              <a:t> 값은 </a:t>
            </a:r>
            <a:r>
              <a:rPr lang="ko-KR" altLang="en-US" sz="12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itchFamily="2" charset="2"/>
              </a:rPr>
              <a:t>인스턴스마다</a:t>
            </a:r>
            <a:r>
              <a:rPr lang="ko-KR" altLang="en-US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itchFamily="2" charset="2"/>
              </a:rPr>
              <a:t> 전부 다를 </a:t>
            </a:r>
            <a:r>
              <a:rPr lang="ko-KR" altLang="en-US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itchFamily="2" charset="2"/>
              </a:rPr>
              <a:t>것</a:t>
            </a:r>
            <a:r>
              <a:rPr lang="en-US" altLang="ko-KR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itchFamily="2" charset="2"/>
              </a:rPr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85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this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키워드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this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키워드는 해당 키워드가 사용된 자바스크립트 코드 영역을 포함하고 있는 객체를 가리킴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예를 들어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내부에서 사용된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this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키워드는 해당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포함하고 있는 객체를 가리킴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 내부에서 사용된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this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키워드는 객체 그 자신을 가리킴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this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 변수가 아닌 키워드이므로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사용자가 임의로 가리키는 값을 바꿀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없음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9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객체 </a:t>
            </a: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프로퍼티의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삭제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객체의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참조하는 방법은 다음과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85" y="2743365"/>
            <a:ext cx="16954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109" y="2986252"/>
            <a:ext cx="20002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96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객체 </a:t>
            </a: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프로퍼티의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삭제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delete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키워드를 사용하여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삭제하면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프로퍼티의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값뿐만 아니라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그 자체도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삭제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키워드는 본래 객체의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프로퍼티만을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삭제하기 위해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만들어졌기 때문에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함수나 변수에 사용하면 아무런 동작도 하지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않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2733840"/>
            <a:ext cx="59245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24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객체 </a:t>
            </a: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프로퍼티의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순회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/ in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사용하여 객체의 모든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순회할 수 있음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/ in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객체의 모든 열거할 수 있는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(enumerable properties)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손쉽게 순회할 수 있도록 해줌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객체의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순회하는 방법으로는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/ in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 이외에도 다음과 같은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사용할 수 있음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Object.keys</a:t>
            </a:r>
            <a:r>
              <a:rPr lang="en-US" altLang="ko-KR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Object.getOwnPropertyNames</a:t>
            </a:r>
            <a:r>
              <a:rPr lang="en-US" altLang="ko-KR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  <a:endParaRPr lang="en-US" altLang="ko-KR" sz="12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8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352400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객체 </a:t>
            </a: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프로퍼티의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순회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Object.keys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해당 객체가 가진 고유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중에서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열거할 수 있는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프로퍼티의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이름을 배열에 담아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Object.getOwnPropertyNames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해당 객체가 가진 모든 고유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프로퍼티의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이름을 배열에 담아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2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234" y="1983170"/>
            <a:ext cx="59150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4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객체간의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비교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별개의 두 객체는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프로퍼티의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값이 모두 같아도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절대로 같다고 말할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없음</a:t>
            </a:r>
            <a:endParaRPr lang="en-US" altLang="ko-KR" sz="12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1789222"/>
            <a:ext cx="596265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6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객체간의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비교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위의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 상단에서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myDog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hisDog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객체는 가지고 있는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프로퍼티의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값이 모두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이 두 객체는 별개의 객체이므로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동등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(==)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연산자와 일치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(===)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연산자로 비교해도 모두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false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위의 예제 하단에서는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herDog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hisDog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대입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이렇게 객체를 대입한 변수를 객체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레퍼런스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(object reference)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라고 하며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</a:t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이제부터 변수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herDog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은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hisDog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객체를 가리키게 됨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즉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레퍼런스는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객체 자체를 저장하는 것이 아니라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객체가 위치한 주소를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저장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변수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herDog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hisDog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동등 연산자와 일치 연산자로 비교하면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모두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true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2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7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객체 </a:t>
            </a: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프로퍼티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(property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모든 자바스크립트 객체는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Object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객체와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Object.prototype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객체의 모든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상속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prototype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이용하면 현재 존재하는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프로토타입에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새로운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프로퍼티나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손쉽게 추가할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266700" lvl="1">
              <a:lnSpc>
                <a:spcPct val="150000"/>
              </a:lnSpc>
              <a:tabLst>
                <a:tab pos="182563" algn="l"/>
                <a:tab pos="449263" algn="l"/>
              </a:tabLst>
            </a:pP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객체 </a:t>
            </a: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메소드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(method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 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모든 자바스크립트 객체는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Object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객체와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Object.prototype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객체의 모든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프로퍼티와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상속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자주 사용되는 대표적인 객체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다음과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ko-KR" altLang="en-US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hasOwnProperty</a:t>
            </a:r>
            <a:r>
              <a:rPr lang="en-US" altLang="ko-KR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propertyIsEnumerable</a:t>
            </a:r>
            <a:r>
              <a:rPr lang="en-US" altLang="ko-KR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isPrototypeOf</a:t>
            </a:r>
            <a:r>
              <a:rPr lang="en-US" altLang="ko-KR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isExtensible</a:t>
            </a:r>
            <a:r>
              <a:rPr lang="en-US" altLang="ko-KR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toString</a:t>
            </a:r>
            <a:r>
              <a:rPr lang="en-US" altLang="ko-KR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valueOf</a:t>
            </a:r>
            <a:r>
              <a:rPr lang="en-US" altLang="ko-KR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endParaRPr lang="ko-KR" altLang="en-US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0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367378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hasOwnProperty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() </a:t>
            </a:r>
            <a:r>
              <a:rPr lang="ko-KR" altLang="en-US" sz="18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메소드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hasOwnProperty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특정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프로퍼티가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해당 객체에 존재하는지를 검사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해당 객체에서 직접 선언된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프로퍼티만을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검사하며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</a:t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같은 이름의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프로퍼티라도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상속받은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false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값을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ko-KR" altLang="en-US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67" y="1459624"/>
            <a:ext cx="59245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50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9373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propertyIsEnumerable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() </a:t>
            </a:r>
            <a:r>
              <a:rPr lang="ko-KR" altLang="en-US" sz="18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메소드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propertyIsEnumerable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특정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프로퍼티가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해당 객체에 존재하고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열거할 수 있는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프로퍼티인지를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검사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즉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hasOwnProperty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메소드의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결과가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true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이면서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동시에 열거할 수 있는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프로퍼티인지를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검사</a:t>
            </a:r>
            <a:endParaRPr lang="ko-KR" altLang="en-US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15" y="2236241"/>
            <a:ext cx="59055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6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객체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자바스크립트의 기본 타입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(data type)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은 객체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(object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객체란 이름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(name)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값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(value)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으로 구성된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(property)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정렬되지 않은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집합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프로퍼티의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값으로 함수가 올 수도 있는데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(method)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라고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숫자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불리언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undefined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타입을 제외한 모든 것이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숫자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불리언과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같은 원시 타입은 값이 정해진 객체로 취급되어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객체로서의 특징도 함께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가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짐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3496004"/>
            <a:ext cx="59245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8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93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isPrototypeOf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() </a:t>
            </a:r>
            <a:r>
              <a:rPr lang="ko-KR" altLang="en-US" sz="18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메소드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isPrototypeOf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특정 객체의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프로토타입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체인에 현재 객체가 존재하는지를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검사</a:t>
            </a:r>
            <a:endParaRPr lang="ko-KR" altLang="en-US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2487175"/>
            <a:ext cx="59055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0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9373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isExtensible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() </a:t>
            </a:r>
            <a:r>
              <a:rPr lang="ko-KR" altLang="en-US" sz="18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메소드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isExtensible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객체에 새로운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추가할 수 있는지 여부를 반환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모든 객체는 기본적으로 새로운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추가할 수 있음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preventExtensions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사용하여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해당 객체에 새로운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추가할 수 없도록 설정할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ko-KR" altLang="en-US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2857500"/>
            <a:ext cx="59626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93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toString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() </a:t>
            </a:r>
            <a:r>
              <a:rPr lang="ko-KR" altLang="en-US" sz="18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메소드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toString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이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호출한 객체의 값을 문자열로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ko-KR" altLang="en-US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2312112"/>
            <a:ext cx="58864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93732" cy="14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valueOf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() </a:t>
            </a:r>
            <a:r>
              <a:rPr lang="ko-KR" altLang="en-US" sz="18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메소드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valueOf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특정 객체의 원시 타입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(primitive type)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값을 반환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원시 타입의 값이 기대되는 곳에 객체가 사용되면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내부적으로 이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호출하여 처리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만약 어떤 객체가 원시 타입의 값을 가지고 있지 않다면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객체 자신을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ko-KR" altLang="en-US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2384535"/>
            <a:ext cx="59150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9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9373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valueOf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() </a:t>
            </a:r>
            <a:r>
              <a:rPr lang="ko-KR" altLang="en-US" sz="18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메소드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위의 예제 ① 부분에서는 산술 연산을 위해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number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타입의 값을 기대하는 곳에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myFunc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객체가 사용됨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자바스크립트는 내부적으로 해당 객체의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valueOf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호출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이 객체의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valueOf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아직 정의되지 않았으므로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해당 객체 자신을 반환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산술 연산이 아닌 문자열 결합 연산이 수행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endParaRPr lang="ko-KR" altLang="en-US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그 후에 예제에서는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prototype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이용하여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valueOf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정의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② 부분에서는 내부적으로 호출된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valueOf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메소드가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해당 객체의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number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값을 반환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정상적으로 산술 연산이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수행</a:t>
            </a:r>
            <a:endParaRPr lang="ko-KR" altLang="en-US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60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9373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getter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setter </a:t>
            </a: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메소드의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정의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getter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와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setter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메소드로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정의된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단순한 값을 지닌 데이터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프로퍼티와는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달리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접근자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프로퍼티라고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명명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endParaRPr lang="ko-KR" altLang="en-US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getter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특정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프로퍼티의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값을 받아오기 위한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</a:t>
            </a:r>
            <a:endParaRPr lang="ko-KR" altLang="en-US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객체의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값에 접근할 때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getter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메소드에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아무런 인수를 전달하지 않고 호출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endParaRPr lang="ko-KR" altLang="en-US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setter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특정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프로퍼티의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값을 설정하기 위한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</a:t>
            </a:r>
            <a:endParaRPr lang="ko-KR" altLang="en-US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객체의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값을 변경할 때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setter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메소드에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대입하고자 하는 값을 인수로 전달하여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호출</a:t>
            </a:r>
            <a:endParaRPr lang="ko-KR" altLang="en-US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9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93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getter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setter </a:t>
            </a: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메소드의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정의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ko-KR" altLang="en-US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1791028"/>
            <a:ext cx="5905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3529998"/>
            <a:ext cx="59055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55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객체의 </a:t>
            </a: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프로퍼티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참조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객체의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참조하는 방법은 다음과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14" y="3028785"/>
            <a:ext cx="16478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27" y="2185823"/>
            <a:ext cx="59245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08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객체의 </a:t>
            </a: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메소드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참조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객체의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참조하는 방법은 다음과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35" y="3257385"/>
            <a:ext cx="14478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720" y="2157248"/>
            <a:ext cx="59150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24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객체의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생성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객체를 생성하는 방법은 다음과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리터럴</a:t>
            </a:r>
            <a:r>
              <a:rPr lang="ko-KR" altLang="en-US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표기</a:t>
            </a:r>
            <a:r>
              <a:rPr lang="en-US" altLang="ko-KR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(literal notation)</a:t>
            </a:r>
            <a:r>
              <a:rPr lang="ko-KR" altLang="en-US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이용한 방법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생성자</a:t>
            </a:r>
            <a:r>
              <a:rPr lang="ko-KR" altLang="en-US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r>
              <a:rPr lang="en-US" altLang="ko-KR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(constructor function)</a:t>
            </a:r>
            <a:r>
              <a:rPr lang="ko-KR" altLang="en-US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이용한 방법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Object.create</a:t>
            </a:r>
            <a:r>
              <a:rPr lang="en-US" altLang="ko-KR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() </a:t>
            </a:r>
            <a:r>
              <a:rPr lang="ko-KR" altLang="en-US" sz="12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</a:t>
            </a:r>
            <a:r>
              <a:rPr lang="ko-KR" altLang="en-US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이용한 방법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위와 같은 방법으로 생성되어 메모리에 대입된 객체를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인스턴스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(instance)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라고 함</a:t>
            </a:r>
            <a:r>
              <a:rPr lang="ko-KR" altLang="en-US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endParaRPr lang="en-US" altLang="ko-KR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0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리터럴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표기를 이용한 객체의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생성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객체를 생성하는 가장 쉬운 방법은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리터럴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표기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(literal notation)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이용하는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방법</a:t>
            </a:r>
            <a:endParaRPr lang="en-US" altLang="ko-KR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2323936"/>
            <a:ext cx="59055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8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리터럴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표기를 이용한 객체의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생성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각각의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이름과 값을 콜론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(:)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으로 연결하고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쉼표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(,)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사용해 다른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프로퍼티와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구분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프로퍼티의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이름으로는 자바스크립트의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식별자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(identifier)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나 문자열을 사용할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2264816"/>
            <a:ext cx="59626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42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생성자를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이용한 객체의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생성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new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연산자를 사용하여 객체를 생성하고 초기화할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이때 사용되는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생성자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(constructor)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라고 하며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새롭게 생성되는 객체를 초기화하는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역할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원시 타입을 위한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생성자를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미리 정의하여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제공</a:t>
            </a:r>
            <a:endParaRPr lang="en-US" altLang="ko-KR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703129"/>
            <a:ext cx="58578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9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164952</TotalTime>
  <Words>1304</Words>
  <Application>Microsoft Office PowerPoint</Application>
  <PresentationFormat>사용자 지정</PresentationFormat>
  <Paragraphs>221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굴림</vt:lpstr>
      <vt:lpstr>Arial</vt:lpstr>
      <vt:lpstr>Wingdings</vt:lpstr>
      <vt:lpstr>Calibri Light</vt:lpstr>
      <vt:lpstr>맑은 고딕 Semilight</vt:lpstr>
      <vt:lpstr>맑은 고딕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SISDDK13</dc:creator>
  <cp:lastModifiedBy>curexo</cp:lastModifiedBy>
  <cp:revision>9342</cp:revision>
  <cp:lastPrinted>2017-05-12T04:33:51Z</cp:lastPrinted>
  <dcterms:created xsi:type="dcterms:W3CDTF">2016-12-25T12:14:15Z</dcterms:created>
  <dcterms:modified xsi:type="dcterms:W3CDTF">2020-09-08T10:41:26Z</dcterms:modified>
</cp:coreProperties>
</file>