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7" r:id="rId5"/>
    <p:sldId id="260" r:id="rId6"/>
    <p:sldId id="264" r:id="rId7"/>
    <p:sldId id="278" r:id="rId8"/>
    <p:sldId id="283" r:id="rId9"/>
    <p:sldId id="284" r:id="rId10"/>
    <p:sldId id="285" r:id="rId11"/>
    <p:sldId id="286" r:id="rId12"/>
    <p:sldId id="263" r:id="rId13"/>
    <p:sldId id="262" r:id="rId14"/>
    <p:sldId id="287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34" y="5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47222" y="4591399"/>
            <a:ext cx="4193554" cy="1113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EB1C25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Noto Sans KR Medium"/>
                <a:cs typeface="Noto Sans KR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B1C25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Noto Sans KR Medium"/>
                <a:cs typeface="Noto Sans KR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0251" y="3360146"/>
            <a:ext cx="7233284" cy="3818254"/>
          </a:xfrm>
          <a:custGeom>
            <a:avLst/>
            <a:gdLst/>
            <a:ahLst/>
            <a:cxnLst/>
            <a:rect l="l" t="t" r="r" b="b"/>
            <a:pathLst>
              <a:path w="7233284" h="3818254">
                <a:moveTo>
                  <a:pt x="7034138" y="3817940"/>
                </a:moveTo>
                <a:lnTo>
                  <a:pt x="200024" y="3817940"/>
                </a:lnTo>
                <a:lnTo>
                  <a:pt x="154161" y="3812657"/>
                </a:lnTo>
                <a:lnTo>
                  <a:pt x="112059" y="3797609"/>
                </a:lnTo>
                <a:lnTo>
                  <a:pt x="74919" y="3773997"/>
                </a:lnTo>
                <a:lnTo>
                  <a:pt x="43943" y="3743020"/>
                </a:lnTo>
                <a:lnTo>
                  <a:pt x="20330" y="3705881"/>
                </a:lnTo>
                <a:lnTo>
                  <a:pt x="5282" y="3663779"/>
                </a:lnTo>
                <a:lnTo>
                  <a:pt x="0" y="3617915"/>
                </a:lnTo>
                <a:lnTo>
                  <a:pt x="0" y="200024"/>
                </a:lnTo>
                <a:lnTo>
                  <a:pt x="5282" y="154160"/>
                </a:lnTo>
                <a:lnTo>
                  <a:pt x="20330" y="112058"/>
                </a:lnTo>
                <a:lnTo>
                  <a:pt x="43943" y="74919"/>
                </a:lnTo>
                <a:lnTo>
                  <a:pt x="74919" y="43942"/>
                </a:lnTo>
                <a:lnTo>
                  <a:pt x="112059" y="20330"/>
                </a:lnTo>
                <a:lnTo>
                  <a:pt x="154161" y="5282"/>
                </a:lnTo>
                <a:lnTo>
                  <a:pt x="200022" y="0"/>
                </a:lnTo>
                <a:lnTo>
                  <a:pt x="7034140" y="0"/>
                </a:lnTo>
                <a:lnTo>
                  <a:pt x="7080002" y="5282"/>
                </a:lnTo>
                <a:lnTo>
                  <a:pt x="7122104" y="20330"/>
                </a:lnTo>
                <a:lnTo>
                  <a:pt x="7159243" y="43942"/>
                </a:lnTo>
                <a:lnTo>
                  <a:pt x="7190220" y="74919"/>
                </a:lnTo>
                <a:lnTo>
                  <a:pt x="7213832" y="112058"/>
                </a:lnTo>
                <a:lnTo>
                  <a:pt x="7228880" y="154160"/>
                </a:lnTo>
                <a:lnTo>
                  <a:pt x="7233207" y="191730"/>
                </a:lnTo>
                <a:lnTo>
                  <a:pt x="7233207" y="3626210"/>
                </a:lnTo>
                <a:lnTo>
                  <a:pt x="7213832" y="3705881"/>
                </a:lnTo>
                <a:lnTo>
                  <a:pt x="7190220" y="3743020"/>
                </a:lnTo>
                <a:lnTo>
                  <a:pt x="7159243" y="3773997"/>
                </a:lnTo>
                <a:lnTo>
                  <a:pt x="7122104" y="3797609"/>
                </a:lnTo>
                <a:lnTo>
                  <a:pt x="7080002" y="3812657"/>
                </a:lnTo>
                <a:lnTo>
                  <a:pt x="7034138" y="3817940"/>
                </a:lnTo>
                <a:close/>
              </a:path>
            </a:pathLst>
          </a:custGeom>
          <a:solidFill>
            <a:srgbClr val="AFAFA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363585" y="3360146"/>
            <a:ext cx="7233284" cy="3818254"/>
          </a:xfrm>
          <a:custGeom>
            <a:avLst/>
            <a:gdLst/>
            <a:ahLst/>
            <a:cxnLst/>
            <a:rect l="l" t="t" r="r" b="b"/>
            <a:pathLst>
              <a:path w="7233284" h="3818254">
                <a:moveTo>
                  <a:pt x="7034138" y="3817940"/>
                </a:moveTo>
                <a:lnTo>
                  <a:pt x="200024" y="3817940"/>
                </a:lnTo>
                <a:lnTo>
                  <a:pt x="154161" y="3812657"/>
                </a:lnTo>
                <a:lnTo>
                  <a:pt x="112059" y="3797609"/>
                </a:lnTo>
                <a:lnTo>
                  <a:pt x="74919" y="3773997"/>
                </a:lnTo>
                <a:lnTo>
                  <a:pt x="43943" y="3743020"/>
                </a:lnTo>
                <a:lnTo>
                  <a:pt x="20330" y="3705881"/>
                </a:lnTo>
                <a:lnTo>
                  <a:pt x="5282" y="3663779"/>
                </a:lnTo>
                <a:lnTo>
                  <a:pt x="0" y="3617915"/>
                </a:lnTo>
                <a:lnTo>
                  <a:pt x="0" y="200024"/>
                </a:lnTo>
                <a:lnTo>
                  <a:pt x="5282" y="154160"/>
                </a:lnTo>
                <a:lnTo>
                  <a:pt x="20330" y="112058"/>
                </a:lnTo>
                <a:lnTo>
                  <a:pt x="43943" y="74919"/>
                </a:lnTo>
                <a:lnTo>
                  <a:pt x="74919" y="43942"/>
                </a:lnTo>
                <a:lnTo>
                  <a:pt x="112059" y="20330"/>
                </a:lnTo>
                <a:lnTo>
                  <a:pt x="154161" y="5282"/>
                </a:lnTo>
                <a:lnTo>
                  <a:pt x="200022" y="0"/>
                </a:lnTo>
                <a:lnTo>
                  <a:pt x="7034140" y="0"/>
                </a:lnTo>
                <a:lnTo>
                  <a:pt x="7080002" y="5282"/>
                </a:lnTo>
                <a:lnTo>
                  <a:pt x="7122104" y="20330"/>
                </a:lnTo>
                <a:lnTo>
                  <a:pt x="7159243" y="43942"/>
                </a:lnTo>
                <a:lnTo>
                  <a:pt x="7190219" y="74919"/>
                </a:lnTo>
                <a:lnTo>
                  <a:pt x="7213832" y="112058"/>
                </a:lnTo>
                <a:lnTo>
                  <a:pt x="7228880" y="154160"/>
                </a:lnTo>
                <a:lnTo>
                  <a:pt x="7233207" y="191729"/>
                </a:lnTo>
                <a:lnTo>
                  <a:pt x="7233207" y="3626210"/>
                </a:lnTo>
                <a:lnTo>
                  <a:pt x="7213832" y="3705881"/>
                </a:lnTo>
                <a:lnTo>
                  <a:pt x="7190219" y="3743020"/>
                </a:lnTo>
                <a:lnTo>
                  <a:pt x="7159243" y="3773997"/>
                </a:lnTo>
                <a:lnTo>
                  <a:pt x="7122104" y="3797609"/>
                </a:lnTo>
                <a:lnTo>
                  <a:pt x="7080002" y="3812657"/>
                </a:lnTo>
                <a:lnTo>
                  <a:pt x="7034138" y="3817940"/>
                </a:lnTo>
                <a:close/>
              </a:path>
            </a:pathLst>
          </a:custGeom>
          <a:solidFill>
            <a:srgbClr val="AFAFA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B1C25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7221" y="9779777"/>
            <a:ext cx="17269460" cy="0"/>
          </a:xfrm>
          <a:custGeom>
            <a:avLst/>
            <a:gdLst/>
            <a:ahLst/>
            <a:cxnLst/>
            <a:rect l="l" t="t" r="r" b="b"/>
            <a:pathLst>
              <a:path w="17269460">
                <a:moveTo>
                  <a:pt x="0" y="0"/>
                </a:moveTo>
                <a:lnTo>
                  <a:pt x="17268942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EB1C25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349" y="1090376"/>
            <a:ext cx="6449059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EB1C25"/>
                </a:solidFill>
                <a:latin typeface="Noto Sans KR"/>
                <a:cs typeface="Noto Sans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3592" y="4773050"/>
            <a:ext cx="11341100" cy="384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Noto Sans KR Medium"/>
                <a:cs typeface="Noto Sans KR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9905" y="5192044"/>
            <a:ext cx="6954495" cy="709930"/>
          </a:xfrm>
          <a:custGeom>
            <a:avLst/>
            <a:gdLst/>
            <a:ahLst/>
            <a:cxnLst/>
            <a:rect l="l" t="t" r="r" b="b"/>
            <a:pathLst>
              <a:path w="6099809" h="709929">
                <a:moveTo>
                  <a:pt x="5745679" y="709735"/>
                </a:moveTo>
                <a:lnTo>
                  <a:pt x="354866" y="709735"/>
                </a:lnTo>
                <a:lnTo>
                  <a:pt x="308222" y="706657"/>
                </a:lnTo>
                <a:lnTo>
                  <a:pt x="262771" y="697577"/>
                </a:lnTo>
                <a:lnTo>
                  <a:pt x="219065" y="682722"/>
                </a:lnTo>
                <a:lnTo>
                  <a:pt x="177657" y="662321"/>
                </a:lnTo>
                <a:lnTo>
                  <a:pt x="139097" y="636604"/>
                </a:lnTo>
                <a:lnTo>
                  <a:pt x="103938" y="605797"/>
                </a:lnTo>
                <a:lnTo>
                  <a:pt x="73131" y="570637"/>
                </a:lnTo>
                <a:lnTo>
                  <a:pt x="47413" y="532078"/>
                </a:lnTo>
                <a:lnTo>
                  <a:pt x="27012" y="490669"/>
                </a:lnTo>
                <a:lnTo>
                  <a:pt x="12157" y="446964"/>
                </a:lnTo>
                <a:lnTo>
                  <a:pt x="3077" y="401512"/>
                </a:lnTo>
                <a:lnTo>
                  <a:pt x="0" y="354868"/>
                </a:lnTo>
                <a:lnTo>
                  <a:pt x="3077" y="308222"/>
                </a:lnTo>
                <a:lnTo>
                  <a:pt x="12157" y="262771"/>
                </a:lnTo>
                <a:lnTo>
                  <a:pt x="27012" y="219065"/>
                </a:lnTo>
                <a:lnTo>
                  <a:pt x="47413" y="177657"/>
                </a:lnTo>
                <a:lnTo>
                  <a:pt x="73131" y="139097"/>
                </a:lnTo>
                <a:lnTo>
                  <a:pt x="103938" y="103938"/>
                </a:lnTo>
                <a:lnTo>
                  <a:pt x="139097" y="73131"/>
                </a:lnTo>
                <a:lnTo>
                  <a:pt x="177657" y="47413"/>
                </a:lnTo>
                <a:lnTo>
                  <a:pt x="219065" y="27012"/>
                </a:lnTo>
                <a:lnTo>
                  <a:pt x="262771" y="12157"/>
                </a:lnTo>
                <a:lnTo>
                  <a:pt x="308222" y="3077"/>
                </a:lnTo>
                <a:lnTo>
                  <a:pt x="354867" y="0"/>
                </a:lnTo>
                <a:lnTo>
                  <a:pt x="5745678" y="0"/>
                </a:lnTo>
                <a:lnTo>
                  <a:pt x="5792323" y="3077"/>
                </a:lnTo>
                <a:lnTo>
                  <a:pt x="5837775" y="12157"/>
                </a:lnTo>
                <a:lnTo>
                  <a:pt x="5881480" y="27012"/>
                </a:lnTo>
                <a:lnTo>
                  <a:pt x="5922889" y="47413"/>
                </a:lnTo>
                <a:lnTo>
                  <a:pt x="5961448" y="73131"/>
                </a:lnTo>
                <a:lnTo>
                  <a:pt x="5996608" y="103938"/>
                </a:lnTo>
                <a:lnTo>
                  <a:pt x="6027415" y="139097"/>
                </a:lnTo>
                <a:lnTo>
                  <a:pt x="6053133" y="177657"/>
                </a:lnTo>
                <a:lnTo>
                  <a:pt x="6073533" y="219065"/>
                </a:lnTo>
                <a:lnTo>
                  <a:pt x="6088388" y="262771"/>
                </a:lnTo>
                <a:lnTo>
                  <a:pt x="6097468" y="308222"/>
                </a:lnTo>
                <a:lnTo>
                  <a:pt x="6099288" y="335812"/>
                </a:lnTo>
                <a:lnTo>
                  <a:pt x="6099288" y="373922"/>
                </a:lnTo>
                <a:lnTo>
                  <a:pt x="6088388" y="446964"/>
                </a:lnTo>
                <a:lnTo>
                  <a:pt x="6073533" y="490669"/>
                </a:lnTo>
                <a:lnTo>
                  <a:pt x="6053133" y="532078"/>
                </a:lnTo>
                <a:lnTo>
                  <a:pt x="6027415" y="570637"/>
                </a:lnTo>
                <a:lnTo>
                  <a:pt x="5996608" y="605797"/>
                </a:lnTo>
                <a:lnTo>
                  <a:pt x="5961448" y="636604"/>
                </a:lnTo>
                <a:lnTo>
                  <a:pt x="5922889" y="662321"/>
                </a:lnTo>
                <a:lnTo>
                  <a:pt x="5881480" y="682722"/>
                </a:lnTo>
                <a:lnTo>
                  <a:pt x="5837775" y="697577"/>
                </a:lnTo>
                <a:lnTo>
                  <a:pt x="5792323" y="706657"/>
                </a:lnTo>
                <a:lnTo>
                  <a:pt x="5745679" y="70973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7221" y="9779777"/>
            <a:ext cx="17269460" cy="0"/>
          </a:xfrm>
          <a:custGeom>
            <a:avLst/>
            <a:gdLst/>
            <a:ahLst/>
            <a:cxnLst/>
            <a:rect l="l" t="t" r="r" b="b"/>
            <a:pathLst>
              <a:path w="17269460">
                <a:moveTo>
                  <a:pt x="0" y="0"/>
                </a:moveTo>
                <a:lnTo>
                  <a:pt x="17268942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5232" y="3617639"/>
            <a:ext cx="9152368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9000">
                <a:solidFill>
                  <a:srgbClr val="000000"/>
                </a:solidFill>
                <a:latin typeface="+mn-ea"/>
                <a:ea typeface="+mn-ea"/>
              </a:rPr>
              <a:t>건강생성기</a:t>
            </a:r>
            <a:endParaRPr sz="9000">
              <a:latin typeface="+mn-ea"/>
              <a:ea typeface="+mn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71104" y="7581900"/>
            <a:ext cx="2648585" cy="148438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2000">
                <a:latin typeface="+mn-ea"/>
                <a:ea typeface="+mn-ea"/>
                <a:cs typeface="Noto Sans KR"/>
              </a:rPr>
              <a:t>2020011020 </a:t>
            </a:r>
            <a:r>
              <a:rPr lang="ko-KR" altLang="en-US" sz="2000">
                <a:latin typeface="+mn-ea"/>
                <a:ea typeface="+mn-ea"/>
                <a:cs typeface="Noto Sans KR"/>
              </a:rPr>
              <a:t>한대희</a:t>
            </a:r>
            <a:endParaRPr lang="en-US" altLang="ko-KR" sz="2000">
              <a:latin typeface="+mn-ea"/>
              <a:ea typeface="+mn-ea"/>
              <a:cs typeface="Noto Sans KR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altLang="ko-KR" sz="2000">
                <a:latin typeface="+mn-ea"/>
                <a:ea typeface="+mn-ea"/>
                <a:cs typeface="Noto Sans KR"/>
              </a:rPr>
              <a:t>2021041004 </a:t>
            </a:r>
            <a:r>
              <a:rPr lang="ko-KR" altLang="en-US" sz="2000">
                <a:latin typeface="+mn-ea"/>
                <a:ea typeface="+mn-ea"/>
                <a:cs typeface="Noto Sans KR"/>
              </a:rPr>
              <a:t>김민혁</a:t>
            </a:r>
            <a:endParaRPr lang="en-US" altLang="ko-KR" sz="2000">
              <a:latin typeface="+mn-ea"/>
              <a:ea typeface="+mn-ea"/>
              <a:cs typeface="Noto Sans KR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altLang="ko-KR" sz="2000">
                <a:latin typeface="+mn-ea"/>
                <a:ea typeface="+mn-ea"/>
                <a:cs typeface="Noto Sans KR"/>
              </a:rPr>
              <a:t>2021041019 </a:t>
            </a:r>
            <a:r>
              <a:rPr lang="ko-KR" altLang="en-US" sz="2000">
                <a:latin typeface="+mn-ea"/>
                <a:ea typeface="+mn-ea"/>
                <a:cs typeface="Noto Sans KR"/>
              </a:rPr>
              <a:t>박영현</a:t>
            </a:r>
            <a:endParaRPr lang="en-US" sz="2000">
              <a:latin typeface="+mn-ea"/>
              <a:ea typeface="+mn-ea"/>
              <a:cs typeface="Noto Sans KR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US" sz="2000">
                <a:latin typeface="+mn-ea"/>
                <a:ea typeface="+mn-ea"/>
                <a:cs typeface="Noto Sans KR"/>
              </a:rPr>
              <a:t>2021041020 </a:t>
            </a:r>
            <a:r>
              <a:rPr lang="ko-KR" altLang="en-US" sz="2000">
                <a:latin typeface="+mn-ea"/>
                <a:ea typeface="+mn-ea"/>
                <a:cs typeface="Noto Sans KR"/>
              </a:rPr>
              <a:t>신종환</a:t>
            </a:r>
            <a:endParaRPr lang="en-US" altLang="ko-KR" sz="2000">
              <a:latin typeface="+mn-ea"/>
              <a:ea typeface="+mn-ea"/>
              <a:cs typeface="Noto Sans K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1201" y="5301549"/>
            <a:ext cx="64008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0">
                <a:solidFill>
                  <a:srgbClr val="F9F2EF"/>
                </a:solidFill>
                <a:latin typeface="+mn-ea"/>
                <a:ea typeface="+mn-ea"/>
                <a:cs typeface="Noto Sans KR Medium"/>
              </a:rPr>
              <a:t>AI</a:t>
            </a:r>
            <a:r>
              <a:rPr lang="ko-KR" altLang="en-US" sz="2500" b="0">
                <a:solidFill>
                  <a:srgbClr val="F9F2EF"/>
                </a:solidFill>
                <a:latin typeface="+mn-ea"/>
                <a:ea typeface="+mn-ea"/>
                <a:cs typeface="Noto Sans KR Medium"/>
              </a:rPr>
              <a:t>가 만드는 맞춤 식단</a:t>
            </a:r>
            <a:r>
              <a:rPr lang="en-US" altLang="ko-KR" sz="2500" b="0">
                <a:solidFill>
                  <a:srgbClr val="F9F2EF"/>
                </a:solidFill>
                <a:latin typeface="+mn-ea"/>
                <a:ea typeface="+mn-ea"/>
                <a:cs typeface="Noto Sans KR Medium"/>
              </a:rPr>
              <a:t>, </a:t>
            </a:r>
            <a:r>
              <a:rPr lang="ko-KR" altLang="en-US" sz="2500" b="0">
                <a:solidFill>
                  <a:srgbClr val="F9F2EF"/>
                </a:solidFill>
                <a:latin typeface="+mn-ea"/>
                <a:ea typeface="+mn-ea"/>
                <a:cs typeface="Noto Sans KR Medium"/>
              </a:rPr>
              <a:t>건강한 습관의 시작</a:t>
            </a:r>
            <a:endParaRPr sz="2500">
              <a:latin typeface="+mn-ea"/>
              <a:ea typeface="+mn-ea"/>
              <a:cs typeface="Noto Sans KR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3600" y="685863"/>
            <a:ext cx="415608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spc="95">
                <a:latin typeface="+mn-ea"/>
                <a:ea typeface="+mn-ea"/>
                <a:cs typeface="Noto Sans KR"/>
              </a:rPr>
              <a:t>오픈소스 전문 프로젝트 </a:t>
            </a:r>
            <a:r>
              <a:rPr lang="en-US" altLang="ko-KR" sz="2000" spc="95">
                <a:latin typeface="+mn-ea"/>
                <a:ea typeface="+mn-ea"/>
                <a:cs typeface="Noto Sans KR"/>
              </a:rPr>
              <a:t>6</a:t>
            </a:r>
            <a:r>
              <a:rPr lang="ko-KR" altLang="en-US" sz="2000" spc="95">
                <a:latin typeface="+mn-ea"/>
                <a:ea typeface="+mn-ea"/>
                <a:cs typeface="Noto Sans KR"/>
              </a:rPr>
              <a:t>팀</a:t>
            </a:r>
            <a:r>
              <a:rPr sz="2000" spc="95">
                <a:latin typeface="+mn-ea"/>
                <a:ea typeface="+mn-ea"/>
                <a:cs typeface="Noto Sans KR"/>
              </a:rPr>
              <a:t> </a:t>
            </a:r>
            <a:r>
              <a:rPr sz="2000" spc="-25" dirty="0">
                <a:latin typeface="+mn-ea"/>
                <a:ea typeface="+mn-ea"/>
                <a:cs typeface="Noto Sans KR"/>
              </a:rPr>
              <a:t>발표</a:t>
            </a:r>
            <a:endParaRPr sz="2000">
              <a:latin typeface="+mn-ea"/>
              <a:ea typeface="+mn-ea"/>
              <a:cs typeface="Noto Sans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CDD9-21FC-1289-4A8D-4150297D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>
            <a:extLst>
              <a:ext uri="{FF2B5EF4-FFF2-40B4-BE49-F238E27FC236}">
                <a16:creationId xmlns:a16="http://schemas.microsoft.com/office/drawing/2014/main" id="{6322347F-A636-8593-5C11-E7871B273EB8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89931B5-BA68-F488-B2B3-A1F62F5F6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주요 기능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DA28B78-5C65-E4FF-70D9-71CA38E9BD01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3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3EB82561-649E-5443-80F4-22D398419803}"/>
              </a:ext>
            </a:extLst>
          </p:cNvPr>
          <p:cNvSpPr/>
          <p:nvPr/>
        </p:nvSpPr>
        <p:spPr>
          <a:xfrm>
            <a:off x="7699719" y="5196074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52F83A3C-A754-271C-112B-127E235287E9}"/>
              </a:ext>
            </a:extLst>
          </p:cNvPr>
          <p:cNvSpPr/>
          <p:nvPr/>
        </p:nvSpPr>
        <p:spPr>
          <a:xfrm>
            <a:off x="7696200" y="4060293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121255F9-1ECA-0F48-0F79-1AB1B7A3746B}"/>
              </a:ext>
            </a:extLst>
          </p:cNvPr>
          <p:cNvSpPr txBox="1"/>
          <p:nvPr/>
        </p:nvSpPr>
        <p:spPr>
          <a:xfrm>
            <a:off x="8098565" y="5264404"/>
            <a:ext cx="472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2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A22D3008-BAB9-1A33-8FEA-3D1027B9C28A}"/>
              </a:ext>
            </a:extLst>
          </p:cNvPr>
          <p:cNvSpPr txBox="1"/>
          <p:nvPr/>
        </p:nvSpPr>
        <p:spPr>
          <a:xfrm>
            <a:off x="8098568" y="4165146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1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12AA990D-2A63-F1BD-36DD-B93BD719C4AE}"/>
              </a:ext>
            </a:extLst>
          </p:cNvPr>
          <p:cNvSpPr txBox="1"/>
          <p:nvPr/>
        </p:nvSpPr>
        <p:spPr>
          <a:xfrm>
            <a:off x="9049807" y="5349597"/>
            <a:ext cx="87845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</a:rPr>
              <a:t>카테고리별 음식을 추천하여 사용자의 선택 폭 만족도 향상 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A39FCBEA-BF03-CCBB-3F84-941CB088F506}"/>
              </a:ext>
            </a:extLst>
          </p:cNvPr>
          <p:cNvSpPr txBox="1"/>
          <p:nvPr/>
        </p:nvSpPr>
        <p:spPr>
          <a:xfrm>
            <a:off x="9070167" y="4265109"/>
            <a:ext cx="55973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3DB6F7DC-7839-915B-D345-6E8FB685F027}"/>
              </a:ext>
            </a:extLst>
          </p:cNvPr>
          <p:cNvSpPr txBox="1"/>
          <p:nvPr/>
        </p:nvSpPr>
        <p:spPr>
          <a:xfrm>
            <a:off x="9106850" y="2783144"/>
            <a:ext cx="76571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>
                <a:latin typeface="+mn-ea"/>
                <a:ea typeface="+mn-ea"/>
                <a:cs typeface="Noto Sans KR Medium"/>
              </a:rPr>
              <a:t>부족한영양소 기반 음식 추천</a:t>
            </a:r>
            <a:endParaRPr sz="4400">
              <a:latin typeface="+mn-ea"/>
              <a:ea typeface="+mn-ea"/>
              <a:cs typeface="Noto Sans KR Medium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E188A88-7F57-7E37-BEF2-E031129ADC99}"/>
              </a:ext>
            </a:extLst>
          </p:cNvPr>
          <p:cNvSpPr txBox="1"/>
          <p:nvPr/>
        </p:nvSpPr>
        <p:spPr>
          <a:xfrm>
            <a:off x="9070167" y="4236908"/>
            <a:ext cx="89974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latin typeface="+mn-ea"/>
                <a:ea typeface="+mn-ea"/>
              </a:rPr>
              <a:t>AI </a:t>
            </a:r>
            <a:r>
              <a:rPr lang="ko-KR" altLang="en-US" sz="2000">
                <a:latin typeface="+mn-ea"/>
                <a:ea typeface="+mn-ea"/>
              </a:rPr>
              <a:t>기반 </a:t>
            </a:r>
            <a:r>
              <a:rPr lang="en-US" altLang="ko-KR" sz="2000">
                <a:latin typeface="+mn-ea"/>
                <a:ea typeface="+mn-ea"/>
              </a:rPr>
              <a:t>Autoencoder </a:t>
            </a:r>
            <a:r>
              <a:rPr lang="ko-KR" altLang="en-US" sz="2000">
                <a:latin typeface="+mn-ea"/>
                <a:ea typeface="+mn-ea"/>
              </a:rPr>
              <a:t>모델로 부족한 영양소를 분석하여 개인 맞춤형 음식 추천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6DBE2A-00CD-E084-4777-2CB85475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80" y="2426952"/>
            <a:ext cx="3009779" cy="6438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445990-2FE3-84F1-9B33-E126B7DF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67" y="2426952"/>
            <a:ext cx="3007067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9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1DFE-E870-07AF-7A5F-4B9C9885B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>
            <a:extLst>
              <a:ext uri="{FF2B5EF4-FFF2-40B4-BE49-F238E27FC236}">
                <a16:creationId xmlns:a16="http://schemas.microsoft.com/office/drawing/2014/main" id="{B98F3E96-3F2A-F501-1455-DE2921A4923D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5987E1D-161C-1846-95B3-3793EB7D1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주요 기능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D03F697-7537-CA43-A2A2-87E17D4AA336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3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0C4408CA-208A-C10E-6B03-9B22E4993A69}"/>
              </a:ext>
            </a:extLst>
          </p:cNvPr>
          <p:cNvSpPr/>
          <p:nvPr/>
        </p:nvSpPr>
        <p:spPr>
          <a:xfrm>
            <a:off x="10862969" y="5361650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C435B70C-A7D7-C694-7DDF-9AC752BDBF6E}"/>
              </a:ext>
            </a:extLst>
          </p:cNvPr>
          <p:cNvSpPr/>
          <p:nvPr/>
        </p:nvSpPr>
        <p:spPr>
          <a:xfrm>
            <a:off x="10859450" y="4225869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A6FDB545-4546-EE97-3AD4-61A70D4C2728}"/>
              </a:ext>
            </a:extLst>
          </p:cNvPr>
          <p:cNvSpPr txBox="1"/>
          <p:nvPr/>
        </p:nvSpPr>
        <p:spPr>
          <a:xfrm>
            <a:off x="11261815" y="5429980"/>
            <a:ext cx="472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2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3138EB76-165E-E993-2875-97471DDA504D}"/>
              </a:ext>
            </a:extLst>
          </p:cNvPr>
          <p:cNvSpPr txBox="1"/>
          <p:nvPr/>
        </p:nvSpPr>
        <p:spPr>
          <a:xfrm>
            <a:off x="11261818" y="4330722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1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30E054ED-D3A0-F606-DF3F-940039CE7D99}"/>
              </a:ext>
            </a:extLst>
          </p:cNvPr>
          <p:cNvSpPr txBox="1"/>
          <p:nvPr/>
        </p:nvSpPr>
        <p:spPr>
          <a:xfrm>
            <a:off x="12213057" y="5515173"/>
            <a:ext cx="87845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</a:rPr>
              <a:t>다른 유저를 검색해서 팔로잉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17FD5DC-62A8-EA9F-B476-41D20356A0CD}"/>
              </a:ext>
            </a:extLst>
          </p:cNvPr>
          <p:cNvSpPr txBox="1"/>
          <p:nvPr/>
        </p:nvSpPr>
        <p:spPr>
          <a:xfrm>
            <a:off x="12233417" y="4430685"/>
            <a:ext cx="55973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EA370829-B008-7032-49A8-3EFD071CAB2F}"/>
              </a:ext>
            </a:extLst>
          </p:cNvPr>
          <p:cNvSpPr txBox="1"/>
          <p:nvPr/>
        </p:nvSpPr>
        <p:spPr>
          <a:xfrm>
            <a:off x="11248563" y="2948705"/>
            <a:ext cx="8266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>
                <a:latin typeface="+mn-ea"/>
                <a:ea typeface="+mn-ea"/>
                <a:cs typeface="Noto Sans KR Medium"/>
              </a:rPr>
              <a:t>마이페이지 및 팔로잉</a:t>
            </a:r>
            <a:endParaRPr sz="4400">
              <a:latin typeface="+mn-ea"/>
              <a:ea typeface="+mn-ea"/>
              <a:cs typeface="Noto Sans KR Mediu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ACEC5-BF9A-14DE-7C06-1B74DA4F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476" y="2387100"/>
            <a:ext cx="3012354" cy="6576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1F092B-F922-DA07-3DDE-1A13BBB3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24" y="2399799"/>
            <a:ext cx="3065491" cy="6576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9AF976-A1AA-2F59-68BA-CB0B9DAA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49" y="2372840"/>
            <a:ext cx="3058633" cy="6576747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00221EDC-1DE6-F880-04A3-5C727B4C5FC1}"/>
              </a:ext>
            </a:extLst>
          </p:cNvPr>
          <p:cNvSpPr txBox="1"/>
          <p:nvPr/>
        </p:nvSpPr>
        <p:spPr>
          <a:xfrm>
            <a:off x="12213057" y="4371002"/>
            <a:ext cx="87845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  <a:cs typeface="Noto Sans KR Medium"/>
              </a:rPr>
              <a:t>마이페이지에서 자신의 종합 점수를 확인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4792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1740" y="4676420"/>
            <a:ext cx="436245" cy="410209"/>
          </a:xfrm>
          <a:custGeom>
            <a:avLst/>
            <a:gdLst/>
            <a:ahLst/>
            <a:cxnLst/>
            <a:rect l="l" t="t" r="r" b="b"/>
            <a:pathLst>
              <a:path w="436244" h="410210">
                <a:moveTo>
                  <a:pt x="380580" y="219303"/>
                </a:moveTo>
                <a:lnTo>
                  <a:pt x="379018" y="194830"/>
                </a:lnTo>
                <a:lnTo>
                  <a:pt x="374472" y="171284"/>
                </a:lnTo>
                <a:lnTo>
                  <a:pt x="367118" y="148869"/>
                </a:lnTo>
                <a:lnTo>
                  <a:pt x="357149" y="127774"/>
                </a:lnTo>
                <a:lnTo>
                  <a:pt x="327533" y="157378"/>
                </a:lnTo>
                <a:lnTo>
                  <a:pt x="333222" y="171919"/>
                </a:lnTo>
                <a:lnTo>
                  <a:pt x="337400" y="187147"/>
                </a:lnTo>
                <a:lnTo>
                  <a:pt x="339966" y="202984"/>
                </a:lnTo>
                <a:lnTo>
                  <a:pt x="340842" y="219316"/>
                </a:lnTo>
                <a:lnTo>
                  <a:pt x="333159" y="266903"/>
                </a:lnTo>
                <a:lnTo>
                  <a:pt x="311797" y="308229"/>
                </a:lnTo>
                <a:lnTo>
                  <a:pt x="279209" y="340817"/>
                </a:lnTo>
                <a:lnTo>
                  <a:pt x="237883" y="362191"/>
                </a:lnTo>
                <a:lnTo>
                  <a:pt x="190296" y="369862"/>
                </a:lnTo>
                <a:lnTo>
                  <a:pt x="142709" y="362191"/>
                </a:lnTo>
                <a:lnTo>
                  <a:pt x="101371" y="340817"/>
                </a:lnTo>
                <a:lnTo>
                  <a:pt x="68795" y="308229"/>
                </a:lnTo>
                <a:lnTo>
                  <a:pt x="47421" y="266903"/>
                </a:lnTo>
                <a:lnTo>
                  <a:pt x="39751" y="219316"/>
                </a:lnTo>
                <a:lnTo>
                  <a:pt x="47421" y="171729"/>
                </a:lnTo>
                <a:lnTo>
                  <a:pt x="68795" y="130403"/>
                </a:lnTo>
                <a:lnTo>
                  <a:pt x="101371" y="97815"/>
                </a:lnTo>
                <a:lnTo>
                  <a:pt x="142709" y="76441"/>
                </a:lnTo>
                <a:lnTo>
                  <a:pt x="190296" y="68770"/>
                </a:lnTo>
                <a:lnTo>
                  <a:pt x="205689" y="69545"/>
                </a:lnTo>
                <a:lnTo>
                  <a:pt x="220624" y="71831"/>
                </a:lnTo>
                <a:lnTo>
                  <a:pt x="235051" y="75539"/>
                </a:lnTo>
                <a:lnTo>
                  <a:pt x="248869" y="80594"/>
                </a:lnTo>
                <a:lnTo>
                  <a:pt x="278701" y="50761"/>
                </a:lnTo>
                <a:lnTo>
                  <a:pt x="258229" y="41503"/>
                </a:lnTo>
                <a:lnTo>
                  <a:pt x="236562" y="34683"/>
                </a:lnTo>
                <a:lnTo>
                  <a:pt x="213855" y="30467"/>
                </a:lnTo>
                <a:lnTo>
                  <a:pt x="190296" y="29019"/>
                </a:lnTo>
                <a:lnTo>
                  <a:pt x="146659" y="34048"/>
                </a:lnTo>
                <a:lnTo>
                  <a:pt x="106603" y="48361"/>
                </a:lnTo>
                <a:lnTo>
                  <a:pt x="71272" y="70827"/>
                </a:lnTo>
                <a:lnTo>
                  <a:pt x="41808" y="100291"/>
                </a:lnTo>
                <a:lnTo>
                  <a:pt x="19342" y="135623"/>
                </a:lnTo>
                <a:lnTo>
                  <a:pt x="5029" y="175679"/>
                </a:lnTo>
                <a:lnTo>
                  <a:pt x="0" y="219316"/>
                </a:lnTo>
                <a:lnTo>
                  <a:pt x="5029" y="262940"/>
                </a:lnTo>
                <a:lnTo>
                  <a:pt x="19342" y="302996"/>
                </a:lnTo>
                <a:lnTo>
                  <a:pt x="41808" y="338328"/>
                </a:lnTo>
                <a:lnTo>
                  <a:pt x="71272" y="367792"/>
                </a:lnTo>
                <a:lnTo>
                  <a:pt x="106603" y="390258"/>
                </a:lnTo>
                <a:lnTo>
                  <a:pt x="146659" y="404571"/>
                </a:lnTo>
                <a:lnTo>
                  <a:pt x="190296" y="409600"/>
                </a:lnTo>
                <a:lnTo>
                  <a:pt x="233921" y="404571"/>
                </a:lnTo>
                <a:lnTo>
                  <a:pt x="273977" y="390258"/>
                </a:lnTo>
                <a:lnTo>
                  <a:pt x="309308" y="367792"/>
                </a:lnTo>
                <a:lnTo>
                  <a:pt x="338785" y="338328"/>
                </a:lnTo>
                <a:lnTo>
                  <a:pt x="361238" y="302996"/>
                </a:lnTo>
                <a:lnTo>
                  <a:pt x="375564" y="262940"/>
                </a:lnTo>
                <a:lnTo>
                  <a:pt x="380580" y="219303"/>
                </a:lnTo>
                <a:close/>
              </a:path>
              <a:path w="436244" h="410210">
                <a:moveTo>
                  <a:pt x="435978" y="6235"/>
                </a:moveTo>
                <a:lnTo>
                  <a:pt x="430809" y="1016"/>
                </a:lnTo>
                <a:lnTo>
                  <a:pt x="425780" y="0"/>
                </a:lnTo>
                <a:lnTo>
                  <a:pt x="419760" y="2603"/>
                </a:lnTo>
                <a:lnTo>
                  <a:pt x="369519" y="28422"/>
                </a:lnTo>
                <a:lnTo>
                  <a:pt x="324256" y="62128"/>
                </a:lnTo>
                <a:lnTo>
                  <a:pt x="290880" y="94386"/>
                </a:lnTo>
                <a:lnTo>
                  <a:pt x="259613" y="128485"/>
                </a:lnTo>
                <a:lnTo>
                  <a:pt x="230212" y="164223"/>
                </a:lnTo>
                <a:lnTo>
                  <a:pt x="202399" y="201358"/>
                </a:lnTo>
                <a:lnTo>
                  <a:pt x="194081" y="213144"/>
                </a:lnTo>
                <a:lnTo>
                  <a:pt x="190017" y="218922"/>
                </a:lnTo>
                <a:lnTo>
                  <a:pt x="185712" y="212242"/>
                </a:lnTo>
                <a:lnTo>
                  <a:pt x="181457" y="205625"/>
                </a:lnTo>
                <a:lnTo>
                  <a:pt x="177190" y="199085"/>
                </a:lnTo>
                <a:lnTo>
                  <a:pt x="146100" y="167220"/>
                </a:lnTo>
                <a:lnTo>
                  <a:pt x="131203" y="162001"/>
                </a:lnTo>
                <a:lnTo>
                  <a:pt x="115468" y="162737"/>
                </a:lnTo>
                <a:lnTo>
                  <a:pt x="84239" y="187452"/>
                </a:lnTo>
                <a:lnTo>
                  <a:pt x="83769" y="192874"/>
                </a:lnTo>
                <a:lnTo>
                  <a:pt x="87680" y="192874"/>
                </a:lnTo>
                <a:lnTo>
                  <a:pt x="91376" y="192608"/>
                </a:lnTo>
                <a:lnTo>
                  <a:pt x="94996" y="192913"/>
                </a:lnTo>
                <a:lnTo>
                  <a:pt x="125818" y="222097"/>
                </a:lnTo>
                <a:lnTo>
                  <a:pt x="145745" y="263055"/>
                </a:lnTo>
                <a:lnTo>
                  <a:pt x="152933" y="279781"/>
                </a:lnTo>
                <a:lnTo>
                  <a:pt x="160540" y="296303"/>
                </a:lnTo>
                <a:lnTo>
                  <a:pt x="168744" y="312521"/>
                </a:lnTo>
                <a:lnTo>
                  <a:pt x="177749" y="328345"/>
                </a:lnTo>
                <a:lnTo>
                  <a:pt x="181648" y="334759"/>
                </a:lnTo>
                <a:lnTo>
                  <a:pt x="186753" y="334848"/>
                </a:lnTo>
                <a:lnTo>
                  <a:pt x="197942" y="316725"/>
                </a:lnTo>
                <a:lnTo>
                  <a:pt x="212521" y="293014"/>
                </a:lnTo>
                <a:lnTo>
                  <a:pt x="219824" y="281165"/>
                </a:lnTo>
                <a:lnTo>
                  <a:pt x="238366" y="250240"/>
                </a:lnTo>
                <a:lnTo>
                  <a:pt x="256768" y="219227"/>
                </a:lnTo>
                <a:lnTo>
                  <a:pt x="275996" y="188747"/>
                </a:lnTo>
                <a:lnTo>
                  <a:pt x="319087" y="130987"/>
                </a:lnTo>
                <a:lnTo>
                  <a:pt x="362407" y="79451"/>
                </a:lnTo>
                <a:lnTo>
                  <a:pt x="406247" y="34556"/>
                </a:lnTo>
                <a:lnTo>
                  <a:pt x="431253" y="10629"/>
                </a:lnTo>
                <a:lnTo>
                  <a:pt x="435978" y="623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1349" y="1090376"/>
            <a:ext cx="7283451" cy="7630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기존 제품과의 차별점</a:t>
            </a:r>
            <a:endParaRPr spc="-3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4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1740" y="3720199"/>
            <a:ext cx="436245" cy="410209"/>
          </a:xfrm>
          <a:custGeom>
            <a:avLst/>
            <a:gdLst/>
            <a:ahLst/>
            <a:cxnLst/>
            <a:rect l="l" t="t" r="r" b="b"/>
            <a:pathLst>
              <a:path w="436244" h="410210">
                <a:moveTo>
                  <a:pt x="380580" y="219303"/>
                </a:moveTo>
                <a:lnTo>
                  <a:pt x="379018" y="194830"/>
                </a:lnTo>
                <a:lnTo>
                  <a:pt x="374472" y="171284"/>
                </a:lnTo>
                <a:lnTo>
                  <a:pt x="367118" y="148856"/>
                </a:lnTo>
                <a:lnTo>
                  <a:pt x="357149" y="127774"/>
                </a:lnTo>
                <a:lnTo>
                  <a:pt x="327533" y="157378"/>
                </a:lnTo>
                <a:lnTo>
                  <a:pt x="333222" y="171919"/>
                </a:lnTo>
                <a:lnTo>
                  <a:pt x="337400" y="187147"/>
                </a:lnTo>
                <a:lnTo>
                  <a:pt x="339966" y="202971"/>
                </a:lnTo>
                <a:lnTo>
                  <a:pt x="340842" y="219316"/>
                </a:lnTo>
                <a:lnTo>
                  <a:pt x="333159" y="266903"/>
                </a:lnTo>
                <a:lnTo>
                  <a:pt x="311797" y="308229"/>
                </a:lnTo>
                <a:lnTo>
                  <a:pt x="279209" y="340817"/>
                </a:lnTo>
                <a:lnTo>
                  <a:pt x="237883" y="362191"/>
                </a:lnTo>
                <a:lnTo>
                  <a:pt x="190296" y="369862"/>
                </a:lnTo>
                <a:lnTo>
                  <a:pt x="142709" y="362191"/>
                </a:lnTo>
                <a:lnTo>
                  <a:pt x="101371" y="340817"/>
                </a:lnTo>
                <a:lnTo>
                  <a:pt x="68795" y="308229"/>
                </a:lnTo>
                <a:lnTo>
                  <a:pt x="47421" y="266903"/>
                </a:lnTo>
                <a:lnTo>
                  <a:pt x="39751" y="219316"/>
                </a:lnTo>
                <a:lnTo>
                  <a:pt x="47421" y="171729"/>
                </a:lnTo>
                <a:lnTo>
                  <a:pt x="68795" y="130403"/>
                </a:lnTo>
                <a:lnTo>
                  <a:pt x="101371" y="97815"/>
                </a:lnTo>
                <a:lnTo>
                  <a:pt x="142709" y="76441"/>
                </a:lnTo>
                <a:lnTo>
                  <a:pt x="190296" y="68770"/>
                </a:lnTo>
                <a:lnTo>
                  <a:pt x="205689" y="69545"/>
                </a:lnTo>
                <a:lnTo>
                  <a:pt x="220624" y="71831"/>
                </a:lnTo>
                <a:lnTo>
                  <a:pt x="235051" y="75539"/>
                </a:lnTo>
                <a:lnTo>
                  <a:pt x="248869" y="80594"/>
                </a:lnTo>
                <a:lnTo>
                  <a:pt x="278701" y="50761"/>
                </a:lnTo>
                <a:lnTo>
                  <a:pt x="258229" y="41503"/>
                </a:lnTo>
                <a:lnTo>
                  <a:pt x="236562" y="34683"/>
                </a:lnTo>
                <a:lnTo>
                  <a:pt x="213855" y="30467"/>
                </a:lnTo>
                <a:lnTo>
                  <a:pt x="190296" y="29019"/>
                </a:lnTo>
                <a:lnTo>
                  <a:pt x="146659" y="34048"/>
                </a:lnTo>
                <a:lnTo>
                  <a:pt x="106603" y="48361"/>
                </a:lnTo>
                <a:lnTo>
                  <a:pt x="71272" y="70827"/>
                </a:lnTo>
                <a:lnTo>
                  <a:pt x="41808" y="100291"/>
                </a:lnTo>
                <a:lnTo>
                  <a:pt x="19342" y="135623"/>
                </a:lnTo>
                <a:lnTo>
                  <a:pt x="5029" y="175679"/>
                </a:lnTo>
                <a:lnTo>
                  <a:pt x="0" y="219316"/>
                </a:lnTo>
                <a:lnTo>
                  <a:pt x="5029" y="262940"/>
                </a:lnTo>
                <a:lnTo>
                  <a:pt x="19342" y="302996"/>
                </a:lnTo>
                <a:lnTo>
                  <a:pt x="41808" y="338328"/>
                </a:lnTo>
                <a:lnTo>
                  <a:pt x="71272" y="367792"/>
                </a:lnTo>
                <a:lnTo>
                  <a:pt x="106603" y="390258"/>
                </a:lnTo>
                <a:lnTo>
                  <a:pt x="146659" y="404571"/>
                </a:lnTo>
                <a:lnTo>
                  <a:pt x="190296" y="409600"/>
                </a:lnTo>
                <a:lnTo>
                  <a:pt x="233921" y="404571"/>
                </a:lnTo>
                <a:lnTo>
                  <a:pt x="273977" y="390258"/>
                </a:lnTo>
                <a:lnTo>
                  <a:pt x="309308" y="367792"/>
                </a:lnTo>
                <a:lnTo>
                  <a:pt x="338785" y="338328"/>
                </a:lnTo>
                <a:lnTo>
                  <a:pt x="361238" y="302983"/>
                </a:lnTo>
                <a:lnTo>
                  <a:pt x="375564" y="262940"/>
                </a:lnTo>
                <a:lnTo>
                  <a:pt x="380580" y="219303"/>
                </a:lnTo>
                <a:close/>
              </a:path>
              <a:path w="436244" h="410210">
                <a:moveTo>
                  <a:pt x="435978" y="6235"/>
                </a:moveTo>
                <a:lnTo>
                  <a:pt x="430809" y="1016"/>
                </a:lnTo>
                <a:lnTo>
                  <a:pt x="425780" y="0"/>
                </a:lnTo>
                <a:lnTo>
                  <a:pt x="419760" y="2603"/>
                </a:lnTo>
                <a:lnTo>
                  <a:pt x="369519" y="28409"/>
                </a:lnTo>
                <a:lnTo>
                  <a:pt x="324256" y="62128"/>
                </a:lnTo>
                <a:lnTo>
                  <a:pt x="290880" y="94386"/>
                </a:lnTo>
                <a:lnTo>
                  <a:pt x="259613" y="128485"/>
                </a:lnTo>
                <a:lnTo>
                  <a:pt x="230212" y="164223"/>
                </a:lnTo>
                <a:lnTo>
                  <a:pt x="202399" y="201358"/>
                </a:lnTo>
                <a:lnTo>
                  <a:pt x="194081" y="213144"/>
                </a:lnTo>
                <a:lnTo>
                  <a:pt x="190017" y="218922"/>
                </a:lnTo>
                <a:lnTo>
                  <a:pt x="185712" y="212242"/>
                </a:lnTo>
                <a:lnTo>
                  <a:pt x="181457" y="205625"/>
                </a:lnTo>
                <a:lnTo>
                  <a:pt x="177190" y="199085"/>
                </a:lnTo>
                <a:lnTo>
                  <a:pt x="146100" y="167220"/>
                </a:lnTo>
                <a:lnTo>
                  <a:pt x="131203" y="162001"/>
                </a:lnTo>
                <a:lnTo>
                  <a:pt x="115468" y="162737"/>
                </a:lnTo>
                <a:lnTo>
                  <a:pt x="84239" y="187452"/>
                </a:lnTo>
                <a:lnTo>
                  <a:pt x="83769" y="192862"/>
                </a:lnTo>
                <a:lnTo>
                  <a:pt x="87680" y="192862"/>
                </a:lnTo>
                <a:lnTo>
                  <a:pt x="91376" y="192608"/>
                </a:lnTo>
                <a:lnTo>
                  <a:pt x="94996" y="192913"/>
                </a:lnTo>
                <a:lnTo>
                  <a:pt x="125818" y="222097"/>
                </a:lnTo>
                <a:lnTo>
                  <a:pt x="145745" y="263055"/>
                </a:lnTo>
                <a:lnTo>
                  <a:pt x="152933" y="279781"/>
                </a:lnTo>
                <a:lnTo>
                  <a:pt x="160540" y="296303"/>
                </a:lnTo>
                <a:lnTo>
                  <a:pt x="168744" y="312521"/>
                </a:lnTo>
                <a:lnTo>
                  <a:pt x="177749" y="328345"/>
                </a:lnTo>
                <a:lnTo>
                  <a:pt x="181648" y="334759"/>
                </a:lnTo>
                <a:lnTo>
                  <a:pt x="186753" y="334848"/>
                </a:lnTo>
                <a:lnTo>
                  <a:pt x="197942" y="316725"/>
                </a:lnTo>
                <a:lnTo>
                  <a:pt x="212521" y="293014"/>
                </a:lnTo>
                <a:lnTo>
                  <a:pt x="219824" y="281165"/>
                </a:lnTo>
                <a:lnTo>
                  <a:pt x="238366" y="250240"/>
                </a:lnTo>
                <a:lnTo>
                  <a:pt x="256768" y="219227"/>
                </a:lnTo>
                <a:lnTo>
                  <a:pt x="275996" y="188747"/>
                </a:lnTo>
                <a:lnTo>
                  <a:pt x="319087" y="130987"/>
                </a:lnTo>
                <a:lnTo>
                  <a:pt x="362407" y="79451"/>
                </a:lnTo>
                <a:lnTo>
                  <a:pt x="406247" y="34556"/>
                </a:lnTo>
                <a:lnTo>
                  <a:pt x="431253" y="10629"/>
                </a:lnTo>
                <a:lnTo>
                  <a:pt x="435978" y="623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9600" y="3387891"/>
            <a:ext cx="12230735" cy="1755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5835">
              <a:lnSpc>
                <a:spcPct val="197600"/>
              </a:lnSpc>
              <a:spcBef>
                <a:spcPts val="415"/>
              </a:spcBef>
              <a:tabLst>
                <a:tab pos="3700779" algn="l"/>
                <a:tab pos="3944620" algn="l"/>
              </a:tabLst>
            </a:pPr>
            <a:r>
              <a:rPr lang="ko-KR" altLang="en-US" sz="3000" b="0">
                <a:latin typeface="+mn-ea"/>
                <a:ea typeface="+mn-ea"/>
                <a:cs typeface="Noto Sans KR Medium"/>
              </a:rPr>
              <a:t>사진 촬영을 이용한 편리한 식단 등록 서비스</a:t>
            </a:r>
            <a:endParaRPr lang="en-US" altLang="ko-KR" sz="3000" b="0">
              <a:latin typeface="+mn-ea"/>
              <a:ea typeface="+mn-ea"/>
              <a:cs typeface="Noto Sans KR Medium"/>
            </a:endParaRPr>
          </a:p>
          <a:p>
            <a:pPr marL="12700" marR="2235835">
              <a:lnSpc>
                <a:spcPct val="197600"/>
              </a:lnSpc>
              <a:spcBef>
                <a:spcPts val="415"/>
              </a:spcBef>
              <a:tabLst>
                <a:tab pos="3700779" algn="l"/>
                <a:tab pos="3944620" algn="l"/>
              </a:tabLst>
            </a:pPr>
            <a:r>
              <a:rPr lang="ko-KR" altLang="en-US" sz="3000" b="0">
                <a:latin typeface="+mn-ea"/>
                <a:ea typeface="+mn-ea"/>
                <a:cs typeface="Noto Sans KR Medium"/>
              </a:rPr>
              <a:t>개인 맞춤 </a:t>
            </a:r>
            <a:r>
              <a:rPr lang="en-US" altLang="ko-KR" sz="3000" b="0">
                <a:latin typeface="+mn-ea"/>
                <a:ea typeface="+mn-ea"/>
                <a:cs typeface="Noto Sans KR Medium"/>
              </a:rPr>
              <a:t>AI </a:t>
            </a:r>
            <a:r>
              <a:rPr lang="ko-KR" altLang="en-US" sz="3000" b="0">
                <a:latin typeface="+mn-ea"/>
                <a:ea typeface="+mn-ea"/>
                <a:cs typeface="Noto Sans KR Medium"/>
              </a:rPr>
              <a:t>식단 추천 서비스</a:t>
            </a:r>
            <a:endParaRPr lang="en-US" sz="3000" b="0">
              <a:latin typeface="+mn-ea"/>
              <a:ea typeface="+mn-ea"/>
              <a:cs typeface="Noto Sans K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5164" y="4175778"/>
            <a:ext cx="6258090" cy="2631298"/>
          </a:xfrm>
          <a:prstGeom prst="rect">
            <a:avLst/>
          </a:prstGeom>
        </p:spPr>
        <p:txBody>
          <a:bodyPr vert="horz" wrap="square" lIns="0" tIns="275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lang="en-US" altLang="ko-KR" sz="3000">
                <a:latin typeface="+mn-ea"/>
                <a:ea typeface="+mn-ea"/>
                <a:cs typeface="Noto Sans KR Medium"/>
              </a:rPr>
              <a:t>AI 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모델 성능 향상</a:t>
            </a:r>
          </a:p>
          <a:p>
            <a:pPr marL="12700" marR="5080">
              <a:lnSpc>
                <a:spcPct val="114100"/>
              </a:lnSpc>
              <a:spcBef>
                <a:spcPts val="1200"/>
              </a:spcBef>
            </a:pPr>
            <a:r>
              <a:rPr lang="ko-KR" altLang="en-US" sz="2300">
                <a:latin typeface="+mn-ea"/>
                <a:ea typeface="+mn-ea"/>
                <a:cs typeface="Noto Sans KR"/>
              </a:rPr>
              <a:t>추가 데이터를 확보하여 보다 완벽한 개인 맞춤 추천 시스템 필요</a:t>
            </a:r>
            <a:endParaRPr lang="en-US" altLang="ko-KR" sz="2300">
              <a:latin typeface="+mn-ea"/>
              <a:ea typeface="+mn-ea"/>
              <a:cs typeface="Noto Sans KR"/>
            </a:endParaRPr>
          </a:p>
          <a:p>
            <a:pPr marL="12700" marR="5080">
              <a:lnSpc>
                <a:spcPct val="114100"/>
              </a:lnSpc>
              <a:spcBef>
                <a:spcPts val="1200"/>
              </a:spcBef>
            </a:pPr>
            <a:r>
              <a:rPr lang="ko-KR" altLang="en-US" sz="2300">
                <a:latin typeface="+mn-ea"/>
                <a:ea typeface="+mn-ea"/>
                <a:cs typeface="Noto Sans KR"/>
              </a:rPr>
              <a:t>사진 기반 음식 인식 시 기본 영양정보 예측 정확도 개선 필요</a:t>
            </a:r>
            <a:endParaRPr lang="en-US" altLang="ko-KR" sz="2300">
              <a:latin typeface="+mn-ea"/>
              <a:ea typeface="+mn-ea"/>
              <a:cs typeface="Noto Sans K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1192" y="4496536"/>
            <a:ext cx="5967730" cy="1404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lang="en-US" sz="3000">
                <a:latin typeface="+mn-ea"/>
                <a:ea typeface="+mn-ea"/>
                <a:cs typeface="Noto Sans KR Medium"/>
              </a:rPr>
              <a:t>UI/UX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 개선</a:t>
            </a:r>
          </a:p>
          <a:p>
            <a:pPr marL="12700" marR="5080" algn="l">
              <a:lnSpc>
                <a:spcPct val="114100"/>
              </a:lnSpc>
              <a:spcBef>
                <a:spcPts val="1195"/>
              </a:spcBef>
            </a:pPr>
            <a:r>
              <a:rPr lang="ko-KR" altLang="en-US" sz="2300">
                <a:latin typeface="+mn-ea"/>
                <a:ea typeface="+mn-ea"/>
                <a:cs typeface="Noto Sans KR"/>
              </a:rPr>
              <a:t>사용자 편의성을 높이기 위한 화면 구성 및 인터렉션을 개선해야 함</a:t>
            </a:r>
          </a:p>
        </p:txBody>
      </p:sp>
      <p:sp>
        <p:nvSpPr>
          <p:cNvPr id="5" name="object 5"/>
          <p:cNvSpPr/>
          <p:nvPr/>
        </p:nvSpPr>
        <p:spPr>
          <a:xfrm>
            <a:off x="9675164" y="3667621"/>
            <a:ext cx="1195705" cy="575945"/>
          </a:xfrm>
          <a:custGeom>
            <a:avLst/>
            <a:gdLst/>
            <a:ahLst/>
            <a:cxnLst/>
            <a:rect l="l" t="t" r="r" b="b"/>
            <a:pathLst>
              <a:path w="1195704" h="575945">
                <a:moveTo>
                  <a:pt x="908955" y="575371"/>
                </a:moveTo>
                <a:lnTo>
                  <a:pt x="287683" y="575371"/>
                </a:lnTo>
                <a:lnTo>
                  <a:pt x="242409" y="571787"/>
                </a:lnTo>
                <a:lnTo>
                  <a:pt x="198657" y="561249"/>
                </a:lnTo>
                <a:lnTo>
                  <a:pt x="157199" y="544077"/>
                </a:lnTo>
                <a:lnTo>
                  <a:pt x="118810" y="520590"/>
                </a:lnTo>
                <a:lnTo>
                  <a:pt x="84261" y="491110"/>
                </a:lnTo>
                <a:lnTo>
                  <a:pt x="54780" y="456561"/>
                </a:lnTo>
                <a:lnTo>
                  <a:pt x="31294" y="418172"/>
                </a:lnTo>
                <a:lnTo>
                  <a:pt x="14121" y="376714"/>
                </a:lnTo>
                <a:lnTo>
                  <a:pt x="3583" y="332961"/>
                </a:lnTo>
                <a:lnTo>
                  <a:pt x="0" y="287685"/>
                </a:lnTo>
                <a:lnTo>
                  <a:pt x="3583" y="242410"/>
                </a:lnTo>
                <a:lnTo>
                  <a:pt x="14121" y="198657"/>
                </a:lnTo>
                <a:lnTo>
                  <a:pt x="31294" y="157199"/>
                </a:lnTo>
                <a:lnTo>
                  <a:pt x="54780" y="118810"/>
                </a:lnTo>
                <a:lnTo>
                  <a:pt x="84261" y="84261"/>
                </a:lnTo>
                <a:lnTo>
                  <a:pt x="118810" y="54780"/>
                </a:lnTo>
                <a:lnTo>
                  <a:pt x="157199" y="31294"/>
                </a:lnTo>
                <a:lnTo>
                  <a:pt x="198657" y="14121"/>
                </a:lnTo>
                <a:lnTo>
                  <a:pt x="242409" y="3583"/>
                </a:lnTo>
                <a:lnTo>
                  <a:pt x="287685" y="0"/>
                </a:lnTo>
                <a:lnTo>
                  <a:pt x="908953" y="0"/>
                </a:lnTo>
                <a:lnTo>
                  <a:pt x="954229" y="3583"/>
                </a:lnTo>
                <a:lnTo>
                  <a:pt x="997982" y="14121"/>
                </a:lnTo>
                <a:lnTo>
                  <a:pt x="1039439" y="31294"/>
                </a:lnTo>
                <a:lnTo>
                  <a:pt x="1077829" y="54780"/>
                </a:lnTo>
                <a:lnTo>
                  <a:pt x="1112377" y="84261"/>
                </a:lnTo>
                <a:lnTo>
                  <a:pt x="1141858" y="118810"/>
                </a:lnTo>
                <a:lnTo>
                  <a:pt x="1165344" y="157199"/>
                </a:lnTo>
                <a:lnTo>
                  <a:pt x="1182517" y="198657"/>
                </a:lnTo>
                <a:lnTo>
                  <a:pt x="1193055" y="242410"/>
                </a:lnTo>
                <a:lnTo>
                  <a:pt x="1195693" y="275743"/>
                </a:lnTo>
                <a:lnTo>
                  <a:pt x="1195693" y="299628"/>
                </a:lnTo>
                <a:lnTo>
                  <a:pt x="1182517" y="376714"/>
                </a:lnTo>
                <a:lnTo>
                  <a:pt x="1165344" y="418172"/>
                </a:lnTo>
                <a:lnTo>
                  <a:pt x="1141858" y="456561"/>
                </a:lnTo>
                <a:lnTo>
                  <a:pt x="1112377" y="491110"/>
                </a:lnTo>
                <a:lnTo>
                  <a:pt x="1077829" y="520590"/>
                </a:lnTo>
                <a:lnTo>
                  <a:pt x="1039439" y="544077"/>
                </a:lnTo>
                <a:lnTo>
                  <a:pt x="997982" y="561249"/>
                </a:lnTo>
                <a:lnTo>
                  <a:pt x="954229" y="571787"/>
                </a:lnTo>
                <a:lnTo>
                  <a:pt x="908955" y="5753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53600" y="3810681"/>
            <a:ext cx="119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개선사항</a:t>
            </a:r>
            <a:r>
              <a:rPr sz="1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2</a:t>
            </a:r>
            <a:endParaRPr sz="1800">
              <a:latin typeface="+mn-ea"/>
              <a:ea typeface="+mn-ea"/>
              <a:cs typeface="Noto Sans K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개선 사항</a:t>
            </a:r>
            <a:endParaRPr spc="-3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167" y="644556"/>
            <a:ext cx="39941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5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4C4C577-B744-7A91-463D-FC0689A94A6D}"/>
              </a:ext>
            </a:extLst>
          </p:cNvPr>
          <p:cNvSpPr/>
          <p:nvPr/>
        </p:nvSpPr>
        <p:spPr>
          <a:xfrm>
            <a:off x="1971192" y="3667621"/>
            <a:ext cx="1195705" cy="575945"/>
          </a:xfrm>
          <a:custGeom>
            <a:avLst/>
            <a:gdLst/>
            <a:ahLst/>
            <a:cxnLst/>
            <a:rect l="l" t="t" r="r" b="b"/>
            <a:pathLst>
              <a:path w="1195704" h="575945">
                <a:moveTo>
                  <a:pt x="908955" y="575371"/>
                </a:moveTo>
                <a:lnTo>
                  <a:pt x="287683" y="575371"/>
                </a:lnTo>
                <a:lnTo>
                  <a:pt x="242409" y="571787"/>
                </a:lnTo>
                <a:lnTo>
                  <a:pt x="198657" y="561249"/>
                </a:lnTo>
                <a:lnTo>
                  <a:pt x="157199" y="544077"/>
                </a:lnTo>
                <a:lnTo>
                  <a:pt x="118810" y="520590"/>
                </a:lnTo>
                <a:lnTo>
                  <a:pt x="84261" y="491110"/>
                </a:lnTo>
                <a:lnTo>
                  <a:pt x="54780" y="456561"/>
                </a:lnTo>
                <a:lnTo>
                  <a:pt x="31294" y="418172"/>
                </a:lnTo>
                <a:lnTo>
                  <a:pt x="14121" y="376714"/>
                </a:lnTo>
                <a:lnTo>
                  <a:pt x="3583" y="332961"/>
                </a:lnTo>
                <a:lnTo>
                  <a:pt x="0" y="287685"/>
                </a:lnTo>
                <a:lnTo>
                  <a:pt x="3583" y="242410"/>
                </a:lnTo>
                <a:lnTo>
                  <a:pt x="14121" y="198657"/>
                </a:lnTo>
                <a:lnTo>
                  <a:pt x="31294" y="157199"/>
                </a:lnTo>
                <a:lnTo>
                  <a:pt x="54780" y="118810"/>
                </a:lnTo>
                <a:lnTo>
                  <a:pt x="84261" y="84261"/>
                </a:lnTo>
                <a:lnTo>
                  <a:pt x="118810" y="54780"/>
                </a:lnTo>
                <a:lnTo>
                  <a:pt x="157199" y="31294"/>
                </a:lnTo>
                <a:lnTo>
                  <a:pt x="198657" y="14121"/>
                </a:lnTo>
                <a:lnTo>
                  <a:pt x="242409" y="3583"/>
                </a:lnTo>
                <a:lnTo>
                  <a:pt x="287685" y="0"/>
                </a:lnTo>
                <a:lnTo>
                  <a:pt x="908953" y="0"/>
                </a:lnTo>
                <a:lnTo>
                  <a:pt x="954229" y="3583"/>
                </a:lnTo>
                <a:lnTo>
                  <a:pt x="997982" y="14121"/>
                </a:lnTo>
                <a:lnTo>
                  <a:pt x="1039439" y="31294"/>
                </a:lnTo>
                <a:lnTo>
                  <a:pt x="1077829" y="54780"/>
                </a:lnTo>
                <a:lnTo>
                  <a:pt x="1112377" y="84261"/>
                </a:lnTo>
                <a:lnTo>
                  <a:pt x="1141858" y="118810"/>
                </a:lnTo>
                <a:lnTo>
                  <a:pt x="1165344" y="157199"/>
                </a:lnTo>
                <a:lnTo>
                  <a:pt x="1182517" y="198657"/>
                </a:lnTo>
                <a:lnTo>
                  <a:pt x="1193055" y="242410"/>
                </a:lnTo>
                <a:lnTo>
                  <a:pt x="1195693" y="275743"/>
                </a:lnTo>
                <a:lnTo>
                  <a:pt x="1195693" y="299628"/>
                </a:lnTo>
                <a:lnTo>
                  <a:pt x="1182517" y="376714"/>
                </a:lnTo>
                <a:lnTo>
                  <a:pt x="1165344" y="418172"/>
                </a:lnTo>
                <a:lnTo>
                  <a:pt x="1141858" y="456561"/>
                </a:lnTo>
                <a:lnTo>
                  <a:pt x="1112377" y="491110"/>
                </a:lnTo>
                <a:lnTo>
                  <a:pt x="1077829" y="520590"/>
                </a:lnTo>
                <a:lnTo>
                  <a:pt x="1039439" y="544077"/>
                </a:lnTo>
                <a:lnTo>
                  <a:pt x="997982" y="561249"/>
                </a:lnTo>
                <a:lnTo>
                  <a:pt x="954229" y="571787"/>
                </a:lnTo>
                <a:lnTo>
                  <a:pt x="908955" y="5753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7C68B2BD-FD18-B1EC-5ECF-5D4549BDE809}"/>
              </a:ext>
            </a:extLst>
          </p:cNvPr>
          <p:cNvSpPr txBox="1"/>
          <p:nvPr/>
        </p:nvSpPr>
        <p:spPr>
          <a:xfrm>
            <a:off x="2049628" y="3810681"/>
            <a:ext cx="1195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개선사항</a:t>
            </a:r>
            <a:r>
              <a:rPr lang="en-US" altLang="ko-KR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1</a:t>
            </a:r>
            <a:endParaRPr sz="1800">
              <a:latin typeface="+mn-ea"/>
              <a:ea typeface="+mn-ea"/>
              <a:cs typeface="Noto Sans KR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501D7E-F697-0E7A-77E3-0D3D7E0D8994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1" name="object 4"/>
          <p:cNvSpPr txBox="1">
            <a:spLocks noGrp="1"/>
          </p:cNvSpPr>
          <p:nvPr>
            <p:ph type="title" idx="0"/>
          </p:nvPr>
        </p:nvSpPr>
        <p:spPr>
          <a:xfrm>
            <a:off x="5410200" y="1993081"/>
            <a:ext cx="12649200" cy="139781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9000">
                <a:solidFill>
                  <a:srgbClr val="000000"/>
                </a:solidFill>
                <a:latin typeface="+mn-ea"/>
                <a:ea typeface="+mn-ea"/>
              </a:rPr>
              <a:t>감사합니다</a:t>
            </a:r>
            <a:endParaRPr sz="9000">
              <a:latin typeface="+mn-ea"/>
              <a:ea typeface="+mn-ea"/>
            </a:endParaRPr>
          </a:p>
        </p:txBody>
      </p:sp>
      <p:sp>
        <p:nvSpPr>
          <p:cNvPr id="16" name="object 2"/>
          <p:cNvSpPr txBox="1"/>
          <p:nvPr/>
        </p:nvSpPr>
        <p:spPr>
          <a:xfrm>
            <a:off x="3200400" y="4305300"/>
            <a:ext cx="14406646" cy="5177366"/>
          </a:xfrm>
          <a:prstGeom prst="rect">
            <a:avLst/>
          </a:prstGeom>
        </p:spPr>
        <p:txBody>
          <a:bodyPr vert="horz" wrap="square" lIns="0" tIns="27559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2170"/>
              </a:spcBef>
              <a:defRPr/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깃허브 </a:t>
            </a:r>
            <a:r>
              <a:rPr lang="en-US" altLang="ko-KR" sz="3000">
                <a:latin typeface="+mn-ea"/>
                <a:ea typeface="+mn-ea"/>
                <a:cs typeface="Noto Sans KR Medium"/>
              </a:rPr>
              <a:t>: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 </a:t>
            </a:r>
            <a:r>
              <a:rPr lang="en-US" altLang="ko-KR" sz="3200">
                <a:latin typeface="+mn-ea"/>
                <a:ea typeface="+mn-ea"/>
              </a:rPr>
              <a:t>https://github.com/daehee1018/CBNU_opensource_team6.git</a:t>
            </a:r>
            <a:endParaRPr lang="en-US" altLang="ko-KR" sz="3200">
              <a:latin typeface="+mn-ea"/>
              <a:ea typeface="+mn-ea"/>
            </a:endParaRPr>
          </a:p>
          <a:p>
            <a:pPr marL="12700" lvl="0">
              <a:spcBef>
                <a:spcPts val="2170"/>
              </a:spcBef>
              <a:defRPr/>
            </a:pPr>
            <a:r>
              <a:rPr lang="en-US" altLang="ko-KR" sz="3000">
                <a:latin typeface="+mn-ea"/>
                <a:ea typeface="+mn-ea"/>
                <a:cs typeface="Noto Sans KR Medium"/>
              </a:rPr>
              <a:t>Notion : </a:t>
            </a:r>
            <a:r>
              <a:rPr lang="en-US" altLang="ko-KR" sz="3200">
                <a:latin typeface="+mn-ea"/>
                <a:ea typeface="+mn-ea"/>
              </a:rPr>
              <a:t>https://www.notion.so/Team6-1fcc0491b8c281769db4ca3e42680ad5</a:t>
            </a:r>
            <a:endParaRPr lang="en-US" altLang="ko-KR" sz="3200">
              <a:latin typeface="+mn-ea"/>
              <a:ea typeface="+mn-ea"/>
            </a:endParaRPr>
          </a:p>
          <a:p>
            <a:pPr marL="12700" lvl="0">
              <a:spcBef>
                <a:spcPts val="2170"/>
              </a:spcBef>
              <a:defRPr/>
            </a:pPr>
            <a:r>
              <a:rPr lang="en-US" altLang="ko-KR" sz="3000">
                <a:latin typeface="+mn-ea"/>
                <a:ea typeface="+mn-ea"/>
                <a:cs typeface="Noto Sans KR Medium"/>
              </a:rPr>
              <a:t>Youtube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 </a:t>
            </a:r>
            <a:r>
              <a:rPr lang="en-US" altLang="ko-KR" sz="3000">
                <a:latin typeface="+mn-ea"/>
                <a:ea typeface="+mn-ea"/>
                <a:cs typeface="Noto Sans KR Medium"/>
              </a:rPr>
              <a:t>: </a:t>
            </a:r>
            <a:endParaRPr lang="en-US" altLang="ko-KR" sz="3000">
              <a:latin typeface="+mn-ea"/>
              <a:ea typeface="+mn-ea"/>
              <a:cs typeface="Noto Sans KR Medium"/>
            </a:endParaRPr>
          </a:p>
          <a:p>
            <a:pPr lvl="2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b="0" i="0" u="sng" strike="noStrike" baseline="0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	</a:t>
            </a:r>
            <a:r>
              <a:rPr xmlns:mc="http://schemas.openxmlformats.org/markup-compatibility/2006" xmlns:hp="http://schemas.haansoft.com/office/presentation/8.0" lang="EN-US" sz="3000" b="0" i="0" u="sng" strike="noStrike" baseline="0" mc:Ignorable="hp" hp:hslEmbossed="0">
                <a:solidFill>
                  <a:srgbClr val="0000ff"/>
                </a:solidFill>
                <a:latin typeface="함초롬바탕"/>
                <a:ea typeface="함초롬바탕"/>
              </a:rPr>
              <a:t>https://youtu.be/PCvAdK6HPxg</a:t>
            </a:r>
            <a:endParaRPr xmlns:mc="http://schemas.openxmlformats.org/markup-compatibility/2006" xmlns:hp="http://schemas.haansoft.com/office/presentation/8.0" lang="EN-US" sz="3000" b="0" i="0" u="sng" strike="noStrike" baseline="0" mc:Ignorable="hp" hp:hslEmbossed="0">
              <a:solidFill>
                <a:srgbClr val="0000ff"/>
              </a:solidFill>
              <a:latin typeface="함초롬바탕"/>
              <a:ea typeface="함초롬바탕"/>
            </a:endParaRPr>
          </a:p>
          <a:p>
            <a:pPr lvl="2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	</a:t>
            </a:r>
            <a:r>
              <a:rPr xmlns:mc="http://schemas.openxmlformats.org/markup-compatibility/2006" xmlns:hp="http://schemas.haansoft.com/office/presentation/8.0" lang="EN-US" sz="30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https://youtu.be/F9_zZ4BtYZU</a:t>
            </a:r>
            <a:endParaRPr xmlns:mc="http://schemas.openxmlformats.org/markup-compatibility/2006" xmlns:hp="http://schemas.haansoft.com/office/presentation/8.0" lang="EN-US" sz="30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2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	</a:t>
            </a:r>
            <a:r>
              <a:rPr xmlns:mc="http://schemas.openxmlformats.org/markup-compatibility/2006" xmlns:hp="http://schemas.haansoft.com/office/presentation/8.0" lang="EN-US" sz="30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https://youtu.be/FE1orB_wdYQ</a:t>
            </a:r>
            <a:endParaRPr xmlns:mc="http://schemas.openxmlformats.org/markup-compatibility/2006" xmlns:hp="http://schemas.haansoft.com/office/presentation/8.0" lang="EN-US" sz="30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3000">
              <a:latin typeface="+mn-ea"/>
              <a:ea typeface="+mn-ea"/>
              <a:cs typeface="Noto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980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7376" y="3644836"/>
            <a:ext cx="333582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+mn-ea"/>
                <a:ea typeface="+mn-ea"/>
                <a:cs typeface="Noto Sans KR"/>
              </a:rPr>
              <a:t>Idea</a:t>
            </a:r>
            <a:r>
              <a:rPr sz="3000" spc="85" dirty="0">
                <a:latin typeface="+mn-ea"/>
                <a:ea typeface="+mn-ea"/>
                <a:cs typeface="Noto Sans KR"/>
              </a:rPr>
              <a:t> </a:t>
            </a:r>
            <a:r>
              <a:rPr sz="3000" spc="-25" dirty="0">
                <a:latin typeface="+mn-ea"/>
                <a:ea typeface="+mn-ea"/>
                <a:cs typeface="Noto Sans KR"/>
              </a:rPr>
              <a:t>소개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7375" y="4851982"/>
            <a:ext cx="522843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"/>
              </a:rPr>
              <a:t>기술 스택 소개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7915" y="340638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4" h="950595">
                <a:moveTo>
                  <a:pt x="474993" y="949971"/>
                </a:moveTo>
                <a:lnTo>
                  <a:pt x="426421" y="947519"/>
                </a:lnTo>
                <a:lnTo>
                  <a:pt x="379259" y="940321"/>
                </a:lnTo>
                <a:lnTo>
                  <a:pt x="333739" y="928617"/>
                </a:lnTo>
                <a:lnTo>
                  <a:pt x="290099" y="912644"/>
                </a:lnTo>
                <a:lnTo>
                  <a:pt x="248579" y="892643"/>
                </a:lnTo>
                <a:lnTo>
                  <a:pt x="209416" y="868851"/>
                </a:lnTo>
                <a:lnTo>
                  <a:pt x="172850" y="841507"/>
                </a:lnTo>
                <a:lnTo>
                  <a:pt x="139119" y="810851"/>
                </a:lnTo>
                <a:lnTo>
                  <a:pt x="108463" y="777120"/>
                </a:lnTo>
                <a:lnTo>
                  <a:pt x="81119" y="740554"/>
                </a:lnTo>
                <a:lnTo>
                  <a:pt x="57328" y="701392"/>
                </a:lnTo>
                <a:lnTo>
                  <a:pt x="37326" y="659871"/>
                </a:lnTo>
                <a:lnTo>
                  <a:pt x="21354" y="616231"/>
                </a:lnTo>
                <a:lnTo>
                  <a:pt x="9649" y="570711"/>
                </a:lnTo>
                <a:lnTo>
                  <a:pt x="2452" y="523550"/>
                </a:lnTo>
                <a:lnTo>
                  <a:pt x="0" y="474987"/>
                </a:lnTo>
                <a:lnTo>
                  <a:pt x="2452" y="426421"/>
                </a:lnTo>
                <a:lnTo>
                  <a:pt x="9649" y="379259"/>
                </a:lnTo>
                <a:lnTo>
                  <a:pt x="21354" y="333739"/>
                </a:lnTo>
                <a:lnTo>
                  <a:pt x="37326" y="290099"/>
                </a:lnTo>
                <a:lnTo>
                  <a:pt x="57328" y="248579"/>
                </a:lnTo>
                <a:lnTo>
                  <a:pt x="81119" y="209416"/>
                </a:lnTo>
                <a:lnTo>
                  <a:pt x="108463" y="172850"/>
                </a:lnTo>
                <a:lnTo>
                  <a:pt x="139119" y="139120"/>
                </a:lnTo>
                <a:lnTo>
                  <a:pt x="172850" y="108463"/>
                </a:lnTo>
                <a:lnTo>
                  <a:pt x="209416" y="81120"/>
                </a:lnTo>
                <a:lnTo>
                  <a:pt x="248579" y="57328"/>
                </a:lnTo>
                <a:lnTo>
                  <a:pt x="290099" y="37326"/>
                </a:lnTo>
                <a:lnTo>
                  <a:pt x="333739" y="21354"/>
                </a:lnTo>
                <a:lnTo>
                  <a:pt x="379259" y="9650"/>
                </a:lnTo>
                <a:lnTo>
                  <a:pt x="426421" y="2452"/>
                </a:lnTo>
                <a:lnTo>
                  <a:pt x="474985" y="0"/>
                </a:lnTo>
                <a:lnTo>
                  <a:pt x="523550" y="2452"/>
                </a:lnTo>
                <a:lnTo>
                  <a:pt x="570711" y="9650"/>
                </a:lnTo>
                <a:lnTo>
                  <a:pt x="616231" y="21354"/>
                </a:lnTo>
                <a:lnTo>
                  <a:pt x="659871" y="37326"/>
                </a:lnTo>
                <a:lnTo>
                  <a:pt x="701391" y="57328"/>
                </a:lnTo>
                <a:lnTo>
                  <a:pt x="740554" y="81120"/>
                </a:lnTo>
                <a:lnTo>
                  <a:pt x="777120" y="108463"/>
                </a:lnTo>
                <a:lnTo>
                  <a:pt x="810851" y="139120"/>
                </a:lnTo>
                <a:lnTo>
                  <a:pt x="841507" y="172850"/>
                </a:lnTo>
                <a:lnTo>
                  <a:pt x="868851" y="209416"/>
                </a:lnTo>
                <a:lnTo>
                  <a:pt x="892642" y="248579"/>
                </a:lnTo>
                <a:lnTo>
                  <a:pt x="912644" y="290099"/>
                </a:lnTo>
                <a:lnTo>
                  <a:pt x="928616" y="333739"/>
                </a:lnTo>
                <a:lnTo>
                  <a:pt x="940321" y="379259"/>
                </a:lnTo>
                <a:lnTo>
                  <a:pt x="947518" y="426421"/>
                </a:lnTo>
                <a:lnTo>
                  <a:pt x="949971" y="474984"/>
                </a:lnTo>
                <a:lnTo>
                  <a:pt x="947518" y="523550"/>
                </a:lnTo>
                <a:lnTo>
                  <a:pt x="940321" y="570711"/>
                </a:lnTo>
                <a:lnTo>
                  <a:pt x="928616" y="616231"/>
                </a:lnTo>
                <a:lnTo>
                  <a:pt x="912644" y="659871"/>
                </a:lnTo>
                <a:lnTo>
                  <a:pt x="892642" y="701392"/>
                </a:lnTo>
                <a:lnTo>
                  <a:pt x="868851" y="740554"/>
                </a:lnTo>
                <a:lnTo>
                  <a:pt x="841507" y="777120"/>
                </a:lnTo>
                <a:lnTo>
                  <a:pt x="810851" y="810851"/>
                </a:lnTo>
                <a:lnTo>
                  <a:pt x="777120" y="841507"/>
                </a:lnTo>
                <a:lnTo>
                  <a:pt x="740554" y="868851"/>
                </a:lnTo>
                <a:lnTo>
                  <a:pt x="701391" y="892643"/>
                </a:lnTo>
                <a:lnTo>
                  <a:pt x="659871" y="912644"/>
                </a:lnTo>
                <a:lnTo>
                  <a:pt x="616231" y="928617"/>
                </a:lnTo>
                <a:lnTo>
                  <a:pt x="570711" y="940321"/>
                </a:lnTo>
                <a:lnTo>
                  <a:pt x="523550" y="947519"/>
                </a:lnTo>
                <a:lnTo>
                  <a:pt x="474993" y="9499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7915" y="4613534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4" h="950595">
                <a:moveTo>
                  <a:pt x="474985" y="949971"/>
                </a:moveTo>
                <a:lnTo>
                  <a:pt x="426421" y="947518"/>
                </a:lnTo>
                <a:lnTo>
                  <a:pt x="379259" y="940321"/>
                </a:lnTo>
                <a:lnTo>
                  <a:pt x="333739" y="928616"/>
                </a:lnTo>
                <a:lnTo>
                  <a:pt x="290099" y="912644"/>
                </a:lnTo>
                <a:lnTo>
                  <a:pt x="248579" y="892642"/>
                </a:lnTo>
                <a:lnTo>
                  <a:pt x="209416" y="868851"/>
                </a:lnTo>
                <a:lnTo>
                  <a:pt x="172850" y="841507"/>
                </a:lnTo>
                <a:lnTo>
                  <a:pt x="139119" y="810851"/>
                </a:lnTo>
                <a:lnTo>
                  <a:pt x="108463" y="777120"/>
                </a:lnTo>
                <a:lnTo>
                  <a:pt x="81119" y="740554"/>
                </a:lnTo>
                <a:lnTo>
                  <a:pt x="57328" y="701391"/>
                </a:lnTo>
                <a:lnTo>
                  <a:pt x="37326" y="659871"/>
                </a:lnTo>
                <a:lnTo>
                  <a:pt x="21354" y="616231"/>
                </a:lnTo>
                <a:lnTo>
                  <a:pt x="9649" y="570711"/>
                </a:lnTo>
                <a:lnTo>
                  <a:pt x="2452" y="523550"/>
                </a:lnTo>
                <a:lnTo>
                  <a:pt x="0" y="474987"/>
                </a:lnTo>
                <a:lnTo>
                  <a:pt x="2452" y="426420"/>
                </a:lnTo>
                <a:lnTo>
                  <a:pt x="9649" y="379259"/>
                </a:lnTo>
                <a:lnTo>
                  <a:pt x="21354" y="333739"/>
                </a:lnTo>
                <a:lnTo>
                  <a:pt x="37326" y="290099"/>
                </a:lnTo>
                <a:lnTo>
                  <a:pt x="57328" y="248579"/>
                </a:lnTo>
                <a:lnTo>
                  <a:pt x="81119" y="209416"/>
                </a:lnTo>
                <a:lnTo>
                  <a:pt x="108463" y="172850"/>
                </a:lnTo>
                <a:lnTo>
                  <a:pt x="139119" y="139119"/>
                </a:lnTo>
                <a:lnTo>
                  <a:pt x="172850" y="108463"/>
                </a:lnTo>
                <a:lnTo>
                  <a:pt x="209416" y="81119"/>
                </a:lnTo>
                <a:lnTo>
                  <a:pt x="248579" y="57327"/>
                </a:lnTo>
                <a:lnTo>
                  <a:pt x="290099" y="37326"/>
                </a:lnTo>
                <a:lnTo>
                  <a:pt x="333739" y="21354"/>
                </a:lnTo>
                <a:lnTo>
                  <a:pt x="379259" y="9649"/>
                </a:lnTo>
                <a:lnTo>
                  <a:pt x="426421" y="2452"/>
                </a:lnTo>
                <a:lnTo>
                  <a:pt x="474981" y="0"/>
                </a:lnTo>
                <a:lnTo>
                  <a:pt x="523550" y="2452"/>
                </a:lnTo>
                <a:lnTo>
                  <a:pt x="570711" y="9649"/>
                </a:lnTo>
                <a:lnTo>
                  <a:pt x="616231" y="21354"/>
                </a:lnTo>
                <a:lnTo>
                  <a:pt x="659871" y="37326"/>
                </a:lnTo>
                <a:lnTo>
                  <a:pt x="701391" y="57327"/>
                </a:lnTo>
                <a:lnTo>
                  <a:pt x="740554" y="81119"/>
                </a:lnTo>
                <a:lnTo>
                  <a:pt x="777120" y="108463"/>
                </a:lnTo>
                <a:lnTo>
                  <a:pt x="810851" y="139119"/>
                </a:lnTo>
                <a:lnTo>
                  <a:pt x="841507" y="172850"/>
                </a:lnTo>
                <a:lnTo>
                  <a:pt x="868851" y="209416"/>
                </a:lnTo>
                <a:lnTo>
                  <a:pt x="892642" y="248579"/>
                </a:lnTo>
                <a:lnTo>
                  <a:pt x="912644" y="290099"/>
                </a:lnTo>
                <a:lnTo>
                  <a:pt x="928616" y="333739"/>
                </a:lnTo>
                <a:lnTo>
                  <a:pt x="940321" y="379259"/>
                </a:lnTo>
                <a:lnTo>
                  <a:pt x="947518" y="426420"/>
                </a:lnTo>
                <a:lnTo>
                  <a:pt x="949971" y="474983"/>
                </a:lnTo>
                <a:lnTo>
                  <a:pt x="947518" y="523550"/>
                </a:lnTo>
                <a:lnTo>
                  <a:pt x="940321" y="570711"/>
                </a:lnTo>
                <a:lnTo>
                  <a:pt x="928616" y="616231"/>
                </a:lnTo>
                <a:lnTo>
                  <a:pt x="912644" y="659871"/>
                </a:lnTo>
                <a:lnTo>
                  <a:pt x="892642" y="701391"/>
                </a:lnTo>
                <a:lnTo>
                  <a:pt x="868851" y="740554"/>
                </a:lnTo>
                <a:lnTo>
                  <a:pt x="841507" y="777120"/>
                </a:lnTo>
                <a:lnTo>
                  <a:pt x="810851" y="810851"/>
                </a:lnTo>
                <a:lnTo>
                  <a:pt x="777120" y="841507"/>
                </a:lnTo>
                <a:lnTo>
                  <a:pt x="740554" y="868851"/>
                </a:lnTo>
                <a:lnTo>
                  <a:pt x="701391" y="892642"/>
                </a:lnTo>
                <a:lnTo>
                  <a:pt x="659871" y="912644"/>
                </a:lnTo>
                <a:lnTo>
                  <a:pt x="616231" y="928616"/>
                </a:lnTo>
                <a:lnTo>
                  <a:pt x="570711" y="940321"/>
                </a:lnTo>
                <a:lnTo>
                  <a:pt x="523550" y="947518"/>
                </a:lnTo>
                <a:lnTo>
                  <a:pt x="474985" y="9499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1349" y="1090376"/>
            <a:ext cx="644905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b="0" spc="-500" dirty="0">
                <a:solidFill>
                  <a:schemeClr val="accent3"/>
                </a:solidFill>
                <a:latin typeface="+mn-ea"/>
                <a:ea typeface="+mn-ea"/>
                <a:cs typeface="Arial Black"/>
              </a:rPr>
              <a:t>CONTENTS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61844" y="3619500"/>
            <a:ext cx="52260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200" dirty="0">
                <a:solidFill>
                  <a:srgbClr val="FAFAFA"/>
                </a:solidFill>
                <a:latin typeface="+mn-ea"/>
                <a:ea typeface="+mn-ea"/>
                <a:cs typeface="Verdana"/>
              </a:rPr>
              <a:t>01</a:t>
            </a:r>
            <a:endParaRPr sz="2700">
              <a:latin typeface="+mn-ea"/>
              <a:ea typeface="+mn-e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7959" y="4826646"/>
            <a:ext cx="65024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700" dirty="0">
                <a:solidFill>
                  <a:srgbClr val="FAFAFA"/>
                </a:solidFill>
                <a:latin typeface="+mn-ea"/>
                <a:ea typeface="+mn-ea"/>
                <a:cs typeface="Verdana"/>
              </a:rPr>
              <a:t>02</a:t>
            </a:r>
            <a:endParaRPr sz="2700">
              <a:latin typeface="+mn-ea"/>
              <a:ea typeface="+mn-e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67" y="644556"/>
            <a:ext cx="164798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500" b="1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건강생성기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22901" y="4351597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9524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2901" y="5558743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9524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7375" y="6059129"/>
            <a:ext cx="5597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"/>
              </a:rPr>
              <a:t>주요 기능 소개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47915" y="5820680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4" h="950595">
                <a:moveTo>
                  <a:pt x="474986" y="949971"/>
                </a:moveTo>
                <a:lnTo>
                  <a:pt x="426421" y="947519"/>
                </a:lnTo>
                <a:lnTo>
                  <a:pt x="379259" y="940321"/>
                </a:lnTo>
                <a:lnTo>
                  <a:pt x="333739" y="928616"/>
                </a:lnTo>
                <a:lnTo>
                  <a:pt x="290099" y="912644"/>
                </a:lnTo>
                <a:lnTo>
                  <a:pt x="248579" y="892643"/>
                </a:lnTo>
                <a:lnTo>
                  <a:pt x="209416" y="868851"/>
                </a:lnTo>
                <a:lnTo>
                  <a:pt x="172850" y="841507"/>
                </a:lnTo>
                <a:lnTo>
                  <a:pt x="139119" y="810851"/>
                </a:lnTo>
                <a:lnTo>
                  <a:pt x="108463" y="777120"/>
                </a:lnTo>
                <a:lnTo>
                  <a:pt x="81119" y="740554"/>
                </a:lnTo>
                <a:lnTo>
                  <a:pt x="57328" y="701392"/>
                </a:lnTo>
                <a:lnTo>
                  <a:pt x="37326" y="659871"/>
                </a:lnTo>
                <a:lnTo>
                  <a:pt x="21354" y="616231"/>
                </a:lnTo>
                <a:lnTo>
                  <a:pt x="9649" y="570711"/>
                </a:lnTo>
                <a:lnTo>
                  <a:pt x="2452" y="523550"/>
                </a:lnTo>
                <a:lnTo>
                  <a:pt x="0" y="474987"/>
                </a:lnTo>
                <a:lnTo>
                  <a:pt x="2452" y="426421"/>
                </a:lnTo>
                <a:lnTo>
                  <a:pt x="9649" y="379259"/>
                </a:lnTo>
                <a:lnTo>
                  <a:pt x="21354" y="333739"/>
                </a:lnTo>
                <a:lnTo>
                  <a:pt x="37326" y="290099"/>
                </a:lnTo>
                <a:lnTo>
                  <a:pt x="57328" y="248579"/>
                </a:lnTo>
                <a:lnTo>
                  <a:pt x="81119" y="209416"/>
                </a:lnTo>
                <a:lnTo>
                  <a:pt x="108463" y="172850"/>
                </a:lnTo>
                <a:lnTo>
                  <a:pt x="139119" y="139120"/>
                </a:lnTo>
                <a:lnTo>
                  <a:pt x="172850" y="108463"/>
                </a:lnTo>
                <a:lnTo>
                  <a:pt x="209416" y="81120"/>
                </a:lnTo>
                <a:lnTo>
                  <a:pt x="248579" y="57328"/>
                </a:lnTo>
                <a:lnTo>
                  <a:pt x="290099" y="37326"/>
                </a:lnTo>
                <a:lnTo>
                  <a:pt x="333739" y="21354"/>
                </a:lnTo>
                <a:lnTo>
                  <a:pt x="379259" y="9649"/>
                </a:lnTo>
                <a:lnTo>
                  <a:pt x="426421" y="2452"/>
                </a:lnTo>
                <a:lnTo>
                  <a:pt x="474984" y="0"/>
                </a:lnTo>
                <a:lnTo>
                  <a:pt x="523550" y="2452"/>
                </a:lnTo>
                <a:lnTo>
                  <a:pt x="570711" y="9649"/>
                </a:lnTo>
                <a:lnTo>
                  <a:pt x="616231" y="21354"/>
                </a:lnTo>
                <a:lnTo>
                  <a:pt x="659871" y="37326"/>
                </a:lnTo>
                <a:lnTo>
                  <a:pt x="701391" y="57328"/>
                </a:lnTo>
                <a:lnTo>
                  <a:pt x="740554" y="81120"/>
                </a:lnTo>
                <a:lnTo>
                  <a:pt x="777120" y="108463"/>
                </a:lnTo>
                <a:lnTo>
                  <a:pt x="810851" y="139120"/>
                </a:lnTo>
                <a:lnTo>
                  <a:pt x="841507" y="172850"/>
                </a:lnTo>
                <a:lnTo>
                  <a:pt x="868851" y="209416"/>
                </a:lnTo>
                <a:lnTo>
                  <a:pt x="892642" y="248579"/>
                </a:lnTo>
                <a:lnTo>
                  <a:pt x="912644" y="290099"/>
                </a:lnTo>
                <a:lnTo>
                  <a:pt x="928616" y="333739"/>
                </a:lnTo>
                <a:lnTo>
                  <a:pt x="940321" y="379259"/>
                </a:lnTo>
                <a:lnTo>
                  <a:pt x="947518" y="426421"/>
                </a:lnTo>
                <a:lnTo>
                  <a:pt x="949971" y="474984"/>
                </a:lnTo>
                <a:lnTo>
                  <a:pt x="947518" y="523550"/>
                </a:lnTo>
                <a:lnTo>
                  <a:pt x="940321" y="570711"/>
                </a:lnTo>
                <a:lnTo>
                  <a:pt x="928616" y="616231"/>
                </a:lnTo>
                <a:lnTo>
                  <a:pt x="912644" y="659871"/>
                </a:lnTo>
                <a:lnTo>
                  <a:pt x="892642" y="701392"/>
                </a:lnTo>
                <a:lnTo>
                  <a:pt x="868851" y="740554"/>
                </a:lnTo>
                <a:lnTo>
                  <a:pt x="841507" y="777120"/>
                </a:lnTo>
                <a:lnTo>
                  <a:pt x="810851" y="810851"/>
                </a:lnTo>
                <a:lnTo>
                  <a:pt x="777120" y="841507"/>
                </a:lnTo>
                <a:lnTo>
                  <a:pt x="740554" y="868851"/>
                </a:lnTo>
                <a:lnTo>
                  <a:pt x="701391" y="892643"/>
                </a:lnTo>
                <a:lnTo>
                  <a:pt x="659871" y="912644"/>
                </a:lnTo>
                <a:lnTo>
                  <a:pt x="616231" y="928616"/>
                </a:lnTo>
                <a:lnTo>
                  <a:pt x="570711" y="940321"/>
                </a:lnTo>
                <a:lnTo>
                  <a:pt x="523550" y="947519"/>
                </a:lnTo>
                <a:lnTo>
                  <a:pt x="474986" y="9499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4871" y="6033792"/>
            <a:ext cx="65659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725" dirty="0">
                <a:solidFill>
                  <a:srgbClr val="FAFAFA"/>
                </a:solidFill>
                <a:latin typeface="+mn-ea"/>
                <a:ea typeface="+mn-ea"/>
                <a:cs typeface="Verdana"/>
              </a:rPr>
              <a:t>03</a:t>
            </a:r>
            <a:endParaRPr sz="2700">
              <a:latin typeface="+mn-ea"/>
              <a:ea typeface="+mn-e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2901" y="6765889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9524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11960" y="3644837"/>
            <a:ext cx="6085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"/>
              </a:rPr>
              <a:t>기존 제품과의 차별점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42499" y="340638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4" h="950595">
                <a:moveTo>
                  <a:pt x="474989" y="949971"/>
                </a:moveTo>
                <a:lnTo>
                  <a:pt x="426421" y="947519"/>
                </a:lnTo>
                <a:lnTo>
                  <a:pt x="379259" y="940321"/>
                </a:lnTo>
                <a:lnTo>
                  <a:pt x="333739" y="928616"/>
                </a:lnTo>
                <a:lnTo>
                  <a:pt x="290099" y="912644"/>
                </a:lnTo>
                <a:lnTo>
                  <a:pt x="248579" y="892643"/>
                </a:lnTo>
                <a:lnTo>
                  <a:pt x="209416" y="868851"/>
                </a:lnTo>
                <a:lnTo>
                  <a:pt x="172850" y="841507"/>
                </a:lnTo>
                <a:lnTo>
                  <a:pt x="139119" y="810851"/>
                </a:lnTo>
                <a:lnTo>
                  <a:pt x="108463" y="777120"/>
                </a:lnTo>
                <a:lnTo>
                  <a:pt x="81119" y="740554"/>
                </a:lnTo>
                <a:lnTo>
                  <a:pt x="57328" y="701392"/>
                </a:lnTo>
                <a:lnTo>
                  <a:pt x="37326" y="659871"/>
                </a:lnTo>
                <a:lnTo>
                  <a:pt x="21354" y="616231"/>
                </a:lnTo>
                <a:lnTo>
                  <a:pt x="9649" y="570711"/>
                </a:lnTo>
                <a:lnTo>
                  <a:pt x="2452" y="523550"/>
                </a:lnTo>
                <a:lnTo>
                  <a:pt x="0" y="474987"/>
                </a:lnTo>
                <a:lnTo>
                  <a:pt x="2452" y="426421"/>
                </a:lnTo>
                <a:lnTo>
                  <a:pt x="9649" y="379259"/>
                </a:lnTo>
                <a:lnTo>
                  <a:pt x="21354" y="333739"/>
                </a:lnTo>
                <a:lnTo>
                  <a:pt x="37326" y="290099"/>
                </a:lnTo>
                <a:lnTo>
                  <a:pt x="57328" y="248579"/>
                </a:lnTo>
                <a:lnTo>
                  <a:pt x="81119" y="209416"/>
                </a:lnTo>
                <a:lnTo>
                  <a:pt x="108463" y="172850"/>
                </a:lnTo>
                <a:lnTo>
                  <a:pt x="139119" y="139120"/>
                </a:lnTo>
                <a:lnTo>
                  <a:pt x="172850" y="108463"/>
                </a:lnTo>
                <a:lnTo>
                  <a:pt x="209416" y="81120"/>
                </a:lnTo>
                <a:lnTo>
                  <a:pt x="248579" y="57328"/>
                </a:lnTo>
                <a:lnTo>
                  <a:pt x="290099" y="37326"/>
                </a:lnTo>
                <a:lnTo>
                  <a:pt x="333739" y="21354"/>
                </a:lnTo>
                <a:lnTo>
                  <a:pt x="379259" y="9650"/>
                </a:lnTo>
                <a:lnTo>
                  <a:pt x="426421" y="2452"/>
                </a:lnTo>
                <a:lnTo>
                  <a:pt x="474985" y="0"/>
                </a:lnTo>
                <a:lnTo>
                  <a:pt x="523550" y="2452"/>
                </a:lnTo>
                <a:lnTo>
                  <a:pt x="570711" y="9650"/>
                </a:lnTo>
                <a:lnTo>
                  <a:pt x="616231" y="21354"/>
                </a:lnTo>
                <a:lnTo>
                  <a:pt x="659871" y="37326"/>
                </a:lnTo>
                <a:lnTo>
                  <a:pt x="701391" y="57328"/>
                </a:lnTo>
                <a:lnTo>
                  <a:pt x="740554" y="81120"/>
                </a:lnTo>
                <a:lnTo>
                  <a:pt x="777120" y="108463"/>
                </a:lnTo>
                <a:lnTo>
                  <a:pt x="810851" y="139120"/>
                </a:lnTo>
                <a:lnTo>
                  <a:pt x="841507" y="172850"/>
                </a:lnTo>
                <a:lnTo>
                  <a:pt x="868851" y="209416"/>
                </a:lnTo>
                <a:lnTo>
                  <a:pt x="892642" y="248579"/>
                </a:lnTo>
                <a:lnTo>
                  <a:pt x="912644" y="290099"/>
                </a:lnTo>
                <a:lnTo>
                  <a:pt x="928616" y="333739"/>
                </a:lnTo>
                <a:lnTo>
                  <a:pt x="940321" y="379259"/>
                </a:lnTo>
                <a:lnTo>
                  <a:pt x="947518" y="426421"/>
                </a:lnTo>
                <a:lnTo>
                  <a:pt x="949971" y="474984"/>
                </a:lnTo>
                <a:lnTo>
                  <a:pt x="947518" y="523550"/>
                </a:lnTo>
                <a:lnTo>
                  <a:pt x="940321" y="570711"/>
                </a:lnTo>
                <a:lnTo>
                  <a:pt x="928616" y="616231"/>
                </a:lnTo>
                <a:lnTo>
                  <a:pt x="912644" y="659871"/>
                </a:lnTo>
                <a:lnTo>
                  <a:pt x="892642" y="701392"/>
                </a:lnTo>
                <a:lnTo>
                  <a:pt x="868851" y="740554"/>
                </a:lnTo>
                <a:lnTo>
                  <a:pt x="841507" y="777120"/>
                </a:lnTo>
                <a:lnTo>
                  <a:pt x="810851" y="810851"/>
                </a:lnTo>
                <a:lnTo>
                  <a:pt x="777120" y="841507"/>
                </a:lnTo>
                <a:lnTo>
                  <a:pt x="740554" y="868851"/>
                </a:lnTo>
                <a:lnTo>
                  <a:pt x="701391" y="892643"/>
                </a:lnTo>
                <a:lnTo>
                  <a:pt x="659871" y="912644"/>
                </a:lnTo>
                <a:lnTo>
                  <a:pt x="616231" y="928616"/>
                </a:lnTo>
                <a:lnTo>
                  <a:pt x="570711" y="940321"/>
                </a:lnTo>
                <a:lnTo>
                  <a:pt x="523550" y="947519"/>
                </a:lnTo>
                <a:lnTo>
                  <a:pt x="474989" y="9499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82200" y="3619500"/>
            <a:ext cx="6705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785" dirty="0">
                <a:solidFill>
                  <a:srgbClr val="FAFAFA"/>
                </a:solidFill>
                <a:latin typeface="+mn-ea"/>
                <a:ea typeface="+mn-ea"/>
                <a:cs typeface="Verdana"/>
              </a:rPr>
              <a:t>04</a:t>
            </a:r>
            <a:endParaRPr sz="2700">
              <a:latin typeface="+mn-ea"/>
              <a:ea typeface="+mn-e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17485" y="4351597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9524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11647" y="5023196"/>
            <a:ext cx="5228437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"/>
              </a:rPr>
              <a:t>개선 사항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842188" y="4784748"/>
            <a:ext cx="950594" cy="950594"/>
          </a:xfrm>
          <a:custGeom>
            <a:avLst/>
            <a:gdLst/>
            <a:ahLst/>
            <a:cxnLst/>
            <a:rect l="l" t="t" r="r" b="b"/>
            <a:pathLst>
              <a:path w="950595" h="950595">
                <a:moveTo>
                  <a:pt x="474993" y="949971"/>
                </a:moveTo>
                <a:lnTo>
                  <a:pt x="426420" y="947519"/>
                </a:lnTo>
                <a:lnTo>
                  <a:pt x="379258" y="940321"/>
                </a:lnTo>
                <a:lnTo>
                  <a:pt x="333738" y="928617"/>
                </a:lnTo>
                <a:lnTo>
                  <a:pt x="290099" y="912644"/>
                </a:lnTo>
                <a:lnTo>
                  <a:pt x="248578" y="892643"/>
                </a:lnTo>
                <a:lnTo>
                  <a:pt x="209416" y="868851"/>
                </a:lnTo>
                <a:lnTo>
                  <a:pt x="172850" y="841507"/>
                </a:lnTo>
                <a:lnTo>
                  <a:pt x="139119" y="810851"/>
                </a:lnTo>
                <a:lnTo>
                  <a:pt x="108463" y="777120"/>
                </a:lnTo>
                <a:lnTo>
                  <a:pt x="81119" y="740554"/>
                </a:lnTo>
                <a:lnTo>
                  <a:pt x="57327" y="701392"/>
                </a:lnTo>
                <a:lnTo>
                  <a:pt x="37326" y="659871"/>
                </a:lnTo>
                <a:lnTo>
                  <a:pt x="21353" y="616231"/>
                </a:lnTo>
                <a:lnTo>
                  <a:pt x="9649" y="570711"/>
                </a:lnTo>
                <a:lnTo>
                  <a:pt x="2451" y="523550"/>
                </a:lnTo>
                <a:lnTo>
                  <a:pt x="0" y="474975"/>
                </a:lnTo>
                <a:lnTo>
                  <a:pt x="2451" y="426421"/>
                </a:lnTo>
                <a:lnTo>
                  <a:pt x="9649" y="379259"/>
                </a:lnTo>
                <a:lnTo>
                  <a:pt x="21353" y="333739"/>
                </a:lnTo>
                <a:lnTo>
                  <a:pt x="37326" y="290099"/>
                </a:lnTo>
                <a:lnTo>
                  <a:pt x="57327" y="248579"/>
                </a:lnTo>
                <a:lnTo>
                  <a:pt x="81119" y="209416"/>
                </a:lnTo>
                <a:lnTo>
                  <a:pt x="108463" y="172850"/>
                </a:lnTo>
                <a:lnTo>
                  <a:pt x="139119" y="139120"/>
                </a:lnTo>
                <a:lnTo>
                  <a:pt x="172850" y="108463"/>
                </a:lnTo>
                <a:lnTo>
                  <a:pt x="209416" y="81120"/>
                </a:lnTo>
                <a:lnTo>
                  <a:pt x="248578" y="57328"/>
                </a:lnTo>
                <a:lnTo>
                  <a:pt x="290099" y="37326"/>
                </a:lnTo>
                <a:lnTo>
                  <a:pt x="333738" y="21354"/>
                </a:lnTo>
                <a:lnTo>
                  <a:pt x="379258" y="9650"/>
                </a:lnTo>
                <a:lnTo>
                  <a:pt x="426420" y="2452"/>
                </a:lnTo>
                <a:lnTo>
                  <a:pt x="474985" y="0"/>
                </a:lnTo>
                <a:lnTo>
                  <a:pt x="523549" y="2452"/>
                </a:lnTo>
                <a:lnTo>
                  <a:pt x="570711" y="9650"/>
                </a:lnTo>
                <a:lnTo>
                  <a:pt x="616231" y="21354"/>
                </a:lnTo>
                <a:lnTo>
                  <a:pt x="659871" y="37326"/>
                </a:lnTo>
                <a:lnTo>
                  <a:pt x="701391" y="57328"/>
                </a:lnTo>
                <a:lnTo>
                  <a:pt x="740554" y="81120"/>
                </a:lnTo>
                <a:lnTo>
                  <a:pt x="777120" y="108463"/>
                </a:lnTo>
                <a:lnTo>
                  <a:pt x="810850" y="139120"/>
                </a:lnTo>
                <a:lnTo>
                  <a:pt x="841507" y="172850"/>
                </a:lnTo>
                <a:lnTo>
                  <a:pt x="868850" y="209416"/>
                </a:lnTo>
                <a:lnTo>
                  <a:pt x="892642" y="248579"/>
                </a:lnTo>
                <a:lnTo>
                  <a:pt x="912644" y="290099"/>
                </a:lnTo>
                <a:lnTo>
                  <a:pt x="928616" y="333739"/>
                </a:lnTo>
                <a:lnTo>
                  <a:pt x="940320" y="379259"/>
                </a:lnTo>
                <a:lnTo>
                  <a:pt x="947518" y="426421"/>
                </a:lnTo>
                <a:lnTo>
                  <a:pt x="949969" y="474985"/>
                </a:lnTo>
                <a:lnTo>
                  <a:pt x="947518" y="523550"/>
                </a:lnTo>
                <a:lnTo>
                  <a:pt x="940320" y="570711"/>
                </a:lnTo>
                <a:lnTo>
                  <a:pt x="928616" y="616231"/>
                </a:lnTo>
                <a:lnTo>
                  <a:pt x="912644" y="659871"/>
                </a:lnTo>
                <a:lnTo>
                  <a:pt x="892642" y="701392"/>
                </a:lnTo>
                <a:lnTo>
                  <a:pt x="868850" y="740554"/>
                </a:lnTo>
                <a:lnTo>
                  <a:pt x="841507" y="777120"/>
                </a:lnTo>
                <a:lnTo>
                  <a:pt x="810850" y="810851"/>
                </a:lnTo>
                <a:lnTo>
                  <a:pt x="777120" y="841507"/>
                </a:lnTo>
                <a:lnTo>
                  <a:pt x="740554" y="868851"/>
                </a:lnTo>
                <a:lnTo>
                  <a:pt x="701391" y="892643"/>
                </a:lnTo>
                <a:lnTo>
                  <a:pt x="659871" y="912644"/>
                </a:lnTo>
                <a:lnTo>
                  <a:pt x="616231" y="928617"/>
                </a:lnTo>
                <a:lnTo>
                  <a:pt x="570711" y="940321"/>
                </a:lnTo>
                <a:lnTo>
                  <a:pt x="523549" y="947519"/>
                </a:lnTo>
                <a:lnTo>
                  <a:pt x="474993" y="9499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90520" y="4997860"/>
            <a:ext cx="65341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715" dirty="0">
                <a:solidFill>
                  <a:srgbClr val="FAFAFA"/>
                </a:solidFill>
                <a:latin typeface="+mn-ea"/>
                <a:ea typeface="+mn-ea"/>
                <a:cs typeface="Verdana"/>
              </a:rPr>
              <a:t>05</a:t>
            </a:r>
            <a:endParaRPr sz="2700">
              <a:latin typeface="+mn-ea"/>
              <a:ea typeface="+mn-e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17173" y="5729957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9524">
            <a:solidFill>
              <a:schemeClr val="accent3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221" y="9779777"/>
            <a:ext cx="17269460" cy="0"/>
          </a:xfrm>
          <a:custGeom>
            <a:avLst/>
            <a:gdLst/>
            <a:ahLst/>
            <a:cxnLst/>
            <a:rect l="l" t="t" r="r" b="b"/>
            <a:pathLst>
              <a:path w="17269460">
                <a:moveTo>
                  <a:pt x="0" y="0"/>
                </a:moveTo>
                <a:lnTo>
                  <a:pt x="17268942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06140" y="4153357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6140" y="5271666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06140" y="6462149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5" h="653414">
                <a:moveTo>
                  <a:pt x="901632" y="653137"/>
                </a:moveTo>
                <a:lnTo>
                  <a:pt x="326569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8" y="590952"/>
                </a:lnTo>
                <a:lnTo>
                  <a:pt x="95650" y="557487"/>
                </a:lnTo>
                <a:lnTo>
                  <a:pt x="62185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5" y="134867"/>
                </a:lnTo>
                <a:lnTo>
                  <a:pt x="95650" y="95649"/>
                </a:lnTo>
                <a:lnTo>
                  <a:pt x="134868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3" y="275173"/>
                </a:lnTo>
                <a:lnTo>
                  <a:pt x="1227181" y="313690"/>
                </a:lnTo>
                <a:lnTo>
                  <a:pt x="1227181" y="339446"/>
                </a:lnTo>
                <a:lnTo>
                  <a:pt x="1224133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3"/>
                </a:solidFill>
                <a:latin typeface="+mn-ea"/>
                <a:ea typeface="+mn-ea"/>
              </a:rPr>
              <a:t>Idea</a:t>
            </a:r>
            <a:r>
              <a:rPr spc="235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spc="-25" dirty="0">
                <a:solidFill>
                  <a:schemeClr val="accent3"/>
                </a:solidFill>
                <a:latin typeface="+mn-ea"/>
                <a:ea typeface="+mn-ea"/>
              </a:rPr>
              <a:t>소개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01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3105" y="4229100"/>
            <a:ext cx="472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01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3108" y="5338109"/>
            <a:ext cx="47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02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3108" y="6537892"/>
            <a:ext cx="47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03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31418" y="4229100"/>
            <a:ext cx="838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0">
                <a:latin typeface="+mn-ea"/>
                <a:ea typeface="+mn-ea"/>
                <a:cs typeface="Noto Sans KR Medium"/>
              </a:rPr>
              <a:t>정보 부족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FFDAFFF4-A382-FA5A-1628-8BF56513B2FD}"/>
              </a:ext>
            </a:extLst>
          </p:cNvPr>
          <p:cNvSpPr txBox="1"/>
          <p:nvPr/>
        </p:nvSpPr>
        <p:spPr>
          <a:xfrm>
            <a:off x="8831418" y="5346220"/>
            <a:ext cx="838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꾸준한 기록 어려움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1757905F-E6B6-0B1D-97BE-1E14F47C2851}"/>
              </a:ext>
            </a:extLst>
          </p:cNvPr>
          <p:cNvSpPr txBox="1"/>
          <p:nvPr/>
        </p:nvSpPr>
        <p:spPr>
          <a:xfrm>
            <a:off x="8831418" y="6563128"/>
            <a:ext cx="838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식단 추천 불신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3B45FF6E-CEF2-63D9-2901-8FF217AD6458}"/>
              </a:ext>
            </a:extLst>
          </p:cNvPr>
          <p:cNvSpPr txBox="1"/>
          <p:nvPr/>
        </p:nvSpPr>
        <p:spPr>
          <a:xfrm>
            <a:off x="7105433" y="2930503"/>
            <a:ext cx="13639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5400" b="0">
                <a:latin typeface="+mn-ea"/>
                <a:ea typeface="+mn-ea"/>
                <a:cs typeface="Noto Sans KR Medium"/>
              </a:rPr>
              <a:t>건강을 챙기고 싶은 사람은 많지만</a:t>
            </a:r>
            <a:r>
              <a:rPr lang="en-US" altLang="ko-KR" sz="5400" b="0">
                <a:latin typeface="+mn-ea"/>
                <a:ea typeface="+mn-ea"/>
                <a:cs typeface="Noto Sans KR Medium"/>
              </a:rPr>
              <a:t>,,</a:t>
            </a:r>
            <a:endParaRPr sz="5400">
              <a:latin typeface="+mn-ea"/>
              <a:ea typeface="+mn-ea"/>
              <a:cs typeface="Noto Sans KR Medium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60A7A4-3FD9-6953-1196-CF59B557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82" y="2511592"/>
            <a:ext cx="5445052" cy="544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9183E-E495-84F2-AA38-B433314F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281A7D-83B4-7881-EA25-EACA2ED5B035}"/>
              </a:ext>
            </a:extLst>
          </p:cNvPr>
          <p:cNvSpPr/>
          <p:nvPr/>
        </p:nvSpPr>
        <p:spPr>
          <a:xfrm>
            <a:off x="507221" y="9779777"/>
            <a:ext cx="17269460" cy="0"/>
          </a:xfrm>
          <a:custGeom>
            <a:avLst/>
            <a:gdLst/>
            <a:ahLst/>
            <a:cxnLst/>
            <a:rect l="l" t="t" r="r" b="b"/>
            <a:pathLst>
              <a:path w="17269460">
                <a:moveTo>
                  <a:pt x="0" y="0"/>
                </a:moveTo>
                <a:lnTo>
                  <a:pt x="17268942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2462907-20BB-5AA8-414B-3D981FBDDA9A}"/>
              </a:ext>
            </a:extLst>
          </p:cNvPr>
          <p:cNvSpPr/>
          <p:nvPr/>
        </p:nvSpPr>
        <p:spPr>
          <a:xfrm>
            <a:off x="7616673" y="3453330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A45AF03-0F57-0E11-2DDC-02C8B51DA2FB}"/>
              </a:ext>
            </a:extLst>
          </p:cNvPr>
          <p:cNvSpPr/>
          <p:nvPr/>
        </p:nvSpPr>
        <p:spPr>
          <a:xfrm>
            <a:off x="7616673" y="4571639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DCE290C-03D5-D312-93CC-6B7EAE722CC3}"/>
              </a:ext>
            </a:extLst>
          </p:cNvPr>
          <p:cNvSpPr/>
          <p:nvPr/>
        </p:nvSpPr>
        <p:spPr>
          <a:xfrm>
            <a:off x="7616673" y="5762122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5" h="653414">
                <a:moveTo>
                  <a:pt x="901632" y="653137"/>
                </a:moveTo>
                <a:lnTo>
                  <a:pt x="326569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8" y="590952"/>
                </a:lnTo>
                <a:lnTo>
                  <a:pt x="95650" y="557487"/>
                </a:lnTo>
                <a:lnTo>
                  <a:pt x="62185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5" y="134867"/>
                </a:lnTo>
                <a:lnTo>
                  <a:pt x="95650" y="95649"/>
                </a:lnTo>
                <a:lnTo>
                  <a:pt x="134868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3" y="275173"/>
                </a:lnTo>
                <a:lnTo>
                  <a:pt x="1227181" y="313690"/>
                </a:lnTo>
                <a:lnTo>
                  <a:pt x="1227181" y="339446"/>
                </a:lnTo>
                <a:lnTo>
                  <a:pt x="1224133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D8748BB-D909-60C9-44F8-57FE2EC5C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3"/>
                </a:solidFill>
                <a:latin typeface="+mn-ea"/>
                <a:ea typeface="+mn-ea"/>
              </a:rPr>
              <a:t>Idea</a:t>
            </a:r>
            <a:r>
              <a:rPr spc="235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spc="-25" dirty="0">
                <a:solidFill>
                  <a:schemeClr val="accent3"/>
                </a:solidFill>
                <a:latin typeface="+mn-ea"/>
                <a:ea typeface="+mn-ea"/>
              </a:rPr>
              <a:t>소개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11BA92B-F6BF-D2B6-138A-4F9905ADDDAD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01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0433A85-6F43-ECD2-0AC5-604276A2BDA4}"/>
              </a:ext>
            </a:extLst>
          </p:cNvPr>
          <p:cNvSpPr txBox="1"/>
          <p:nvPr/>
        </p:nvSpPr>
        <p:spPr>
          <a:xfrm>
            <a:off x="7993638" y="3529073"/>
            <a:ext cx="472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01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C170900-13EF-61FF-B903-15E4415265C5}"/>
              </a:ext>
            </a:extLst>
          </p:cNvPr>
          <p:cNvSpPr txBox="1"/>
          <p:nvPr/>
        </p:nvSpPr>
        <p:spPr>
          <a:xfrm>
            <a:off x="7993641" y="4638082"/>
            <a:ext cx="47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02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F688DB2-978E-0A67-D495-6192DA1753EE}"/>
              </a:ext>
            </a:extLst>
          </p:cNvPr>
          <p:cNvSpPr txBox="1"/>
          <p:nvPr/>
        </p:nvSpPr>
        <p:spPr>
          <a:xfrm>
            <a:off x="7993641" y="5837865"/>
            <a:ext cx="47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03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AEC67A6-F9A5-9A3E-D65E-73F6E04CF279}"/>
              </a:ext>
            </a:extLst>
          </p:cNvPr>
          <p:cNvSpPr txBox="1"/>
          <p:nvPr/>
        </p:nvSpPr>
        <p:spPr>
          <a:xfrm>
            <a:off x="9141950" y="3529073"/>
            <a:ext cx="108986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 b="0">
                <a:latin typeface="+mn-ea"/>
                <a:ea typeface="+mn-ea"/>
                <a:cs typeface="Noto Sans KR Medium"/>
              </a:rPr>
              <a:t>목표 기반 추천 </a:t>
            </a:r>
            <a:r>
              <a:rPr lang="en-US" altLang="ko-KR" sz="3000" b="0">
                <a:latin typeface="+mn-ea"/>
                <a:ea typeface="+mn-ea"/>
                <a:cs typeface="Noto Sans KR Medium"/>
              </a:rPr>
              <a:t>( ex. </a:t>
            </a:r>
            <a:r>
              <a:rPr lang="ko-KR" altLang="en-US" sz="3000" b="0">
                <a:latin typeface="+mn-ea"/>
                <a:ea typeface="+mn-ea"/>
                <a:cs typeface="Noto Sans KR Medium"/>
              </a:rPr>
              <a:t>다이어트</a:t>
            </a:r>
            <a:r>
              <a:rPr lang="en-US" altLang="ko-KR" sz="3000" b="0">
                <a:latin typeface="+mn-ea"/>
                <a:ea typeface="+mn-ea"/>
                <a:cs typeface="Noto Sans KR Medium"/>
              </a:rPr>
              <a:t>, </a:t>
            </a:r>
            <a:r>
              <a:rPr lang="ko-KR" altLang="en-US" sz="3000" b="0">
                <a:latin typeface="+mn-ea"/>
                <a:ea typeface="+mn-ea"/>
                <a:cs typeface="Noto Sans KR Medium"/>
              </a:rPr>
              <a:t>근육 증가</a:t>
            </a:r>
            <a:r>
              <a:rPr lang="en-US" altLang="ko-KR" sz="3000" b="0">
                <a:latin typeface="+mn-ea"/>
                <a:ea typeface="+mn-ea"/>
                <a:cs typeface="Noto Sans KR Medium"/>
              </a:rPr>
              <a:t>, 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질병 관리</a:t>
            </a:r>
            <a:r>
              <a:rPr lang="en-US" altLang="ko-KR" sz="3000">
                <a:latin typeface="+mn-ea"/>
                <a:ea typeface="+mn-ea"/>
                <a:cs typeface="Noto Sans KR Medium"/>
              </a:rPr>
              <a:t>)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A3C5D429-1BB2-A1EB-B8D0-3C853DF4AE2B}"/>
              </a:ext>
            </a:extLst>
          </p:cNvPr>
          <p:cNvSpPr txBox="1"/>
          <p:nvPr/>
        </p:nvSpPr>
        <p:spPr>
          <a:xfrm>
            <a:off x="9141951" y="4646193"/>
            <a:ext cx="86347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섭취한 영양소 기반  </a:t>
            </a:r>
            <a:r>
              <a:rPr lang="en-US" altLang="ko-KR" sz="3000">
                <a:latin typeface="+mn-ea"/>
                <a:ea typeface="+mn-ea"/>
                <a:cs typeface="Noto Sans KR Medium"/>
              </a:rPr>
              <a:t>AI </a:t>
            </a:r>
            <a:r>
              <a:rPr lang="ko-KR" altLang="en-US" sz="3000">
                <a:latin typeface="+mn-ea"/>
                <a:ea typeface="+mn-ea"/>
                <a:cs typeface="Noto Sans KR Medium"/>
              </a:rPr>
              <a:t>식단 추천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28" name="object 19">
            <a:extLst>
              <a:ext uri="{FF2B5EF4-FFF2-40B4-BE49-F238E27FC236}">
                <a16:creationId xmlns:a16="http://schemas.microsoft.com/office/drawing/2014/main" id="{594C2014-9CD6-62F8-AA63-3334292DD59A}"/>
              </a:ext>
            </a:extLst>
          </p:cNvPr>
          <p:cNvSpPr txBox="1"/>
          <p:nvPr/>
        </p:nvSpPr>
        <p:spPr>
          <a:xfrm>
            <a:off x="9141950" y="5863101"/>
            <a:ext cx="937464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캘린더를 이용한 쉬운 식단 기록 확인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B602F862-B087-26C5-9767-FFDBA339FBB4}"/>
              </a:ext>
            </a:extLst>
          </p:cNvPr>
          <p:cNvSpPr/>
          <p:nvPr/>
        </p:nvSpPr>
        <p:spPr>
          <a:xfrm>
            <a:off x="7616673" y="6905782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5" h="653414">
                <a:moveTo>
                  <a:pt x="901632" y="653137"/>
                </a:moveTo>
                <a:lnTo>
                  <a:pt x="326569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8" y="590952"/>
                </a:lnTo>
                <a:lnTo>
                  <a:pt x="95650" y="557487"/>
                </a:lnTo>
                <a:lnTo>
                  <a:pt x="62185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5" y="134867"/>
                </a:lnTo>
                <a:lnTo>
                  <a:pt x="95650" y="95649"/>
                </a:lnTo>
                <a:lnTo>
                  <a:pt x="134868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3" y="275173"/>
                </a:lnTo>
                <a:lnTo>
                  <a:pt x="1227181" y="313690"/>
                </a:lnTo>
                <a:lnTo>
                  <a:pt x="1227181" y="339446"/>
                </a:lnTo>
                <a:lnTo>
                  <a:pt x="1224133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CCACFAD1-C72A-5583-BE4C-4C4B792615F3}"/>
              </a:ext>
            </a:extLst>
          </p:cNvPr>
          <p:cNvSpPr txBox="1"/>
          <p:nvPr/>
        </p:nvSpPr>
        <p:spPr>
          <a:xfrm>
            <a:off x="7993641" y="6981525"/>
            <a:ext cx="4743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30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4</a:t>
            </a:r>
            <a:endParaRPr sz="3000">
              <a:latin typeface="+mn-ea"/>
              <a:ea typeface="+mn-ea"/>
              <a:cs typeface="Noto Sans KR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8C2CACA3-5B57-EE5B-63FC-ED7658FDC522}"/>
              </a:ext>
            </a:extLst>
          </p:cNvPr>
          <p:cNvSpPr txBox="1"/>
          <p:nvPr/>
        </p:nvSpPr>
        <p:spPr>
          <a:xfrm>
            <a:off x="9182996" y="6995244"/>
            <a:ext cx="956220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3000">
                <a:latin typeface="+mn-ea"/>
                <a:ea typeface="+mn-ea"/>
                <a:cs typeface="Noto Sans KR Medium"/>
              </a:rPr>
              <a:t>통계 점수를 이용한 피드백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0DFFE-1293-E8A3-2863-E94B21653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21" y="331470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15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221" y="9779777"/>
            <a:ext cx="17269460" cy="0"/>
          </a:xfrm>
          <a:custGeom>
            <a:avLst/>
            <a:gdLst/>
            <a:ahLst/>
            <a:cxnLst/>
            <a:rect l="l" t="t" r="r" b="b"/>
            <a:pathLst>
              <a:path w="17269460">
                <a:moveTo>
                  <a:pt x="0" y="0"/>
                </a:moveTo>
                <a:lnTo>
                  <a:pt x="17268942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3"/>
                </a:solidFill>
              </a:rPr>
              <a:t>Idea</a:t>
            </a:r>
            <a:r>
              <a:rPr spc="235" dirty="0">
                <a:solidFill>
                  <a:schemeClr val="accent3"/>
                </a:solidFill>
              </a:rPr>
              <a:t> </a:t>
            </a:r>
            <a:r>
              <a:rPr spc="-25" dirty="0">
                <a:solidFill>
                  <a:schemeClr val="accent3"/>
                </a:solidFill>
              </a:rPr>
              <a:t>소개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chemeClr val="accent3"/>
                </a:solidFill>
                <a:latin typeface="Noto Sans KR"/>
                <a:cs typeface="Noto Sans KR"/>
              </a:rPr>
              <a:t>01</a:t>
            </a:r>
            <a:endParaRPr sz="2500">
              <a:solidFill>
                <a:schemeClr val="accent3"/>
              </a:solidFill>
              <a:latin typeface="Noto Sans KR"/>
              <a:cs typeface="Noto Sans K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52400" y="4290702"/>
            <a:ext cx="19013949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sz="11000" b="1">
                <a:solidFill>
                  <a:schemeClr val="accent3"/>
                </a:solidFill>
                <a:latin typeface="Noto Sans KR"/>
                <a:cs typeface="Noto Sans KR"/>
              </a:rPr>
              <a:t>“</a:t>
            </a:r>
            <a:r>
              <a:rPr lang="ko-KR" altLang="en-US" sz="6000" b="1">
                <a:solidFill>
                  <a:schemeClr val="accent3"/>
                </a:solidFill>
                <a:latin typeface="Noto Sans KR"/>
                <a:cs typeface="Noto Sans KR"/>
              </a:rPr>
              <a:t>사용자 맞춤 추천 </a:t>
            </a:r>
            <a:r>
              <a:rPr lang="en-US" altLang="ko-KR" sz="6000" b="1">
                <a:solidFill>
                  <a:schemeClr val="accent3"/>
                </a:solidFill>
                <a:latin typeface="Noto Sans KR"/>
                <a:cs typeface="Noto Sans KR"/>
              </a:rPr>
              <a:t>+ </a:t>
            </a:r>
            <a:r>
              <a:rPr lang="ko-KR" altLang="en-US" sz="6000" b="1">
                <a:solidFill>
                  <a:schemeClr val="accent3"/>
                </a:solidFill>
                <a:latin typeface="Noto Sans KR"/>
                <a:cs typeface="Noto Sans KR"/>
              </a:rPr>
              <a:t>지속가능한 기록</a:t>
            </a:r>
            <a:r>
              <a:rPr sz="11000" b="1" spc="10">
                <a:solidFill>
                  <a:schemeClr val="accent3"/>
                </a:solidFill>
                <a:latin typeface="Noto Sans KR"/>
                <a:cs typeface="Noto Sans KR"/>
              </a:rPr>
              <a:t>”</a:t>
            </a:r>
            <a:endParaRPr sz="11000">
              <a:solidFill>
                <a:schemeClr val="accent3"/>
              </a:solidFill>
              <a:latin typeface="Noto Sans KR"/>
              <a:cs typeface="Noto Sans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177" y="3104630"/>
            <a:ext cx="1333499" cy="1333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34354" y="2300101"/>
            <a:ext cx="4161646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+mn-ea"/>
                <a:ea typeface="+mn-ea"/>
                <a:cs typeface="Noto Sans KR Medium"/>
              </a:rPr>
              <a:t>-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spc="-20" dirty="0">
                <a:latin typeface="+mn-ea"/>
                <a:ea typeface="+mn-ea"/>
                <a:cs typeface="Noto Sans KR Medium"/>
              </a:rPr>
              <a:t>프론트엔드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9139" y="5687511"/>
            <a:ext cx="1180845" cy="114099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48848" y="4776593"/>
            <a:ext cx="3156552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+mn-ea"/>
                <a:ea typeface="+mn-ea"/>
                <a:cs typeface="Noto Sans KR Medium"/>
              </a:rPr>
              <a:t>-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spc="-25" dirty="0">
                <a:latin typeface="+mn-ea"/>
                <a:ea typeface="+mn-ea"/>
                <a:cs typeface="Noto Sans KR Medium"/>
              </a:rPr>
              <a:t>백엔드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5021" y="3135048"/>
            <a:ext cx="1162049" cy="11620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85415" y="3183896"/>
            <a:ext cx="1123949" cy="112394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기술 스택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2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09492" y="2363001"/>
            <a:ext cx="44731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+mn-ea"/>
                <a:ea typeface="+mn-ea"/>
                <a:cs typeface="Noto Sans KR Medium"/>
              </a:rPr>
              <a:t>-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dirty="0">
                <a:latin typeface="+mn-ea"/>
                <a:ea typeface="+mn-ea"/>
                <a:cs typeface="Noto Sans KR Medium"/>
              </a:rPr>
              <a:t>협업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dirty="0">
                <a:latin typeface="+mn-ea"/>
                <a:ea typeface="+mn-ea"/>
                <a:cs typeface="Noto Sans KR Medium"/>
              </a:rPr>
              <a:t>및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dirty="0">
                <a:latin typeface="+mn-ea"/>
                <a:ea typeface="+mn-ea"/>
                <a:cs typeface="Noto Sans KR Medium"/>
              </a:rPr>
              <a:t>관리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spc="-50" dirty="0">
                <a:latin typeface="+mn-ea"/>
                <a:ea typeface="+mn-ea"/>
                <a:cs typeface="Noto Sans KR Medium"/>
              </a:rPr>
              <a:t>툴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4454" y="7254819"/>
            <a:ext cx="325094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+mn-ea"/>
                <a:ea typeface="+mn-ea"/>
                <a:cs typeface="Noto Sans KR Medium"/>
              </a:rPr>
              <a:t>-</a:t>
            </a:r>
            <a:r>
              <a:rPr sz="3000" b="0" spc="15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dirty="0">
                <a:latin typeface="+mn-ea"/>
                <a:ea typeface="+mn-ea"/>
                <a:cs typeface="Noto Sans KR Medium"/>
              </a:rPr>
              <a:t>외부</a:t>
            </a:r>
            <a:r>
              <a:rPr sz="3000" b="0" spc="165" dirty="0">
                <a:latin typeface="+mn-ea"/>
                <a:ea typeface="+mn-ea"/>
                <a:cs typeface="Noto Sans KR Medium"/>
              </a:rPr>
              <a:t> </a:t>
            </a:r>
            <a:r>
              <a:rPr sz="3000" b="0" spc="-25" dirty="0">
                <a:latin typeface="+mn-ea"/>
                <a:ea typeface="+mn-ea"/>
                <a:cs typeface="Noto Sans KR Medium"/>
              </a:rPr>
              <a:t>API</a:t>
            </a:r>
            <a:endParaRPr sz="3000">
              <a:latin typeface="+mn-ea"/>
              <a:ea typeface="+mn-ea"/>
              <a:cs typeface="Noto Sans KR Medium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07917C9-F5F3-CCCB-CF88-F4CE38CE1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948" y="8055971"/>
            <a:ext cx="1304036" cy="1458276"/>
          </a:xfrm>
          <a:prstGeom prst="rect">
            <a:avLst/>
          </a:prstGeom>
        </p:spPr>
      </p:pic>
      <p:pic>
        <p:nvPicPr>
          <p:cNvPr id="2050" name="Picture 2" descr="MySQL 기본 명령어 모음 | ThinkGround">
            <a:extLst>
              <a:ext uri="{FF2B5EF4-FFF2-40B4-BE49-F238E27FC236}">
                <a16:creationId xmlns:a16="http://schemas.microsoft.com/office/drawing/2014/main" id="{8E5E0ACB-4356-5E05-5E08-80E477DD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5560592"/>
            <a:ext cx="1981200" cy="122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 - 자바에서 자주 쓰는 자료구조1">
            <a:extLst>
              <a:ext uri="{FF2B5EF4-FFF2-40B4-BE49-F238E27FC236}">
                <a16:creationId xmlns:a16="http://schemas.microsoft.com/office/drawing/2014/main" id="{85B69B97-E41D-D6BA-B368-5EE04EC5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03" y="3001172"/>
            <a:ext cx="2242151" cy="126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안드로이드 로고 - 소셜 미디어 및 로고 아이콘">
            <a:extLst>
              <a:ext uri="{FF2B5EF4-FFF2-40B4-BE49-F238E27FC236}">
                <a16:creationId xmlns:a16="http://schemas.microsoft.com/office/drawing/2014/main" id="{C65AC4A8-9EBF-5232-F07D-7581D5E9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50" y="3013472"/>
            <a:ext cx="2567250" cy="128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75E4-D137-508B-58FA-851F6344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>
            <a:extLst>
              <a:ext uri="{FF2B5EF4-FFF2-40B4-BE49-F238E27FC236}">
                <a16:creationId xmlns:a16="http://schemas.microsoft.com/office/drawing/2014/main" id="{22B7459E-2C2E-B2D3-F8AD-CEF4A85B09F4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4957ED2-F95D-D148-0F96-BD63A6B03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주요 기능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40A4DF2-ADE2-6368-5CDD-F8ADBDF04BE3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3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F5CCD50-D01C-BA40-ACC8-C35308426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2424657"/>
            <a:ext cx="2941243" cy="639603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BFD7B88-A4B7-2B0E-F0C6-3D456A65C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34" y="2424657"/>
            <a:ext cx="2974123" cy="639603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13E75EF-E615-1BDB-95CD-E879B4EC5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199" y="2424657"/>
            <a:ext cx="3127181" cy="6396037"/>
          </a:xfrm>
          <a:prstGeom prst="rect">
            <a:avLst/>
          </a:prstGeom>
        </p:spPr>
      </p:pic>
      <p:sp>
        <p:nvSpPr>
          <p:cNvPr id="40" name="object 7">
            <a:extLst>
              <a:ext uri="{FF2B5EF4-FFF2-40B4-BE49-F238E27FC236}">
                <a16:creationId xmlns:a16="http://schemas.microsoft.com/office/drawing/2014/main" id="{071A5F6A-5FE1-2D55-09AD-EF254E2A24A6}"/>
              </a:ext>
            </a:extLst>
          </p:cNvPr>
          <p:cNvSpPr/>
          <p:nvPr/>
        </p:nvSpPr>
        <p:spPr>
          <a:xfrm>
            <a:off x="10948422" y="3695700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CCC76819-EEB7-A582-B814-850B325AA5F0}"/>
              </a:ext>
            </a:extLst>
          </p:cNvPr>
          <p:cNvSpPr/>
          <p:nvPr/>
        </p:nvSpPr>
        <p:spPr>
          <a:xfrm>
            <a:off x="10944903" y="4768186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AA6C797E-0205-0A2A-F17C-A3987C0A9C2C}"/>
              </a:ext>
            </a:extLst>
          </p:cNvPr>
          <p:cNvSpPr txBox="1"/>
          <p:nvPr/>
        </p:nvSpPr>
        <p:spPr>
          <a:xfrm>
            <a:off x="11347268" y="3764030"/>
            <a:ext cx="472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01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B0816190-587C-09E1-8655-3A42594F96C9}"/>
              </a:ext>
            </a:extLst>
          </p:cNvPr>
          <p:cNvSpPr txBox="1"/>
          <p:nvPr/>
        </p:nvSpPr>
        <p:spPr>
          <a:xfrm>
            <a:off x="11347271" y="4873039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02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B1DE6556-A2A1-55A8-F385-DAFA0D20364B}"/>
              </a:ext>
            </a:extLst>
          </p:cNvPr>
          <p:cNvSpPr txBox="1"/>
          <p:nvPr/>
        </p:nvSpPr>
        <p:spPr>
          <a:xfrm>
            <a:off x="12265703" y="3862108"/>
            <a:ext cx="609776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  <a:cs typeface="Noto Sans KR Medium"/>
              </a:rPr>
              <a:t>기본적인 인증 검증 및 유효성 검사를 통한 회원가입 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E76A1B06-A49B-1CD7-217C-162AB95EBBDD}"/>
              </a:ext>
            </a:extLst>
          </p:cNvPr>
          <p:cNvSpPr txBox="1"/>
          <p:nvPr/>
        </p:nvSpPr>
        <p:spPr>
          <a:xfrm>
            <a:off x="12318870" y="4973002"/>
            <a:ext cx="581672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latin typeface="+mn-ea"/>
                <a:ea typeface="+mn-ea"/>
                <a:cs typeface="Noto Sans KR Medium"/>
              </a:rPr>
              <a:t>Spring Security + JWT </a:t>
            </a:r>
            <a:r>
              <a:rPr lang="ko-KR" altLang="en-US" sz="2000">
                <a:latin typeface="+mn-ea"/>
                <a:ea typeface="+mn-ea"/>
                <a:cs typeface="Noto Sans KR Medium"/>
              </a:rPr>
              <a:t>토큰 기반 인증 토큰 발급</a:t>
            </a:r>
            <a:r>
              <a:rPr lang="en-US" altLang="ko-KR" sz="2000">
                <a:latin typeface="+mn-ea"/>
                <a:ea typeface="+mn-ea"/>
                <a:cs typeface="Noto Sans KR Medium"/>
              </a:rPr>
              <a:t> 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6C3E6FA3-E403-1AA3-ACD0-F81B498A2CA0}"/>
              </a:ext>
            </a:extLst>
          </p:cNvPr>
          <p:cNvSpPr txBox="1"/>
          <p:nvPr/>
        </p:nvSpPr>
        <p:spPr>
          <a:xfrm>
            <a:off x="11820253" y="2248209"/>
            <a:ext cx="73430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b="0">
                <a:latin typeface="+mn-ea"/>
                <a:ea typeface="+mn-ea"/>
                <a:cs typeface="Noto Sans KR Medium"/>
              </a:rPr>
              <a:t>회원가입 및 로그인</a:t>
            </a:r>
            <a:endParaRPr sz="4400">
              <a:latin typeface="+mn-ea"/>
              <a:ea typeface="+mn-ea"/>
              <a:cs typeface="Noto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208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FA215-3107-4CD8-9B62-7526B818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>
            <a:extLst>
              <a:ext uri="{FF2B5EF4-FFF2-40B4-BE49-F238E27FC236}">
                <a16:creationId xmlns:a16="http://schemas.microsoft.com/office/drawing/2014/main" id="{8DC56D09-494C-330E-618D-E7BC5E57B03A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6E9DE77-9B29-A04D-7BC9-C6171A530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주요 기능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EAFD5EB-D01B-DB16-B7D8-BB6F08307341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3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F6B224DF-AB7F-6ADA-3E76-C05C3C94F383}"/>
              </a:ext>
            </a:extLst>
          </p:cNvPr>
          <p:cNvSpPr/>
          <p:nvPr/>
        </p:nvSpPr>
        <p:spPr>
          <a:xfrm>
            <a:off x="9567570" y="3892028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1E48B18-FBC4-B571-A4DA-BBDAEF541A41}"/>
              </a:ext>
            </a:extLst>
          </p:cNvPr>
          <p:cNvSpPr/>
          <p:nvPr/>
        </p:nvSpPr>
        <p:spPr>
          <a:xfrm>
            <a:off x="9564051" y="4964514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20EBECD7-5ED6-A6EE-5707-5173A0F7ABBC}"/>
              </a:ext>
            </a:extLst>
          </p:cNvPr>
          <p:cNvSpPr txBox="1"/>
          <p:nvPr/>
        </p:nvSpPr>
        <p:spPr>
          <a:xfrm>
            <a:off x="9966416" y="3960358"/>
            <a:ext cx="472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01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DF7ADD39-18B2-1AE0-587F-BBBBEA44CDC1}"/>
              </a:ext>
            </a:extLst>
          </p:cNvPr>
          <p:cNvSpPr txBox="1"/>
          <p:nvPr/>
        </p:nvSpPr>
        <p:spPr>
          <a:xfrm>
            <a:off x="9966419" y="5069367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02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7CAF9FAA-7E73-EF64-DCBE-EAD571B6C786}"/>
              </a:ext>
            </a:extLst>
          </p:cNvPr>
          <p:cNvSpPr txBox="1"/>
          <p:nvPr/>
        </p:nvSpPr>
        <p:spPr>
          <a:xfrm>
            <a:off x="10897301" y="4058436"/>
            <a:ext cx="56380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  <a:cs typeface="Noto Sans KR Medium"/>
              </a:rPr>
              <a:t>날짜별 섭취한 음식 목록 및 영양소 정보 확인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5C4C4B7D-F5B3-DBBC-1653-C1DCFE26D186}"/>
              </a:ext>
            </a:extLst>
          </p:cNvPr>
          <p:cNvSpPr txBox="1"/>
          <p:nvPr/>
        </p:nvSpPr>
        <p:spPr>
          <a:xfrm>
            <a:off x="10938018" y="5169330"/>
            <a:ext cx="628318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  <a:cs typeface="Noto Sans KR Medium"/>
              </a:rPr>
              <a:t>사용자가 원하는 음식을 검색하여 기본 영양 성분 확인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087055F8-6176-B1F4-B55F-3837CBEC237C}"/>
              </a:ext>
            </a:extLst>
          </p:cNvPr>
          <p:cNvSpPr txBox="1"/>
          <p:nvPr/>
        </p:nvSpPr>
        <p:spPr>
          <a:xfrm>
            <a:off x="10439400" y="2552700"/>
            <a:ext cx="5867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b="0">
                <a:latin typeface="+mn-ea"/>
                <a:ea typeface="+mn-ea"/>
                <a:cs typeface="Noto Sans KR Medium"/>
              </a:rPr>
              <a:t>메인 화면 및 음식 검색</a:t>
            </a:r>
            <a:endParaRPr sz="4400">
              <a:latin typeface="+mn-ea"/>
              <a:ea typeface="+mn-ea"/>
              <a:cs typeface="Noto Sans KR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67AD5C-2EC9-5123-3457-7090CB58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74" y="2247900"/>
            <a:ext cx="3210051" cy="6872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2620F0-6BC9-1F29-7B1E-E9BCF7AA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47900"/>
            <a:ext cx="3241769" cy="69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DA9E6-06DE-28ED-56AD-13FA17D1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>
            <a:extLst>
              <a:ext uri="{FF2B5EF4-FFF2-40B4-BE49-F238E27FC236}">
                <a16:creationId xmlns:a16="http://schemas.microsoft.com/office/drawing/2014/main" id="{2604C455-3335-0112-95DB-597B3BDD343C}"/>
              </a:ext>
            </a:extLst>
          </p:cNvPr>
          <p:cNvSpPr/>
          <p:nvPr/>
        </p:nvSpPr>
        <p:spPr>
          <a:xfrm>
            <a:off x="507221" y="9779777"/>
            <a:ext cx="17250410" cy="0"/>
          </a:xfrm>
          <a:custGeom>
            <a:avLst/>
            <a:gdLst/>
            <a:ahLst/>
            <a:cxnLst/>
            <a:rect l="l" t="t" r="r" b="b"/>
            <a:pathLst>
              <a:path w="17250410">
                <a:moveTo>
                  <a:pt x="0" y="0"/>
                </a:moveTo>
                <a:lnTo>
                  <a:pt x="17249891" y="0"/>
                </a:lnTo>
              </a:path>
            </a:pathLst>
          </a:custGeom>
          <a:ln w="952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44B7EF2-AE50-E7B9-3F1B-F0446A7DA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>
                <a:solidFill>
                  <a:schemeClr val="accent3"/>
                </a:solidFill>
                <a:latin typeface="+mn-ea"/>
                <a:ea typeface="+mn-ea"/>
              </a:rPr>
              <a:t>주요 기능 소개</a:t>
            </a:r>
            <a:endParaRPr spc="-25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696A2E5-33C4-1AF0-6032-D7D381E02C58}"/>
              </a:ext>
            </a:extLst>
          </p:cNvPr>
          <p:cNvSpPr txBox="1"/>
          <p:nvPr/>
        </p:nvSpPr>
        <p:spPr>
          <a:xfrm>
            <a:off x="675167" y="644556"/>
            <a:ext cx="3994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500" b="1" spc="-25">
                <a:solidFill>
                  <a:schemeClr val="accent3"/>
                </a:solidFill>
                <a:latin typeface="+mn-ea"/>
                <a:ea typeface="+mn-ea"/>
                <a:cs typeface="Noto Sans KR"/>
              </a:rPr>
              <a:t>3</a:t>
            </a:r>
            <a:endParaRPr sz="2500">
              <a:solidFill>
                <a:schemeClr val="accent3"/>
              </a:solidFill>
              <a:latin typeface="+mn-ea"/>
              <a:ea typeface="+mn-ea"/>
              <a:cs typeface="Noto Sans KR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5473029B-F926-9446-0330-6E2BD784FF33}"/>
              </a:ext>
            </a:extLst>
          </p:cNvPr>
          <p:cNvSpPr/>
          <p:nvPr/>
        </p:nvSpPr>
        <p:spPr>
          <a:xfrm>
            <a:off x="10335371" y="3754524"/>
            <a:ext cx="1223936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2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6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6" y="16030"/>
                </a:lnTo>
                <a:lnTo>
                  <a:pt x="275173" y="4067"/>
                </a:lnTo>
                <a:lnTo>
                  <a:pt x="326564" y="0"/>
                </a:lnTo>
                <a:lnTo>
                  <a:pt x="901636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4" y="35523"/>
                </a:lnTo>
                <a:lnTo>
                  <a:pt x="1093333" y="62184"/>
                </a:lnTo>
                <a:lnTo>
                  <a:pt x="1132551" y="95649"/>
                </a:lnTo>
                <a:lnTo>
                  <a:pt x="1166016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8"/>
                </a:lnTo>
                <a:lnTo>
                  <a:pt x="1227183" y="339428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6" y="518268"/>
                </a:lnTo>
                <a:lnTo>
                  <a:pt x="1132551" y="557487"/>
                </a:lnTo>
                <a:lnTo>
                  <a:pt x="1093333" y="590952"/>
                </a:lnTo>
                <a:lnTo>
                  <a:pt x="1049754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2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4D6E7C4B-B49D-D010-3530-45752427CA59}"/>
              </a:ext>
            </a:extLst>
          </p:cNvPr>
          <p:cNvSpPr/>
          <p:nvPr/>
        </p:nvSpPr>
        <p:spPr>
          <a:xfrm>
            <a:off x="10331852" y="4827010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43" name="object 16">
            <a:extLst>
              <a:ext uri="{FF2B5EF4-FFF2-40B4-BE49-F238E27FC236}">
                <a16:creationId xmlns:a16="http://schemas.microsoft.com/office/drawing/2014/main" id="{D6155C66-3CC1-0704-6316-E55C8052D5AA}"/>
              </a:ext>
            </a:extLst>
          </p:cNvPr>
          <p:cNvSpPr txBox="1"/>
          <p:nvPr/>
        </p:nvSpPr>
        <p:spPr>
          <a:xfrm>
            <a:off x="10734217" y="3822854"/>
            <a:ext cx="4729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01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BF5E1CBD-1A80-2041-27E4-07DDC2695E7F}"/>
              </a:ext>
            </a:extLst>
          </p:cNvPr>
          <p:cNvSpPr txBox="1"/>
          <p:nvPr/>
        </p:nvSpPr>
        <p:spPr>
          <a:xfrm>
            <a:off x="10734220" y="4931863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02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5F95CB45-8B4D-8794-4A25-4651CD04CD66}"/>
              </a:ext>
            </a:extLst>
          </p:cNvPr>
          <p:cNvSpPr txBox="1"/>
          <p:nvPr/>
        </p:nvSpPr>
        <p:spPr>
          <a:xfrm>
            <a:off x="11685459" y="3908047"/>
            <a:ext cx="60721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</a:rPr>
              <a:t>음식 검색 후 섭취량과 식사시간 선택으로 식단 등록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954F4DC6-22D4-8DC8-7DE7-D6AF4A07230E}"/>
              </a:ext>
            </a:extLst>
          </p:cNvPr>
          <p:cNvSpPr txBox="1"/>
          <p:nvPr/>
        </p:nvSpPr>
        <p:spPr>
          <a:xfrm>
            <a:off x="11705819" y="5031826"/>
            <a:ext cx="55973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A47F8C49-6E1C-598D-1F36-6155A188461A}"/>
              </a:ext>
            </a:extLst>
          </p:cNvPr>
          <p:cNvSpPr txBox="1"/>
          <p:nvPr/>
        </p:nvSpPr>
        <p:spPr>
          <a:xfrm>
            <a:off x="12866941" y="2552700"/>
            <a:ext cx="28564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4400" b="0">
                <a:latin typeface="+mn-ea"/>
                <a:ea typeface="+mn-ea"/>
                <a:cs typeface="Noto Sans KR Medium"/>
              </a:rPr>
              <a:t>식단 추가</a:t>
            </a:r>
            <a:endParaRPr sz="4400">
              <a:latin typeface="+mn-ea"/>
              <a:ea typeface="+mn-ea"/>
              <a:cs typeface="Noto Sans KR Mediu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94ACF-AF3B-C118-0159-25DF58DF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1" y="2459015"/>
            <a:ext cx="3092622" cy="66439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4E0428-45F6-D144-8630-B2DE15BF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703" y="2459015"/>
            <a:ext cx="3112313" cy="66553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E909B8-7D32-F964-D5DC-4D7C026A4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463" y="2459015"/>
            <a:ext cx="3167325" cy="66553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BCCDA2-DA1B-A900-F908-D585536E6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08" y="3058530"/>
            <a:ext cx="2557847" cy="1555804"/>
          </a:xfrm>
          <a:prstGeom prst="rect">
            <a:avLst/>
          </a:prstGeom>
        </p:spPr>
      </p:pic>
      <p:sp>
        <p:nvSpPr>
          <p:cNvPr id="17" name="object 19">
            <a:extLst>
              <a:ext uri="{FF2B5EF4-FFF2-40B4-BE49-F238E27FC236}">
                <a16:creationId xmlns:a16="http://schemas.microsoft.com/office/drawing/2014/main" id="{6E40A22D-A7B7-ADF2-2993-C061C6C97540}"/>
              </a:ext>
            </a:extLst>
          </p:cNvPr>
          <p:cNvSpPr txBox="1"/>
          <p:nvPr/>
        </p:nvSpPr>
        <p:spPr>
          <a:xfrm>
            <a:off x="11705819" y="4999292"/>
            <a:ext cx="56380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>
                <a:latin typeface="+mn-ea"/>
                <a:ea typeface="+mn-ea"/>
              </a:rPr>
              <a:t>GPT API</a:t>
            </a:r>
            <a:r>
              <a:rPr lang="ko-KR" altLang="en-US" sz="2000">
                <a:latin typeface="+mn-ea"/>
                <a:ea typeface="+mn-ea"/>
              </a:rPr>
              <a:t>를 이용한 사진 인식 및 분석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72F00152-6AD4-0854-A799-B52FB4BB05B9}"/>
              </a:ext>
            </a:extLst>
          </p:cNvPr>
          <p:cNvSpPr/>
          <p:nvPr/>
        </p:nvSpPr>
        <p:spPr>
          <a:xfrm>
            <a:off x="10365760" y="5899496"/>
            <a:ext cx="1227455" cy="653415"/>
          </a:xfrm>
          <a:custGeom>
            <a:avLst/>
            <a:gdLst/>
            <a:ahLst/>
            <a:cxnLst/>
            <a:rect l="l" t="t" r="r" b="b"/>
            <a:pathLst>
              <a:path w="1227454" h="653414">
                <a:moveTo>
                  <a:pt x="901631" y="653137"/>
                </a:moveTo>
                <a:lnTo>
                  <a:pt x="326568" y="653137"/>
                </a:lnTo>
                <a:lnTo>
                  <a:pt x="275173" y="649068"/>
                </a:lnTo>
                <a:lnTo>
                  <a:pt x="225507" y="637106"/>
                </a:lnTo>
                <a:lnTo>
                  <a:pt x="178446" y="617613"/>
                </a:lnTo>
                <a:lnTo>
                  <a:pt x="134867" y="590952"/>
                </a:lnTo>
                <a:lnTo>
                  <a:pt x="95649" y="557487"/>
                </a:lnTo>
                <a:lnTo>
                  <a:pt x="62184" y="518268"/>
                </a:lnTo>
                <a:lnTo>
                  <a:pt x="35523" y="474690"/>
                </a:lnTo>
                <a:lnTo>
                  <a:pt x="16030" y="427629"/>
                </a:lnTo>
                <a:lnTo>
                  <a:pt x="4068" y="377963"/>
                </a:lnTo>
                <a:lnTo>
                  <a:pt x="0" y="326568"/>
                </a:lnTo>
                <a:lnTo>
                  <a:pt x="4068" y="275173"/>
                </a:lnTo>
                <a:lnTo>
                  <a:pt x="16030" y="225506"/>
                </a:lnTo>
                <a:lnTo>
                  <a:pt x="35523" y="178445"/>
                </a:lnTo>
                <a:lnTo>
                  <a:pt x="62184" y="134867"/>
                </a:lnTo>
                <a:lnTo>
                  <a:pt x="95649" y="95649"/>
                </a:lnTo>
                <a:lnTo>
                  <a:pt x="134867" y="62184"/>
                </a:lnTo>
                <a:lnTo>
                  <a:pt x="178446" y="35523"/>
                </a:lnTo>
                <a:lnTo>
                  <a:pt x="225507" y="16030"/>
                </a:lnTo>
                <a:lnTo>
                  <a:pt x="275173" y="4067"/>
                </a:lnTo>
                <a:lnTo>
                  <a:pt x="326565" y="0"/>
                </a:lnTo>
                <a:lnTo>
                  <a:pt x="901635" y="0"/>
                </a:lnTo>
                <a:lnTo>
                  <a:pt x="953027" y="4067"/>
                </a:lnTo>
                <a:lnTo>
                  <a:pt x="1002694" y="16030"/>
                </a:lnTo>
                <a:lnTo>
                  <a:pt x="1049755" y="35523"/>
                </a:lnTo>
                <a:lnTo>
                  <a:pt x="1093333" y="62184"/>
                </a:lnTo>
                <a:lnTo>
                  <a:pt x="1132552" y="95649"/>
                </a:lnTo>
                <a:lnTo>
                  <a:pt x="1166017" y="134867"/>
                </a:lnTo>
                <a:lnTo>
                  <a:pt x="1192677" y="178445"/>
                </a:lnTo>
                <a:lnTo>
                  <a:pt x="1212170" y="225506"/>
                </a:lnTo>
                <a:lnTo>
                  <a:pt x="1224132" y="275173"/>
                </a:lnTo>
                <a:lnTo>
                  <a:pt x="1227183" y="313709"/>
                </a:lnTo>
                <a:lnTo>
                  <a:pt x="1227183" y="339427"/>
                </a:lnTo>
                <a:lnTo>
                  <a:pt x="1224132" y="377963"/>
                </a:lnTo>
                <a:lnTo>
                  <a:pt x="1212170" y="427629"/>
                </a:lnTo>
                <a:lnTo>
                  <a:pt x="1192677" y="474690"/>
                </a:lnTo>
                <a:lnTo>
                  <a:pt x="1166017" y="518268"/>
                </a:lnTo>
                <a:lnTo>
                  <a:pt x="1132552" y="557487"/>
                </a:lnTo>
                <a:lnTo>
                  <a:pt x="1093333" y="590952"/>
                </a:lnTo>
                <a:lnTo>
                  <a:pt x="1049755" y="617613"/>
                </a:lnTo>
                <a:lnTo>
                  <a:pt x="1002694" y="637106"/>
                </a:lnTo>
                <a:lnTo>
                  <a:pt x="953027" y="649068"/>
                </a:lnTo>
                <a:lnTo>
                  <a:pt x="901631" y="653137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600">
              <a:latin typeface="+mn-ea"/>
              <a:ea typeface="+mn-ea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B4E4D341-F3A7-D057-3993-CB50DBADB6FF}"/>
              </a:ext>
            </a:extLst>
          </p:cNvPr>
          <p:cNvSpPr txBox="1"/>
          <p:nvPr/>
        </p:nvSpPr>
        <p:spPr>
          <a:xfrm>
            <a:off x="10768128" y="6004349"/>
            <a:ext cx="474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0</a:t>
            </a:r>
            <a:r>
              <a:rPr lang="en-US" sz="2800" b="1" spc="-25">
                <a:solidFill>
                  <a:srgbClr val="F9F2EF"/>
                </a:solidFill>
                <a:latin typeface="+mn-ea"/>
                <a:ea typeface="+mn-ea"/>
                <a:cs typeface="Noto Sans KR"/>
              </a:rPr>
              <a:t>3</a:t>
            </a:r>
            <a:endParaRPr sz="2800">
              <a:latin typeface="+mn-ea"/>
              <a:ea typeface="+mn-ea"/>
              <a:cs typeface="Noto Sans KR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7E8A876-5561-0223-628D-10F7A67DEC74}"/>
              </a:ext>
            </a:extLst>
          </p:cNvPr>
          <p:cNvSpPr txBox="1"/>
          <p:nvPr/>
        </p:nvSpPr>
        <p:spPr>
          <a:xfrm>
            <a:off x="11739727" y="6104312"/>
            <a:ext cx="559738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000">
              <a:latin typeface="+mn-ea"/>
              <a:ea typeface="+mn-ea"/>
              <a:cs typeface="Noto Sans KR Medium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3F015F96-9A41-F966-BF5D-75BB966F314A}"/>
              </a:ext>
            </a:extLst>
          </p:cNvPr>
          <p:cNvSpPr txBox="1"/>
          <p:nvPr/>
        </p:nvSpPr>
        <p:spPr>
          <a:xfrm>
            <a:off x="11739727" y="6071778"/>
            <a:ext cx="65039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>
                <a:latin typeface="+mn-ea"/>
                <a:ea typeface="+mn-ea"/>
              </a:rPr>
              <a:t>음식 사진 촬영 후 섭취량과 식사시간 선택으로 식단등록</a:t>
            </a:r>
            <a:endParaRPr sz="2000">
              <a:latin typeface="+mn-ea"/>
              <a:ea typeface="+mn-ea"/>
              <a:cs typeface="Noto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3156792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316</ep:Words>
  <ep:PresentationFormat>사용자 지정</ep:PresentationFormat>
  <ep:Paragraphs>154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건강생성기</vt:lpstr>
      <vt:lpstr>CONTENTS</vt:lpstr>
      <vt:lpstr>Idea 소개</vt:lpstr>
      <vt:lpstr>Idea 소개</vt:lpstr>
      <vt:lpstr>Idea 소개</vt:lpstr>
      <vt:lpstr>기술 스택 소개</vt:lpstr>
      <vt:lpstr>주요 기능 소개</vt:lpstr>
      <vt:lpstr>주요 기능 소개</vt:lpstr>
      <vt:lpstr>주요 기능 소개</vt:lpstr>
      <vt:lpstr>주요 기능 소개</vt:lpstr>
      <vt:lpstr>주요 기능 소개</vt:lpstr>
      <vt:lpstr>기존 제품과의 차별점</vt:lpstr>
      <vt:lpstr>개선 사항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2025-06-19T21:55:59.000</dcterms:created>
  <dc:creator>Ziyu Zoldyck</dc:creator>
  <cp:keywords>DAGi6mjs0Hc,BAFwc0qB69I,0</cp:keywords>
  <cp:lastModifiedBy>Arachne</cp:lastModifiedBy>
  <dcterms:modified xsi:type="dcterms:W3CDTF">2025-06-20T00:30:33.945</dcterms:modified>
  <cp:revision>6</cp:revision>
  <dc:title>캡스톤 디자인 1차 발표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