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0" r:id="rId4"/>
    <p:sldId id="282" r:id="rId5"/>
    <p:sldId id="271" r:id="rId6"/>
    <p:sldId id="273" r:id="rId7"/>
    <p:sldId id="274" r:id="rId8"/>
    <p:sldId id="27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589E76-35CC-4764-AF84-2C828BC376D9}">
          <p14:sldIdLst>
            <p14:sldId id="256"/>
            <p14:sldId id="272"/>
            <p14:sldId id="270"/>
            <p14:sldId id="282"/>
            <p14:sldId id="271"/>
            <p14:sldId id="273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9E5ECE"/>
    <a:srgbClr val="7030A0"/>
    <a:srgbClr val="F3D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88177" autoAdjust="0"/>
  </p:normalViewPr>
  <p:slideViewPr>
    <p:cSldViewPr snapToGrid="0">
      <p:cViewPr varScale="1">
        <p:scale>
          <a:sx n="60" d="100"/>
          <a:sy n="60" d="100"/>
        </p:scale>
        <p:origin x="1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B5404-55FD-46FF-A1DB-0EB45F6EED1F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AE26-5C5B-4BB0-9AA8-AE3BDAE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0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DAE26-5C5B-4BB0-9AA8-AE3BDAEF5F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5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D91-E01A-496D-A22B-C9EFF58C1DF2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7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7A19-17AA-477B-BEA3-75F38ABF22DF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241-4231-47A2-B9F5-25F397AA85D7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E3E5-2F5B-465D-A78F-24FACBB99ACB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45E6-267B-4FDA-A990-95962A34E894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8345-41EB-4152-9AF5-419ABBD8F3A4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22B2-92EE-4873-8BC8-6871BCF1DBED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5BC9-4E85-4977-A22E-58A78C748A87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5E10-DD3B-4087-9274-D4ECBD945A63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0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CFA-FFE5-4485-A1BE-C2CA23888D06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35E1-E673-452B-81BC-6B4A59D47724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7A47-36E9-41CE-9166-F8D80DDE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-4.5.2/gcc/Optimize-Op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Lab 5: Optimization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7A8E-EE49-4F08-99A4-398761AB1CC5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Gcc</a:t>
            </a:r>
            <a:r>
              <a:rPr lang="en-US" altLang="ko-KR" b="1" dirty="0"/>
              <a:t> </a:t>
            </a:r>
            <a:r>
              <a:rPr lang="en-US" altLang="ko-KR" b="1" dirty="0" smtClean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46619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-O </a:t>
            </a:r>
            <a:r>
              <a:rPr lang="en-US" altLang="ko-KR" dirty="0"/>
              <a:t>level option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T</a:t>
            </a:r>
            <a:r>
              <a:rPr lang="en-US" altLang="ko-KR" dirty="0" smtClean="0"/>
              <a:t>o turn </a:t>
            </a:r>
            <a:r>
              <a:rPr lang="en-US" altLang="ko-KR" dirty="0"/>
              <a:t>on compiler </a:t>
            </a:r>
            <a:r>
              <a:rPr lang="en-US" altLang="ko-KR" dirty="0" smtClean="0"/>
              <a:t>optimization</a:t>
            </a:r>
          </a:p>
          <a:p>
            <a:pPr lvl="1" fontAlgn="base"/>
            <a:r>
              <a:rPr lang="en-US" altLang="ko-KR" dirty="0"/>
              <a:t>Increase the compilation time</a:t>
            </a:r>
          </a:p>
          <a:p>
            <a:pPr lvl="2" fontAlgn="base"/>
            <a:r>
              <a:rPr lang="en-US" altLang="ko-KR" dirty="0" smtClean="0"/>
              <a:t>As </a:t>
            </a:r>
            <a:r>
              <a:rPr lang="en-US" altLang="ko-KR" dirty="0"/>
              <a:t>compiler tries </a:t>
            </a:r>
            <a:r>
              <a:rPr lang="en-US" altLang="ko-KR"/>
              <a:t>to </a:t>
            </a:r>
            <a:r>
              <a:rPr lang="en-US" altLang="ko-KR" smtClean="0"/>
              <a:t>either improve performance or </a:t>
            </a:r>
            <a:r>
              <a:rPr lang="en-US" altLang="ko-KR" dirty="0"/>
              <a:t>reduce the size of the output binary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Not specifying any </a:t>
            </a:r>
            <a:r>
              <a:rPr lang="en-US" altLang="ko-KR" dirty="0"/>
              <a:t>optimization </a:t>
            </a:r>
            <a:r>
              <a:rPr lang="en-US" altLang="ko-KR" dirty="0" smtClean="0"/>
              <a:t>option</a:t>
            </a:r>
          </a:p>
          <a:p>
            <a:pPr lvl="1" fontAlgn="base"/>
            <a:r>
              <a:rPr lang="en-US" altLang="ko-KR" dirty="0" smtClean="0"/>
              <a:t>Reduce </a:t>
            </a:r>
            <a:r>
              <a:rPr lang="en-US" altLang="ko-KR" dirty="0"/>
              <a:t>the compilation </a:t>
            </a:r>
            <a:r>
              <a:rPr lang="en-US" altLang="ko-KR" dirty="0" smtClean="0"/>
              <a:t>time, but…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Gcc</a:t>
            </a:r>
            <a:r>
              <a:rPr lang="en-US" altLang="ko-KR" b="1" dirty="0" smtClean="0"/>
              <a:t> Optimization flag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SRAM (cache)</a:t>
            </a:r>
          </a:p>
          <a:p>
            <a:pPr lvl="1"/>
            <a:r>
              <a:rPr lang="en-US" altLang="ko-KR" dirty="0"/>
              <a:t>Faster</a:t>
            </a:r>
            <a:r>
              <a:rPr lang="en-US" altLang="ko-KR" dirty="0" smtClean="0"/>
              <a:t>: L1 cache = 1CPU cycle</a:t>
            </a:r>
            <a:endParaRPr lang="en-US" altLang="ko-KR" dirty="0"/>
          </a:p>
          <a:p>
            <a:pPr lvl="1"/>
            <a:r>
              <a:rPr lang="en-US" altLang="ko-KR" dirty="0" smtClean="0"/>
              <a:t>Smaller: Kilobytes (</a:t>
            </a:r>
            <a:r>
              <a:rPr lang="en-US" altLang="ko-KR" dirty="0"/>
              <a:t>L1</a:t>
            </a:r>
            <a:r>
              <a:rPr lang="en-US" altLang="ko-KR" dirty="0" smtClean="0"/>
              <a:t>) or Megabytes (</a:t>
            </a:r>
            <a:r>
              <a:rPr lang="en-US" altLang="ko-KR" dirty="0"/>
              <a:t>L2)</a:t>
            </a:r>
          </a:p>
          <a:p>
            <a:pPr lvl="1"/>
            <a:r>
              <a:rPr lang="en-US" altLang="ko-KR" dirty="0" smtClean="0"/>
              <a:t>More expensive and “energy-</a:t>
            </a:r>
            <a:r>
              <a:rPr lang="en-US" altLang="ko-KR" dirty="0"/>
              <a:t>­‐hungry</a:t>
            </a:r>
            <a:r>
              <a:rPr lang="en-US" altLang="ko-KR" dirty="0" smtClean="0"/>
              <a:t>”</a:t>
            </a:r>
          </a:p>
          <a:p>
            <a:r>
              <a:rPr lang="en-US" altLang="ko-KR" b="1" dirty="0" smtClean="0"/>
              <a:t>DRAM(main memory)</a:t>
            </a:r>
          </a:p>
          <a:p>
            <a:pPr lvl="1"/>
            <a:r>
              <a:rPr lang="en-US" altLang="ko-KR" dirty="0" smtClean="0"/>
              <a:t>Relatively slower: hundreds of CPU cycles</a:t>
            </a:r>
            <a:endParaRPr lang="en-US" altLang="ko-KR" dirty="0"/>
          </a:p>
          <a:p>
            <a:pPr lvl="1"/>
            <a:r>
              <a:rPr lang="en-US" altLang="ko-KR" dirty="0" smtClean="0"/>
              <a:t>Larger: Gigabytes</a:t>
            </a:r>
          </a:p>
          <a:p>
            <a:pPr lvl="1"/>
            <a:r>
              <a:rPr lang="en-US" altLang="ko-KR" dirty="0" smtClean="0"/>
              <a:t>Cheaper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27235"/>
              </p:ext>
            </p:extLst>
          </p:nvPr>
        </p:nvGraphicFramePr>
        <p:xfrm>
          <a:off x="628650" y="1532966"/>
          <a:ext cx="812202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59">
                  <a:extLst>
                    <a:ext uri="{9D8B030D-6E8A-4147-A177-3AD203B41FA5}">
                      <a16:colId xmlns:a16="http://schemas.microsoft.com/office/drawing/2014/main" val="1360667473"/>
                    </a:ext>
                  </a:extLst>
                </a:gridCol>
                <a:gridCol w="3003176">
                  <a:extLst>
                    <a:ext uri="{9D8B030D-6E8A-4147-A177-3AD203B41FA5}">
                      <a16:colId xmlns:a16="http://schemas.microsoft.com/office/drawing/2014/main" val="1519244768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995358614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845629064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103172023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020272854"/>
                    </a:ext>
                  </a:extLst>
                </a:gridCol>
              </a:tblGrid>
              <a:tr h="583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option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optimization level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execution</a:t>
                      </a:r>
                      <a:r>
                        <a:rPr lang="en-US" altLang="ko-KR" sz="2000" baseline="0" dirty="0" smtClean="0"/>
                        <a:t> time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code size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memory</a:t>
                      </a:r>
                      <a:r>
                        <a:rPr lang="en-US" altLang="ko-KR" sz="2000" baseline="0" dirty="0" smtClean="0"/>
                        <a:t> usage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compile</a:t>
                      </a:r>
                      <a:r>
                        <a:rPr lang="en-US" altLang="ko-KR" sz="2000" baseline="0" dirty="0" smtClean="0"/>
                        <a:t> time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52872"/>
                  </a:ext>
                </a:extLst>
              </a:tr>
              <a:tr h="5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-O0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Optimization f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compilation time 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-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83217709"/>
                  </a:ext>
                </a:extLst>
              </a:tr>
              <a:tr h="5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-O1 or -O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for code size and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31639454"/>
                  </a:ext>
                </a:extLst>
              </a:tr>
              <a:tr h="5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-O2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more for code size and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--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++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74628529"/>
                  </a:ext>
                </a:extLst>
              </a:tr>
              <a:tr h="58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-O3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more for code size and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---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+++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824846726"/>
                  </a:ext>
                </a:extLst>
              </a:tr>
              <a:tr h="333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for code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effectLst/>
                        </a:rPr>
                        <a:t>--</a:t>
                      </a:r>
                      <a:endParaRPr lang="en-US" altLang="ko-KR" b="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++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386679934"/>
                  </a:ext>
                </a:extLst>
              </a:tr>
              <a:tr h="5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Ofast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effectLst/>
                        </a:rPr>
                        <a:t>O3 </a:t>
                      </a:r>
                      <a:r>
                        <a:rPr lang="en-US" b="0" dirty="0">
                          <a:effectLst/>
                        </a:rPr>
                        <a:t>with fast none accurate math calculations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---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effectLst/>
                        </a:rPr>
                        <a:t>+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+++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3769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Gcc</a:t>
            </a:r>
            <a:r>
              <a:rPr lang="en-US" altLang="ko-KR" b="1" dirty="0"/>
              <a:t> </a:t>
            </a:r>
            <a:r>
              <a:rPr lang="en-US" altLang="ko-KR" b="1" dirty="0" smtClean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46619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-</a:t>
            </a:r>
            <a:r>
              <a:rPr lang="en-US" altLang="ko-KR" dirty="0" err="1" smtClean="0"/>
              <a:t>funroll</a:t>
            </a:r>
            <a:r>
              <a:rPr lang="en-US" altLang="ko-KR" dirty="0" smtClean="0"/>
              <a:t>-loops</a:t>
            </a:r>
          </a:p>
          <a:p>
            <a:pPr lvl="1" fontAlgn="base"/>
            <a:r>
              <a:rPr lang="en-US" altLang="ko-KR" dirty="0"/>
              <a:t>Unroll loops whose number of iterations can be determined at compile time or upon entry to the </a:t>
            </a:r>
            <a:r>
              <a:rPr lang="en-US" altLang="ko-KR" dirty="0" smtClean="0"/>
              <a:t>loop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-</a:t>
            </a:r>
            <a:r>
              <a:rPr lang="en-US" altLang="ko-KR" dirty="0" err="1" smtClean="0"/>
              <a:t>fprefetch</a:t>
            </a:r>
            <a:r>
              <a:rPr lang="en-US" altLang="ko-KR" dirty="0" smtClean="0"/>
              <a:t>-loop-arrays</a:t>
            </a:r>
          </a:p>
          <a:p>
            <a:pPr lvl="1" fontAlgn="base"/>
            <a:r>
              <a:rPr lang="en-US" altLang="ko-KR" dirty="0"/>
              <a:t>If supported by the target machine, generate instructions to </a:t>
            </a:r>
            <a:r>
              <a:rPr lang="en-US" altLang="ko-KR" dirty="0" err="1"/>
              <a:t>prefetch</a:t>
            </a:r>
            <a:r>
              <a:rPr lang="en-US" altLang="ko-KR" dirty="0"/>
              <a:t> memory to improve the performance of loops that access large arrays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 smtClean="0"/>
              <a:t>* </a:t>
            </a:r>
            <a:r>
              <a:rPr lang="en-US" altLang="ko-KR" sz="2000" dirty="0" smtClean="0"/>
              <a:t>Further </a:t>
            </a:r>
            <a:r>
              <a:rPr lang="en-US" altLang="ko-KR" sz="2000" dirty="0"/>
              <a:t>options are in here </a:t>
            </a:r>
            <a:r>
              <a:rPr lang="en-US" altLang="ko-KR" sz="2000" dirty="0">
                <a:hlinkClick r:id="rId2"/>
              </a:rPr>
              <a:t>https://gcc.gnu.org/onlinedocs/gcc-4.5.2/gcc/Optimize-Options.html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46619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Temporal </a:t>
            </a:r>
            <a:r>
              <a:rPr lang="en-US" altLang="ko-KR" dirty="0"/>
              <a:t>locality</a:t>
            </a:r>
          </a:p>
          <a:p>
            <a:pPr lvl="1" fontAlgn="base"/>
            <a:r>
              <a:rPr lang="en-US" altLang="ko-KR" dirty="0" smtClean="0"/>
              <a:t>Recently </a:t>
            </a:r>
            <a:r>
              <a:rPr lang="en-US" altLang="ko-KR" dirty="0"/>
              <a:t>referenced items are likely to be referenced again in the near </a:t>
            </a:r>
            <a:r>
              <a:rPr lang="en-US" altLang="ko-KR" dirty="0" smtClean="0"/>
              <a:t>future.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After </a:t>
            </a:r>
            <a:r>
              <a:rPr lang="en-US" altLang="ko-KR" dirty="0"/>
              <a:t>accessing address X in memory, save the bytes in cache for future </a:t>
            </a:r>
            <a:r>
              <a:rPr lang="en-US" altLang="ko-KR" dirty="0" smtClean="0"/>
              <a:t>access.</a:t>
            </a:r>
            <a:endParaRPr lang="en-US" altLang="ko-KR" dirty="0"/>
          </a:p>
          <a:p>
            <a:pPr fontAlgn="base"/>
            <a:r>
              <a:rPr lang="en-US" altLang="ko-KR" dirty="0" smtClean="0"/>
              <a:t>Spatial </a:t>
            </a:r>
            <a:r>
              <a:rPr lang="en-US" altLang="ko-KR" dirty="0"/>
              <a:t>locality </a:t>
            </a:r>
          </a:p>
          <a:p>
            <a:pPr lvl="1" fontAlgn="base"/>
            <a:r>
              <a:rPr lang="en-US" altLang="ko-KR" dirty="0" smtClean="0"/>
              <a:t>Items </a:t>
            </a:r>
            <a:r>
              <a:rPr lang="en-US" altLang="ko-KR" dirty="0"/>
              <a:t>with nearby addresses tend to be referenced close together in </a:t>
            </a:r>
            <a:r>
              <a:rPr lang="en-US" altLang="ko-KR" dirty="0" smtClean="0"/>
              <a:t>time.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After </a:t>
            </a:r>
            <a:r>
              <a:rPr lang="en-US" altLang="ko-KR" dirty="0"/>
              <a:t>accessing address X, save the block of memory around X in cache for future </a:t>
            </a:r>
            <a:r>
              <a:rPr lang="en-US" altLang="ko-KR" dirty="0" smtClean="0"/>
              <a:t>access.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30509" y="1530536"/>
            <a:ext cx="2725271" cy="376519"/>
            <a:chOff x="3899647" y="2904562"/>
            <a:chExt cx="2725271" cy="376519"/>
          </a:xfrm>
        </p:grpSpPr>
        <p:sp>
          <p:nvSpPr>
            <p:cNvPr id="6" name="직사각형 5"/>
            <p:cNvSpPr/>
            <p:nvPr/>
          </p:nvSpPr>
          <p:spPr>
            <a:xfrm>
              <a:off x="5056095" y="2904563"/>
              <a:ext cx="412376" cy="3765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99647" y="2904564"/>
              <a:ext cx="1156447" cy="376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68471" y="2904562"/>
              <a:ext cx="1156447" cy="376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471000" y="1229286"/>
            <a:ext cx="417979" cy="319172"/>
            <a:chOff x="6457950" y="2535799"/>
            <a:chExt cx="417979" cy="319172"/>
          </a:xfrm>
        </p:grpSpPr>
        <p:sp>
          <p:nvSpPr>
            <p:cNvPr id="19" name="자유형 18"/>
            <p:cNvSpPr/>
            <p:nvPr/>
          </p:nvSpPr>
          <p:spPr>
            <a:xfrm>
              <a:off x="6457950" y="2535799"/>
              <a:ext cx="270391" cy="304800"/>
            </a:xfrm>
            <a:custGeom>
              <a:avLst/>
              <a:gdLst>
                <a:gd name="connsiteX0" fmla="*/ 19379 w 270391"/>
                <a:gd name="connsiteY0" fmla="*/ 277906 h 304800"/>
                <a:gd name="connsiteX1" fmla="*/ 1449 w 270391"/>
                <a:gd name="connsiteY1" fmla="*/ 224118 h 304800"/>
                <a:gd name="connsiteX2" fmla="*/ 10414 w 270391"/>
                <a:gd name="connsiteY2" fmla="*/ 62753 h 304800"/>
                <a:gd name="connsiteX3" fmla="*/ 46273 w 270391"/>
                <a:gd name="connsiteY3" fmla="*/ 35859 h 304800"/>
                <a:gd name="connsiteX4" fmla="*/ 126955 w 270391"/>
                <a:gd name="connsiteY4" fmla="*/ 0 h 304800"/>
                <a:gd name="connsiteX5" fmla="*/ 252461 w 270391"/>
                <a:gd name="connsiteY5" fmla="*/ 35859 h 304800"/>
                <a:gd name="connsiteX6" fmla="*/ 270391 w 270391"/>
                <a:gd name="connsiteY6" fmla="*/ 80683 h 304800"/>
                <a:gd name="connsiteX7" fmla="*/ 261426 w 270391"/>
                <a:gd name="connsiteY7" fmla="*/ 251012 h 304800"/>
                <a:gd name="connsiteX8" fmla="*/ 234532 w 270391"/>
                <a:gd name="connsiteY8" fmla="*/ 259977 h 304800"/>
                <a:gd name="connsiteX9" fmla="*/ 198673 w 270391"/>
                <a:gd name="connsiteY9" fmla="*/ 295836 h 304800"/>
                <a:gd name="connsiteX10" fmla="*/ 189708 w 270391"/>
                <a:gd name="connsiteY10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391" h="304800">
                  <a:moveTo>
                    <a:pt x="19379" y="277906"/>
                  </a:moveTo>
                  <a:cubicBezTo>
                    <a:pt x="13402" y="259977"/>
                    <a:pt x="2236" y="243001"/>
                    <a:pt x="1449" y="224118"/>
                  </a:cubicBezTo>
                  <a:cubicBezTo>
                    <a:pt x="-794" y="170293"/>
                    <a:pt x="-2064" y="115159"/>
                    <a:pt x="10414" y="62753"/>
                  </a:cubicBezTo>
                  <a:cubicBezTo>
                    <a:pt x="13875" y="48218"/>
                    <a:pt x="34115" y="44543"/>
                    <a:pt x="46273" y="35859"/>
                  </a:cubicBezTo>
                  <a:cubicBezTo>
                    <a:pt x="83564" y="9223"/>
                    <a:pt x="72292" y="18222"/>
                    <a:pt x="126955" y="0"/>
                  </a:cubicBezTo>
                  <a:cubicBezTo>
                    <a:pt x="134070" y="1294"/>
                    <a:pt x="230693" y="5384"/>
                    <a:pt x="252461" y="35859"/>
                  </a:cubicBezTo>
                  <a:cubicBezTo>
                    <a:pt x="261815" y="48954"/>
                    <a:pt x="264414" y="65742"/>
                    <a:pt x="270391" y="80683"/>
                  </a:cubicBezTo>
                  <a:cubicBezTo>
                    <a:pt x="267403" y="137459"/>
                    <a:pt x="272576" y="195261"/>
                    <a:pt x="261426" y="251012"/>
                  </a:cubicBezTo>
                  <a:cubicBezTo>
                    <a:pt x="259573" y="260278"/>
                    <a:pt x="242221" y="254484"/>
                    <a:pt x="234532" y="259977"/>
                  </a:cubicBezTo>
                  <a:cubicBezTo>
                    <a:pt x="220777" y="269802"/>
                    <a:pt x="210627" y="283884"/>
                    <a:pt x="198673" y="295836"/>
                  </a:cubicBezTo>
                  <a:lnTo>
                    <a:pt x="189708" y="3048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633882" y="2752165"/>
              <a:ext cx="242047" cy="102806"/>
            </a:xfrm>
            <a:custGeom>
              <a:avLst/>
              <a:gdLst>
                <a:gd name="connsiteX0" fmla="*/ 0 w 242047"/>
                <a:gd name="connsiteY0" fmla="*/ 0 h 102806"/>
                <a:gd name="connsiteX1" fmla="*/ 35859 w 242047"/>
                <a:gd name="connsiteY1" fmla="*/ 98611 h 102806"/>
                <a:gd name="connsiteX2" fmla="*/ 197224 w 242047"/>
                <a:gd name="connsiteY2" fmla="*/ 89647 h 102806"/>
                <a:gd name="connsiteX3" fmla="*/ 242047 w 242047"/>
                <a:gd name="connsiteY3" fmla="*/ 89647 h 10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7" h="102806">
                  <a:moveTo>
                    <a:pt x="0" y="0"/>
                  </a:moveTo>
                  <a:cubicBezTo>
                    <a:pt x="3416" y="17079"/>
                    <a:pt x="14623" y="93555"/>
                    <a:pt x="35859" y="98611"/>
                  </a:cubicBezTo>
                  <a:cubicBezTo>
                    <a:pt x="88265" y="111089"/>
                    <a:pt x="143404" y="91987"/>
                    <a:pt x="197224" y="89647"/>
                  </a:cubicBezTo>
                  <a:cubicBezTo>
                    <a:pt x="212151" y="88998"/>
                    <a:pt x="227106" y="89647"/>
                    <a:pt x="242047" y="8964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230509" y="3585979"/>
            <a:ext cx="2725271" cy="376519"/>
            <a:chOff x="3899647" y="2904562"/>
            <a:chExt cx="2725271" cy="376519"/>
          </a:xfrm>
        </p:grpSpPr>
        <p:sp>
          <p:nvSpPr>
            <p:cNvPr id="23" name="직사각형 22"/>
            <p:cNvSpPr/>
            <p:nvPr/>
          </p:nvSpPr>
          <p:spPr>
            <a:xfrm>
              <a:off x="5056095" y="2904563"/>
              <a:ext cx="412376" cy="3765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99647" y="2904564"/>
              <a:ext cx="1156447" cy="376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68471" y="2904562"/>
              <a:ext cx="1156447" cy="376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74580" y="3585979"/>
            <a:ext cx="412376" cy="376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6140824" y="3266805"/>
            <a:ext cx="587517" cy="319172"/>
            <a:chOff x="6140824" y="4001344"/>
            <a:chExt cx="587517" cy="319172"/>
          </a:xfrm>
        </p:grpSpPr>
        <p:sp>
          <p:nvSpPr>
            <p:cNvPr id="28" name="자유형 27"/>
            <p:cNvSpPr/>
            <p:nvPr/>
          </p:nvSpPr>
          <p:spPr>
            <a:xfrm>
              <a:off x="6140824" y="4001344"/>
              <a:ext cx="587517" cy="304800"/>
            </a:xfrm>
            <a:custGeom>
              <a:avLst/>
              <a:gdLst>
                <a:gd name="connsiteX0" fmla="*/ 19379 w 270391"/>
                <a:gd name="connsiteY0" fmla="*/ 277906 h 304800"/>
                <a:gd name="connsiteX1" fmla="*/ 1449 w 270391"/>
                <a:gd name="connsiteY1" fmla="*/ 224118 h 304800"/>
                <a:gd name="connsiteX2" fmla="*/ 10414 w 270391"/>
                <a:gd name="connsiteY2" fmla="*/ 62753 h 304800"/>
                <a:gd name="connsiteX3" fmla="*/ 46273 w 270391"/>
                <a:gd name="connsiteY3" fmla="*/ 35859 h 304800"/>
                <a:gd name="connsiteX4" fmla="*/ 126955 w 270391"/>
                <a:gd name="connsiteY4" fmla="*/ 0 h 304800"/>
                <a:gd name="connsiteX5" fmla="*/ 252461 w 270391"/>
                <a:gd name="connsiteY5" fmla="*/ 35859 h 304800"/>
                <a:gd name="connsiteX6" fmla="*/ 270391 w 270391"/>
                <a:gd name="connsiteY6" fmla="*/ 80683 h 304800"/>
                <a:gd name="connsiteX7" fmla="*/ 261426 w 270391"/>
                <a:gd name="connsiteY7" fmla="*/ 251012 h 304800"/>
                <a:gd name="connsiteX8" fmla="*/ 234532 w 270391"/>
                <a:gd name="connsiteY8" fmla="*/ 259977 h 304800"/>
                <a:gd name="connsiteX9" fmla="*/ 198673 w 270391"/>
                <a:gd name="connsiteY9" fmla="*/ 295836 h 304800"/>
                <a:gd name="connsiteX10" fmla="*/ 189708 w 270391"/>
                <a:gd name="connsiteY10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391" h="304800">
                  <a:moveTo>
                    <a:pt x="19379" y="277906"/>
                  </a:moveTo>
                  <a:cubicBezTo>
                    <a:pt x="13402" y="259977"/>
                    <a:pt x="2236" y="243001"/>
                    <a:pt x="1449" y="224118"/>
                  </a:cubicBezTo>
                  <a:cubicBezTo>
                    <a:pt x="-794" y="170293"/>
                    <a:pt x="-2064" y="115159"/>
                    <a:pt x="10414" y="62753"/>
                  </a:cubicBezTo>
                  <a:cubicBezTo>
                    <a:pt x="13875" y="48218"/>
                    <a:pt x="34115" y="44543"/>
                    <a:pt x="46273" y="35859"/>
                  </a:cubicBezTo>
                  <a:cubicBezTo>
                    <a:pt x="83564" y="9223"/>
                    <a:pt x="72292" y="18222"/>
                    <a:pt x="126955" y="0"/>
                  </a:cubicBezTo>
                  <a:cubicBezTo>
                    <a:pt x="134070" y="1294"/>
                    <a:pt x="230693" y="5384"/>
                    <a:pt x="252461" y="35859"/>
                  </a:cubicBezTo>
                  <a:cubicBezTo>
                    <a:pt x="261815" y="48954"/>
                    <a:pt x="264414" y="65742"/>
                    <a:pt x="270391" y="80683"/>
                  </a:cubicBezTo>
                  <a:cubicBezTo>
                    <a:pt x="267403" y="137459"/>
                    <a:pt x="272576" y="195261"/>
                    <a:pt x="261426" y="251012"/>
                  </a:cubicBezTo>
                  <a:cubicBezTo>
                    <a:pt x="259573" y="260278"/>
                    <a:pt x="242221" y="254484"/>
                    <a:pt x="234532" y="259977"/>
                  </a:cubicBezTo>
                  <a:cubicBezTo>
                    <a:pt x="220777" y="269802"/>
                    <a:pt x="210627" y="283884"/>
                    <a:pt x="198673" y="295836"/>
                  </a:cubicBezTo>
                  <a:lnTo>
                    <a:pt x="189708" y="3048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6486294" y="4217710"/>
              <a:ext cx="242047" cy="102806"/>
            </a:xfrm>
            <a:custGeom>
              <a:avLst/>
              <a:gdLst>
                <a:gd name="connsiteX0" fmla="*/ 0 w 242047"/>
                <a:gd name="connsiteY0" fmla="*/ 0 h 102806"/>
                <a:gd name="connsiteX1" fmla="*/ 35859 w 242047"/>
                <a:gd name="connsiteY1" fmla="*/ 98611 h 102806"/>
                <a:gd name="connsiteX2" fmla="*/ 197224 w 242047"/>
                <a:gd name="connsiteY2" fmla="*/ 89647 h 102806"/>
                <a:gd name="connsiteX3" fmla="*/ 242047 w 242047"/>
                <a:gd name="connsiteY3" fmla="*/ 89647 h 10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7" h="102806">
                  <a:moveTo>
                    <a:pt x="0" y="0"/>
                  </a:moveTo>
                  <a:cubicBezTo>
                    <a:pt x="3416" y="17079"/>
                    <a:pt x="14623" y="93555"/>
                    <a:pt x="35859" y="98611"/>
                  </a:cubicBezTo>
                  <a:cubicBezTo>
                    <a:pt x="88265" y="111089"/>
                    <a:pt x="143404" y="91987"/>
                    <a:pt x="197224" y="89647"/>
                  </a:cubicBezTo>
                  <a:cubicBezTo>
                    <a:pt x="212151" y="88998"/>
                    <a:pt x="227106" y="89647"/>
                    <a:pt x="242047" y="8964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ime-stamp </a:t>
            </a:r>
            <a:r>
              <a:rPr lang="en-US" altLang="ko-KR" b="1" dirty="0"/>
              <a:t>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46619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Keep an accurate count of every cycle that occurs on the processor</a:t>
            </a:r>
          </a:p>
          <a:p>
            <a:pPr fontAlgn="base"/>
            <a:r>
              <a:rPr lang="en-US" altLang="ko-KR" dirty="0"/>
              <a:t>The Intel time-stamp counter is a 64-bit </a:t>
            </a:r>
            <a:r>
              <a:rPr lang="en-US" altLang="ko-KR" dirty="0" smtClean="0"/>
              <a:t>MSR that </a:t>
            </a:r>
            <a:r>
              <a:rPr lang="en-US" altLang="ko-KR" dirty="0"/>
              <a:t>is incremented every clock cycle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On </a:t>
            </a:r>
            <a:r>
              <a:rPr lang="en-US" altLang="ko-KR" dirty="0"/>
              <a:t>reset, the time-stamp counter is set to zero.</a:t>
            </a:r>
          </a:p>
          <a:p>
            <a:pPr fontAlgn="base"/>
            <a:r>
              <a:rPr lang="en-US" altLang="ko-KR" dirty="0"/>
              <a:t>To access this counter, programmers can use the </a:t>
            </a:r>
            <a:r>
              <a:rPr lang="en-US" altLang="ko-KR" b="1" i="1" dirty="0" smtClean="0">
                <a:solidFill>
                  <a:srgbClr val="0000FF"/>
                </a:solidFill>
              </a:rPr>
              <a:t>‘</a:t>
            </a:r>
            <a:r>
              <a:rPr lang="en-US" altLang="ko-KR" b="1" i="1" dirty="0" err="1" smtClean="0">
                <a:solidFill>
                  <a:srgbClr val="0000FF"/>
                </a:solidFill>
              </a:rPr>
              <a:t>rdtsc</a:t>
            </a:r>
            <a:r>
              <a:rPr lang="en-US" altLang="ko-KR" b="1" i="1" dirty="0" smtClean="0">
                <a:solidFill>
                  <a:srgbClr val="0000FF"/>
                </a:solidFill>
              </a:rPr>
              <a:t>’</a:t>
            </a:r>
            <a:r>
              <a:rPr lang="en-US" altLang="ko-KR" i="1" dirty="0" smtClean="0"/>
              <a:t> </a:t>
            </a:r>
            <a:r>
              <a:rPr lang="en-US" altLang="ko-KR" dirty="0"/>
              <a:t>(read time-stamp counter) instruction.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L</a:t>
            </a:r>
            <a:r>
              <a:rPr lang="en-US" altLang="ko-KR" dirty="0" smtClean="0"/>
              <a:t>oad </a:t>
            </a:r>
            <a:r>
              <a:rPr lang="en-US" altLang="ko-KR" dirty="0"/>
              <a:t>the high-order 32 bits of the register into </a:t>
            </a:r>
            <a:r>
              <a:rPr lang="en-US" altLang="ko-KR" b="1" dirty="0"/>
              <a:t>EDX</a:t>
            </a:r>
            <a:r>
              <a:rPr lang="en-US" altLang="ko-KR" dirty="0"/>
              <a:t>, and the low-order 32 bits into </a:t>
            </a:r>
            <a:r>
              <a:rPr lang="en-US" altLang="ko-KR" b="1" dirty="0"/>
              <a:t>EAX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Measure </a:t>
            </a:r>
            <a:r>
              <a:rPr lang="en-US" altLang="ko-KR" dirty="0">
                <a:solidFill>
                  <a:srgbClr val="FF0000"/>
                </a:solidFill>
              </a:rPr>
              <a:t>"cycles" </a:t>
            </a:r>
            <a:r>
              <a:rPr lang="en-US" altLang="ko-KR" dirty="0"/>
              <a:t>and not "time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How to write assembly code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466192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To write assembly code in C, programmer can use </a:t>
            </a:r>
            <a:r>
              <a:rPr lang="en-US" altLang="ko-KR" b="1" i="1" dirty="0" smtClean="0"/>
              <a:t>‘__</a:t>
            </a:r>
            <a:r>
              <a:rPr lang="en-US" altLang="ko-KR" b="1" i="1" dirty="0" err="1" smtClean="0"/>
              <a:t>asm</a:t>
            </a:r>
            <a:r>
              <a:rPr lang="en-US" altLang="ko-KR" b="1" i="1" dirty="0" smtClean="0"/>
              <a:t> ( )’</a:t>
            </a:r>
            <a:r>
              <a:rPr lang="en-US" altLang="ko-KR" dirty="0" smtClean="0"/>
              <a:t> function.</a:t>
            </a:r>
          </a:p>
          <a:p>
            <a:pPr fontAlgn="base"/>
            <a:r>
              <a:rPr lang="en-US" altLang="ko-KR" dirty="0"/>
              <a:t>C</a:t>
            </a:r>
            <a:r>
              <a:rPr lang="en-US" altLang="ko-KR" dirty="0" smtClean="0"/>
              <a:t>all Inline assembler &amp; can be used anywhere in which C or C++ can be used.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5306" y="3485591"/>
            <a:ext cx="4473388" cy="2691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i="1" dirty="0" smtClean="0">
                <a:solidFill>
                  <a:sysClr val="windowText" lastClr="000000"/>
                </a:solidFill>
              </a:rPr>
              <a:t>(c code) ….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….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__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asm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 // start assembly code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	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….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	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(assembly code)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	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…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	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i="1" dirty="0" err="1" smtClean="0">
                <a:solidFill>
                  <a:sysClr val="windowText" lastClr="000000"/>
                </a:solidFill>
              </a:rPr>
              <a:t>OutputOperands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  <a:p>
            <a:r>
              <a:rPr lang="en-US" altLang="ko-KR" i="1" dirty="0">
                <a:solidFill>
                  <a:sysClr val="windowText" lastClr="000000"/>
                </a:solidFill>
              </a:rPr>
              <a:t>	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i="1" dirty="0" err="1" smtClean="0">
                <a:solidFill>
                  <a:sysClr val="windowText" lastClr="000000"/>
                </a:solidFill>
              </a:rPr>
              <a:t>InputOperands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i="1" dirty="0" smtClean="0">
                <a:solidFill>
                  <a:sysClr val="windowText" lastClr="000000"/>
                </a:solidFill>
              </a:rPr>
              <a:t>(c </a:t>
            </a:r>
            <a:r>
              <a:rPr lang="en-US" altLang="ko-KR" i="1" dirty="0">
                <a:solidFill>
                  <a:sysClr val="windowText" lastClr="000000"/>
                </a:solidFill>
              </a:rPr>
              <a:t>code)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….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__</a:t>
            </a:r>
            <a:r>
              <a:rPr lang="en-US" altLang="ko-KR" b="1" dirty="0" err="1"/>
              <a:t>asm</a:t>
            </a:r>
            <a:r>
              <a:rPr lang="en-US" altLang="ko-KR" b="1" dirty="0"/>
              <a:t> Example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C98-C193-423E-8D2A-70856D3F4BF8}" type="datetime1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A47-36E9-41CE-9166-F8D80DDE15A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5306" y="1690689"/>
            <a:ext cx="4473388" cy="419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 sum(</a:t>
            </a:r>
            <a:r>
              <a:rPr lang="en-US" altLang="ko-KR" sz="24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 src1, </a:t>
            </a:r>
            <a:r>
              <a:rPr lang="en-US" altLang="ko-KR" sz="24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 src2)</a:t>
            </a:r>
          </a:p>
          <a:p>
            <a:r>
              <a:rPr lang="en-US" altLang="ko-KR" sz="2400" i="1" dirty="0" smtClean="0">
                <a:solidFill>
                  <a:sysClr val="windowText" lastClr="000000"/>
                </a:solidFill>
              </a:rPr>
              <a:t>{</a:t>
            </a:r>
          </a:p>
          <a:p>
            <a:r>
              <a:rPr lang="en-US" altLang="ko-KR" sz="24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 result;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__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asm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	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“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mov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%1, %0\n\t”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“add %2, %0\n\t”</a:t>
            </a:r>
          </a:p>
          <a:p>
            <a:pPr lvl="1"/>
            <a:r>
              <a:rPr lang="en-US" altLang="ko-KR" sz="24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“=r” (result)</a:t>
            </a:r>
          </a:p>
          <a:p>
            <a:r>
              <a:rPr lang="en-US" altLang="ko-KR" sz="2400" i="1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400" i="1" dirty="0" smtClean="0">
                <a:solidFill>
                  <a:sysClr val="windowText" lastClr="000000"/>
                </a:solidFill>
              </a:rPr>
              <a:t>: “r” (src1), “g” (src2)</a:t>
            </a: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	);</a:t>
            </a: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return result;</a:t>
            </a: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0532" y="3898929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Specify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ko-KR" b="1" dirty="0" smtClean="0">
                <a:solidFill>
                  <a:srgbClr val="FF0000"/>
                </a:solidFill>
              </a:rPr>
              <a:t> storage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25309" y="5362248"/>
            <a:ext cx="18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Specify </a:t>
            </a:r>
            <a:r>
              <a:rPr lang="en-US" altLang="ko-KR" b="1" dirty="0" smtClean="0">
                <a:solidFill>
                  <a:schemeClr val="accent4"/>
                </a:solidFill>
              </a:rPr>
              <a:t>1</a:t>
            </a:r>
            <a:r>
              <a:rPr lang="en-US" altLang="ko-KR" b="1" baseline="30000" dirty="0" smtClean="0">
                <a:solidFill>
                  <a:schemeClr val="accent4"/>
                </a:solidFill>
              </a:rPr>
              <a:t>st</a:t>
            </a:r>
            <a:r>
              <a:rPr lang="en-US" altLang="ko-KR" b="1" dirty="0" smtClean="0">
                <a:solidFill>
                  <a:schemeClr val="accent4"/>
                </a:solidFill>
              </a:rPr>
              <a:t> storage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56581" y="4940438"/>
            <a:ext cx="192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Specify </a:t>
            </a:r>
            <a:r>
              <a:rPr lang="en-US" altLang="ko-KR" b="1" dirty="0" smtClean="0">
                <a:solidFill>
                  <a:schemeClr val="accent2"/>
                </a:solidFill>
              </a:rPr>
              <a:t>2</a:t>
            </a:r>
            <a:r>
              <a:rPr lang="en-US" altLang="ko-KR" b="1" baseline="30000" dirty="0" smtClean="0">
                <a:solidFill>
                  <a:schemeClr val="accent2"/>
                </a:solidFill>
              </a:rPr>
              <a:t>nd</a:t>
            </a:r>
            <a:r>
              <a:rPr lang="en-US" altLang="ko-KR" b="1" dirty="0" smtClean="0">
                <a:solidFill>
                  <a:schemeClr val="accent2"/>
                </a:solidFill>
              </a:rPr>
              <a:t> storage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0800000" flipV="1">
            <a:off x="5016695" y="4092990"/>
            <a:ext cx="954157" cy="6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2" idx="0"/>
            <a:endCxn id="22" idx="2"/>
          </p:cNvCxnSpPr>
          <p:nvPr/>
        </p:nvCxnSpPr>
        <p:spPr>
          <a:xfrm rot="16200000" flipV="1">
            <a:off x="4250459" y="4647493"/>
            <a:ext cx="620078" cy="809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3" idx="0"/>
          </p:cNvCxnSpPr>
          <p:nvPr/>
        </p:nvCxnSpPr>
        <p:spPr>
          <a:xfrm rot="16200000" flipV="1">
            <a:off x="5608931" y="4489225"/>
            <a:ext cx="209412" cy="693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788" y="4361693"/>
            <a:ext cx="161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Input operands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91064" y="3992361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Output operands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40999" y="4354544"/>
            <a:ext cx="429565" cy="3876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658326" y="3568147"/>
            <a:ext cx="306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29117" y="3938685"/>
            <a:ext cx="306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3493" y="3568147"/>
            <a:ext cx="30688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25309" y="3938684"/>
            <a:ext cx="3068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489</Words>
  <Application>Microsoft Office PowerPoint</Application>
  <PresentationFormat>화면 슬라이드 쇼(4:3)</PresentationFormat>
  <Paragraphs>128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Lab 5: Optimization</vt:lpstr>
      <vt:lpstr>Gcc Optimization</vt:lpstr>
      <vt:lpstr>Gcc Optimization flag</vt:lpstr>
      <vt:lpstr>Gcc Optimization</vt:lpstr>
      <vt:lpstr>Locality</vt:lpstr>
      <vt:lpstr>Time-stamp counter</vt:lpstr>
      <vt:lpstr>How to write assembly code in C</vt:lpstr>
      <vt:lpstr>__asm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Buffer Overflow</dc:title>
  <dc:creator>고영주(컴퓨터공학과)</dc:creator>
  <cp:lastModifiedBy>Windows 사용자</cp:lastModifiedBy>
  <cp:revision>102</cp:revision>
  <dcterms:created xsi:type="dcterms:W3CDTF">2017-09-19T01:11:33Z</dcterms:created>
  <dcterms:modified xsi:type="dcterms:W3CDTF">2018-10-09T12:59:06Z</dcterms:modified>
</cp:coreProperties>
</file>