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0"/>
  </p:notesMasterIdLst>
  <p:sldIdLst>
    <p:sldId id="256" r:id="rId2"/>
    <p:sldId id="298" r:id="rId3"/>
    <p:sldId id="297" r:id="rId4"/>
    <p:sldId id="299" r:id="rId5"/>
    <p:sldId id="300" r:id="rId6"/>
    <p:sldId id="281" r:id="rId7"/>
    <p:sldId id="275" r:id="rId8"/>
    <p:sldId id="273" r:id="rId9"/>
    <p:sldId id="274" r:id="rId10"/>
    <p:sldId id="288" r:id="rId11"/>
    <p:sldId id="289" r:id="rId12"/>
    <p:sldId id="301" r:id="rId13"/>
    <p:sldId id="290" r:id="rId14"/>
    <p:sldId id="291" r:id="rId15"/>
    <p:sldId id="292" r:id="rId16"/>
    <p:sldId id="302" r:id="rId17"/>
    <p:sldId id="293" r:id="rId18"/>
    <p:sldId id="29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7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11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66193-C718-44EA-9A19-C701F44379C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DE28-27BF-4937-8A8C-1E67DEDEA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9B5-AD2E-42E4-B12B-D7D89A430920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57D4-A357-482B-ABF3-A23FF190E48F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E7AD-7630-43D9-ADE5-5207FA7EACAB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38C2-1995-42AB-8B23-FA8D1ED13B9E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5ABE-35DF-4A16-89E5-C60F504B7132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335C-9868-42D6-9047-67A9503A0E73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029D-F7B8-4B65-BCA9-01631A7B2850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4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599-61BF-477D-8534-913B72500085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521E-084C-4AB5-941A-1E7816F65C0F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CB3ADB-575C-4ED3-8958-EEE5D9BAF2A1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0DFC-1C90-4074-99DD-9E060EC62844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B6881-E332-4953-A8FC-7D1B97BE35B3}" type="datetime1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68637"/>
          </a:xfrm>
        </p:spPr>
        <p:txBody>
          <a:bodyPr>
            <a:noAutofit/>
          </a:bodyPr>
          <a:lstStyle/>
          <a:p>
            <a:r>
              <a:rPr lang="en-US" altLang="ko-KR" sz="7200" dirty="0" err="1" smtClean="0"/>
              <a:t>Malloc</a:t>
            </a:r>
            <a:r>
              <a:rPr lang="en-US" altLang="ko-KR" sz="7200" dirty="0" smtClean="0"/>
              <a:t> </a:t>
            </a:r>
            <a:r>
              <a:rPr lang="en-US" altLang="ko-KR" sz="7200" dirty="0" smtClean="0"/>
              <a:t>Lab 2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2018-12-05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4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Never “hard-code”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ko-KR" dirty="0" smtClean="0"/>
              <a:t>Assume we have declaration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Bad</a:t>
            </a:r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(4 * </a:t>
            </a:r>
            <a:r>
              <a:rPr lang="en-US" altLang="ko-KR" dirty="0" err="1" smtClean="0"/>
              <a:t>arr_size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Not bad</a:t>
            </a:r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r>
              <a:rPr lang="en-US" altLang="ko-KR" dirty="0"/>
              <a:t>* </a:t>
            </a:r>
            <a:r>
              <a:rPr lang="en-US" altLang="ko-KR" dirty="0" err="1" smtClean="0"/>
              <a:t>arr_size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Good</a:t>
            </a:r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* </a:t>
            </a:r>
            <a:r>
              <a:rPr lang="en-US" altLang="ko-KR" dirty="0" err="1" smtClean="0"/>
              <a:t>arr_size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Best, but you may lose some friends</a:t>
            </a:r>
          </a:p>
          <a:p>
            <a:pPr lvl="1"/>
            <a:r>
              <a:rPr lang="en-US" altLang="ko-KR" dirty="0" err="1"/>
              <a:t>arr</a:t>
            </a:r>
            <a:r>
              <a:rPr lang="en-US" altLang="ko-KR" dirty="0"/>
              <a:t> = 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/>
              <a:t>(*</a:t>
            </a:r>
            <a:r>
              <a:rPr lang="en-US" altLang="ko-KR" dirty="0" err="1"/>
              <a:t>arr</a:t>
            </a:r>
            <a:r>
              <a:rPr lang="en-US" altLang="ko-KR" dirty="0"/>
              <a:t>) * </a:t>
            </a:r>
            <a:r>
              <a:rPr lang="en-US" altLang="ko-KR" dirty="0" err="1"/>
              <a:t>arr_size</a:t>
            </a:r>
            <a:r>
              <a:rPr lang="en-US" altLang="ko-KR" dirty="0"/>
              <a:t>);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Don’t ignore warnings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Put these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options: -Wall -</a:t>
            </a:r>
            <a:r>
              <a:rPr lang="en-US" altLang="ko-KR" dirty="0" err="1" smtClean="0"/>
              <a:t>Werror</a:t>
            </a:r>
            <a:endParaRPr lang="en-US" altLang="ko-KR" dirty="0" smtClean="0"/>
          </a:p>
          <a:p>
            <a:r>
              <a:rPr lang="en-US" altLang="ko-KR" dirty="0" smtClean="0"/>
              <a:t>If you want to </a:t>
            </a:r>
            <a:r>
              <a:rPr lang="en-US" altLang="ko-KR" b="1" dirty="0" smtClean="0"/>
              <a:t>explicitly ignore</a:t>
            </a:r>
            <a:r>
              <a:rPr lang="en-US" altLang="ko-KR" dirty="0" smtClean="0"/>
              <a:t> certain warnings, use __attribute__((*)) or __</a:t>
            </a:r>
            <a:r>
              <a:rPr lang="en-US" altLang="ko-KR" dirty="0" err="1" smtClean="0"/>
              <a:t>builtin</a:t>
            </a:r>
            <a:r>
              <a:rPr lang="en-US" altLang="ko-KR" dirty="0" smtClean="0"/>
              <a:t>_*(*);</a:t>
            </a:r>
          </a:p>
          <a:p>
            <a:pPr lvl="1"/>
            <a:r>
              <a:rPr lang="en-US" altLang="ko-KR" dirty="0" smtClean="0"/>
              <a:t>Variable ‘foo’ is safe to be unused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foo __</a:t>
            </a:r>
            <a:r>
              <a:rPr lang="en-US" altLang="ko-KR" dirty="0"/>
              <a:t>attribute__((unused</a:t>
            </a:r>
            <a:r>
              <a:rPr lang="en-US" altLang="ko-KR" dirty="0" smtClean="0"/>
              <a:t>));</a:t>
            </a:r>
          </a:p>
          <a:p>
            <a:pPr lvl="2"/>
            <a:r>
              <a:rPr lang="en-US" altLang="ko-KR" dirty="0"/>
              <a:t>https://gcc.gnu.org/onlinedocs/gcc/Common-Variable-Attributes.html#Common-Variable-Attributes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Never reach this line, as I have a proper assertion</a:t>
            </a:r>
          </a:p>
          <a:p>
            <a:pPr lvl="2"/>
            <a:r>
              <a:rPr lang="en-US" altLang="ko-KR" dirty="0" smtClean="0"/>
              <a:t>__</a:t>
            </a:r>
            <a:r>
              <a:rPr lang="en-US" altLang="ko-KR" dirty="0" err="1" smtClean="0"/>
              <a:t>builtin_unreachable</a:t>
            </a:r>
            <a:r>
              <a:rPr lang="en-US" altLang="ko-KR" dirty="0" smtClean="0"/>
              <a:t>();</a:t>
            </a:r>
          </a:p>
          <a:p>
            <a:pPr lvl="2"/>
            <a:r>
              <a:rPr lang="en-US" altLang="ko-KR" dirty="0"/>
              <a:t>https://</a:t>
            </a:r>
            <a:r>
              <a:rPr lang="en-US" altLang="ko-KR" dirty="0" smtClean="0"/>
              <a:t>gcc.gnu.org/onlinedocs/gcc/Other-Builtins.html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Runtime assertion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#include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assert.h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assert(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); // if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is zero, print this line number and source file, and abort the program</a:t>
            </a:r>
          </a:p>
          <a:p>
            <a:pPr lvl="1"/>
            <a:r>
              <a:rPr lang="en-US" altLang="ko-KR" dirty="0" smtClean="0"/>
              <a:t>assert(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en-US" altLang="ko-KR" dirty="0"/>
              <a:t>!= </a:t>
            </a:r>
            <a:r>
              <a:rPr lang="en-US" altLang="ko-KR" dirty="0" smtClean="0"/>
              <a:t>NULL);</a:t>
            </a:r>
          </a:p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, assertion fail is always trapped</a:t>
            </a:r>
          </a:p>
          <a:p>
            <a:pPr lvl="1"/>
            <a:r>
              <a:rPr lang="en-US" altLang="ko-KR" dirty="0" smtClean="0"/>
              <a:t>You can print the content of variables</a:t>
            </a:r>
          </a:p>
          <a:p>
            <a:r>
              <a:rPr lang="en-US" altLang="ko-KR" dirty="0" smtClean="0"/>
              <a:t>It causes </a:t>
            </a:r>
            <a:r>
              <a:rPr lang="en-US" altLang="ko-KR" b="1" dirty="0" smtClean="0">
                <a:solidFill>
                  <a:schemeClr val="tx1"/>
                </a:solidFill>
              </a:rPr>
              <a:t>runtime overhead</a:t>
            </a:r>
            <a:r>
              <a:rPr lang="en-US" altLang="ko-KR" dirty="0" smtClean="0">
                <a:solidFill>
                  <a:schemeClr val="tx1"/>
                </a:solidFill>
              </a:rPr>
              <a:t>, but …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You can simply </a:t>
            </a:r>
            <a:r>
              <a:rPr lang="en-US" altLang="ko-KR" b="1" dirty="0" smtClean="0">
                <a:solidFill>
                  <a:schemeClr val="tx1"/>
                </a:solidFill>
              </a:rPr>
              <a:t>nullify</a:t>
            </a:r>
            <a:r>
              <a:rPr lang="en-US" altLang="ko-KR" dirty="0" smtClean="0">
                <a:solidFill>
                  <a:schemeClr val="tx1"/>
                </a:solidFill>
              </a:rPr>
              <a:t> a</a:t>
            </a:r>
            <a:r>
              <a:rPr lang="en-US" altLang="ko-KR" dirty="0" smtClean="0"/>
              <a:t>sserts of source files by putting ‘</a:t>
            </a:r>
            <a:r>
              <a:rPr lang="en-US" altLang="ko-KR" b="1" dirty="0" smtClean="0"/>
              <a:t>#define NDEBUG</a:t>
            </a:r>
            <a:r>
              <a:rPr lang="en-US" altLang="ko-KR" dirty="0" smtClean="0"/>
              <a:t>’ at the first line</a:t>
            </a:r>
          </a:p>
          <a:p>
            <a:pPr lvl="1"/>
            <a:r>
              <a:rPr lang="en-US" altLang="ko-KR" dirty="0" smtClean="0"/>
              <a:t>Or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option ‘</a:t>
            </a:r>
            <a:r>
              <a:rPr lang="en-US" altLang="ko-KR" b="1" dirty="0" smtClean="0"/>
              <a:t>-DNDEBUG</a:t>
            </a:r>
            <a:r>
              <a:rPr lang="en-US" altLang="ko-KR" dirty="0" smtClean="0"/>
              <a:t>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routine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may define a function that checks invariants (the conditions that </a:t>
            </a:r>
            <a:r>
              <a:rPr lang="en-US" altLang="ko-KR" b="1" dirty="0" smtClean="0"/>
              <a:t>always</a:t>
            </a:r>
            <a:r>
              <a:rPr lang="en-US" altLang="ko-KR" dirty="0" smtClean="0"/>
              <a:t> hold)</a:t>
            </a:r>
          </a:p>
          <a:p>
            <a:pPr lvl="1"/>
            <a:r>
              <a:rPr lang="en-US" altLang="ko-KR" dirty="0" smtClean="0"/>
              <a:t>assert(</a:t>
            </a:r>
            <a:r>
              <a:rPr lang="en-US" altLang="ko-KR" dirty="0" err="1" smtClean="0"/>
              <a:t>invariant_cond</a:t>
            </a:r>
            <a:r>
              <a:rPr lang="en-US" altLang="ko-KR" dirty="0" smtClean="0"/>
              <a:t>) is a simple version of this</a:t>
            </a:r>
          </a:p>
          <a:p>
            <a:r>
              <a:rPr lang="en-US" altLang="ko-KR" dirty="0" smtClean="0"/>
              <a:t>Ex) linked list</a:t>
            </a:r>
          </a:p>
          <a:p>
            <a:pPr lvl="1"/>
            <a:r>
              <a:rPr lang="en-US" altLang="ko-KR" dirty="0" smtClean="0"/>
              <a:t>Track ‘the number of nodes’ in some variable, say </a:t>
            </a:r>
            <a:r>
              <a:rPr lang="en-US" altLang="ko-KR" b="1" i="1" dirty="0" err="1" smtClean="0"/>
              <a:t>num_nodes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Every time you modify the list, update </a:t>
            </a:r>
            <a:r>
              <a:rPr lang="en-US" altLang="ko-KR" b="1" i="1" dirty="0" err="1" smtClean="0"/>
              <a:t>num_nodes</a:t>
            </a:r>
            <a:r>
              <a:rPr lang="en-US" altLang="ko-KR" dirty="0" smtClean="0"/>
              <a:t>, and compare it with the </a:t>
            </a:r>
            <a:r>
              <a:rPr lang="en-US" altLang="ko-KR" b="1" dirty="0" smtClean="0"/>
              <a:t>actual number of nodes</a:t>
            </a:r>
            <a:r>
              <a:rPr lang="en-US" altLang="ko-KR" dirty="0" smtClean="0"/>
              <a:t> obtained from the list traverse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9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Never look down on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</a:rPr>
              <a:t>; it is a very powerful debugging tool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However, it generates too many unwanted print-outs, too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Control the amount </a:t>
            </a:r>
            <a:r>
              <a:rPr lang="en-US" altLang="ko-KR" dirty="0" smtClean="0">
                <a:solidFill>
                  <a:schemeClr val="tx1"/>
                </a:solidFill>
              </a:rPr>
              <a:t>of print-outs by macro, runtime options, and runtime condition check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Also redirect the output to a file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Use </a:t>
            </a:r>
            <a:r>
              <a:rPr lang="en-US" altLang="ko-KR" b="1" dirty="0" smtClean="0">
                <a:solidFill>
                  <a:schemeClr val="tx1"/>
                </a:solidFill>
              </a:rPr>
              <a:t>__</a:t>
            </a:r>
            <a:r>
              <a:rPr lang="en-US" altLang="ko-KR" b="1" dirty="0" err="1" smtClean="0">
                <a:solidFill>
                  <a:schemeClr val="tx1"/>
                </a:solidFill>
              </a:rPr>
              <a:t>func</a:t>
            </a:r>
            <a:r>
              <a:rPr lang="en-US" altLang="ko-KR" b="1" dirty="0" smtClean="0">
                <a:solidFill>
                  <a:schemeClr val="tx1"/>
                </a:solidFill>
              </a:rPr>
              <a:t>__</a:t>
            </a:r>
            <a:r>
              <a:rPr lang="en-US" altLang="ko-KR" dirty="0" smtClean="0">
                <a:solidFill>
                  <a:schemeClr val="tx1"/>
                </a:solidFill>
              </a:rPr>
              <a:t> and </a:t>
            </a:r>
            <a:r>
              <a:rPr lang="en-US" altLang="ko-KR" b="1" dirty="0">
                <a:solidFill>
                  <a:schemeClr val="tx1"/>
                </a:solidFill>
              </a:rPr>
              <a:t>__</a:t>
            </a:r>
            <a:r>
              <a:rPr lang="en-US" altLang="ko-KR" b="1" dirty="0" smtClean="0">
                <a:solidFill>
                  <a:schemeClr val="tx1"/>
                </a:solidFill>
              </a:rPr>
              <a:t>LINE__</a:t>
            </a:r>
            <a:r>
              <a:rPr lang="en-US" altLang="ko-KR" dirty="0" smtClean="0">
                <a:solidFill>
                  <a:schemeClr val="tx1"/>
                </a:solidFill>
              </a:rPr>
              <a:t> to show the code location, too (see the previous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dprintf</a:t>
            </a:r>
            <a:r>
              <a:rPr lang="en-US" altLang="ko-KR" dirty="0" smtClean="0">
                <a:solidFill>
                  <a:schemeClr val="tx1"/>
                </a:solidFill>
              </a:rPr>
              <a:t> example)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Modular design &amp; unit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Once you made a custom data structure, test it first</a:t>
            </a:r>
          </a:p>
          <a:p>
            <a:pPr lvl="1"/>
            <a:r>
              <a:rPr lang="en-US" altLang="ko-KR" dirty="0" smtClean="0"/>
              <a:t>Add a build rule to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test_linked_list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main_linked_list.c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linked_list.h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$(CC) $(CFLAGS) -o </a:t>
            </a:r>
            <a:r>
              <a:rPr lang="en-US" altLang="ko-KR" dirty="0" err="1" smtClean="0"/>
              <a:t>test_linked_list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main_linked_list.c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 err="1" smtClean="0"/>
              <a:t>test_linked_list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test_linked_list</a:t>
            </a:r>
            <a:endParaRPr lang="en-US" altLang="ko-KR" dirty="0" smtClean="0"/>
          </a:p>
          <a:p>
            <a:r>
              <a:rPr lang="en-US" altLang="ko-KR" dirty="0" smtClean="0"/>
              <a:t>By the way, our grading script operates </a:t>
            </a:r>
            <a:r>
              <a:rPr lang="en-US" altLang="ko-KR" dirty="0" smtClean="0">
                <a:solidFill>
                  <a:schemeClr val="tx1"/>
                </a:solidFill>
              </a:rPr>
              <a:t>on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only one file, ‘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mm.c</a:t>
            </a:r>
            <a:r>
              <a:rPr lang="en-US" altLang="ko-KR" b="1" dirty="0" smtClean="0">
                <a:solidFill>
                  <a:srgbClr val="FF0000"/>
                </a:solidFill>
              </a:rPr>
              <a:t>’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Therefore, </a:t>
            </a:r>
            <a:r>
              <a:rPr lang="en-US" altLang="ko-KR" b="1" dirty="0" smtClean="0">
                <a:solidFill>
                  <a:srgbClr val="FF0000"/>
                </a:solidFill>
              </a:rPr>
              <a:t>all contents of separate files like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linked_list.h</a:t>
            </a:r>
            <a:r>
              <a:rPr lang="en-US" altLang="ko-KR" b="1" dirty="0" smtClean="0">
                <a:solidFill>
                  <a:srgbClr val="FF0000"/>
                </a:solidFill>
              </a:rPr>
              <a:t> should be moved to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mm.c</a:t>
            </a:r>
            <a:r>
              <a:rPr lang="en-US" altLang="ko-KR" b="1" dirty="0" smtClean="0">
                <a:solidFill>
                  <a:srgbClr val="FF0000"/>
                </a:solidFill>
              </a:rPr>
              <a:t> in the final submission!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5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First, make sure you compile with debugging info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option ‘</a:t>
            </a:r>
            <a:r>
              <a:rPr lang="en-US" altLang="ko-KR" b="1" dirty="0" smtClean="0"/>
              <a:t>-g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make clean; make</a:t>
            </a:r>
          </a:p>
          <a:p>
            <a:r>
              <a:rPr lang="en-US" altLang="ko-KR" dirty="0" smtClean="0"/>
              <a:t>Load, set breakpoints, and run!</a:t>
            </a:r>
          </a:p>
          <a:p>
            <a:pPr lvl="1"/>
            <a:r>
              <a:rPr lang="en-US" altLang="ko-KR" dirty="0" err="1"/>
              <a:t>gdb</a:t>
            </a:r>
            <a:r>
              <a:rPr lang="en-US" altLang="ko-KR" dirty="0"/>
              <a:t> --</a:t>
            </a:r>
            <a:r>
              <a:rPr lang="en-US" altLang="ko-KR" dirty="0" err="1"/>
              <a:t>args</a:t>
            </a:r>
            <a:r>
              <a:rPr lang="en-US" altLang="ko-KR" dirty="0"/>
              <a:t> ./</a:t>
            </a:r>
            <a:r>
              <a:rPr lang="en-US" altLang="ko-KR" dirty="0" err="1"/>
              <a:t>mdriver</a:t>
            </a:r>
            <a:r>
              <a:rPr lang="en-US" altLang="ko-KR" dirty="0"/>
              <a:t> -v -f </a:t>
            </a:r>
            <a:r>
              <a:rPr lang="en-US" altLang="ko-KR" dirty="0" smtClean="0"/>
              <a:t>traces/short1-bal.rep</a:t>
            </a:r>
          </a:p>
          <a:p>
            <a:pPr lvl="1"/>
            <a:r>
              <a:rPr lang="en-US" altLang="ko-KR" dirty="0" smtClean="0"/>
              <a:t>b </a:t>
            </a:r>
            <a:r>
              <a:rPr lang="en-US" altLang="ko-KR" dirty="0" err="1" smtClean="0"/>
              <a:t>mm_malloc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rint size</a:t>
            </a:r>
          </a:p>
          <a:p>
            <a:pPr lvl="1"/>
            <a:r>
              <a:rPr lang="en-US" altLang="ko-KR" dirty="0" err="1" smtClean="0"/>
              <a:t>bt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01168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– more stuffs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something </a:t>
            </a:r>
            <a:r>
              <a:rPr lang="en-US" altLang="ko-KR" dirty="0" smtClean="0"/>
              <a:t>garbled?</a:t>
            </a:r>
          </a:p>
          <a:p>
            <a:pPr lvl="1"/>
            <a:r>
              <a:rPr lang="en-US" altLang="ko-KR" dirty="0" smtClean="0"/>
              <a:t>Lower the optimization level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option ‘</a:t>
            </a:r>
            <a:r>
              <a:rPr lang="en-US" altLang="ko-KR" b="1" dirty="0" smtClean="0"/>
              <a:t>-On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to ‘</a:t>
            </a:r>
            <a:r>
              <a:rPr lang="en-US" altLang="ko-KR" b="1" dirty="0" smtClean="0"/>
              <a:t>-O0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(n can be 0~4)</a:t>
            </a:r>
          </a:p>
          <a:p>
            <a:r>
              <a:rPr lang="en-US" altLang="ko-KR" dirty="0" smtClean="0"/>
              <a:t>Are you tired of setting breakpoints every time?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gdbinit</a:t>
            </a:r>
            <a:r>
              <a:rPr lang="en-US" altLang="ko-KR" dirty="0" smtClean="0"/>
              <a:t> file (how? google it!)</a:t>
            </a:r>
          </a:p>
          <a:p>
            <a:r>
              <a:rPr lang="en-US" altLang="ko-KR" dirty="0" smtClean="0"/>
              <a:t>Failure on assert(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) is automatically trapped!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’ to see the call stack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fr</a:t>
            </a:r>
            <a:r>
              <a:rPr lang="en-US" altLang="ko-KR" dirty="0" smtClean="0"/>
              <a:t>’ to go to your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valgrind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valgrind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memcheck</a:t>
            </a:r>
            <a:endParaRPr lang="en-US" altLang="ko-KR" dirty="0" smtClean="0"/>
          </a:p>
          <a:p>
            <a:r>
              <a:rPr lang="en-US" altLang="ko-KR" dirty="0" smtClean="0"/>
              <a:t>Can catch nearly all invalid memory usages</a:t>
            </a:r>
          </a:p>
          <a:p>
            <a:r>
              <a:rPr lang="en-US" altLang="ko-KR" dirty="0" smtClean="0"/>
              <a:t>But </a:t>
            </a:r>
            <a:r>
              <a:rPr lang="en-US" altLang="ko-KR" smtClean="0"/>
              <a:t>significantly slower</a:t>
            </a:r>
            <a:endParaRPr lang="en-US" altLang="ko-KR" dirty="0" smtClean="0"/>
          </a:p>
          <a:p>
            <a:r>
              <a:rPr lang="en-US" altLang="ko-KR" dirty="0" smtClean="0"/>
              <a:t>Want to use it? google it!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8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options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Macro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9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Macro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macros are processed by “</a:t>
            </a:r>
            <a:r>
              <a:rPr lang="en-US" altLang="ko-KR" b="1" dirty="0" smtClean="0"/>
              <a:t>preprocessor</a:t>
            </a:r>
            <a:r>
              <a:rPr lang="en-US" altLang="ko-KR" dirty="0" smtClean="0"/>
              <a:t>”, before actual compilation</a:t>
            </a:r>
          </a:p>
          <a:p>
            <a:r>
              <a:rPr lang="en-US" altLang="ko-KR" dirty="0" smtClean="0"/>
              <a:t>The preprocessor simply </a:t>
            </a:r>
            <a:r>
              <a:rPr lang="en-US" altLang="ko-KR" b="1" dirty="0" smtClean="0"/>
              <a:t>searches</a:t>
            </a:r>
            <a:r>
              <a:rPr lang="en-US" altLang="ko-KR" dirty="0" smtClean="0"/>
              <a:t> for the macro uses, and </a:t>
            </a:r>
            <a:r>
              <a:rPr lang="en-US" altLang="ko-KR" b="1" dirty="0" smtClean="0"/>
              <a:t>replaces</a:t>
            </a:r>
            <a:r>
              <a:rPr lang="en-US" altLang="ko-KR" dirty="0" smtClean="0"/>
              <a:t> them by its definition</a:t>
            </a:r>
          </a:p>
          <a:p>
            <a:r>
              <a:rPr lang="en-US" altLang="ko-KR" dirty="0" smtClean="0"/>
              <a:t>Properly used macros </a:t>
            </a:r>
            <a:r>
              <a:rPr lang="en-US" altLang="ko-KR" b="1" dirty="0" smtClean="0"/>
              <a:t>eases your coding</a:t>
            </a:r>
            <a:r>
              <a:rPr lang="en-US" altLang="ko-KR" dirty="0" smtClean="0"/>
              <a:t>; but also </a:t>
            </a:r>
            <a:r>
              <a:rPr lang="en-US" altLang="ko-KR" b="1" dirty="0" smtClean="0"/>
              <a:t>complicates the debugging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- typical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#define NUM_ELEMENTS 10</a:t>
            </a:r>
          </a:p>
          <a:p>
            <a:pPr lvl="1"/>
            <a:r>
              <a:rPr lang="en-US" altLang="ko-KR" dirty="0" smtClean="0"/>
              <a:t>#define MAX(a, b) (a &gt;= b ? a : b)</a:t>
            </a:r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Outermost parenthesis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is important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ARR_FIXED_LEN(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/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))</a:t>
            </a:r>
          </a:p>
          <a:p>
            <a:pPr lvl="1"/>
            <a:r>
              <a:rPr lang="en-US" altLang="ko-KR" dirty="0" smtClean="0"/>
              <a:t>#define SWAP(a, b) ({ 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= a; a = b; b =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; })</a:t>
            </a:r>
          </a:p>
          <a:p>
            <a:pPr lvl="2"/>
            <a:r>
              <a:rPr lang="en-US" altLang="ko-KR" dirty="0"/>
              <a:t>https://gcc.gnu.org/onlinedocs/gcc/Statement-Exprs.html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#define SYSCALL(name)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(SYS_ ## name)</a:t>
            </a:r>
          </a:p>
          <a:p>
            <a:pPr lvl="2"/>
            <a:r>
              <a:rPr lang="en-US" altLang="ko-KR" dirty="0"/>
              <a:t>https://</a:t>
            </a:r>
            <a:r>
              <a:rPr lang="en-US" altLang="ko-KR" dirty="0" smtClean="0"/>
              <a:t>gcc.gnu.org/onlinedocs/cpp/Concatenation.html#Concatenation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- advanced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From Linux source code,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/>
              <a:t>define </a:t>
            </a:r>
            <a:r>
              <a:rPr lang="en-US" altLang="ko-KR" dirty="0" err="1"/>
              <a:t>offsetof</a:t>
            </a:r>
            <a:r>
              <a:rPr lang="en-US" altLang="ko-KR" dirty="0"/>
              <a:t>(TYPE, MEMBER) </a:t>
            </a:r>
            <a:r>
              <a:rPr lang="en-US" altLang="ko-KR" dirty="0" smtClean="0"/>
              <a:t>\</a:t>
            </a:r>
            <a:br>
              <a:rPr lang="en-US" altLang="ko-KR" dirty="0" smtClean="0"/>
            </a:br>
            <a:r>
              <a:rPr lang="en-US" altLang="ko-KR" dirty="0" smtClean="0"/>
              <a:t>	((</a:t>
            </a:r>
            <a:r>
              <a:rPr lang="en-US" altLang="ko-KR" dirty="0" err="1"/>
              <a:t>size_t</a:t>
            </a:r>
            <a:r>
              <a:rPr lang="en-US" altLang="ko-KR" dirty="0"/>
              <a:t>) &amp;((TYPE *)0)-&gt;MEMBER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#define </a:t>
            </a:r>
            <a:r>
              <a:rPr lang="en-US" altLang="ko-KR" dirty="0" err="1"/>
              <a:t>container_of</a:t>
            </a:r>
            <a:r>
              <a:rPr lang="en-US" altLang="ko-KR" dirty="0"/>
              <a:t>(</a:t>
            </a:r>
            <a:r>
              <a:rPr lang="en-US" altLang="ko-KR" dirty="0" err="1"/>
              <a:t>ptr</a:t>
            </a:r>
            <a:r>
              <a:rPr lang="en-US" altLang="ko-KR" dirty="0"/>
              <a:t>, type, member) ({ \</a:t>
            </a:r>
            <a:br>
              <a:rPr lang="en-US" altLang="ko-KR" dirty="0"/>
            </a:b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/>
              <a:t>typeof</a:t>
            </a:r>
            <a:r>
              <a:rPr lang="en-US" altLang="ko-KR" dirty="0"/>
              <a:t>( ((type *)0)-&gt;member ) *__</a:t>
            </a:r>
            <a:r>
              <a:rPr lang="en-US" altLang="ko-KR" dirty="0" err="1"/>
              <a:t>mptr</a:t>
            </a:r>
            <a:r>
              <a:rPr lang="en-US" altLang="ko-KR" dirty="0"/>
              <a:t> = (</a:t>
            </a:r>
            <a:r>
              <a:rPr lang="en-US" altLang="ko-KR" dirty="0" err="1"/>
              <a:t>ptr</a:t>
            </a:r>
            <a:r>
              <a:rPr lang="en-US" altLang="ko-KR" dirty="0"/>
              <a:t>); \</a:t>
            </a:r>
            <a:br>
              <a:rPr lang="en-US" altLang="ko-KR" dirty="0"/>
            </a:br>
            <a:r>
              <a:rPr lang="en-US" altLang="ko-KR" dirty="0"/>
              <a:t>(type *)( (char *)__</a:t>
            </a:r>
            <a:r>
              <a:rPr lang="en-US" altLang="ko-KR" dirty="0" err="1"/>
              <a:t>mptr</a:t>
            </a:r>
            <a:r>
              <a:rPr lang="en-US" altLang="ko-KR" dirty="0"/>
              <a:t> - </a:t>
            </a:r>
            <a:r>
              <a:rPr lang="en-US" altLang="ko-KR" dirty="0" err="1"/>
              <a:t>offsetof</a:t>
            </a:r>
            <a:r>
              <a:rPr lang="en-US" altLang="ko-KR" dirty="0"/>
              <a:t>(</a:t>
            </a:r>
            <a:r>
              <a:rPr lang="en-US" altLang="ko-KR" dirty="0" err="1"/>
              <a:t>type,member</a:t>
            </a:r>
            <a:r>
              <a:rPr lang="en-US" altLang="ko-KR" dirty="0"/>
              <a:t>) </a:t>
            </a:r>
            <a:r>
              <a:rPr lang="en-US" altLang="ko-KR" dirty="0" smtClean="0"/>
              <a:t>);})</a:t>
            </a:r>
          </a:p>
          <a:p>
            <a:r>
              <a:rPr lang="en-US" altLang="ko-KR" dirty="0" smtClean="0"/>
              <a:t>Usage: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/>
              <a:t> </a:t>
            </a:r>
            <a:r>
              <a:rPr lang="en-US" altLang="ko-KR" dirty="0" smtClean="0"/>
              <a:t>block { // custom data</a:t>
            </a:r>
            <a:br>
              <a:rPr lang="en-US" altLang="ko-KR" dirty="0" smtClean="0"/>
            </a:br>
            <a:r>
              <a:rPr lang="en-US" altLang="ko-KR" dirty="0" smtClean="0"/>
              <a:t>	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node *next; }; // next node pointer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block *b = </a:t>
            </a:r>
            <a:r>
              <a:rPr lang="en-US" altLang="ko-KR" dirty="0" err="1" smtClean="0"/>
              <a:t>container_of</a:t>
            </a:r>
            <a:r>
              <a:rPr lang="en-US" altLang="ko-KR" dirty="0" smtClean="0"/>
              <a:t>(node,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block, next);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- 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Enable/disable debug routines easily: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NDEBUG</a:t>
            </a:r>
            <a:br>
              <a:rPr lang="en-US" altLang="ko-KR" dirty="0" smtClean="0"/>
            </a:br>
            <a:r>
              <a:rPr lang="en-US" altLang="ko-KR" dirty="0" smtClean="0"/>
              <a:t>// do some checking</a:t>
            </a:r>
            <a:br>
              <a:rPr lang="en-US" altLang="ko-KR" dirty="0" smtClean="0"/>
            </a:br>
            <a:r>
              <a:rPr lang="en-US" altLang="ko-KR" dirty="0" smtClean="0"/>
              <a:t>// print something</a:t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r>
              <a:rPr lang="en-US" altLang="ko-KR" dirty="0" smtClean="0"/>
              <a:t>Add function name and line number to </a:t>
            </a:r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lvl="1"/>
            <a:r>
              <a:rPr lang="en-US" altLang="ko-KR" dirty="0"/>
              <a:t>#define </a:t>
            </a:r>
            <a:r>
              <a:rPr lang="en-US" altLang="ko-KR" dirty="0" err="1"/>
              <a:t>dprintf</a:t>
            </a:r>
            <a:r>
              <a:rPr lang="en-US" altLang="ko-KR" dirty="0"/>
              <a:t>(</a:t>
            </a:r>
            <a:r>
              <a:rPr lang="en-US" altLang="ko-KR" dirty="0" err="1"/>
              <a:t>fmt</a:t>
            </a:r>
            <a:r>
              <a:rPr lang="en-US" altLang="ko-KR" dirty="0"/>
              <a:t>, ...) </a:t>
            </a:r>
            <a:r>
              <a:rPr lang="en-US" altLang="ko-KR" dirty="0" err="1"/>
              <a:t>fprintf</a:t>
            </a:r>
            <a:r>
              <a:rPr lang="en-US" altLang="ko-KR" dirty="0"/>
              <a:t>(</a:t>
            </a:r>
            <a:r>
              <a:rPr lang="en-US" altLang="ko-KR" dirty="0" err="1"/>
              <a:t>stderr</a:t>
            </a:r>
            <a:r>
              <a:rPr lang="en-US" altLang="ko-KR" dirty="0"/>
              <a:t>, "%s:%d " </a:t>
            </a:r>
            <a:r>
              <a:rPr lang="en-US" altLang="ko-KR" dirty="0" err="1"/>
              <a:t>fmt</a:t>
            </a:r>
            <a:r>
              <a:rPr lang="en-US" altLang="ko-KR" dirty="0"/>
              <a:t>, __</a:t>
            </a:r>
            <a:r>
              <a:rPr lang="en-US" altLang="ko-KR" dirty="0" err="1"/>
              <a:t>func</a:t>
            </a:r>
            <a:r>
              <a:rPr lang="en-US" altLang="ko-KR" dirty="0"/>
              <a:t>__, __LINE__, ##__VA_ARGS__)</a:t>
            </a:r>
          </a:p>
          <a:p>
            <a:pPr lvl="2"/>
            <a:r>
              <a:rPr lang="en-US" altLang="ko-KR" dirty="0"/>
              <a:t>https://gcc.gnu.org/onlinedocs/cpp/Variadic-Macros.html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en-US" altLang="ko-KR" dirty="0"/>
              <a:t>M</a:t>
            </a:r>
            <a:r>
              <a:rPr lang="en-US" altLang="ko-KR" dirty="0" smtClean="0"/>
              <a:t>acro vs inline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It is </a:t>
            </a:r>
            <a:r>
              <a:rPr lang="en-US" altLang="ko-KR" b="1" dirty="0">
                <a:sym typeface="Wingdings" panose="05000000000000000000" pitchFamily="2" charset="2"/>
              </a:rPr>
              <a:t>“always” </a:t>
            </a:r>
            <a:r>
              <a:rPr lang="en-US" altLang="ko-KR" b="1" dirty="0" err="1">
                <a:sym typeface="Wingdings" panose="05000000000000000000" pitchFamily="2" charset="2"/>
              </a:rPr>
              <a:t>inlined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 inline function can be easily </a:t>
            </a:r>
            <a:r>
              <a:rPr lang="en-US" altLang="ko-KR" dirty="0" smtClean="0">
                <a:sym typeface="Wingdings" panose="05000000000000000000" pitchFamily="2" charset="2"/>
              </a:rPr>
              <a:t>un-</a:t>
            </a:r>
            <a:r>
              <a:rPr lang="en-US" altLang="ko-KR" dirty="0" err="1" smtClean="0">
                <a:sym typeface="Wingdings" panose="05000000000000000000" pitchFamily="2" charset="2"/>
              </a:rPr>
              <a:t>inlined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b="1" dirty="0" smtClean="0"/>
              <a:t>lacks a type signature</a:t>
            </a:r>
            <a:r>
              <a:rPr lang="en-US" altLang="ko-KR" dirty="0" smtClean="0"/>
              <a:t>: error-prone </a:t>
            </a:r>
            <a:r>
              <a:rPr lang="en-US" altLang="ko-KR" dirty="0" smtClean="0">
                <a:sym typeface="Wingdings" panose="05000000000000000000" pitchFamily="2" charset="2"/>
              </a:rPr>
              <a:t>, but flexible 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Still you can actually force types using another macro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#define TYPED(T, X) ({ T* 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r>
              <a:rPr lang="en-US" altLang="ko-KR" dirty="0">
                <a:sym typeface="Wingdings" panose="05000000000000000000" pitchFamily="2" charset="2"/>
              </a:rPr>
              <a:t> = (</a:t>
            </a:r>
            <a:r>
              <a:rPr lang="en-US" altLang="ko-KR" dirty="0" err="1">
                <a:sym typeface="Wingdings" panose="05000000000000000000" pitchFamily="2" charset="2"/>
              </a:rPr>
              <a:t>typeof</a:t>
            </a:r>
            <a:r>
              <a:rPr lang="en-US" altLang="ko-KR" dirty="0">
                <a:sym typeface="Wingdings" panose="05000000000000000000" pitchFamily="2" charset="2"/>
              </a:rPr>
              <a:t>(X)*)0; X; </a:t>
            </a:r>
            <a:r>
              <a:rPr lang="en-US" altLang="ko-KR" dirty="0" smtClean="0">
                <a:sym typeface="Wingdings" panose="05000000000000000000" pitchFamily="2" charset="2"/>
              </a:rPr>
              <a:t>})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#</a:t>
            </a:r>
            <a:r>
              <a:rPr lang="en-US" altLang="ko-KR" dirty="0">
                <a:sym typeface="Wingdings" panose="05000000000000000000" pitchFamily="2" charset="2"/>
              </a:rPr>
              <a:t>define </a:t>
            </a:r>
            <a:r>
              <a:rPr lang="en-US" altLang="ko-KR" dirty="0" smtClean="0">
                <a:sym typeface="Wingdings" panose="05000000000000000000" pitchFamily="2" charset="2"/>
              </a:rPr>
              <a:t>MAX_INT(x</a:t>
            </a:r>
            <a:r>
              <a:rPr lang="en-US" altLang="ko-KR" dirty="0">
                <a:sym typeface="Wingdings" panose="05000000000000000000" pitchFamily="2" charset="2"/>
              </a:rPr>
              <a:t>, y)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x &gt;= y ? TYPED(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, x) : TYPED(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, y</a:t>
            </a:r>
            <a:r>
              <a:rPr lang="en-US" altLang="ko-KR" dirty="0" smtClean="0">
                <a:sym typeface="Wingdings" panose="05000000000000000000" pitchFamily="2" charset="2"/>
              </a:rPr>
              <a:t>))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With ‘-</a:t>
            </a:r>
            <a:r>
              <a:rPr lang="en-US" altLang="ko-KR" dirty="0" err="1" smtClean="0">
                <a:sym typeface="Wingdings" panose="05000000000000000000" pitchFamily="2" charset="2"/>
              </a:rPr>
              <a:t>Werror</a:t>
            </a:r>
            <a:r>
              <a:rPr lang="en-US" altLang="ko-KR" dirty="0" smtClean="0">
                <a:sym typeface="Wingdings" panose="05000000000000000000" pitchFamily="2" charset="2"/>
              </a:rPr>
              <a:t>’ option to </a:t>
            </a:r>
            <a:r>
              <a:rPr lang="en-US" altLang="ko-KR" dirty="0" err="1" smtClean="0">
                <a:sym typeface="Wingdings" panose="05000000000000000000" pitchFamily="2" charset="2"/>
              </a:rPr>
              <a:t>gcc</a:t>
            </a:r>
            <a:r>
              <a:rPr lang="en-US" altLang="ko-KR" dirty="0" smtClean="0">
                <a:sym typeface="Wingdings" panose="05000000000000000000" pitchFamily="2" charset="2"/>
              </a:rPr>
              <a:t>, MAX_INT with non-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arguments give you mysterious errors (anyway, it won’t compile)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 general rule applies: </a:t>
            </a:r>
            <a:r>
              <a:rPr lang="en-US" altLang="ko-KR" b="1" dirty="0" smtClean="0">
                <a:sym typeface="Wingdings" panose="05000000000000000000" pitchFamily="2" charset="2"/>
              </a:rPr>
              <a:t>more powerful  more complex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See how complex C++ is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0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not to use macro?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Rule of thumb: avoid macro if the language supports the same functionality</a:t>
            </a:r>
          </a:p>
          <a:p>
            <a:r>
              <a:rPr lang="en-US" altLang="ko-KR" dirty="0" smtClean="0"/>
              <a:t>Defining a distinguishable type name</a:t>
            </a:r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unsigned 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Length;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Inline Function can be defined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inline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static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Node *</a:t>
            </a:r>
            <a:r>
              <a:rPr lang="en-US" altLang="ko-KR" dirty="0" err="1" smtClean="0">
                <a:sym typeface="Wingdings" panose="05000000000000000000" pitchFamily="2" charset="2"/>
              </a:rPr>
              <a:t>max_node</a:t>
            </a:r>
            <a:r>
              <a:rPr lang="en-US" altLang="ko-KR" dirty="0" smtClean="0">
                <a:sym typeface="Wingdings" panose="05000000000000000000" pitchFamily="2" charset="2"/>
              </a:rPr>
              <a:t>(Node *n1, Node *n2) { \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return n1-&gt;v &gt;= n2-&gt;v ?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ym typeface="Wingdings" panose="05000000000000000000" pitchFamily="2" charset="2"/>
              </a:rPr>
              <a:t>1 : n2; }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Even without the inline keyword, a simple function is automatically </a:t>
            </a:r>
            <a:r>
              <a:rPr lang="en-US" altLang="ko-KR" dirty="0" err="1" smtClean="0">
                <a:sym typeface="Wingdings" panose="05000000000000000000" pitchFamily="2" charset="2"/>
              </a:rPr>
              <a:t>inlined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3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en-US" altLang="ko-KR" dirty="0" smtClean="0"/>
              <a:t>to </a:t>
            </a:r>
            <a:r>
              <a:rPr lang="en-US" altLang="ko-KR" dirty="0"/>
              <a:t>use macro?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</a:t>
            </a:r>
            <a:r>
              <a:rPr lang="en-US" altLang="ko-KR" dirty="0" smtClean="0">
                <a:sym typeface="Wingdings" panose="05000000000000000000" pitchFamily="2" charset="2"/>
              </a:rPr>
              <a:t>constant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C: #define </a:t>
            </a:r>
            <a:r>
              <a:rPr lang="en-US" altLang="ko-KR" dirty="0">
                <a:sym typeface="Wingdings" panose="05000000000000000000" pitchFamily="2" charset="2"/>
              </a:rPr>
              <a:t>MAX_SIZE (1 &lt;&lt; 10</a:t>
            </a:r>
            <a:r>
              <a:rPr lang="en-US" altLang="ko-KR" dirty="0" smtClean="0">
                <a:sym typeface="Wingdings" panose="05000000000000000000" pitchFamily="2" charset="2"/>
              </a:rPr>
              <a:t>) (not typed )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C: #define MAX_SIZE (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size_t</a:t>
            </a:r>
            <a:r>
              <a:rPr lang="en-US" altLang="ko-KR" dirty="0" smtClean="0">
                <a:sym typeface="Wingdings" panose="05000000000000000000" pitchFamily="2" charset="2"/>
              </a:rPr>
              <a:t>)(1 </a:t>
            </a:r>
            <a:r>
              <a:rPr lang="en-US" altLang="ko-KR" dirty="0">
                <a:sym typeface="Wingdings" panose="05000000000000000000" pitchFamily="2" charset="2"/>
              </a:rPr>
              <a:t>&lt;&lt; 10</a:t>
            </a:r>
            <a:r>
              <a:rPr lang="en-US" altLang="ko-KR" dirty="0" smtClean="0">
                <a:sym typeface="Wingdings" panose="05000000000000000000" pitchFamily="2" charset="2"/>
              </a:rPr>
              <a:t>)) (typed )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C: </a:t>
            </a:r>
            <a:r>
              <a:rPr lang="en-US" altLang="ko-KR" dirty="0" err="1" smtClean="0">
                <a:sym typeface="Wingdings" panose="05000000000000000000" pitchFamily="2" charset="2"/>
              </a:rPr>
              <a:t>enum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{ </a:t>
            </a:r>
            <a:r>
              <a:rPr lang="en-US" altLang="ko-KR" dirty="0" smtClean="0">
                <a:sym typeface="Wingdings" panose="05000000000000000000" pitchFamily="2" charset="2"/>
              </a:rPr>
              <a:t>MAX_SIZE = 1 &lt;&lt; 10 }; (only integer )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C++: </a:t>
            </a:r>
            <a:r>
              <a:rPr lang="en-US" altLang="ko-KR" dirty="0" err="1" smtClean="0">
                <a:sym typeface="Wingdings" panose="05000000000000000000" pitchFamily="2" charset="2"/>
              </a:rPr>
              <a:t>constexpr</a:t>
            </a:r>
            <a:r>
              <a:rPr lang="en-US" altLang="ko-KR" dirty="0" smtClean="0">
                <a:sym typeface="Wingdings" panose="05000000000000000000" pitchFamily="2" charset="2"/>
              </a:rPr>
              <a:t> static </a:t>
            </a:r>
            <a:r>
              <a:rPr lang="en-US" altLang="ko-KR" dirty="0" err="1" smtClean="0">
                <a:sym typeface="Wingdings" panose="05000000000000000000" pitchFamily="2" charset="2"/>
              </a:rPr>
              <a:t>std</a:t>
            </a:r>
            <a:r>
              <a:rPr lang="en-US" altLang="ko-KR" dirty="0" smtClean="0">
                <a:sym typeface="Wingdings" panose="05000000000000000000" pitchFamily="2" charset="2"/>
              </a:rPr>
              <a:t>::</a:t>
            </a:r>
            <a:r>
              <a:rPr lang="en-US" altLang="ko-KR" dirty="0" err="1" smtClean="0">
                <a:sym typeface="Wingdings" panose="05000000000000000000" pitchFamily="2" charset="2"/>
              </a:rPr>
              <a:t>size_t</a:t>
            </a:r>
            <a:r>
              <a:rPr lang="en-US" altLang="ko-KR" dirty="0" smtClean="0">
                <a:sym typeface="Wingdings" panose="05000000000000000000" pitchFamily="2" charset="2"/>
              </a:rPr>
              <a:t> MAX_SIZE = 10; (typed )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Generic function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C: macro (not typed)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#define </a:t>
            </a:r>
            <a:r>
              <a:rPr lang="en-US" altLang="ko-KR" dirty="0" smtClean="0">
                <a:sym typeface="Wingdings" panose="05000000000000000000" pitchFamily="2" charset="2"/>
              </a:rPr>
              <a:t>max(a, </a:t>
            </a:r>
            <a:r>
              <a:rPr lang="en-US" altLang="ko-KR" dirty="0">
                <a:sym typeface="Wingdings" panose="05000000000000000000" pitchFamily="2" charset="2"/>
              </a:rPr>
              <a:t>b) (a &gt;= b ? A : b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C++: template function (typed but dirty)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template &lt;</a:t>
            </a:r>
            <a:r>
              <a:rPr lang="en-US" altLang="ko-KR" dirty="0" err="1">
                <a:sym typeface="Wingdings" panose="05000000000000000000" pitchFamily="2" charset="2"/>
              </a:rPr>
              <a:t>typename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T&gt; T</a:t>
            </a:r>
            <a:r>
              <a:rPr lang="en-US" altLang="ko-KR" dirty="0">
                <a:sym typeface="Wingdings" panose="05000000000000000000" pitchFamily="2" charset="2"/>
              </a:rPr>
              <a:t>&amp;&amp; max(T&amp;&amp; a, T&amp;&amp; b</a:t>
            </a:r>
            <a:r>
              <a:rPr lang="en-US" altLang="ko-KR" dirty="0" smtClean="0">
                <a:sym typeface="Wingdings" panose="05000000000000000000" pitchFamily="2" charset="2"/>
              </a:rPr>
              <a:t>) {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return </a:t>
            </a:r>
            <a:r>
              <a:rPr lang="en-US" altLang="ko-KR" dirty="0" err="1">
                <a:sym typeface="Wingdings" panose="05000000000000000000" pitchFamily="2" charset="2"/>
              </a:rPr>
              <a:t>std</a:t>
            </a:r>
            <a:r>
              <a:rPr lang="en-US" altLang="ko-KR" dirty="0">
                <a:sym typeface="Wingdings" panose="05000000000000000000" pitchFamily="2" charset="2"/>
              </a:rPr>
              <a:t>::forward&lt;T&gt;(a &gt;= b ? a : b</a:t>
            </a:r>
            <a:r>
              <a:rPr lang="en-US" altLang="ko-KR" dirty="0" smtClean="0">
                <a:sym typeface="Wingdings" panose="05000000000000000000" pitchFamily="2" charset="2"/>
              </a:rPr>
              <a:t>); }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3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Compile-time vs runtime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value is stored </a:t>
            </a:r>
            <a:r>
              <a:rPr lang="en-US" altLang="ko-KR" dirty="0" smtClean="0"/>
              <a:t>somewhere in the memory</a:t>
            </a:r>
            <a:endParaRPr lang="en-US" altLang="ko-KR" dirty="0"/>
          </a:p>
          <a:p>
            <a:pPr lvl="1"/>
            <a:r>
              <a:rPr lang="en-US" altLang="ko-KR" dirty="0" smtClean="0"/>
              <a:t>static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MAX_SIZE = 10;</a:t>
            </a:r>
          </a:p>
          <a:p>
            <a:r>
              <a:rPr lang="en-US" altLang="ko-KR" dirty="0" smtClean="0"/>
              <a:t>Thus constant-propagation may not apply</a:t>
            </a:r>
          </a:p>
          <a:p>
            <a:pPr lvl="1"/>
            <a:r>
              <a:rPr lang="en-US" altLang="ko-KR" dirty="0" smtClean="0"/>
              <a:t>#define MAX(a, b) (a &gt;= b ? a : b)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n = MAX(MAX_SIZE, 1024); // calculated at </a:t>
            </a:r>
            <a:r>
              <a:rPr lang="en-US" altLang="ko-KR" b="1" dirty="0" smtClean="0">
                <a:solidFill>
                  <a:srgbClr val="FF0000"/>
                </a:solidFill>
              </a:rPr>
              <a:t>runtime</a:t>
            </a:r>
          </a:p>
          <a:p>
            <a:r>
              <a:rPr lang="en-US" altLang="ko-KR" dirty="0" smtClean="0"/>
              <a:t>Were MAX_SIZE defined by macro, it is always calculated at </a:t>
            </a:r>
            <a:r>
              <a:rPr lang="en-US" altLang="ko-KR" b="1" dirty="0" smtClean="0">
                <a:solidFill>
                  <a:srgbClr val="FF0000"/>
                </a:solidFill>
              </a:rPr>
              <a:t>compile time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Quiz: what if MAX(a, b) is implemented as an inline function?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7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Specifying compiler options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Basic: just add the argument to the command</a:t>
            </a:r>
          </a:p>
          <a:p>
            <a:r>
              <a:rPr lang="en-US" altLang="ko-KR" dirty="0" smtClean="0"/>
              <a:t>Example: treat all warnings as errors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-o test </a:t>
            </a:r>
            <a:r>
              <a:rPr lang="en-US" altLang="ko-KR" dirty="0" err="1" smtClean="0"/>
              <a:t>test.c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smtClean="0"/>
              <a:t>-o </a:t>
            </a:r>
            <a:r>
              <a:rPr lang="en-US" altLang="ko-KR" dirty="0"/>
              <a:t>test </a:t>
            </a:r>
            <a:r>
              <a:rPr lang="en-US" altLang="ko-KR" dirty="0" err="1" smtClean="0"/>
              <a:t>test.c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Werror</a:t>
            </a:r>
            <a:endParaRPr lang="en-US" altLang="ko-KR" dirty="0" smtClean="0"/>
          </a:p>
          <a:p>
            <a:r>
              <a:rPr lang="en-US" altLang="ko-KR" dirty="0" smtClean="0"/>
              <a:t>Okay, but we execute ‘make’ rather than ‘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vi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; and you will see:</a:t>
            </a:r>
          </a:p>
          <a:p>
            <a:pPr lvl="2"/>
            <a:r>
              <a:rPr lang="en-US" altLang="ko-KR" dirty="0"/>
              <a:t>CC = </a:t>
            </a:r>
            <a:r>
              <a:rPr lang="en-US" altLang="ko-KR" dirty="0" err="1"/>
              <a:t>gcc</a:t>
            </a:r>
            <a:endParaRPr lang="en-US" altLang="ko-KR" dirty="0"/>
          </a:p>
          <a:p>
            <a:pPr lvl="2"/>
            <a:r>
              <a:rPr lang="en-US" altLang="ko-KR" dirty="0"/>
              <a:t>CFLAGS = -Wall -</a:t>
            </a:r>
            <a:r>
              <a:rPr lang="en-US" altLang="ko-KR" dirty="0" err="1"/>
              <a:t>Werror</a:t>
            </a:r>
            <a:r>
              <a:rPr lang="en-US" altLang="ko-KR" dirty="0"/>
              <a:t> -O2 -m32 -g</a:t>
            </a:r>
            <a:endParaRPr lang="en-US" altLang="ko-KR" dirty="0" smtClean="0"/>
          </a:p>
          <a:p>
            <a:pPr lvl="2"/>
            <a:r>
              <a:rPr lang="en-US" altLang="ko-KR" dirty="0" err="1"/>
              <a:t>mdriver</a:t>
            </a:r>
            <a:r>
              <a:rPr lang="en-US" altLang="ko-KR" dirty="0"/>
              <a:t>: $(OBJS)</a:t>
            </a:r>
          </a:p>
          <a:p>
            <a:pPr lvl="2"/>
            <a:r>
              <a:rPr lang="en-US" altLang="ko-KR" dirty="0"/>
              <a:t>        $(CC) $(CFLAGS) -o </a:t>
            </a:r>
            <a:r>
              <a:rPr lang="en-US" altLang="ko-KR" dirty="0" err="1"/>
              <a:t>mdriver</a:t>
            </a:r>
            <a:r>
              <a:rPr lang="en-US" altLang="ko-KR" dirty="0"/>
              <a:t> $(OBJS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Just add ‘ -</a:t>
            </a:r>
            <a:r>
              <a:rPr lang="en-US" altLang="ko-KR" dirty="0" err="1" smtClean="0"/>
              <a:t>Werror</a:t>
            </a:r>
            <a:r>
              <a:rPr lang="en-US" altLang="ko-KR" dirty="0" smtClean="0"/>
              <a:t>’ at the end of CFLAGS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, we have a convention to control the compilation</a:t>
            </a:r>
          </a:p>
          <a:p>
            <a:pPr lvl="1"/>
            <a:r>
              <a:rPr lang="en-US" altLang="ko-KR" dirty="0" smtClean="0"/>
              <a:t>CC: C compiler; usually </a:t>
            </a:r>
            <a:r>
              <a:rPr lang="en-US" altLang="ko-KR" dirty="0" err="1" smtClean="0"/>
              <a:t>gcc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CFLAGS: options to CC</a:t>
            </a:r>
          </a:p>
          <a:p>
            <a:pPr lvl="1"/>
            <a:r>
              <a:rPr lang="en-US" altLang="ko-KR" dirty="0" smtClean="0"/>
              <a:t>CXX: C++ compiler; usually g++</a:t>
            </a:r>
          </a:p>
          <a:p>
            <a:pPr lvl="1"/>
            <a:r>
              <a:rPr lang="en-US" altLang="ko-KR" dirty="0" smtClean="0"/>
              <a:t>CXXFLAGS: options to CXX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Important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options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-g: add debug info; specify if you use </a:t>
            </a:r>
            <a:r>
              <a:rPr lang="en-US" altLang="ko-KR" dirty="0" err="1" smtClean="0"/>
              <a:t>gdb</a:t>
            </a:r>
            <a:endParaRPr lang="en-US" altLang="ko-KR" dirty="0" smtClean="0"/>
          </a:p>
          <a:p>
            <a:r>
              <a:rPr lang="en-US" altLang="ko-KR" dirty="0" smtClean="0"/>
              <a:t>-On: optimize at level n (n = 0~4); lower the level if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does not follow the execution path correctly</a:t>
            </a:r>
          </a:p>
          <a:p>
            <a:r>
              <a:rPr lang="en-US" altLang="ko-KR" dirty="0" smtClean="0"/>
              <a:t>-Wall: enable all warnings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Werror</a:t>
            </a:r>
            <a:r>
              <a:rPr lang="en-US" altLang="ko-KR" dirty="0" smtClean="0"/>
              <a:t>: treat warnings as errors</a:t>
            </a:r>
          </a:p>
          <a:p>
            <a:r>
              <a:rPr lang="en-US" altLang="ko-KR" dirty="0"/>
              <a:t>-DKEY: globally “#define KEY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-DKEY=VAL: globally “#define KEY VALUE”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The core part of </a:t>
            </a:r>
            <a:r>
              <a:rPr lang="en-US" altLang="ko-KR" dirty="0" err="1" smtClean="0"/>
              <a:t>malloclab</a:t>
            </a:r>
            <a:r>
              <a:rPr lang="en-US" altLang="ko-KR" dirty="0" smtClean="0"/>
              <a:t> is managing </a:t>
            </a:r>
            <a:r>
              <a:rPr lang="en-US" altLang="ko-KR" b="1" dirty="0" smtClean="0"/>
              <a:t>pointers</a:t>
            </a:r>
          </a:p>
          <a:p>
            <a:r>
              <a:rPr lang="en-US" altLang="ko-KR" dirty="0" smtClean="0"/>
              <a:t>Any type ‘T’ has a pointer of ‘T’, which is the type ‘T*’</a:t>
            </a:r>
          </a:p>
          <a:p>
            <a:pPr lvl="1"/>
            <a:r>
              <a:rPr lang="en-US" altLang="ko-KR" dirty="0" smtClean="0"/>
              <a:t>Thus we have double, triple, and higher-level pointers</a:t>
            </a:r>
          </a:p>
          <a:p>
            <a:pPr lvl="1"/>
            <a:r>
              <a:rPr lang="en-US" altLang="ko-KR" dirty="0" smtClean="0"/>
              <a:t>Even a function pointer; ex)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(*)(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Pointer holds a </a:t>
            </a:r>
            <a:r>
              <a:rPr lang="en-US" altLang="ko-KR" b="1" dirty="0" smtClean="0"/>
              <a:t>memory address</a:t>
            </a:r>
            <a:r>
              <a:rPr lang="en-US" altLang="ko-KR" dirty="0" smtClean="0"/>
              <a:t>, and the type T informs the compiler </a:t>
            </a:r>
            <a:r>
              <a:rPr lang="en-US" altLang="ko-KR" b="1" dirty="0" smtClean="0"/>
              <a:t>what is the type of the content</a:t>
            </a:r>
          </a:p>
          <a:p>
            <a:pPr lvl="1"/>
            <a:r>
              <a:rPr lang="en-US" altLang="ko-KR" dirty="0" smtClean="0"/>
              <a:t>void *a, *b;</a:t>
            </a:r>
            <a:br>
              <a:rPr lang="en-US" altLang="ko-KR" dirty="0" smtClean="0"/>
            </a:br>
            <a:r>
              <a:rPr lang="en-US" altLang="ko-KR" dirty="0" smtClean="0"/>
              <a:t>*a = *a + *b (what addition?)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*a, *b;</a:t>
            </a:r>
            <a:br>
              <a:rPr lang="en-US" altLang="ko-KR" dirty="0" smtClean="0"/>
            </a:br>
            <a:r>
              <a:rPr lang="en-US" altLang="ko-KR" dirty="0" smtClean="0"/>
              <a:t>*a = *a + *b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addition!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addq</a:t>
            </a:r>
            <a:r>
              <a:rPr lang="en-US" altLang="ko-KR" dirty="0" smtClean="0"/>
              <a:t> %</a:t>
            </a:r>
            <a:r>
              <a:rPr lang="en-US" altLang="ko-KR" dirty="0" err="1" smtClean="0"/>
              <a:t>ebx</a:t>
            </a:r>
            <a:r>
              <a:rPr lang="en-US" altLang="ko-KR" dirty="0" smtClean="0"/>
              <a:t>, %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8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Remember: </a:t>
            </a:r>
            <a:r>
              <a:rPr lang="en-US" altLang="ko-KR" b="1" dirty="0" smtClean="0"/>
              <a:t>implicit</a:t>
            </a:r>
            <a:r>
              <a:rPr lang="en-US" altLang="ko-KR" dirty="0" smtClean="0"/>
              <a:t> </a:t>
            </a:r>
            <a:r>
              <a:rPr lang="en-US" altLang="ko-KR" dirty="0"/>
              <a:t>conversion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b="1" dirty="0"/>
              <a:t>warning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You can cast a pointer to any other pointers</a:t>
            </a:r>
          </a:p>
          <a:p>
            <a:pPr lvl="1"/>
            <a:r>
              <a:rPr lang="en-US" altLang="ko-KR" dirty="0" smtClean="0"/>
              <a:t>void *ptr1;</a:t>
            </a:r>
          </a:p>
          <a:p>
            <a:pPr lvl="1"/>
            <a:r>
              <a:rPr lang="en-US" altLang="ko-KR" dirty="0" err="1" smtClean="0"/>
              <a:t>size_t</a:t>
            </a:r>
            <a:r>
              <a:rPr lang="en-US" altLang="ko-KR" dirty="0" smtClean="0"/>
              <a:t> **ptr2 = 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**)ptr1;</a:t>
            </a:r>
          </a:p>
          <a:p>
            <a:r>
              <a:rPr lang="en-US" altLang="ko-KR" dirty="0" smtClean="0"/>
              <a:t>You can cast a pointer to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(akin of unsigned integer), or vice versa</a:t>
            </a:r>
          </a:p>
          <a:p>
            <a:pPr lvl="1"/>
            <a:r>
              <a:rPr lang="en-US" altLang="ko-KR" dirty="0" err="1" smtClean="0"/>
              <a:t>size_t</a:t>
            </a:r>
            <a:r>
              <a:rPr lang="en-US" altLang="ko-KR" dirty="0" smtClean="0"/>
              <a:t> x = 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)ptr1;</a:t>
            </a:r>
            <a:endParaRPr lang="en-US" altLang="ko-KR" dirty="0"/>
          </a:p>
          <a:p>
            <a:pPr lvl="1"/>
            <a:r>
              <a:rPr lang="en-US" altLang="ko-KR" dirty="0" smtClean="0"/>
              <a:t>double *ptr3 = (double *)x;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But you should be aware of what is going on!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arithmetic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Very simple!</a:t>
            </a:r>
          </a:p>
          <a:p>
            <a:pPr lvl="1"/>
            <a:r>
              <a:rPr lang="en-US" altLang="ko-KR" dirty="0" smtClean="0"/>
              <a:t>T 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size_t</a:t>
            </a:r>
            <a:r>
              <a:rPr lang="en-US" altLang="ko-KR" dirty="0" smtClean="0"/>
              <a:t> x = 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+ 1) == x +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(T)</a:t>
            </a:r>
          </a:p>
          <a:p>
            <a:r>
              <a:rPr lang="en-US" altLang="ko-KR" dirty="0" smtClean="0"/>
              <a:t>Quiz:</a:t>
            </a:r>
          </a:p>
          <a:p>
            <a:pPr lvl="1"/>
            <a:r>
              <a:rPr lang="en-US" altLang="ko-KR" dirty="0" smtClean="0"/>
              <a:t>char **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 + </a:t>
            </a:r>
            <a:r>
              <a:rPr lang="en-US" altLang="ko-KR" dirty="0"/>
              <a:t>1</a:t>
            </a:r>
            <a:r>
              <a:rPr lang="en-US" altLang="ko-KR" dirty="0" smtClean="0"/>
              <a:t>) - (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) = ???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34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1926</TotalTime>
  <Words>1385</Words>
  <Application>Microsoft Office PowerPoint</Application>
  <PresentationFormat>화면 슬라이드 쇼(4:3)</PresentationFormat>
  <Paragraphs>217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Calibri</vt:lpstr>
      <vt:lpstr>Calibri Light</vt:lpstr>
      <vt:lpstr>Wingdings</vt:lpstr>
      <vt:lpstr>추억</vt:lpstr>
      <vt:lpstr>Malloc Lab 2 </vt:lpstr>
      <vt:lpstr>gcc options</vt:lpstr>
      <vt:lpstr>Specifying compiler options</vt:lpstr>
      <vt:lpstr>Makefile</vt:lpstr>
      <vt:lpstr>Important gcc options</vt:lpstr>
      <vt:lpstr>Pointer</vt:lpstr>
      <vt:lpstr>Pointer</vt:lpstr>
      <vt:lpstr>Pointer casting</vt:lpstr>
      <vt:lpstr>Pointer arithmetic</vt:lpstr>
      <vt:lpstr>Debugging</vt:lpstr>
      <vt:lpstr>Never “hard-code”</vt:lpstr>
      <vt:lpstr>Don’t ignore warnings</vt:lpstr>
      <vt:lpstr>Runtime assertion</vt:lpstr>
      <vt:lpstr>Check routine</vt:lpstr>
      <vt:lpstr>printf</vt:lpstr>
      <vt:lpstr>Modular design &amp; unit test</vt:lpstr>
      <vt:lpstr>gdb</vt:lpstr>
      <vt:lpstr>gdb – more stuffs</vt:lpstr>
      <vt:lpstr>valgrind</vt:lpstr>
      <vt:lpstr>C Macro</vt:lpstr>
      <vt:lpstr>C Macro</vt:lpstr>
      <vt:lpstr>Examples - typical</vt:lpstr>
      <vt:lpstr>Examples - advanced</vt:lpstr>
      <vt:lpstr>Examples - debugging</vt:lpstr>
      <vt:lpstr>C Macro vs inline function</vt:lpstr>
      <vt:lpstr>When not to use macro?</vt:lpstr>
      <vt:lpstr>When to use macro?</vt:lpstr>
      <vt:lpstr>Compile-time vs runtime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 Implementing your own malloc/free/realloc</dc:title>
  <dc:creator>Microsoft</dc:creator>
  <cp:lastModifiedBy>박 채용</cp:lastModifiedBy>
  <cp:revision>195</cp:revision>
  <dcterms:created xsi:type="dcterms:W3CDTF">2016-11-16T05:48:34Z</dcterms:created>
  <dcterms:modified xsi:type="dcterms:W3CDTF">2018-12-03T09:47:58Z</dcterms:modified>
</cp:coreProperties>
</file>