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67" r:id="rId2"/>
    <p:sldId id="293" r:id="rId3"/>
    <p:sldId id="269" r:id="rId4"/>
    <p:sldId id="270" r:id="rId5"/>
    <p:sldId id="271" r:id="rId6"/>
    <p:sldId id="263" r:id="rId7"/>
    <p:sldId id="266" r:id="rId8"/>
    <p:sldId id="268" r:id="rId9"/>
    <p:sldId id="265" r:id="rId10"/>
    <p:sldId id="261" r:id="rId11"/>
    <p:sldId id="262" r:id="rId12"/>
    <p:sldId id="273" r:id="rId13"/>
    <p:sldId id="272" r:id="rId14"/>
    <p:sldId id="283" r:id="rId15"/>
    <p:sldId id="288" r:id="rId16"/>
    <p:sldId id="274" r:id="rId17"/>
    <p:sldId id="287" r:id="rId18"/>
    <p:sldId id="286" r:id="rId19"/>
    <p:sldId id="275" r:id="rId20"/>
    <p:sldId id="289" r:id="rId21"/>
    <p:sldId id="276" r:id="rId22"/>
    <p:sldId id="279" r:id="rId23"/>
    <p:sldId id="280" r:id="rId24"/>
    <p:sldId id="290" r:id="rId25"/>
    <p:sldId id="277" r:id="rId26"/>
    <p:sldId id="278" r:id="rId27"/>
    <p:sldId id="281" r:id="rId28"/>
    <p:sldId id="282" r:id="rId29"/>
    <p:sldId id="284" r:id="rId30"/>
    <p:sldId id="285" r:id="rId31"/>
    <p:sldId id="292" r:id="rId32"/>
    <p:sldId id="291" r:id="rId33"/>
  </p:sldIdLst>
  <p:sldSz cx="9144000" cy="6858000" type="screen4x3"/>
  <p:notesSz cx="6858000" cy="9144000"/>
  <p:embeddedFontLst>
    <p:embeddedFont>
      <p:font typeface="맑은 고딕" pitchFamily="50" charset="-127"/>
      <p:regular r:id="rId35"/>
      <p:bold r:id="rId36"/>
    </p:embeddedFont>
    <p:embeddedFont>
      <p:font typeface="a옛날목욕탕L" pitchFamily="18" charset="-127"/>
      <p:regular r:id="rId37"/>
    </p:embeddedFont>
    <p:embeddedFont>
      <p:font typeface="나눔손글씨 붓" pitchFamily="66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A39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04" autoAdjust="0"/>
  </p:normalViewPr>
  <p:slideViewPr>
    <p:cSldViewPr>
      <p:cViewPr varScale="1">
        <p:scale>
          <a:sx n="74" d="100"/>
          <a:sy n="74" d="100"/>
        </p:scale>
        <p:origin x="-113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98C8-E5B6-440B-A57D-3DA365509CB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58EFE-5AF7-4DB5-84CF-6590978E30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Download</a:t>
            </a:r>
            <a:r>
              <a:rPr lang="en-US" altLang="ko-KR" baseline="0" dirty="0" smtClean="0"/>
              <a:t> Java: </a:t>
            </a:r>
            <a:r>
              <a:rPr lang="en-US" altLang="ko-KR" dirty="0" smtClean="0"/>
              <a:t>https://java.com/en/download/</a:t>
            </a:r>
          </a:p>
          <a:p>
            <a:r>
              <a:rPr lang="en-US" altLang="ko-KR" dirty="0" smtClean="0"/>
              <a:t>Download JDK: http://www.oracle.com/technetwork/java/javase/downloads/jdk8-downloads-2133151.html</a:t>
            </a:r>
          </a:p>
          <a:p>
            <a:r>
              <a:rPr lang="en-US" altLang="ko-KR" dirty="0" smtClean="0"/>
              <a:t>Download android Studio: https://developer.android.com/studio/index.html</a:t>
            </a:r>
          </a:p>
          <a:p>
            <a:r>
              <a:rPr lang="en-US" altLang="ko-KR" dirty="0" smtClean="0"/>
              <a:t>SDK is</a:t>
            </a:r>
            <a:r>
              <a:rPr lang="ko-KR" altLang="en-US" dirty="0" smtClean="0"/>
              <a:t> </a:t>
            </a:r>
            <a:r>
              <a:rPr lang="en-US" altLang="ko-KR" dirty="0" smtClean="0"/>
              <a:t>downloaded</a:t>
            </a:r>
            <a:r>
              <a:rPr lang="en-US" altLang="ko-KR" baseline="0" dirty="0" smtClean="0"/>
              <a:t> when you install android studio if you check a box “download SDK”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58EFE-5AF7-4DB5-84CF-6590978E30D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E5C3-0C5E-42B5-ADE6-8CDC9F700348}" type="datetimeFigureOut">
              <a:rPr lang="ko-KR" altLang="en-US" smtClean="0"/>
              <a:pPr/>
              <a:t>2016-08-07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81E6-AD98-4AC9-8C5E-C1368FC6AA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cfile6.uf.tistory.com/image/19074944502CE7BD2BBE1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2432" y="0"/>
            <a:ext cx="10287000" cy="6858000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464994" y="0"/>
            <a:ext cx="1402177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D:\worldfriends_IT_lecture\tabl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2351956" y="176436"/>
            <a:ext cx="4635500" cy="6388100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771800" y="2609924"/>
            <a:ext cx="3816424" cy="1656184"/>
          </a:xfrm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Making Mobile</a:t>
            </a:r>
            <a:b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Name Card</a:t>
            </a:r>
            <a:endParaRPr lang="ko-KR" altLang="en-US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427984" y="4266108"/>
            <a:ext cx="432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2627784" y="2321892"/>
            <a:ext cx="3816424" cy="3600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Android    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 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study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pic>
        <p:nvPicPr>
          <p:cNvPr id="1026" name="Picture 2" descr="D:\worldfriends_IT_lecture\androi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74639" y="2277877"/>
            <a:ext cx="365013" cy="43137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627784" y="2881511"/>
            <a:ext cx="396044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Designing (xml)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411760" y="2909116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5" name="순서도: 처리 14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6372200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6" name="순서도: 처리 25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처리 26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31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2804263" cy="540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5220072" y="980728"/>
            <a:ext cx="2824336" cy="5514179"/>
            <a:chOff x="5724128" y="980728"/>
            <a:chExt cx="2824336" cy="5514179"/>
          </a:xfrm>
        </p:grpSpPr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980728"/>
              <a:ext cx="2824336" cy="5514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제목 1"/>
            <p:cNvSpPr txBox="1">
              <a:spLocks/>
            </p:cNvSpPr>
            <p:nvPr/>
          </p:nvSpPr>
          <p:spPr>
            <a:xfrm>
              <a:off x="5868144" y="2636912"/>
              <a:ext cx="2520280" cy="180020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Anything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dirty="0" smtClean="0">
                  <a:latin typeface="a옛날목욕탕L" pitchFamily="18" charset="-127"/>
                  <a:ea typeface="a옛날목욕탕L" pitchFamily="18" charset="-127"/>
                  <a:cs typeface="+mj-cs"/>
                </a:rPr>
                <a:t>You want</a:t>
              </a:r>
              <a:endPara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5" name="제목 1"/>
          <p:cNvSpPr txBox="1">
            <a:spLocks/>
          </p:cNvSpPr>
          <p:nvPr/>
        </p:nvSpPr>
        <p:spPr>
          <a:xfrm>
            <a:off x="3707904" y="188640"/>
            <a:ext cx="17281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Goal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5" name="제목 1"/>
          <p:cNvSpPr txBox="1">
            <a:spLocks/>
          </p:cNvSpPr>
          <p:nvPr/>
        </p:nvSpPr>
        <p:spPr>
          <a:xfrm>
            <a:off x="1907704" y="1772816"/>
            <a:ext cx="6264696" cy="36004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&lt;</a:t>
            </a:r>
            <a:r>
              <a:rPr kumimoji="0" lang="en-US" altLang="ko-KR" sz="4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NameOfItem</a:t>
            </a:r>
            <a:endParaRPr kumimoji="0" lang="en-US" altLang="ko-KR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noProof="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property1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property2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440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		...&gt;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4400" noProof="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	/*Other items*/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4400" noProof="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&lt;/</a:t>
            </a:r>
            <a:r>
              <a:rPr lang="en-US" altLang="ko-KR" sz="4400" dirty="0" err="1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NameOfItem</a:t>
            </a:r>
            <a:r>
              <a:rPr lang="en-US" altLang="ko-KR" sz="4400" noProof="0" dirty="0" smtClean="0"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&gt;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a옛날목욕탕L" pitchFamily="18" charset="-127"/>
                <a:cs typeface="Courier New" pitchFamily="49" charset="0"/>
              </a:rPr>
              <a:t> 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a옛날목욕탕L" pitchFamily="18" charset="-127"/>
              <a:cs typeface="Courier New" pitchFamily="49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699792" y="188640"/>
            <a:ext cx="37444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Structure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23" name="그룹 22"/>
          <p:cNvGrpSpPr/>
          <p:nvPr/>
        </p:nvGrpSpPr>
        <p:grpSpPr>
          <a:xfrm>
            <a:off x="3203848" y="1052736"/>
            <a:ext cx="5112568" cy="720080"/>
            <a:chOff x="3203848" y="1052736"/>
            <a:chExt cx="5112568" cy="720080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5796136" y="1052736"/>
              <a:ext cx="2520280" cy="72008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LinearLayout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3203848" y="1484784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/>
          <p:cNvSpPr/>
          <p:nvPr/>
        </p:nvSpPr>
        <p:spPr>
          <a:xfrm>
            <a:off x="539552" y="1124744"/>
            <a:ext cx="2880320" cy="4320480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3203848" y="1916832"/>
            <a:ext cx="5682011" cy="3488167"/>
            <a:chOff x="2300144" y="1916832"/>
            <a:chExt cx="6356568" cy="3902275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00144" y="1916832"/>
              <a:ext cx="6356568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00144" y="5310706"/>
              <a:ext cx="2808312" cy="508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LinearLayout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26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vs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RelativeLayout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23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vs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FrameLayout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76256" y="1772816"/>
            <a:ext cx="2016224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48264" y="1916832"/>
            <a:ext cx="1584176" cy="936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948264" y="1916832"/>
            <a:ext cx="1872208" cy="504056"/>
          </a:xfrm>
          <a:prstGeom prst="rect">
            <a:avLst/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07904" y="1772816"/>
            <a:ext cx="2016224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9552" y="1772816"/>
            <a:ext cx="2016224" cy="3312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43608" y="2708920"/>
            <a:ext cx="1008112" cy="936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3608" y="1916832"/>
            <a:ext cx="1008112" cy="720080"/>
          </a:xfrm>
          <a:prstGeom prst="rect">
            <a:avLst/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851920" y="1916832"/>
            <a:ext cx="864096" cy="9361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51920" y="1916832"/>
            <a:ext cx="504056" cy="432048"/>
          </a:xfrm>
          <a:prstGeom prst="rect">
            <a:avLst/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88024" y="1916832"/>
            <a:ext cx="504056" cy="432048"/>
          </a:xfrm>
          <a:prstGeom prst="rect">
            <a:avLst/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211960" y="2924944"/>
            <a:ext cx="504056" cy="432048"/>
          </a:xfrm>
          <a:prstGeom prst="rect">
            <a:avLst/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355976" y="5517232"/>
            <a:ext cx="4464496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2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AbsoluteLayout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: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Deprecated</a:t>
            </a:r>
            <a:endParaRPr kumimoji="0" lang="ko-KR" alt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052736"/>
            <a:ext cx="439430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LinearLayout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26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vs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RelativeLayout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 </a:t>
            </a:r>
            <a:r>
              <a:rPr lang="en-US" altLang="ko-KR" sz="23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vs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FrameLayout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980728"/>
            <a:ext cx="7128792" cy="533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7" name="그룹 23"/>
          <p:cNvGrpSpPr/>
          <p:nvPr/>
        </p:nvGrpSpPr>
        <p:grpSpPr>
          <a:xfrm>
            <a:off x="2411760" y="2132856"/>
            <a:ext cx="4608512" cy="720080"/>
            <a:chOff x="2411760" y="2132856"/>
            <a:chExt cx="4608512" cy="720080"/>
          </a:xfrm>
        </p:grpSpPr>
        <p:cxnSp>
          <p:nvCxnSpPr>
            <p:cNvPr id="13" name="직선 화살표 연결선 12"/>
            <p:cNvCxnSpPr/>
            <p:nvPr/>
          </p:nvCxnSpPr>
          <p:spPr>
            <a:xfrm>
              <a:off x="2411760" y="2492896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제목 1"/>
            <p:cNvSpPr txBox="1">
              <a:spLocks/>
            </p:cNvSpPr>
            <p:nvPr/>
          </p:nvSpPr>
          <p:spPr>
            <a:xfrm>
              <a:off x="5004048" y="2132856"/>
              <a:ext cx="2016224" cy="72008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ImageView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259632" y="1484784"/>
            <a:ext cx="1440160" cy="1728192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3140968"/>
            <a:ext cx="4390220" cy="133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Resolution and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dp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0" y="2852936"/>
            <a:ext cx="3024336" cy="136815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1280*800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772816"/>
            <a:ext cx="24701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6084168" y="2348880"/>
            <a:ext cx="0" cy="3096344"/>
          </a:xfrm>
          <a:prstGeom prst="straightConnector1">
            <a:avLst/>
          </a:prstGeom>
          <a:ln w="19050">
            <a:solidFill>
              <a:srgbClr val="A5CA3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90342" y="2134766"/>
            <a:ext cx="2016224" cy="0"/>
          </a:xfrm>
          <a:prstGeom prst="straightConnector1">
            <a:avLst/>
          </a:prstGeom>
          <a:ln w="19050">
            <a:solidFill>
              <a:srgbClr val="A5CA3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5975648" y="2924944"/>
            <a:ext cx="2592288" cy="165618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1280 boxes of 1 pixel</a:t>
            </a:r>
            <a:endParaRPr lang="en-US" altLang="ko-KR" sz="3200" noProof="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2555776" y="1124744"/>
            <a:ext cx="4392488" cy="864096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800 boxes of 1 pixel</a:t>
            </a:r>
            <a:endParaRPr lang="en-US" altLang="ko-KR" sz="3200" noProof="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Resolution and </a:t>
            </a:r>
            <a:r>
              <a:rPr lang="en-US" altLang="ko-KR" sz="44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dp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0" y="1484784"/>
            <a:ext cx="6156176" cy="3888432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px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(pixel)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3200" dirty="0" err="1" smtClean="0">
                <a:latin typeface="a옛날목욕탕L" pitchFamily="18" charset="-127"/>
                <a:ea typeface="a옛날목욕탕L" pitchFamily="18" charset="-127"/>
                <a:cs typeface="+mj-cs"/>
              </a:rPr>
              <a:t>dp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(density-pixels)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3200" noProof="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dip(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density-independent-pixels</a:t>
            </a:r>
            <a:r>
              <a:rPr lang="en-US" altLang="ko-KR" sz="3200" noProof="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)</a:t>
            </a:r>
          </a:p>
          <a:p>
            <a:pPr lvl="0" algn="ctr">
              <a:spcBef>
                <a:spcPct val="0"/>
              </a:spcBef>
              <a:defRPr/>
            </a:pPr>
            <a:endParaRPr lang="en-US" altLang="ko-KR" sz="3200" noProof="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3200" noProof="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sp(scale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</a:rPr>
              <a:t>-independent-pixels</a:t>
            </a:r>
            <a:r>
              <a:rPr lang="en-US" altLang="ko-KR" sz="32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)</a:t>
            </a:r>
            <a:endParaRPr lang="en-US" altLang="ko-KR" sz="3200" noProof="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268760"/>
            <a:ext cx="24574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1730" y="1266850"/>
            <a:ext cx="24701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8" name="그룹 24"/>
          <p:cNvGrpSpPr/>
          <p:nvPr/>
        </p:nvGrpSpPr>
        <p:grpSpPr>
          <a:xfrm>
            <a:off x="2411760" y="3184401"/>
            <a:ext cx="4320480" cy="720080"/>
            <a:chOff x="2411760" y="3184401"/>
            <a:chExt cx="4320480" cy="720080"/>
          </a:xfrm>
        </p:grpSpPr>
        <p:cxnSp>
          <p:nvCxnSpPr>
            <p:cNvPr id="15" name="직선 화살표 연결선 14"/>
            <p:cNvCxnSpPr/>
            <p:nvPr/>
          </p:nvCxnSpPr>
          <p:spPr>
            <a:xfrm>
              <a:off x="2411760" y="3645024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제목 1"/>
            <p:cNvSpPr txBox="1">
              <a:spLocks/>
            </p:cNvSpPr>
            <p:nvPr/>
          </p:nvSpPr>
          <p:spPr>
            <a:xfrm>
              <a:off x="4932040" y="3184401"/>
              <a:ext cx="1800200" cy="72008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TextView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259632" y="3356992"/>
            <a:ext cx="1440160" cy="576064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260648"/>
            <a:ext cx="496301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03648" y="188640"/>
            <a:ext cx="6288496" cy="62884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/>
          <p:cNvCxnSpPr>
            <a:stCxn id="4" idx="0"/>
          </p:cNvCxnSpPr>
          <p:nvPr/>
        </p:nvCxnSpPr>
        <p:spPr>
          <a:xfrm>
            <a:off x="4547896" y="188640"/>
            <a:ext cx="24104" cy="324036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72000" y="3429000"/>
            <a:ext cx="1152128" cy="2808312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4427984" y="1772816"/>
            <a:ext cx="3276872" cy="21602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Lecture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Time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475656" y="2276872"/>
            <a:ext cx="3276872" cy="216024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Coding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Time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0" y="188640"/>
            <a:ext cx="914400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margin and padding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95736" y="1628800"/>
            <a:ext cx="4824536" cy="3744417"/>
            <a:chOff x="2627784" y="1772816"/>
            <a:chExt cx="4320480" cy="3312368"/>
          </a:xfrm>
        </p:grpSpPr>
        <p:sp>
          <p:nvSpPr>
            <p:cNvPr id="13" name="직사각형 12"/>
            <p:cNvSpPr/>
            <p:nvPr/>
          </p:nvSpPr>
          <p:spPr>
            <a:xfrm>
              <a:off x="2627784" y="1772816"/>
              <a:ext cx="648072" cy="331236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00192" y="1772816"/>
              <a:ext cx="648072" cy="3312368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75856" y="1772816"/>
              <a:ext cx="3024336" cy="57606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75856" y="4509120"/>
              <a:ext cx="3024336" cy="576064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margin</a:t>
              </a:r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915816" y="2276872"/>
            <a:ext cx="3384376" cy="2448272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item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915816" y="2276872"/>
            <a:ext cx="3384376" cy="2448272"/>
            <a:chOff x="2915816" y="2276872"/>
            <a:chExt cx="3384376" cy="2448272"/>
          </a:xfrm>
        </p:grpSpPr>
        <p:sp>
          <p:nvSpPr>
            <p:cNvPr id="19" name="직사각형 18"/>
            <p:cNvSpPr/>
            <p:nvPr/>
          </p:nvSpPr>
          <p:spPr>
            <a:xfrm>
              <a:off x="2915816" y="2276872"/>
              <a:ext cx="3384376" cy="489654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235490"/>
              <a:ext cx="3384376" cy="489654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옛날목욕탕L" pitchFamily="18" charset="-127"/>
                  <a:ea typeface="a옛날목욕탕L" pitchFamily="18" charset="-127"/>
                </a:rPr>
                <a:t>padding</a:t>
              </a:r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16710" y="2766526"/>
              <a:ext cx="483482" cy="1468963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15816" y="2766526"/>
              <a:ext cx="483482" cy="1468963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9" name="그룹 25"/>
          <p:cNvGrpSpPr/>
          <p:nvPr/>
        </p:nvGrpSpPr>
        <p:grpSpPr>
          <a:xfrm>
            <a:off x="2598068" y="3717032"/>
            <a:ext cx="4566220" cy="589012"/>
            <a:chOff x="2598068" y="3717032"/>
            <a:chExt cx="4566220" cy="589012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2598068" y="4048125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제목 1"/>
            <p:cNvSpPr txBox="1">
              <a:spLocks/>
            </p:cNvSpPr>
            <p:nvPr/>
          </p:nvSpPr>
          <p:spPr>
            <a:xfrm>
              <a:off x="5127898" y="3717032"/>
              <a:ext cx="2036390" cy="589012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CheckBox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980728"/>
            <a:ext cx="505739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Color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1844824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1. #FFFFFF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212976"/>
            <a:ext cx="662473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2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. @</a:t>
            </a:r>
            <a:r>
              <a:rPr kumimoji="0" lang="en-US" altLang="ko-KR" sz="4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android:color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/white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31640" y="4581128"/>
            <a:ext cx="662473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3. RGB(256,256,256)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9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0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Color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1844824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1. #000000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331640" y="3212976"/>
            <a:ext cx="662473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2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. @</a:t>
            </a:r>
            <a:r>
              <a:rPr kumimoji="0" lang="en-US" altLang="ko-K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android:color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/black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331640" y="4581128"/>
            <a:ext cx="662473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3. RGB(0,0,0)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83968" y="1916832"/>
            <a:ext cx="1703851" cy="792088"/>
            <a:chOff x="4283968" y="1916832"/>
            <a:chExt cx="1703851" cy="792088"/>
          </a:xfrm>
        </p:grpSpPr>
        <p:sp>
          <p:nvSpPr>
            <p:cNvPr id="8" name="직사각형 7"/>
            <p:cNvSpPr/>
            <p:nvPr/>
          </p:nvSpPr>
          <p:spPr>
            <a:xfrm>
              <a:off x="4283968" y="1916832"/>
              <a:ext cx="53995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60032" y="1916832"/>
              <a:ext cx="551723" cy="792088"/>
            </a:xfrm>
            <a:prstGeom prst="rect">
              <a:avLst/>
            </a:prstGeom>
            <a:noFill/>
            <a:ln>
              <a:solidFill>
                <a:srgbClr val="A5C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6096" y="1916832"/>
              <a:ext cx="551723" cy="7920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705267" y="4653136"/>
            <a:ext cx="941378" cy="792088"/>
            <a:chOff x="4283968" y="1916832"/>
            <a:chExt cx="1703851" cy="792088"/>
          </a:xfrm>
        </p:grpSpPr>
        <p:sp>
          <p:nvSpPr>
            <p:cNvPr id="13" name="직사각형 12"/>
            <p:cNvSpPr/>
            <p:nvPr/>
          </p:nvSpPr>
          <p:spPr>
            <a:xfrm>
              <a:off x="4283968" y="1916832"/>
              <a:ext cx="53995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60032" y="1916832"/>
              <a:ext cx="551723" cy="792088"/>
            </a:xfrm>
            <a:prstGeom prst="rect">
              <a:avLst/>
            </a:prstGeom>
            <a:noFill/>
            <a:ln>
              <a:solidFill>
                <a:srgbClr val="A5C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36096" y="1916832"/>
              <a:ext cx="551723" cy="7920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88024" y="4653136"/>
            <a:ext cx="1271802" cy="792088"/>
            <a:chOff x="4283968" y="1916832"/>
            <a:chExt cx="1703851" cy="792088"/>
          </a:xfrm>
        </p:grpSpPr>
        <p:sp>
          <p:nvSpPr>
            <p:cNvPr id="21" name="직사각형 20"/>
            <p:cNvSpPr/>
            <p:nvPr/>
          </p:nvSpPr>
          <p:spPr>
            <a:xfrm>
              <a:off x="4283968" y="1916832"/>
              <a:ext cx="539959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60032" y="1916832"/>
              <a:ext cx="551723" cy="792088"/>
            </a:xfrm>
            <a:prstGeom prst="rect">
              <a:avLst/>
            </a:prstGeom>
            <a:noFill/>
            <a:ln>
              <a:solidFill>
                <a:srgbClr val="A5C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436096" y="1916832"/>
              <a:ext cx="551723" cy="7920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제목 1"/>
          <p:cNvSpPr txBox="1">
            <a:spLocks/>
          </p:cNvSpPr>
          <p:nvPr/>
        </p:nvSpPr>
        <p:spPr>
          <a:xfrm>
            <a:off x="3491880" y="1196752"/>
            <a:ext cx="3456384" cy="7103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00~FF == 0~256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4211960" y="5517232"/>
            <a:ext cx="1440160" cy="7103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손글씨 붓" pitchFamily="66" charset="-127"/>
                <a:ea typeface="나눔손글씨 붓" pitchFamily="66" charset="-127"/>
                <a:cs typeface="+mj-cs"/>
              </a:rPr>
              <a:t>0~256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손글씨 붓" pitchFamily="66" charset="-127"/>
              <a:ea typeface="나눔손글씨 붓" pitchFamily="66" charset="-127"/>
              <a:cs typeface="+mj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27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8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Color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403648" y="3068960"/>
            <a:ext cx="32403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#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A39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AB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000000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1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21" name="그룹 20"/>
          <p:cNvGrpSpPr/>
          <p:nvPr/>
        </p:nvGrpSpPr>
        <p:grpSpPr>
          <a:xfrm>
            <a:off x="6372200" y="3140968"/>
            <a:ext cx="648072" cy="720080"/>
            <a:chOff x="4788024" y="1772816"/>
            <a:chExt cx="648072" cy="720080"/>
          </a:xfrm>
        </p:grpSpPr>
        <p:sp>
          <p:nvSpPr>
            <p:cNvPr id="19" name="직사각형 18"/>
            <p:cNvSpPr/>
            <p:nvPr/>
          </p:nvSpPr>
          <p:spPr>
            <a:xfrm>
              <a:off x="4788024" y="1772816"/>
              <a:ext cx="648072" cy="720080"/>
            </a:xfrm>
            <a:prstGeom prst="rect">
              <a:avLst/>
            </a:prstGeom>
            <a:solidFill>
              <a:srgbClr val="A5C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D:\worldfriends_IT_lecture\androi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1916832"/>
              <a:ext cx="365013" cy="431379"/>
            </a:xfrm>
            <a:prstGeom prst="rect">
              <a:avLst/>
            </a:prstGeom>
            <a:noFill/>
          </p:spPr>
        </p:pic>
      </p:grpSp>
      <p:sp>
        <p:nvSpPr>
          <p:cNvPr id="22" name="직사각형 21"/>
          <p:cNvSpPr/>
          <p:nvPr/>
        </p:nvSpPr>
        <p:spPr>
          <a:xfrm>
            <a:off x="5868144" y="2924944"/>
            <a:ext cx="1656184" cy="1152128"/>
          </a:xfrm>
          <a:prstGeom prst="rect">
            <a:avLst/>
          </a:pr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403648" y="1556792"/>
            <a:ext cx="32403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#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A39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00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000000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372200" y="1628800"/>
            <a:ext cx="648072" cy="720080"/>
            <a:chOff x="4788024" y="1772816"/>
            <a:chExt cx="648072" cy="720080"/>
          </a:xfrm>
        </p:grpSpPr>
        <p:sp>
          <p:nvSpPr>
            <p:cNvPr id="25" name="직사각형 24"/>
            <p:cNvSpPr/>
            <p:nvPr/>
          </p:nvSpPr>
          <p:spPr>
            <a:xfrm>
              <a:off x="4788024" y="1772816"/>
              <a:ext cx="648072" cy="720080"/>
            </a:xfrm>
            <a:prstGeom prst="rect">
              <a:avLst/>
            </a:prstGeom>
            <a:solidFill>
              <a:srgbClr val="A5C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 descr="D:\worldfriends_IT_lecture\androi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1916832"/>
              <a:ext cx="365013" cy="431379"/>
            </a:xfrm>
            <a:prstGeom prst="rect">
              <a:avLst/>
            </a:prstGeom>
            <a:noFill/>
          </p:spPr>
        </p:pic>
      </p:grpSp>
      <p:sp>
        <p:nvSpPr>
          <p:cNvPr id="27" name="직사각형 26"/>
          <p:cNvSpPr/>
          <p:nvPr/>
        </p:nvSpPr>
        <p:spPr>
          <a:xfrm>
            <a:off x="5868144" y="1412776"/>
            <a:ext cx="165618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1403648" y="4653136"/>
            <a:ext cx="3240360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#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CA39"/>
                </a:solidFill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FF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000000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372200" y="4725144"/>
            <a:ext cx="648072" cy="720080"/>
            <a:chOff x="4788024" y="1772816"/>
            <a:chExt cx="648072" cy="720080"/>
          </a:xfrm>
        </p:grpSpPr>
        <p:sp>
          <p:nvSpPr>
            <p:cNvPr id="30" name="직사각형 29"/>
            <p:cNvSpPr/>
            <p:nvPr/>
          </p:nvSpPr>
          <p:spPr>
            <a:xfrm>
              <a:off x="4788024" y="1772816"/>
              <a:ext cx="648072" cy="720080"/>
            </a:xfrm>
            <a:prstGeom prst="rect">
              <a:avLst/>
            </a:prstGeom>
            <a:solidFill>
              <a:srgbClr val="A5C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2" descr="D:\worldfriends_IT_lecture\androi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32040" y="1916832"/>
              <a:ext cx="365013" cy="431379"/>
            </a:xfrm>
            <a:prstGeom prst="rect">
              <a:avLst/>
            </a:prstGeom>
            <a:noFill/>
          </p:spPr>
        </p:pic>
      </p:grpSp>
      <p:sp>
        <p:nvSpPr>
          <p:cNvPr id="32" name="직사각형 31"/>
          <p:cNvSpPr/>
          <p:nvPr/>
        </p:nvSpPr>
        <p:spPr>
          <a:xfrm>
            <a:off x="5868144" y="4509120"/>
            <a:ext cx="1656184" cy="115212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10" name="그룹 26"/>
          <p:cNvGrpSpPr/>
          <p:nvPr/>
        </p:nvGrpSpPr>
        <p:grpSpPr>
          <a:xfrm>
            <a:off x="2843808" y="4149080"/>
            <a:ext cx="5083992" cy="589012"/>
            <a:chOff x="2872383" y="4229100"/>
            <a:chExt cx="5083992" cy="589012"/>
          </a:xfrm>
        </p:grpSpPr>
        <p:cxnSp>
          <p:nvCxnSpPr>
            <p:cNvPr id="19" name="직선 화살표 연결선 18"/>
            <p:cNvCxnSpPr/>
            <p:nvPr/>
          </p:nvCxnSpPr>
          <p:spPr>
            <a:xfrm>
              <a:off x="2872383" y="4543053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5385866" y="4229100"/>
              <a:ext cx="2570509" cy="589012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RadioButtom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1340768"/>
            <a:ext cx="4942993" cy="22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3312368" cy="63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1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3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11" name="그룹 27"/>
          <p:cNvGrpSpPr/>
          <p:nvPr/>
        </p:nvGrpSpPr>
        <p:grpSpPr>
          <a:xfrm>
            <a:off x="2687985" y="4725144"/>
            <a:ext cx="4188272" cy="589012"/>
            <a:chOff x="2687985" y="4725144"/>
            <a:chExt cx="4188272" cy="589012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2687985" y="5025033"/>
              <a:ext cx="25922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제목 1"/>
            <p:cNvSpPr txBox="1">
              <a:spLocks/>
            </p:cNvSpPr>
            <p:nvPr/>
          </p:nvSpPr>
          <p:spPr>
            <a:xfrm>
              <a:off x="5292081" y="4725144"/>
              <a:ext cx="1584176" cy="589012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Button</a:t>
              </a:r>
              <a:endPara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692696"/>
            <a:ext cx="4275162" cy="370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08748" y="658788"/>
            <a:ext cx="445249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String.xml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764704"/>
            <a:ext cx="27336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56549" y="2636912"/>
            <a:ext cx="923706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331640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Manifest.xml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4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80728"/>
            <a:ext cx="3800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1340768"/>
            <a:ext cx="6650275" cy="46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436096" y="188640"/>
            <a:ext cx="3240360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: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Control Activities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4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5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6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Style.xml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556792"/>
            <a:ext cx="76808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2195736" y="2924944"/>
            <a:ext cx="496855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Java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file &amp; xml file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" name="그룹 17"/>
          <p:cNvGrpSpPr/>
          <p:nvPr/>
        </p:nvGrpSpPr>
        <p:grpSpPr>
          <a:xfrm>
            <a:off x="2123728" y="2992084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19" name="순서도: 처리 18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1"/>
          <p:cNvGrpSpPr/>
          <p:nvPr/>
        </p:nvGrpSpPr>
        <p:grpSpPr>
          <a:xfrm flipH="1">
            <a:off x="6876256" y="299208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3" name="순서도: 처리 22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5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2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sp>
        <p:nvSpPr>
          <p:cNvPr id="8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Style.xml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07704" y="188640"/>
            <a:ext cx="532859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Little about Java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7200800" cy="564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50912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atin typeface="나눔손글씨 붓" pitchFamily="66" charset="-127"/>
                <a:ea typeface="나눔손글씨 붓" pitchFamily="66" charset="-127"/>
              </a:rPr>
              <a:t>https://github.com/daehwa/world-friends-Uzbekistan-android/</a:t>
            </a:r>
            <a:endParaRPr lang="ko-KR" altLang="en-US" sz="2800" dirty="0">
              <a:latin typeface="나눔손글씨 붓" pitchFamily="66" charset="-127"/>
              <a:ea typeface="나눔손글씨 붓" pitchFamily="66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47664" y="188640"/>
            <a:ext cx="6048672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Download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skeleton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44034" name="Picture 2" descr="https://assets-cdn.github.com/images/modules/open_graph/github-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88840"/>
            <a:ext cx="4699792" cy="246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1163247" cy="103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611560" y="3501008"/>
            <a:ext cx="1944216" cy="93610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Android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application</a:t>
            </a:r>
            <a:endParaRPr kumimoji="0" lang="ko-KR" alt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2339752" y="2420888"/>
            <a:ext cx="5760640" cy="108012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=   Java file  +  xml file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14340" name="Picture 4" descr="D:\worldfriends_IT_lecture\밑줄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212976"/>
            <a:ext cx="2376264" cy="272986"/>
          </a:xfrm>
          <a:prstGeom prst="rect">
            <a:avLst/>
          </a:prstGeom>
          <a:noFill/>
        </p:spPr>
      </p:pic>
      <p:sp>
        <p:nvSpPr>
          <p:cNvPr id="24" name="제목 1"/>
          <p:cNvSpPr txBox="1">
            <a:spLocks/>
          </p:cNvSpPr>
          <p:nvPr/>
        </p:nvSpPr>
        <p:spPr>
          <a:xfrm>
            <a:off x="6084168" y="2204864"/>
            <a:ext cx="1944216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Layout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A5CA39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3347864" y="2204864"/>
            <a:ext cx="1944216" cy="432048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smtClean="0">
                <a:solidFill>
                  <a:srgbClr val="A5CA39"/>
                </a:solidFill>
                <a:latin typeface="a옛날목욕탕L" pitchFamily="18" charset="-127"/>
                <a:ea typeface="a옛날목욕탕L" pitchFamily="18" charset="-127"/>
                <a:cs typeface="+mj-cs"/>
              </a:rPr>
              <a:t>Activity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A5CA39"/>
              </a:solidFill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pic>
        <p:nvPicPr>
          <p:cNvPr id="26" name="Picture 4" descr="D:\worldfriends_IT_lecture\밑줄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212976"/>
            <a:ext cx="2376264" cy="272986"/>
          </a:xfrm>
          <a:prstGeom prst="rect">
            <a:avLst/>
          </a:prstGeom>
          <a:noFill/>
        </p:spPr>
      </p:pic>
      <p:sp>
        <p:nvSpPr>
          <p:cNvPr id="30" name="사각형 설명선 29"/>
          <p:cNvSpPr/>
          <p:nvPr/>
        </p:nvSpPr>
        <p:spPr>
          <a:xfrm>
            <a:off x="3707904" y="4077072"/>
            <a:ext cx="4536504" cy="2304256"/>
          </a:xfrm>
          <a:prstGeom prst="wedgeRectCallout">
            <a:avLst>
              <a:gd name="adj1" fmla="val 29558"/>
              <a:gd name="adj2" fmla="val -71127"/>
            </a:avLst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Designing application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make button, list, letter…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Like </a:t>
            </a:r>
            <a:r>
              <a:rPr lang="en-US" altLang="ko-KR" sz="2800" dirty="0" err="1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css</a:t>
            </a:r>
            <a:r>
              <a:rPr lang="en-US" altLang="ko-KR" sz="2800" dirty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and html of </a:t>
            </a:r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web</a:t>
            </a:r>
            <a:endParaRPr lang="en-US" altLang="ko-KR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1259632" y="332656"/>
            <a:ext cx="4896544" cy="1368152"/>
          </a:xfrm>
          <a:prstGeom prst="wedgeRectCallout">
            <a:avLst>
              <a:gd name="adj1" fmla="val 5219"/>
              <a:gd name="adj2" fmla="val 85333"/>
            </a:avLst>
          </a:prstGeom>
          <a:noFill/>
          <a:ln>
            <a:solidFill>
              <a:srgbClr val="A5C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 Functioning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en-US" altLang="ko-KR" sz="2800" dirty="0" smtClean="0">
                <a:solidFill>
                  <a:schemeClr val="tx1"/>
                </a:solidFill>
                <a:latin typeface="a옛날목욕탕L" pitchFamily="18" charset="-127"/>
                <a:ea typeface="a옛날목욕탕L" pitchFamily="18" charset="-127"/>
              </a:rPr>
              <a:t>One screen==one Activity</a:t>
            </a:r>
            <a:endParaRPr lang="en-US" altLang="ko-KR" sz="2800" dirty="0">
              <a:solidFill>
                <a:schemeClr val="tx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7"/>
          <p:cNvGrpSpPr/>
          <p:nvPr/>
        </p:nvGrpSpPr>
        <p:grpSpPr>
          <a:xfrm>
            <a:off x="69850" y="764704"/>
            <a:ext cx="9074150" cy="5448300"/>
            <a:chOff x="69850" y="764704"/>
            <a:chExt cx="9074150" cy="54483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850" y="764704"/>
              <a:ext cx="9074150" cy="544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2123728" y="2852936"/>
              <a:ext cx="4896544" cy="108012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xml file(layout)</a:t>
              </a:r>
              <a:endPara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grpSp>
        <p:nvGrpSpPr>
          <p:cNvPr id="3" name="그룹 19"/>
          <p:cNvGrpSpPr/>
          <p:nvPr/>
        </p:nvGrpSpPr>
        <p:grpSpPr>
          <a:xfrm>
            <a:off x="69850" y="764704"/>
            <a:ext cx="9074150" cy="5467350"/>
            <a:chOff x="-2198910" y="1772816"/>
            <a:chExt cx="9074150" cy="546735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2198910" y="1772816"/>
              <a:ext cx="9074150" cy="546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제목 1"/>
            <p:cNvSpPr txBox="1">
              <a:spLocks/>
            </p:cNvSpPr>
            <p:nvPr/>
          </p:nvSpPr>
          <p:spPr>
            <a:xfrm>
              <a:off x="-657472" y="3861048"/>
              <a:ext cx="5841032" cy="1080120"/>
            </a:xfrm>
            <a:prstGeom prst="rect">
              <a:avLst/>
            </a:prstGeom>
            <a:ln w="38100">
              <a:noFill/>
            </a:ln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Java</a:t>
              </a:r>
              <a:r>
                <a:rPr kumimoji="0" lang="en-US" altLang="ko-KR" sz="44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옛날목욕탕L" pitchFamily="18" charset="-127"/>
                  <a:ea typeface="a옛날목욕탕L" pitchFamily="18" charset="-127"/>
                  <a:cs typeface="+mj-cs"/>
                </a:rPr>
                <a:t> file(Activity)</a:t>
              </a:r>
              <a:endPara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endParaRPr>
            </a:p>
          </p:txBody>
        </p:sp>
      </p:grpSp>
      <p:grpSp>
        <p:nvGrpSpPr>
          <p:cNvPr id="4" name="그룹 23"/>
          <p:cNvGrpSpPr/>
          <p:nvPr/>
        </p:nvGrpSpPr>
        <p:grpSpPr>
          <a:xfrm>
            <a:off x="971600" y="2132856"/>
            <a:ext cx="7783934" cy="2553047"/>
            <a:chOff x="971600" y="2132856"/>
            <a:chExt cx="7783934" cy="2553047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71600" y="4149080"/>
              <a:ext cx="7783934" cy="536823"/>
            </a:xfrm>
            <a:prstGeom prst="rect">
              <a:avLst/>
            </a:prstGeom>
            <a:noFill/>
            <a:ln w="38100">
              <a:solidFill>
                <a:srgbClr val="A5CA39"/>
              </a:solidFill>
              <a:miter lim="800000"/>
              <a:headEnd/>
              <a:tailEnd/>
            </a:ln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1979712" y="2132856"/>
              <a:ext cx="792088" cy="2016224"/>
            </a:xfrm>
            <a:prstGeom prst="straightConnector1">
              <a:avLst/>
            </a:prstGeom>
            <a:ln w="28575">
              <a:solidFill>
                <a:srgbClr val="A5CA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-1188290" y="6291267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1979712" y="2852936"/>
            <a:ext cx="5544616" cy="85436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About Android</a:t>
            </a:r>
            <a:r>
              <a:rPr kumimoji="0" lang="en-US" altLang="ko-KR" sz="4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Studio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835696" y="2899591"/>
            <a:ext cx="360041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27" name="순서도: 처리 26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 flipH="1">
            <a:off x="7236296" y="2924944"/>
            <a:ext cx="360040" cy="864096"/>
            <a:chOff x="2915815" y="2708920"/>
            <a:chExt cx="360041" cy="1298376"/>
          </a:xfrm>
          <a:solidFill>
            <a:schemeClr val="tx1"/>
          </a:solidFill>
        </p:grpSpPr>
        <p:sp>
          <p:nvSpPr>
            <p:cNvPr id="31" name="순서도: 처리 30"/>
            <p:cNvSpPr/>
            <p:nvPr/>
          </p:nvSpPr>
          <p:spPr>
            <a:xfrm>
              <a:off x="2915816" y="2708920"/>
              <a:ext cx="360040" cy="17425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2915815" y="2708920"/>
              <a:ext cx="132861" cy="1296144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2915816" y="3832525"/>
              <a:ext cx="360040" cy="174771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2050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34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1.bp.blogspot.com/-UGrENgc-ec8/VIJsFPD19aI/AAAAAAAABBk/ICFczO1O6mU/s1000/studio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3284984"/>
            <a:ext cx="3810000" cy="2857500"/>
          </a:xfrm>
          <a:prstGeom prst="rect">
            <a:avLst/>
          </a:prstGeom>
          <a:noFill/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979712" y="188640"/>
            <a:ext cx="5436096" cy="3096344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Java</a:t>
            </a:r>
            <a:endParaRPr lang="en-US" altLang="ko-KR" sz="440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JDK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(Java Development Kit)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android Studio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S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DK </a:t>
            </a:r>
            <a:r>
              <a:rPr lang="en-US" altLang="ko-KR" sz="2400" dirty="0" smtClean="0">
                <a:latin typeface="a옛날목욕탕L" pitchFamily="18" charset="-127"/>
                <a:ea typeface="a옛날목욕탕L" pitchFamily="18" charset="-127"/>
              </a:rPr>
              <a:t>(Software Development Kit)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-1188290" y="6310317"/>
            <a:ext cx="12041683" cy="576064"/>
            <a:chOff x="-1188290" y="6291267"/>
            <a:chExt cx="12041683" cy="576064"/>
          </a:xfrm>
        </p:grpSpPr>
        <p:pic>
          <p:nvPicPr>
            <p:cNvPr id="12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13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64516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899592" y="4229472"/>
            <a:ext cx="5760640" cy="1647800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My professor said…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“Code is not just yours, any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옛날목욕탕L" pitchFamily="18" charset="-127"/>
                <a:ea typeface="a옛날목욕탕L" pitchFamily="18" charset="-127"/>
                <a:cs typeface="+mj-cs"/>
              </a:rPr>
              <a:t> longer.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aseline="0" dirty="0" smtClean="0">
                <a:latin typeface="a옛날목욕탕L" pitchFamily="18" charset="-127"/>
                <a:ea typeface="a옛날목욕탕L" pitchFamily="18" charset="-127"/>
                <a:cs typeface="+mj-cs"/>
              </a:rPr>
              <a:t>It has its real meaning when we share it.”</a:t>
            </a:r>
            <a:endParaRPr kumimoji="0" lang="ko-KR" alt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옛날목욕탕L" pitchFamily="18" charset="-127"/>
              <a:ea typeface="a옛날목욕탕L" pitchFamily="18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6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7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2564904"/>
            <a:ext cx="14668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692696"/>
            <a:ext cx="60706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692696"/>
            <a:ext cx="60515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692696"/>
            <a:ext cx="60706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0191" y="1916832"/>
            <a:ext cx="2343809" cy="295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08520" y="2204864"/>
            <a:ext cx="1059044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7920880" cy="590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-1188290" y="6300792"/>
            <a:ext cx="12041683" cy="576064"/>
            <a:chOff x="-1188290" y="6291267"/>
            <a:chExt cx="12041683" cy="576064"/>
          </a:xfrm>
        </p:grpSpPr>
        <p:pic>
          <p:nvPicPr>
            <p:cNvPr id="8" name="Picture 2" descr="D:\worldfriends_IT_lecture\korea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188290" y="6319292"/>
              <a:ext cx="6048322" cy="538708"/>
            </a:xfrm>
            <a:prstGeom prst="rect">
              <a:avLst/>
            </a:prstGeom>
            <a:noFill/>
          </p:spPr>
        </p:pic>
        <p:pic>
          <p:nvPicPr>
            <p:cNvPr id="9" name="Picture 3" descr="D:\worldfriends_IT_lecture\uzbe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60032" y="6291267"/>
              <a:ext cx="5993361" cy="576064"/>
            </a:xfrm>
            <a:prstGeom prst="rect">
              <a:avLst/>
            </a:prstGeom>
            <a:noFill/>
          </p:spPr>
        </p:pic>
      </p:grpSp>
      <p:grpSp>
        <p:nvGrpSpPr>
          <p:cNvPr id="16" name="그룹 15"/>
          <p:cNvGrpSpPr/>
          <p:nvPr/>
        </p:nvGrpSpPr>
        <p:grpSpPr>
          <a:xfrm>
            <a:off x="2627784" y="1772816"/>
            <a:ext cx="5441801" cy="3800475"/>
            <a:chOff x="2627784" y="1772816"/>
            <a:chExt cx="5441801" cy="380047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11960" y="1772816"/>
              <a:ext cx="3857625" cy="3800475"/>
            </a:xfrm>
            <a:prstGeom prst="rect">
              <a:avLst/>
            </a:prstGeom>
            <a:noFill/>
            <a:ln w="28575">
              <a:solidFill>
                <a:srgbClr val="A5CA39"/>
              </a:solidFill>
              <a:miter lim="800000"/>
              <a:headEnd/>
              <a:tailEnd/>
            </a:ln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2627784" y="2996952"/>
              <a:ext cx="1584176" cy="72008"/>
            </a:xfrm>
            <a:prstGeom prst="straightConnector1">
              <a:avLst/>
            </a:prstGeom>
            <a:ln w="28575">
              <a:solidFill>
                <a:srgbClr val="A5CA3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247</Words>
  <Application>Microsoft Office PowerPoint</Application>
  <PresentationFormat>화면 슬라이드 쇼(4:3)</PresentationFormat>
  <Paragraphs>89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Arial</vt:lpstr>
      <vt:lpstr>맑은 고딕</vt:lpstr>
      <vt:lpstr>a옛날목욕탕L</vt:lpstr>
      <vt:lpstr>나눔손글씨 붓</vt:lpstr>
      <vt:lpstr>Courier New</vt:lpstr>
      <vt:lpstr>Office 테마</vt:lpstr>
      <vt:lpstr>Making Mobile Name Card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Name Card</dc:title>
  <dc:creator>snote</dc:creator>
  <cp:lastModifiedBy>snote</cp:lastModifiedBy>
  <cp:revision>155</cp:revision>
  <dcterms:created xsi:type="dcterms:W3CDTF">2016-06-27T08:00:15Z</dcterms:created>
  <dcterms:modified xsi:type="dcterms:W3CDTF">2016-08-08T04:44:17Z</dcterms:modified>
</cp:coreProperties>
</file>