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0"/>
  </p:notesMasterIdLst>
  <p:sldIdLst>
    <p:sldId id="267" r:id="rId2"/>
    <p:sldId id="292" r:id="rId3"/>
    <p:sldId id="316" r:id="rId4"/>
    <p:sldId id="317" r:id="rId5"/>
    <p:sldId id="318" r:id="rId6"/>
    <p:sldId id="269" r:id="rId7"/>
    <p:sldId id="296" r:id="rId8"/>
    <p:sldId id="293" r:id="rId9"/>
    <p:sldId id="319" r:id="rId10"/>
    <p:sldId id="325" r:id="rId11"/>
    <p:sldId id="326" r:id="rId12"/>
    <p:sldId id="327" r:id="rId13"/>
    <p:sldId id="297" r:id="rId14"/>
    <p:sldId id="320" r:id="rId15"/>
    <p:sldId id="324" r:id="rId16"/>
    <p:sldId id="321" r:id="rId17"/>
    <p:sldId id="322" r:id="rId18"/>
    <p:sldId id="323" r:id="rId19"/>
    <p:sldId id="311" r:id="rId20"/>
    <p:sldId id="312" r:id="rId21"/>
    <p:sldId id="315" r:id="rId22"/>
    <p:sldId id="313" r:id="rId23"/>
    <p:sldId id="338" r:id="rId24"/>
    <p:sldId id="336" r:id="rId25"/>
    <p:sldId id="351" r:id="rId26"/>
    <p:sldId id="342" r:id="rId27"/>
    <p:sldId id="353" r:id="rId28"/>
    <p:sldId id="350" r:id="rId29"/>
    <p:sldId id="344" r:id="rId30"/>
    <p:sldId id="352" r:id="rId31"/>
    <p:sldId id="345" r:id="rId32"/>
    <p:sldId id="346" r:id="rId33"/>
    <p:sldId id="347" r:id="rId34"/>
    <p:sldId id="349" r:id="rId35"/>
    <p:sldId id="348" r:id="rId36"/>
    <p:sldId id="314" r:id="rId37"/>
    <p:sldId id="339" r:id="rId38"/>
    <p:sldId id="291" r:id="rId39"/>
  </p:sldIdLst>
  <p:sldSz cx="9144000" cy="6858000" type="screen4x3"/>
  <p:notesSz cx="6858000" cy="9144000"/>
  <p:embeddedFontLst>
    <p:embeddedFont>
      <p:font typeface="맑은 고딕" pitchFamily="50" charset="-127"/>
      <p:regular r:id="rId41"/>
      <p:bold r:id="rId42"/>
    </p:embeddedFont>
    <p:embeddedFont>
      <p:font typeface="a옛날목욕탕L" pitchFamily="18" charset="-127"/>
      <p:regular r:id="rId43"/>
    </p:embeddedFont>
    <p:embeddedFont>
      <p:font typeface="나눔손글씨 붓" pitchFamily="66" charset="-127"/>
      <p:regular r:id="rId4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A5CA3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323" autoAdjust="0"/>
  </p:normalViewPr>
  <p:slideViewPr>
    <p:cSldViewPr>
      <p:cViewPr varScale="1">
        <p:scale>
          <a:sx n="74" d="100"/>
          <a:sy n="74" d="100"/>
        </p:scale>
        <p:origin x="-1680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F98C8-E5B6-440B-A57D-3DA365509CB8}" type="datetimeFigureOut">
              <a:rPr lang="ko-KR" altLang="en-US" smtClean="0"/>
              <a:pPr/>
              <a:t>2016-08-16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58EFE-5AF7-4DB5-84CF-6590978E30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58EFE-5AF7-4DB5-84CF-6590978E30D0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58EFE-5AF7-4DB5-84CF-6590978E30D0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76781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5C3-0C5E-42B5-ADE6-8CDC9F700348}" type="datetimeFigureOut">
              <a:rPr lang="ko-KR" altLang="en-US" smtClean="0"/>
              <a:pPr/>
              <a:t>2016-08-16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1E6-AD98-4AC9-8C5E-C1368FC6A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5C3-0C5E-42B5-ADE6-8CDC9F700348}" type="datetimeFigureOut">
              <a:rPr lang="ko-KR" altLang="en-US" smtClean="0"/>
              <a:pPr/>
              <a:t>2016-08-16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1E6-AD98-4AC9-8C5E-C1368FC6A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5C3-0C5E-42B5-ADE6-8CDC9F700348}" type="datetimeFigureOut">
              <a:rPr lang="ko-KR" altLang="en-US" smtClean="0"/>
              <a:pPr/>
              <a:t>2016-08-16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1E6-AD98-4AC9-8C5E-C1368FC6A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5C3-0C5E-42B5-ADE6-8CDC9F700348}" type="datetimeFigureOut">
              <a:rPr lang="ko-KR" altLang="en-US" smtClean="0"/>
              <a:pPr/>
              <a:t>2016-08-16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1E6-AD98-4AC9-8C5E-C1368FC6A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5C3-0C5E-42B5-ADE6-8CDC9F700348}" type="datetimeFigureOut">
              <a:rPr lang="ko-KR" altLang="en-US" smtClean="0"/>
              <a:pPr/>
              <a:t>2016-08-16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1E6-AD98-4AC9-8C5E-C1368FC6A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5C3-0C5E-42B5-ADE6-8CDC9F700348}" type="datetimeFigureOut">
              <a:rPr lang="ko-KR" altLang="en-US" smtClean="0"/>
              <a:pPr/>
              <a:t>2016-08-16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1E6-AD98-4AC9-8C5E-C1368FC6A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5C3-0C5E-42B5-ADE6-8CDC9F700348}" type="datetimeFigureOut">
              <a:rPr lang="ko-KR" altLang="en-US" smtClean="0"/>
              <a:pPr/>
              <a:t>2016-08-16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1E6-AD98-4AC9-8C5E-C1368FC6A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5C3-0C5E-42B5-ADE6-8CDC9F700348}" type="datetimeFigureOut">
              <a:rPr lang="ko-KR" altLang="en-US" smtClean="0"/>
              <a:pPr/>
              <a:t>2016-08-16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1E6-AD98-4AC9-8C5E-C1368FC6A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5C3-0C5E-42B5-ADE6-8CDC9F700348}" type="datetimeFigureOut">
              <a:rPr lang="ko-KR" altLang="en-US" smtClean="0"/>
              <a:pPr/>
              <a:t>2016-08-16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1E6-AD98-4AC9-8C5E-C1368FC6A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5C3-0C5E-42B5-ADE6-8CDC9F700348}" type="datetimeFigureOut">
              <a:rPr lang="ko-KR" altLang="en-US" smtClean="0"/>
              <a:pPr/>
              <a:t>2016-08-16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1E6-AD98-4AC9-8C5E-C1368FC6A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5C3-0C5E-42B5-ADE6-8CDC9F700348}" type="datetimeFigureOut">
              <a:rPr lang="ko-KR" altLang="en-US" smtClean="0"/>
              <a:pPr/>
              <a:t>2016-08-16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1E6-AD98-4AC9-8C5E-C1368FC6A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4E5C3-0C5E-42B5-ADE6-8CDC9F700348}" type="datetimeFigureOut">
              <a:rPr lang="ko-KR" altLang="en-US" smtClean="0"/>
              <a:pPr/>
              <a:t>2016-08-16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481E6-AD98-4AC9-8C5E-C1368FC6A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12576" y="0"/>
            <a:ext cx="1033397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9" name="Picture 5" descr="D:\worldfriends_IT_lecture\tabl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2351956" y="176436"/>
            <a:ext cx="4635500" cy="6388100"/>
          </a:xfrm>
          <a:prstGeom prst="rect">
            <a:avLst/>
          </a:prstGeom>
          <a:noFill/>
        </p:spPr>
      </p:pic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2483768" y="2609924"/>
            <a:ext cx="4392488" cy="1656184"/>
          </a:xfrm>
          <a:ln w="38100">
            <a:noFill/>
          </a:ln>
        </p:spPr>
        <p:txBody>
          <a:bodyPr>
            <a:norm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Hanbok</a:t>
            </a:r>
            <a:r>
              <a:rPr lang="en-US" altLang="ko-KR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Dress up Game</a:t>
            </a:r>
            <a:endParaRPr lang="ko-KR" altLang="en-US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427984" y="4266108"/>
            <a:ext cx="4320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/>
          <p:cNvSpPr txBox="1">
            <a:spLocks/>
          </p:cNvSpPr>
          <p:nvPr/>
        </p:nvSpPr>
        <p:spPr>
          <a:xfrm>
            <a:off x="2627784" y="2321892"/>
            <a:ext cx="3816424" cy="36004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손글씨 붓" pitchFamily="66" charset="-127"/>
                <a:ea typeface="나눔손글씨 붓" pitchFamily="66" charset="-127"/>
                <a:cs typeface="+mj-cs"/>
              </a:rPr>
              <a:t>Android     </a:t>
            </a:r>
            <a:r>
              <a:rPr kumimoji="0" lang="en-US" altLang="ko-KR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손글씨 붓" pitchFamily="66" charset="-127"/>
                <a:ea typeface="나눔손글씨 붓" pitchFamily="66" charset="-127"/>
                <a:cs typeface="+mj-cs"/>
              </a:rPr>
              <a:t>  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손글씨 붓" pitchFamily="66" charset="-127"/>
                <a:ea typeface="나눔손글씨 붓" pitchFamily="66" charset="-127"/>
                <a:cs typeface="+mj-cs"/>
              </a:rPr>
              <a:t>study</a:t>
            </a:r>
            <a:endParaRPr kumimoji="0" lang="ko-KR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손글씨 붓" pitchFamily="66" charset="-127"/>
              <a:ea typeface="나눔손글씨 붓" pitchFamily="66" charset="-127"/>
              <a:cs typeface="+mj-cs"/>
            </a:endParaRPr>
          </a:p>
        </p:txBody>
      </p:sp>
      <p:pic>
        <p:nvPicPr>
          <p:cNvPr id="1026" name="Picture 2" descr="D:\worldfriends_IT_lecture\androi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74639" y="2277877"/>
            <a:ext cx="365013" cy="431379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/>
          <p:cNvSpPr txBox="1">
            <a:spLocks/>
          </p:cNvSpPr>
          <p:nvPr/>
        </p:nvSpPr>
        <p:spPr>
          <a:xfrm>
            <a:off x="0" y="2924944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4400" b="1" dirty="0" smtClean="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DragEvent</a:t>
            </a:r>
            <a:endParaRPr kumimoji="1" lang="ko-KR" altLang="ko-KR" sz="4400" b="1" dirty="0" smtClean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</p:txBody>
      </p:sp>
      <p:grpSp>
        <p:nvGrpSpPr>
          <p:cNvPr id="2" name="그룹 17"/>
          <p:cNvGrpSpPr/>
          <p:nvPr/>
        </p:nvGrpSpPr>
        <p:grpSpPr>
          <a:xfrm>
            <a:off x="2627784" y="2924944"/>
            <a:ext cx="360041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19" name="순서도: 처리 18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순서도: 처리 19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처리 20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1"/>
          <p:cNvGrpSpPr/>
          <p:nvPr/>
        </p:nvGrpSpPr>
        <p:grpSpPr>
          <a:xfrm flipH="1">
            <a:off x="6156176" y="2924944"/>
            <a:ext cx="360040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23" name="순서도: 처리 22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처리 23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처리 24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2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2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12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13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14" name="제목 1"/>
          <p:cNvSpPr txBox="1">
            <a:spLocks/>
          </p:cNvSpPr>
          <p:nvPr/>
        </p:nvSpPr>
        <p:spPr>
          <a:xfrm>
            <a:off x="0" y="116632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altLang="ko-KR" sz="3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Method of </a:t>
            </a:r>
            <a:r>
              <a:rPr lang="en-US" altLang="ko-KR" sz="3600" b="1" dirty="0" err="1" smtClean="0">
                <a:latin typeface="Courier New" pitchFamily="49" charset="0"/>
                <a:cs typeface="Courier New" pitchFamily="49" charset="0"/>
              </a:rPr>
              <a:t>DragEvent</a:t>
            </a:r>
            <a:r>
              <a:rPr lang="en-US" altLang="ko-KR" sz="36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 class</a:t>
            </a:r>
            <a:endParaRPr kumimoji="0" lang="ko-KR" altLang="en-US" sz="36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0" y="1628800"/>
            <a:ext cx="9144000" cy="3312368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2800" b="1" dirty="0" err="1" smtClean="0">
                <a:latin typeface="Courier New" pitchFamily="49" charset="0"/>
                <a:cs typeface="Courier New" pitchFamily="49" charset="0"/>
              </a:rPr>
              <a:t>getAction</a:t>
            </a:r>
            <a:r>
              <a:rPr lang="en-US" altLang="ko-KR" sz="28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0" algn="ctr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2800" b="1" dirty="0" err="1" smtClean="0">
                <a:latin typeface="Courier New" pitchFamily="49" charset="0"/>
                <a:cs typeface="Courier New" pitchFamily="49" charset="0"/>
              </a:rPr>
              <a:t>getLocalState</a:t>
            </a:r>
            <a:r>
              <a:rPr lang="en-US" altLang="ko-KR" sz="2800" b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kumimoji="0" lang="ko-KR" altLang="en-US" sz="28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12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13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14" name="제목 1"/>
          <p:cNvSpPr txBox="1">
            <a:spLocks/>
          </p:cNvSpPr>
          <p:nvPr/>
        </p:nvSpPr>
        <p:spPr>
          <a:xfrm>
            <a:off x="0" y="116632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altLang="ko-KR" sz="3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Constant of </a:t>
            </a:r>
            <a:r>
              <a:rPr lang="en-US" altLang="ko-KR" sz="3600" b="1" dirty="0" err="1" smtClean="0">
                <a:latin typeface="Courier New" pitchFamily="49" charset="0"/>
                <a:cs typeface="Courier New" pitchFamily="49" charset="0"/>
              </a:rPr>
              <a:t>DragEvent</a:t>
            </a:r>
            <a:r>
              <a:rPr lang="en-US" altLang="ko-KR" sz="36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 class</a:t>
            </a:r>
            <a:endParaRPr kumimoji="0" lang="ko-KR" altLang="en-US" sz="36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0" y="1484784"/>
            <a:ext cx="9144000" cy="3672408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2800" b="1" i="1" dirty="0" err="1" smtClean="0">
                <a:latin typeface="Courier New" pitchFamily="49" charset="0"/>
                <a:cs typeface="Courier New" pitchFamily="49" charset="0"/>
              </a:rPr>
              <a:t>ACTION_DRAG_STARTED</a:t>
            </a:r>
            <a:endParaRPr lang="en-US" altLang="ko-KR" sz="2800" b="1" i="1" dirty="0" smtClean="0">
              <a:latin typeface="Courier New" pitchFamily="49" charset="0"/>
              <a:cs typeface="Courier New" pitchFamily="49" charset="0"/>
            </a:endParaRPr>
          </a:p>
          <a:p>
            <a:pPr lvl="0" algn="ctr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2800" b="1" i="1" dirty="0" err="1" smtClean="0">
                <a:latin typeface="Courier New" pitchFamily="49" charset="0"/>
                <a:cs typeface="Courier New" pitchFamily="49" charset="0"/>
              </a:rPr>
              <a:t>ACTION_DRAG_ENTERED</a:t>
            </a:r>
            <a:endParaRPr lang="en-US" altLang="ko-KR" sz="2800" b="1" i="1" dirty="0" smtClean="0">
              <a:latin typeface="Courier New" pitchFamily="49" charset="0"/>
              <a:cs typeface="Courier New" pitchFamily="49" charset="0"/>
            </a:endParaRPr>
          </a:p>
          <a:p>
            <a:pPr lvl="0" algn="ctr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2800" b="1" i="1" dirty="0" err="1" smtClean="0">
                <a:latin typeface="Courier New" pitchFamily="49" charset="0"/>
                <a:cs typeface="Courier New" pitchFamily="49" charset="0"/>
              </a:rPr>
              <a:t>ACTION_DRAG_EXITED</a:t>
            </a:r>
            <a:endParaRPr lang="en-US" altLang="ko-KR" sz="2800" b="1" i="1" dirty="0" smtClean="0">
              <a:latin typeface="Courier New" pitchFamily="49" charset="0"/>
              <a:cs typeface="Courier New" pitchFamily="49" charset="0"/>
            </a:endParaRPr>
          </a:p>
          <a:p>
            <a:pPr lvl="0" algn="ctr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2800" b="1" i="1" dirty="0" err="1" smtClean="0">
                <a:latin typeface="Courier New" pitchFamily="49" charset="0"/>
                <a:cs typeface="Courier New" pitchFamily="49" charset="0"/>
              </a:rPr>
              <a:t>ACTION_DROP</a:t>
            </a:r>
            <a:endParaRPr lang="en-US" altLang="ko-KR" sz="2800" b="1" i="1" dirty="0" smtClean="0">
              <a:latin typeface="Courier New" pitchFamily="49" charset="0"/>
              <a:cs typeface="Courier New" pitchFamily="49" charset="0"/>
            </a:endParaRPr>
          </a:p>
          <a:p>
            <a:pPr lvl="0" algn="ctr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2800" b="1" i="1" dirty="0" err="1" smtClean="0">
                <a:latin typeface="Courier New" pitchFamily="49" charset="0"/>
                <a:cs typeface="Courier New" pitchFamily="49" charset="0"/>
              </a:rPr>
              <a:t>ACTION_DRAG_ENDED</a:t>
            </a:r>
            <a:endParaRPr kumimoji="0" lang="ko-KR" altLang="en-US" sz="2800" i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12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13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11" name="직사각형 10"/>
          <p:cNvSpPr/>
          <p:nvPr/>
        </p:nvSpPr>
        <p:spPr>
          <a:xfrm>
            <a:off x="611560" y="4221088"/>
            <a:ext cx="2448272" cy="223224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11560" y="1988840"/>
            <a:ext cx="2448272" cy="223224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C:\worldfriends_IT_lecture\day5\imagefile\woma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4293096"/>
            <a:ext cx="1584176" cy="2026511"/>
          </a:xfrm>
          <a:prstGeom prst="rect">
            <a:avLst/>
          </a:prstGeom>
          <a:noFill/>
        </p:spPr>
      </p:pic>
      <p:pic>
        <p:nvPicPr>
          <p:cNvPr id="2051" name="Picture 3" descr="C:\worldfriends_IT_lecture\day5\imagefile\jeogori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56712" y="2791112"/>
            <a:ext cx="1473200" cy="1117600"/>
          </a:xfrm>
          <a:prstGeom prst="rect">
            <a:avLst/>
          </a:prstGeom>
          <a:noFill/>
        </p:spPr>
      </p:pic>
      <p:sp>
        <p:nvSpPr>
          <p:cNvPr id="17" name="제목 1"/>
          <p:cNvSpPr txBox="1">
            <a:spLocks/>
          </p:cNvSpPr>
          <p:nvPr/>
        </p:nvSpPr>
        <p:spPr>
          <a:xfrm>
            <a:off x="3707904" y="2132856"/>
            <a:ext cx="3888432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3000" b="1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altLang="ko-KR" sz="3200" b="1" i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toplinear</a:t>
            </a:r>
            <a:endParaRPr lang="en-US" altLang="ko-KR" sz="3000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3635896" y="2852936"/>
            <a:ext cx="5184576" cy="936104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3000" b="1" dirty="0" err="1" smtClean="0">
                <a:latin typeface="Courier New" pitchFamily="49" charset="0"/>
                <a:cs typeface="Courier New" pitchFamily="49" charset="0"/>
              </a:rPr>
              <a:t>event.getAction</a:t>
            </a:r>
            <a:r>
              <a:rPr lang="en-US" altLang="ko-KR" sz="30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0">
              <a:spcBef>
                <a:spcPct val="0"/>
              </a:spcBef>
              <a:defRPr/>
            </a:pPr>
            <a:r>
              <a:rPr lang="en-US" altLang="ko-KR" sz="3000" b="1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altLang="ko-KR" sz="3200" b="1" i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ACTION_DRAG_STARTED</a:t>
            </a:r>
            <a:endParaRPr lang="en-US" altLang="ko-KR" sz="3000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제목 1"/>
          <p:cNvSpPr txBox="1">
            <a:spLocks/>
          </p:cNvSpPr>
          <p:nvPr/>
        </p:nvSpPr>
        <p:spPr>
          <a:xfrm>
            <a:off x="3635896" y="4221088"/>
            <a:ext cx="3096344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3000" b="1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altLang="ko-KR" sz="3200" b="1" i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toplinear</a:t>
            </a:r>
            <a:endParaRPr lang="en-US" altLang="ko-KR" sz="3000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제목 1"/>
          <p:cNvSpPr txBox="1">
            <a:spLocks/>
          </p:cNvSpPr>
          <p:nvPr/>
        </p:nvSpPr>
        <p:spPr>
          <a:xfrm>
            <a:off x="3563888" y="4941168"/>
            <a:ext cx="5184576" cy="936104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3000" b="1" dirty="0" err="1" smtClean="0">
                <a:latin typeface="Courier New" pitchFamily="49" charset="0"/>
                <a:cs typeface="Courier New" pitchFamily="49" charset="0"/>
              </a:rPr>
              <a:t>event.getAction</a:t>
            </a:r>
            <a:r>
              <a:rPr lang="en-US" altLang="ko-KR" sz="30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0">
              <a:spcBef>
                <a:spcPct val="0"/>
              </a:spcBef>
              <a:defRPr/>
            </a:pPr>
            <a:r>
              <a:rPr lang="en-US" altLang="ko-KR" sz="3000" b="1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altLang="ko-KR" sz="3200" b="1" i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ACTION_DRAG_STARTED</a:t>
            </a:r>
            <a:endParaRPr lang="en-US" altLang="ko-KR" sz="3000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0" y="188640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000" b="1" dirty="0" err="1" smtClean="0">
                <a:latin typeface="Courier New" pitchFamily="49" charset="0"/>
                <a:cs typeface="Courier New" pitchFamily="49" charset="0"/>
              </a:rPr>
              <a:t>onDrag</a:t>
            </a:r>
            <a:r>
              <a:rPr lang="en-US" altLang="ko-KR" sz="3000" b="1" dirty="0" smtClean="0">
                <a:latin typeface="Courier New" pitchFamily="49" charset="0"/>
                <a:cs typeface="Courier New" pitchFamily="49" charset="0"/>
              </a:rPr>
              <a:t> (View v, </a:t>
            </a:r>
            <a:r>
              <a:rPr lang="en-US" altLang="ko-KR" sz="3000" b="1" dirty="0" err="1" smtClean="0">
                <a:latin typeface="Courier New" pitchFamily="49" charset="0"/>
                <a:cs typeface="Courier New" pitchFamily="49" charset="0"/>
              </a:rPr>
              <a:t>DragEvent</a:t>
            </a:r>
            <a:r>
              <a:rPr lang="en-US" altLang="ko-KR" sz="3000" b="1" dirty="0" smtClean="0">
                <a:latin typeface="Courier New" pitchFamily="49" charset="0"/>
                <a:cs typeface="Courier New" pitchFamily="49" charset="0"/>
              </a:rPr>
              <a:t> event)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altLang="ko-KR" sz="2000" dirty="0" smtClean="0">
                <a:latin typeface="Courier New" pitchFamily="49" charset="0"/>
                <a:cs typeface="Courier New" pitchFamily="49" charset="0"/>
              </a:rPr>
              <a:t>// abstract </a:t>
            </a:r>
            <a:r>
              <a:rPr lang="en-US" altLang="ko-KR" sz="20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endParaRPr kumimoji="0" lang="ko-KR" altLang="en-US" sz="20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20" grpId="0"/>
      <p:bldP spid="20" grpId="1"/>
      <p:bldP spid="27" grpId="0"/>
      <p:bldP spid="27" grpId="1"/>
      <p:bldP spid="28" grpId="0"/>
      <p:bldP spid="28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12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13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11" name="직사각형 10"/>
          <p:cNvSpPr/>
          <p:nvPr/>
        </p:nvSpPr>
        <p:spPr>
          <a:xfrm>
            <a:off x="611560" y="4221088"/>
            <a:ext cx="2448272" cy="223224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11560" y="1988840"/>
            <a:ext cx="2448272" cy="223224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C:\worldfriends_IT_lecture\day5\imagefile\woma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4293096"/>
            <a:ext cx="1584176" cy="2026511"/>
          </a:xfrm>
          <a:prstGeom prst="rect">
            <a:avLst/>
          </a:prstGeom>
          <a:noFill/>
        </p:spPr>
      </p:pic>
      <p:pic>
        <p:nvPicPr>
          <p:cNvPr id="2051" name="Picture 3" descr="C:\worldfriends_IT_lecture\day5\imagefile\jeogori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56712" y="2791112"/>
            <a:ext cx="1473200" cy="1117600"/>
          </a:xfrm>
          <a:prstGeom prst="rect">
            <a:avLst/>
          </a:prstGeom>
          <a:noFill/>
        </p:spPr>
      </p:pic>
      <p:sp>
        <p:nvSpPr>
          <p:cNvPr id="18" name="제목 1"/>
          <p:cNvSpPr txBox="1">
            <a:spLocks/>
          </p:cNvSpPr>
          <p:nvPr/>
        </p:nvSpPr>
        <p:spPr>
          <a:xfrm>
            <a:off x="3563888" y="2636912"/>
            <a:ext cx="3672408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3000" b="1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altLang="ko-KR" sz="3200" b="1" i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toplinear</a:t>
            </a:r>
            <a:endParaRPr lang="en-US" altLang="ko-KR" sz="3000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3491880" y="3356992"/>
            <a:ext cx="5184576" cy="936104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3000" b="1" dirty="0" err="1" smtClean="0">
                <a:latin typeface="Courier New" pitchFamily="49" charset="0"/>
                <a:cs typeface="Courier New" pitchFamily="49" charset="0"/>
              </a:rPr>
              <a:t>event.getAction</a:t>
            </a:r>
            <a:r>
              <a:rPr lang="en-US" altLang="ko-KR" sz="30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0">
              <a:spcBef>
                <a:spcPct val="0"/>
              </a:spcBef>
              <a:defRPr/>
            </a:pPr>
            <a:r>
              <a:rPr lang="en-US" altLang="ko-KR" sz="3000" b="1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altLang="ko-KR" sz="3200" b="1" i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ACTION_DRAG_ENTERED</a:t>
            </a:r>
            <a:endParaRPr lang="en-US" altLang="ko-KR" sz="3000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0" y="188640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000" b="1" dirty="0" err="1" smtClean="0">
                <a:latin typeface="Courier New" pitchFamily="49" charset="0"/>
                <a:cs typeface="Courier New" pitchFamily="49" charset="0"/>
              </a:rPr>
              <a:t>onDrag</a:t>
            </a:r>
            <a:r>
              <a:rPr lang="en-US" altLang="ko-KR" sz="3000" b="1" dirty="0" smtClean="0">
                <a:latin typeface="Courier New" pitchFamily="49" charset="0"/>
                <a:cs typeface="Courier New" pitchFamily="49" charset="0"/>
              </a:rPr>
              <a:t> (View v, </a:t>
            </a:r>
            <a:r>
              <a:rPr lang="en-US" altLang="ko-KR" sz="3000" b="1" dirty="0" err="1" smtClean="0">
                <a:latin typeface="Courier New" pitchFamily="49" charset="0"/>
                <a:cs typeface="Courier New" pitchFamily="49" charset="0"/>
              </a:rPr>
              <a:t>DragEvent</a:t>
            </a:r>
            <a:r>
              <a:rPr lang="en-US" altLang="ko-KR" sz="3000" b="1" dirty="0" smtClean="0">
                <a:latin typeface="Courier New" pitchFamily="49" charset="0"/>
                <a:cs typeface="Courier New" pitchFamily="49" charset="0"/>
              </a:rPr>
              <a:t> event)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altLang="ko-KR" sz="2000" dirty="0" smtClean="0">
                <a:latin typeface="Courier New" pitchFamily="49" charset="0"/>
                <a:cs typeface="Courier New" pitchFamily="49" charset="0"/>
              </a:rPr>
              <a:t>// abstract </a:t>
            </a:r>
            <a:r>
              <a:rPr lang="en-US" altLang="ko-KR" sz="20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endParaRPr kumimoji="0" lang="ko-KR" altLang="en-US" sz="20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02336E-6 L 0.04375 -0.07241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" y="-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9" grpId="0"/>
      <p:bldP spid="19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12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13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11" name="직사각형 10"/>
          <p:cNvSpPr/>
          <p:nvPr/>
        </p:nvSpPr>
        <p:spPr>
          <a:xfrm>
            <a:off x="611560" y="4221088"/>
            <a:ext cx="2448272" cy="223224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11560" y="1988840"/>
            <a:ext cx="2448272" cy="223224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C:\worldfriends_IT_lecture\day5\imagefile\woma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4293096"/>
            <a:ext cx="1584176" cy="2026511"/>
          </a:xfrm>
          <a:prstGeom prst="rect">
            <a:avLst/>
          </a:prstGeom>
          <a:noFill/>
        </p:spPr>
      </p:pic>
      <p:pic>
        <p:nvPicPr>
          <p:cNvPr id="2051" name="Picture 3" descr="C:\worldfriends_IT_lecture\day5\imagefile\jeogori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70612" y="2290514"/>
            <a:ext cx="1473200" cy="1117600"/>
          </a:xfrm>
          <a:prstGeom prst="rect">
            <a:avLst/>
          </a:prstGeom>
          <a:noFill/>
        </p:spPr>
      </p:pic>
      <p:sp>
        <p:nvSpPr>
          <p:cNvPr id="18" name="제목 1"/>
          <p:cNvSpPr txBox="1">
            <a:spLocks/>
          </p:cNvSpPr>
          <p:nvPr/>
        </p:nvSpPr>
        <p:spPr>
          <a:xfrm>
            <a:off x="3563888" y="2204864"/>
            <a:ext cx="4176464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3000" b="1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altLang="ko-KR" sz="3200" b="1" i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toplinear</a:t>
            </a:r>
            <a:endParaRPr lang="en-US" altLang="ko-KR" sz="3000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3491880" y="2924944"/>
            <a:ext cx="5256584" cy="936104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3200" b="1" i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//default</a:t>
            </a:r>
            <a:endParaRPr lang="en-US" altLang="ko-KR" sz="3000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0" y="188640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000" b="1" dirty="0" err="1" smtClean="0">
                <a:latin typeface="Courier New" pitchFamily="49" charset="0"/>
                <a:cs typeface="Courier New" pitchFamily="49" charset="0"/>
              </a:rPr>
              <a:t>onDrag</a:t>
            </a:r>
            <a:r>
              <a:rPr lang="en-US" altLang="ko-KR" sz="3000" b="1" dirty="0" smtClean="0">
                <a:latin typeface="Courier New" pitchFamily="49" charset="0"/>
                <a:cs typeface="Courier New" pitchFamily="49" charset="0"/>
              </a:rPr>
              <a:t> (View v, </a:t>
            </a:r>
            <a:r>
              <a:rPr lang="en-US" altLang="ko-KR" sz="3000" b="1" dirty="0" err="1" smtClean="0">
                <a:latin typeface="Courier New" pitchFamily="49" charset="0"/>
                <a:cs typeface="Courier New" pitchFamily="49" charset="0"/>
              </a:rPr>
              <a:t>DragEvent</a:t>
            </a:r>
            <a:r>
              <a:rPr lang="en-US" altLang="ko-KR" sz="3000" b="1" dirty="0" smtClean="0">
                <a:latin typeface="Courier New" pitchFamily="49" charset="0"/>
                <a:cs typeface="Courier New" pitchFamily="49" charset="0"/>
              </a:rPr>
              <a:t> event)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altLang="ko-KR" sz="2000" dirty="0" smtClean="0">
                <a:latin typeface="Courier New" pitchFamily="49" charset="0"/>
                <a:cs typeface="Courier New" pitchFamily="49" charset="0"/>
              </a:rPr>
              <a:t>// abstract </a:t>
            </a:r>
            <a:r>
              <a:rPr lang="en-US" altLang="ko-KR" sz="20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endParaRPr kumimoji="0" lang="ko-KR" altLang="en-US" sz="20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9.11404E-7 L -0.05157 0.06338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9" grpId="0"/>
      <p:bldP spid="19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12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13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11" name="직사각형 10"/>
          <p:cNvSpPr/>
          <p:nvPr/>
        </p:nvSpPr>
        <p:spPr>
          <a:xfrm>
            <a:off x="611560" y="4221088"/>
            <a:ext cx="2448272" cy="223224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11560" y="1988840"/>
            <a:ext cx="2448272" cy="223224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C:\worldfriends_IT_lecture\day5\imagefile\woma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4293096"/>
            <a:ext cx="1584176" cy="2026511"/>
          </a:xfrm>
          <a:prstGeom prst="rect">
            <a:avLst/>
          </a:prstGeom>
          <a:noFill/>
        </p:spPr>
      </p:pic>
      <p:pic>
        <p:nvPicPr>
          <p:cNvPr id="2051" name="Picture 3" descr="C:\worldfriends_IT_lecture\day5\imagefile\jeogori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87624" y="2708920"/>
            <a:ext cx="1473200" cy="1117600"/>
          </a:xfrm>
          <a:prstGeom prst="rect">
            <a:avLst/>
          </a:prstGeom>
          <a:noFill/>
        </p:spPr>
      </p:pic>
      <p:sp>
        <p:nvSpPr>
          <p:cNvPr id="18" name="제목 1"/>
          <p:cNvSpPr txBox="1">
            <a:spLocks/>
          </p:cNvSpPr>
          <p:nvPr/>
        </p:nvSpPr>
        <p:spPr>
          <a:xfrm>
            <a:off x="3563888" y="2204864"/>
            <a:ext cx="4176464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3000" b="1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altLang="ko-KR" sz="3200" b="1" i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toplinear</a:t>
            </a:r>
            <a:endParaRPr lang="en-US" altLang="ko-KR" sz="3000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3491880" y="2924944"/>
            <a:ext cx="5256584" cy="936104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3000" b="1" dirty="0" err="1" smtClean="0">
                <a:latin typeface="Courier New" pitchFamily="49" charset="0"/>
                <a:cs typeface="Courier New" pitchFamily="49" charset="0"/>
              </a:rPr>
              <a:t>event.getAction</a:t>
            </a:r>
            <a:r>
              <a:rPr lang="en-US" altLang="ko-KR" sz="30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0">
              <a:spcBef>
                <a:spcPct val="0"/>
              </a:spcBef>
              <a:defRPr/>
            </a:pPr>
            <a:r>
              <a:rPr lang="en-US" altLang="ko-KR" sz="3000" b="1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altLang="ko-KR" sz="3200" b="1" i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ACTION_DRAG_EXITED</a:t>
            </a:r>
            <a:endParaRPr lang="en-US" altLang="ko-KR" sz="3000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3491880" y="4221088"/>
            <a:ext cx="4896544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3000" b="1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altLang="ko-KR" sz="3200" b="1" i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bottomlinear</a:t>
            </a:r>
            <a:endParaRPr lang="en-US" altLang="ko-KR" sz="3000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3419872" y="4941168"/>
            <a:ext cx="5184576" cy="936104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3000" b="1" dirty="0" err="1" smtClean="0">
                <a:latin typeface="Courier New" pitchFamily="49" charset="0"/>
                <a:cs typeface="Courier New" pitchFamily="49" charset="0"/>
              </a:rPr>
              <a:t>event.getAction</a:t>
            </a:r>
            <a:r>
              <a:rPr lang="en-US" altLang="ko-KR" sz="30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0">
              <a:spcBef>
                <a:spcPct val="0"/>
              </a:spcBef>
              <a:defRPr/>
            </a:pPr>
            <a:r>
              <a:rPr lang="en-US" altLang="ko-KR" sz="3000" b="1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altLang="ko-KR" sz="3200" b="1" i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ACTION_DRAG_ENTERED</a:t>
            </a:r>
            <a:endParaRPr lang="en-US" altLang="ko-KR" sz="3000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0" y="188640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000" b="1" dirty="0" err="1" smtClean="0">
                <a:latin typeface="Courier New" pitchFamily="49" charset="0"/>
                <a:cs typeface="Courier New" pitchFamily="49" charset="0"/>
              </a:rPr>
              <a:t>onDrag</a:t>
            </a:r>
            <a:r>
              <a:rPr lang="en-US" altLang="ko-KR" sz="3000" b="1" dirty="0" smtClean="0">
                <a:latin typeface="Courier New" pitchFamily="49" charset="0"/>
                <a:cs typeface="Courier New" pitchFamily="49" charset="0"/>
              </a:rPr>
              <a:t> (View v, </a:t>
            </a:r>
            <a:r>
              <a:rPr lang="en-US" altLang="ko-KR" sz="3000" b="1" dirty="0" err="1" smtClean="0">
                <a:latin typeface="Courier New" pitchFamily="49" charset="0"/>
                <a:cs typeface="Courier New" pitchFamily="49" charset="0"/>
              </a:rPr>
              <a:t>DragEvent</a:t>
            </a:r>
            <a:r>
              <a:rPr lang="en-US" altLang="ko-KR" sz="3000" b="1" dirty="0" smtClean="0">
                <a:latin typeface="Courier New" pitchFamily="49" charset="0"/>
                <a:cs typeface="Courier New" pitchFamily="49" charset="0"/>
              </a:rPr>
              <a:t> event)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altLang="ko-KR" sz="2000" dirty="0" smtClean="0">
                <a:latin typeface="Courier New" pitchFamily="49" charset="0"/>
                <a:cs typeface="Courier New" pitchFamily="49" charset="0"/>
              </a:rPr>
              <a:t>// abstract </a:t>
            </a:r>
            <a:r>
              <a:rPr lang="en-US" altLang="ko-KR" sz="20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endParaRPr kumimoji="0" lang="ko-KR" altLang="en-US" sz="20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70715E-6 L -0.00174 0.34883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1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9" grpId="0"/>
      <p:bldP spid="19" grpId="1"/>
      <p:bldP spid="16" grpId="0"/>
      <p:bldP spid="16" grpId="1"/>
      <p:bldP spid="17" grpId="0"/>
      <p:bldP spid="17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12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13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11" name="직사각형 10"/>
          <p:cNvSpPr/>
          <p:nvPr/>
        </p:nvSpPr>
        <p:spPr>
          <a:xfrm>
            <a:off x="611560" y="4221088"/>
            <a:ext cx="2448272" cy="223224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11560" y="1988840"/>
            <a:ext cx="2448272" cy="223224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C:\worldfriends_IT_lecture\day5\imagefile\woma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4293096"/>
            <a:ext cx="1584176" cy="2026511"/>
          </a:xfrm>
          <a:prstGeom prst="rect">
            <a:avLst/>
          </a:prstGeom>
          <a:noFill/>
        </p:spPr>
      </p:pic>
      <p:pic>
        <p:nvPicPr>
          <p:cNvPr id="2051" name="Picture 3" descr="C:\worldfriends_IT_lecture\day5\imagefile\jeogori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56802" y="5126280"/>
            <a:ext cx="1473200" cy="1117600"/>
          </a:xfrm>
          <a:prstGeom prst="rect">
            <a:avLst/>
          </a:prstGeom>
          <a:noFill/>
        </p:spPr>
      </p:pic>
      <p:sp>
        <p:nvSpPr>
          <p:cNvPr id="18" name="제목 1"/>
          <p:cNvSpPr txBox="1">
            <a:spLocks/>
          </p:cNvSpPr>
          <p:nvPr/>
        </p:nvSpPr>
        <p:spPr>
          <a:xfrm>
            <a:off x="3563888" y="2204864"/>
            <a:ext cx="4176464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3000" b="1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altLang="ko-KR" sz="3200" b="1" i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bottomlinear</a:t>
            </a:r>
            <a:endParaRPr lang="en-US" altLang="ko-KR" sz="3000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3491880" y="2924944"/>
            <a:ext cx="5256584" cy="1368152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3000" b="1" dirty="0" err="1" smtClean="0">
                <a:latin typeface="Courier New" pitchFamily="49" charset="0"/>
                <a:cs typeface="Courier New" pitchFamily="49" charset="0"/>
              </a:rPr>
              <a:t>event.getAction</a:t>
            </a:r>
            <a:r>
              <a:rPr lang="en-US" altLang="ko-KR" sz="30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0">
              <a:spcBef>
                <a:spcPct val="0"/>
              </a:spcBef>
              <a:defRPr/>
            </a:pPr>
            <a:r>
              <a:rPr lang="en-US" altLang="ko-KR" sz="3000" b="1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altLang="ko-KR" sz="3000" b="1" i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ACTION_DROP</a:t>
            </a:r>
            <a:endParaRPr lang="en-US" altLang="ko-KR" sz="3000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0" y="188640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000" b="1" dirty="0" err="1" smtClean="0">
                <a:latin typeface="Courier New" pitchFamily="49" charset="0"/>
                <a:cs typeface="Courier New" pitchFamily="49" charset="0"/>
              </a:rPr>
              <a:t>onDrag</a:t>
            </a:r>
            <a:r>
              <a:rPr lang="en-US" altLang="ko-KR" sz="3000" b="1" dirty="0" smtClean="0">
                <a:latin typeface="Courier New" pitchFamily="49" charset="0"/>
                <a:cs typeface="Courier New" pitchFamily="49" charset="0"/>
              </a:rPr>
              <a:t> (View v, </a:t>
            </a:r>
            <a:r>
              <a:rPr lang="en-US" altLang="ko-KR" sz="3000" b="1" dirty="0" err="1" smtClean="0">
                <a:latin typeface="Courier New" pitchFamily="49" charset="0"/>
                <a:cs typeface="Courier New" pitchFamily="49" charset="0"/>
              </a:rPr>
              <a:t>DragEvent</a:t>
            </a:r>
            <a:r>
              <a:rPr lang="en-US" altLang="ko-KR" sz="3000" b="1" dirty="0" smtClean="0">
                <a:latin typeface="Courier New" pitchFamily="49" charset="0"/>
                <a:cs typeface="Courier New" pitchFamily="49" charset="0"/>
              </a:rPr>
              <a:t> event)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altLang="ko-KR" sz="2000" dirty="0" smtClean="0">
                <a:latin typeface="Courier New" pitchFamily="49" charset="0"/>
                <a:cs typeface="Courier New" pitchFamily="49" charset="0"/>
              </a:rPr>
              <a:t>// abstract </a:t>
            </a:r>
            <a:r>
              <a:rPr lang="en-US" altLang="ko-KR" sz="20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endParaRPr kumimoji="0" lang="ko-KR" altLang="en-US" sz="20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9" grpId="0"/>
      <p:bldP spid="19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12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13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11" name="직사각형 10"/>
          <p:cNvSpPr/>
          <p:nvPr/>
        </p:nvSpPr>
        <p:spPr>
          <a:xfrm>
            <a:off x="611560" y="4221088"/>
            <a:ext cx="2448272" cy="223224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11560" y="1988840"/>
            <a:ext cx="2448272" cy="223224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C:\worldfriends_IT_lecture\day5\imagefile\woma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4293096"/>
            <a:ext cx="1584176" cy="2026511"/>
          </a:xfrm>
          <a:prstGeom prst="rect">
            <a:avLst/>
          </a:prstGeom>
          <a:noFill/>
        </p:spPr>
      </p:pic>
      <p:pic>
        <p:nvPicPr>
          <p:cNvPr id="2051" name="Picture 3" descr="C:\worldfriends_IT_lecture\day5\imagefile\jeogori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56802" y="5126280"/>
            <a:ext cx="1473200" cy="1117600"/>
          </a:xfrm>
          <a:prstGeom prst="rect">
            <a:avLst/>
          </a:prstGeom>
          <a:noFill/>
        </p:spPr>
      </p:pic>
      <p:sp>
        <p:nvSpPr>
          <p:cNvPr id="18" name="제목 1"/>
          <p:cNvSpPr txBox="1">
            <a:spLocks/>
          </p:cNvSpPr>
          <p:nvPr/>
        </p:nvSpPr>
        <p:spPr>
          <a:xfrm>
            <a:off x="3563888" y="2204864"/>
            <a:ext cx="4176464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3000" b="1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altLang="ko-KR" sz="3200" b="1" i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bottomlinear</a:t>
            </a:r>
            <a:endParaRPr lang="en-US" altLang="ko-KR" sz="3000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3491880" y="2924944"/>
            <a:ext cx="5256584" cy="1368152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3000" b="1" dirty="0" err="1" smtClean="0">
                <a:latin typeface="Courier New" pitchFamily="49" charset="0"/>
                <a:cs typeface="Courier New" pitchFamily="49" charset="0"/>
              </a:rPr>
              <a:t>event.getAction</a:t>
            </a:r>
            <a:r>
              <a:rPr lang="en-US" altLang="ko-KR" sz="30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0">
              <a:spcBef>
                <a:spcPct val="0"/>
              </a:spcBef>
              <a:defRPr/>
            </a:pPr>
            <a:r>
              <a:rPr lang="en-US" altLang="ko-KR" sz="3000" b="1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altLang="ko-KR" sz="3200" b="1" i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ACTION_DRAG_ENDED</a:t>
            </a:r>
            <a:endParaRPr lang="en-US" altLang="ko-KR" sz="3000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3563888" y="4149080"/>
            <a:ext cx="4176464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3000" b="1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altLang="ko-KR" sz="3200" b="1" i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toplinear</a:t>
            </a:r>
            <a:endParaRPr lang="en-US" altLang="ko-KR" sz="3000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3491880" y="4869160"/>
            <a:ext cx="5256584" cy="1368152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3000" b="1" dirty="0" err="1" smtClean="0">
                <a:latin typeface="Courier New" pitchFamily="49" charset="0"/>
                <a:cs typeface="Courier New" pitchFamily="49" charset="0"/>
              </a:rPr>
              <a:t>event.getAction</a:t>
            </a:r>
            <a:r>
              <a:rPr lang="en-US" altLang="ko-KR" sz="30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0">
              <a:spcBef>
                <a:spcPct val="0"/>
              </a:spcBef>
              <a:defRPr/>
            </a:pPr>
            <a:r>
              <a:rPr lang="en-US" altLang="ko-KR" sz="3000" b="1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altLang="ko-KR" sz="3200" b="1" i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ACTION_DRAG_ENDED</a:t>
            </a:r>
            <a:endParaRPr lang="en-US" altLang="ko-KR" sz="3000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0" y="188640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000" b="1" dirty="0" err="1" smtClean="0">
                <a:latin typeface="Courier New" pitchFamily="49" charset="0"/>
                <a:cs typeface="Courier New" pitchFamily="49" charset="0"/>
              </a:rPr>
              <a:t>onDrag</a:t>
            </a:r>
            <a:r>
              <a:rPr lang="en-US" altLang="ko-KR" sz="3000" b="1" dirty="0" smtClean="0">
                <a:latin typeface="Courier New" pitchFamily="49" charset="0"/>
                <a:cs typeface="Courier New" pitchFamily="49" charset="0"/>
              </a:rPr>
              <a:t> (View v, </a:t>
            </a:r>
            <a:r>
              <a:rPr lang="en-US" altLang="ko-KR" sz="3000" b="1" dirty="0" err="1" smtClean="0">
                <a:latin typeface="Courier New" pitchFamily="49" charset="0"/>
                <a:cs typeface="Courier New" pitchFamily="49" charset="0"/>
              </a:rPr>
              <a:t>DragEvent</a:t>
            </a:r>
            <a:r>
              <a:rPr lang="en-US" altLang="ko-KR" sz="3000" b="1" dirty="0" smtClean="0">
                <a:latin typeface="Courier New" pitchFamily="49" charset="0"/>
                <a:cs typeface="Courier New" pitchFamily="49" charset="0"/>
              </a:rPr>
              <a:t> event)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altLang="ko-KR" sz="2000" dirty="0" smtClean="0">
                <a:latin typeface="Courier New" pitchFamily="49" charset="0"/>
                <a:cs typeface="Courier New" pitchFamily="49" charset="0"/>
              </a:rPr>
              <a:t>// abstract </a:t>
            </a:r>
            <a:r>
              <a:rPr lang="en-US" altLang="ko-KR" sz="20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endParaRPr kumimoji="0" lang="ko-KR" altLang="en-US" sz="20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9" grpId="0"/>
      <p:bldP spid="19" grpId="1"/>
      <p:bldP spid="16" grpId="0"/>
      <p:bldP spid="16" grpId="1"/>
      <p:bldP spid="17" grpId="0"/>
      <p:bldP spid="17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/>
          <p:cNvSpPr txBox="1">
            <a:spLocks/>
          </p:cNvSpPr>
          <p:nvPr/>
        </p:nvSpPr>
        <p:spPr>
          <a:xfrm>
            <a:off x="0" y="2924944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Controlling Dynamic View</a:t>
            </a:r>
            <a:endParaRPr kumimoji="0" lang="ko-KR" altLang="en-US" sz="44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  <p:grpSp>
        <p:nvGrpSpPr>
          <p:cNvPr id="2" name="그룹 17"/>
          <p:cNvGrpSpPr/>
          <p:nvPr/>
        </p:nvGrpSpPr>
        <p:grpSpPr>
          <a:xfrm>
            <a:off x="1331640" y="2976314"/>
            <a:ext cx="360041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19" name="순서도: 처리 18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순서도: 처리 19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처리 20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1"/>
          <p:cNvGrpSpPr/>
          <p:nvPr/>
        </p:nvGrpSpPr>
        <p:grpSpPr>
          <a:xfrm flipH="1">
            <a:off x="7452320" y="2976314"/>
            <a:ext cx="360040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23" name="순서도: 처리 22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처리 23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처리 24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2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2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12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13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14" name="제목 1"/>
          <p:cNvSpPr txBox="1">
            <a:spLocks/>
          </p:cNvSpPr>
          <p:nvPr/>
        </p:nvSpPr>
        <p:spPr>
          <a:xfrm>
            <a:off x="0" y="0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Goal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908720"/>
            <a:ext cx="2934072" cy="5216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36096" y="916723"/>
            <a:ext cx="2952327" cy="5248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660232" y="4365104"/>
            <a:ext cx="2483768" cy="249289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대체 처리 15"/>
          <p:cNvSpPr/>
          <p:nvPr/>
        </p:nvSpPr>
        <p:spPr>
          <a:xfrm>
            <a:off x="6732240" y="4437112"/>
            <a:ext cx="1368152" cy="432048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bg1">
                    <a:lumMod val="95000"/>
                  </a:schemeClr>
                </a:solidFill>
              </a:rPr>
              <a:t>PRESS ME</a:t>
            </a:r>
            <a:endParaRPr lang="ko-KR" altLang="en-US" sz="140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2" name="그룹 10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12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13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14" name="제목 1"/>
          <p:cNvSpPr txBox="1">
            <a:spLocks/>
          </p:cNvSpPr>
          <p:nvPr/>
        </p:nvSpPr>
        <p:spPr>
          <a:xfrm>
            <a:off x="0" y="0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Do you remember?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1124744"/>
            <a:ext cx="86764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 smtClean="0">
                <a:latin typeface="a옛날목욕탕L" pitchFamily="18" charset="-127"/>
                <a:ea typeface="a옛날목욕탕L" pitchFamily="18" charset="-127"/>
              </a:rPr>
              <a:t>Without xml file, we can also make UI components</a:t>
            </a:r>
            <a:endParaRPr lang="ko-KR" altLang="en-US" sz="28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31640" y="2276872"/>
            <a:ext cx="64087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Button </a:t>
            </a:r>
            <a:r>
              <a:rPr lang="en-US" altLang="ko-KR" sz="1600" b="1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myButton</a:t>
            </a:r>
            <a:r>
              <a:rPr lang="en-US" altLang="ko-KR" sz="1600" b="1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 = new Button(this);</a:t>
            </a:r>
          </a:p>
          <a:p>
            <a:r>
              <a:rPr lang="en-US" altLang="ko-KR" sz="1600" b="1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RelativeLayout</a:t>
            </a:r>
            <a:r>
              <a:rPr lang="en-US" altLang="ko-KR" sz="1600" b="1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 </a:t>
            </a:r>
            <a:r>
              <a:rPr lang="en-US" altLang="ko-KR" sz="1600" b="1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myLayout</a:t>
            </a:r>
            <a:r>
              <a:rPr lang="en-US" altLang="ko-KR" sz="1600" b="1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 = new </a:t>
            </a:r>
            <a:r>
              <a:rPr lang="en-US" altLang="ko-KR" sz="1600" b="1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RelativeLayout</a:t>
            </a:r>
            <a:r>
              <a:rPr lang="en-US" altLang="ko-KR" sz="1600" b="1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(this);</a:t>
            </a:r>
          </a:p>
          <a:p>
            <a:r>
              <a:rPr lang="en-US" altLang="ko-KR" sz="1600" b="1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myLayout.addView</a:t>
            </a:r>
            <a:r>
              <a:rPr lang="en-US" altLang="ko-KR" sz="1600" b="1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(</a:t>
            </a:r>
            <a:r>
              <a:rPr lang="en-US" altLang="ko-KR" sz="1600" b="1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myButton</a:t>
            </a:r>
            <a:r>
              <a:rPr lang="en-US" altLang="ko-KR" sz="1600" b="1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);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331640" y="3068960"/>
            <a:ext cx="64087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setContentView</a:t>
            </a:r>
            <a:r>
              <a:rPr lang="en-US" altLang="ko-KR" sz="1600" b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(</a:t>
            </a:r>
            <a:r>
              <a:rPr lang="en-US" altLang="ko-KR" sz="1600" b="1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myLayout</a:t>
            </a:r>
            <a:r>
              <a:rPr lang="en-US" altLang="ko-KR" sz="1600" b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); </a:t>
            </a:r>
            <a:endParaRPr lang="ko-KR" altLang="en-US" sz="1600" b="1"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331640" y="3174067"/>
            <a:ext cx="64087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myButton.setText</a:t>
            </a:r>
            <a:r>
              <a:rPr lang="en-US" altLang="ko-KR" sz="1600" b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(“Press Me”);</a:t>
            </a:r>
          </a:p>
          <a:p>
            <a:r>
              <a:rPr lang="en-US" altLang="ko-KR" sz="1600" b="1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myButton.setBackgroundColor</a:t>
            </a:r>
            <a:r>
              <a:rPr lang="en-US" altLang="ko-KR" sz="1600" b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(</a:t>
            </a:r>
            <a:r>
              <a:rPr lang="en-US" altLang="ko-KR" sz="1600" b="1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Color.YELLOW</a:t>
            </a:r>
            <a:r>
              <a:rPr lang="en-US" altLang="ko-KR" sz="1600" b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);</a:t>
            </a:r>
          </a:p>
          <a:p>
            <a:r>
              <a:rPr lang="en-US" altLang="ko-KR" sz="1600" b="1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myButton.setTransformationMethod</a:t>
            </a:r>
            <a:r>
              <a:rPr lang="en-US" altLang="ko-KR" sz="1600" b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(null);</a:t>
            </a:r>
            <a:endParaRPr lang="ko-KR" altLang="en-US" sz="1600" b="1"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0" y="4725144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This is dynamic View !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19685E-6 L 3.05556E-6 0.14342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1" grpId="0"/>
      <p:bldP spid="15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5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6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3861048"/>
            <a:ext cx="8452249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584" y="764704"/>
            <a:ext cx="7799604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67544" y="2276872"/>
            <a:ext cx="2435824" cy="41764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5297" y="4365105"/>
            <a:ext cx="2151512" cy="196167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25297" y="2403432"/>
            <a:ext cx="2151512" cy="196167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2" descr="C:\worldfriends_IT_lecture\day5\imagefile\woma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8416" y="4428384"/>
            <a:ext cx="1392155" cy="1780873"/>
          </a:xfrm>
          <a:prstGeom prst="rect">
            <a:avLst/>
          </a:prstGeom>
          <a:noFill/>
        </p:spPr>
      </p:pic>
      <p:pic>
        <p:nvPicPr>
          <p:cNvPr id="11" name="Picture 3" descr="C:\worldfriends_IT_lecture\day5\imagefile\jeogor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4370" y="3108459"/>
            <a:ext cx="1294630" cy="982133"/>
          </a:xfrm>
          <a:prstGeom prst="rect">
            <a:avLst/>
          </a:prstGeom>
          <a:noFill/>
        </p:spPr>
      </p:pic>
      <p:grpSp>
        <p:nvGrpSpPr>
          <p:cNvPr id="2" name="그룹 10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12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13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14" name="제목 1"/>
          <p:cNvSpPr txBox="1">
            <a:spLocks/>
          </p:cNvSpPr>
          <p:nvPr/>
        </p:nvSpPr>
        <p:spPr>
          <a:xfrm>
            <a:off x="0" y="0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View</a:t>
            </a:r>
            <a:endParaRPr kumimoji="0" lang="ko-KR" altLang="en-US" sz="4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536" y="1484784"/>
            <a:ext cx="8136905" cy="6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764704"/>
            <a:ext cx="9144000" cy="675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제목 1"/>
          <p:cNvSpPr txBox="1">
            <a:spLocks/>
          </p:cNvSpPr>
          <p:nvPr/>
        </p:nvSpPr>
        <p:spPr>
          <a:xfrm>
            <a:off x="-36512" y="2348880"/>
            <a:ext cx="36004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Event occurs</a:t>
            </a:r>
            <a:r>
              <a:rPr kumimoji="0" lang="en-US" altLang="ko-KR" sz="32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 </a:t>
            </a:r>
            <a:r>
              <a:rPr kumimoji="0" lang="en-US" altLang="ko-KR" sz="3200" b="1" i="1" u="none" strike="noStrike" kern="120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here</a:t>
            </a:r>
            <a:endParaRPr kumimoji="0" lang="ko-KR" altLang="en-US" sz="3200" b="1" i="1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  <p:pic>
        <p:nvPicPr>
          <p:cNvPr id="19" name="Picture 3" descr="C:\worldfriends_IT_lecture\day5\imagefile\jeogor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1484784"/>
            <a:ext cx="1294630" cy="982133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916357" y="3140968"/>
            <a:ext cx="6593975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직사각형 19"/>
          <p:cNvSpPr/>
          <p:nvPr/>
        </p:nvSpPr>
        <p:spPr>
          <a:xfrm>
            <a:off x="6804248" y="2492896"/>
            <a:ext cx="2016224" cy="136815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980728"/>
            <a:ext cx="6755368" cy="132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467544" y="2276872"/>
            <a:ext cx="2435824" cy="41764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10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8" name="제목 1"/>
          <p:cNvSpPr txBox="1">
            <a:spLocks/>
          </p:cNvSpPr>
          <p:nvPr/>
        </p:nvSpPr>
        <p:spPr>
          <a:xfrm>
            <a:off x="0" y="0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View</a:t>
            </a:r>
            <a:endParaRPr kumimoji="0" lang="ko-KR" altLang="en-US" sz="4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5297" y="4365105"/>
            <a:ext cx="2151512" cy="196167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25297" y="2403432"/>
            <a:ext cx="2151512" cy="196167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C:\worldfriends_IT_lecture\day5\imagefile\woma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78416" y="4428384"/>
            <a:ext cx="1392155" cy="1780873"/>
          </a:xfrm>
          <a:prstGeom prst="rect">
            <a:avLst/>
          </a:prstGeom>
          <a:noFill/>
        </p:spPr>
      </p:pic>
      <p:pic>
        <p:nvPicPr>
          <p:cNvPr id="13" name="Picture 3" descr="C:\worldfriends_IT_lecture\day5\imagefile\jeogori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15616" y="5157192"/>
            <a:ext cx="1294630" cy="982133"/>
          </a:xfrm>
          <a:prstGeom prst="rect">
            <a:avLst/>
          </a:prstGeom>
          <a:noFill/>
        </p:spPr>
      </p:pic>
      <p:sp>
        <p:nvSpPr>
          <p:cNvPr id="15" name="직사각형 14"/>
          <p:cNvSpPr/>
          <p:nvPr/>
        </p:nvSpPr>
        <p:spPr>
          <a:xfrm>
            <a:off x="1043608" y="980727"/>
            <a:ext cx="7056784" cy="36004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980728"/>
            <a:ext cx="3263116" cy="5301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그룹 10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15616" y="188640"/>
            <a:ext cx="6840760" cy="55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44008" y="980728"/>
            <a:ext cx="3276600" cy="530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/>
          <p:cNvSpPr txBox="1">
            <a:spLocks/>
          </p:cNvSpPr>
          <p:nvPr/>
        </p:nvSpPr>
        <p:spPr>
          <a:xfrm>
            <a:off x="0" y="2924944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400" b="1" dirty="0" err="1" smtClean="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ClipData.Item</a:t>
            </a:r>
            <a:endParaRPr kumimoji="1" lang="ko-KR" altLang="ko-KR" sz="4400" b="1" dirty="0" smtClean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</p:txBody>
      </p:sp>
      <p:grpSp>
        <p:nvGrpSpPr>
          <p:cNvPr id="2" name="그룹 17"/>
          <p:cNvGrpSpPr/>
          <p:nvPr/>
        </p:nvGrpSpPr>
        <p:grpSpPr>
          <a:xfrm>
            <a:off x="2051720" y="2924944"/>
            <a:ext cx="360041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19" name="순서도: 처리 18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순서도: 처리 19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처리 20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1"/>
          <p:cNvGrpSpPr/>
          <p:nvPr/>
        </p:nvGrpSpPr>
        <p:grpSpPr>
          <a:xfrm flipH="1">
            <a:off x="6732240" y="2924944"/>
            <a:ext cx="360040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23" name="순서도: 처리 22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처리 23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처리 24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2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2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722277"/>
            <a:ext cx="8892480" cy="1130659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0" y="54360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400" b="1" dirty="0" err="1" smtClean="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ClipData.Item</a:t>
            </a:r>
            <a:endParaRPr kumimoji="1" lang="ko-KR" altLang="ko-KR" sz="4400" b="1" dirty="0" smtClean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</p:txBody>
      </p:sp>
      <p:sp>
        <p:nvSpPr>
          <p:cNvPr id="8" name="Rectangle 5"/>
          <p:cNvSpPr/>
          <p:nvPr/>
        </p:nvSpPr>
        <p:spPr>
          <a:xfrm>
            <a:off x="179512" y="3645024"/>
            <a:ext cx="878497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ClipData.Item</a:t>
            </a:r>
            <a:r>
              <a:rPr lang="en-GB" sz="32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GB" sz="3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is an object that holds the data to be delivered. Data to have </a:t>
            </a:r>
            <a:r>
              <a:rPr lang="en-GB" sz="3200" dirty="0">
                <a:solidFill>
                  <a:srgbClr val="0070C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a </a:t>
            </a:r>
            <a:r>
              <a:rPr lang="en-GB" sz="3200" dirty="0" smtClean="0">
                <a:solidFill>
                  <a:srgbClr val="0070C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Text, </a:t>
            </a:r>
            <a:r>
              <a:rPr lang="en-GB" sz="3200" dirty="0" err="1" smtClean="0">
                <a:solidFill>
                  <a:srgbClr val="0070C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Url</a:t>
            </a:r>
            <a:r>
              <a:rPr lang="en-GB" sz="3200" dirty="0" smtClean="0">
                <a:solidFill>
                  <a:srgbClr val="0070C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, Intent</a:t>
            </a:r>
            <a:r>
              <a:rPr lang="en-GB" sz="32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r>
              <a:rPr lang="en-GB" sz="3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/>
            </a:r>
            <a:br>
              <a:rPr lang="en-GB" sz="3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</a:br>
            <a:r>
              <a:rPr lang="en-GB" sz="3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/>
            </a:r>
            <a:br>
              <a:rPr lang="en-GB" sz="3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</a:br>
            <a:r>
              <a:rPr lang="en-GB" sz="3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Through </a:t>
            </a:r>
            <a:r>
              <a:rPr lang="en-GB" sz="32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ClipData.Item</a:t>
            </a:r>
            <a:r>
              <a:rPr lang="en-GB" sz="3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GB" sz="3200" dirty="0">
                <a:solidFill>
                  <a:srgbClr val="7030A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generates </a:t>
            </a:r>
            <a:r>
              <a:rPr lang="en-GB" sz="3200" dirty="0" err="1">
                <a:solidFill>
                  <a:srgbClr val="7030A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ClipData</a:t>
            </a:r>
            <a:r>
              <a:rPr lang="en-GB" sz="3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137541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12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13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14" name="제목 1"/>
          <p:cNvSpPr txBox="1">
            <a:spLocks/>
          </p:cNvSpPr>
          <p:nvPr/>
        </p:nvSpPr>
        <p:spPr>
          <a:xfrm>
            <a:off x="0" y="3708321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altLang="ko-KR" sz="3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Constructor of </a:t>
            </a:r>
            <a:r>
              <a:rPr kumimoji="1" lang="en-US" altLang="ko-KR" sz="3600" b="1" dirty="0" err="1" smtClean="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ClipData.Item</a:t>
            </a:r>
            <a:r>
              <a:rPr kumimoji="1" lang="en-US" altLang="ko-KR" sz="3600" b="1" dirty="0" smtClean="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lang="en-US" altLang="ko-KR" sz="36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class</a:t>
            </a:r>
            <a:endParaRPr kumimoji="0" lang="ko-KR" altLang="en-US" sz="36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0" y="188640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1" lang="en-US" altLang="ko-KR" sz="3600" b="1" dirty="0" err="1" smtClean="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ClipData.Item</a:t>
            </a:r>
            <a:endParaRPr kumimoji="0" lang="ko-KR" altLang="en-US" sz="36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4716433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err="1" smtClean="0">
                <a:latin typeface="Courier New" pitchFamily="49" charset="0"/>
                <a:cs typeface="Courier New" pitchFamily="49" charset="0"/>
              </a:rPr>
              <a:t>ClipData.Item</a:t>
            </a:r>
            <a:r>
              <a:rPr lang="en-US" altLang="ko-KR" sz="32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(</a:t>
            </a:r>
            <a:r>
              <a:rPr lang="en-US" altLang="ko-KR" sz="3200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CharSequence</a:t>
            </a:r>
            <a:r>
              <a:rPr lang="en-US" altLang="ko-KR" sz="32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 text)</a:t>
            </a:r>
            <a:endParaRPr lang="ko-KR" altLang="en-US" sz="3200" dirty="0"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</p:txBody>
      </p:sp>
      <p:pic>
        <p:nvPicPr>
          <p:cNvPr id="15" name="Picture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1916832"/>
            <a:ext cx="8892480" cy="113065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/>
          <p:cNvSpPr txBox="1">
            <a:spLocks/>
          </p:cNvSpPr>
          <p:nvPr/>
        </p:nvSpPr>
        <p:spPr>
          <a:xfrm>
            <a:off x="0" y="2924944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400" b="1" dirty="0" err="1" smtClean="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ClipData</a:t>
            </a:r>
            <a:endParaRPr kumimoji="1" lang="ko-KR" altLang="ko-KR" sz="4400" b="1" dirty="0" smtClean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</p:txBody>
      </p:sp>
      <p:grpSp>
        <p:nvGrpSpPr>
          <p:cNvPr id="2" name="그룹 17"/>
          <p:cNvGrpSpPr/>
          <p:nvPr/>
        </p:nvGrpSpPr>
        <p:grpSpPr>
          <a:xfrm>
            <a:off x="2915816" y="2924944"/>
            <a:ext cx="360041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19" name="순서도: 처리 18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순서도: 처리 19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처리 20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1"/>
          <p:cNvGrpSpPr/>
          <p:nvPr/>
        </p:nvGrpSpPr>
        <p:grpSpPr>
          <a:xfrm flipH="1">
            <a:off x="5868144" y="2924944"/>
            <a:ext cx="360040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23" name="순서도: 처리 22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처리 23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처리 24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2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2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443" y="1988840"/>
            <a:ext cx="8980053" cy="1127630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0" y="116632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400" b="1" dirty="0" err="1" smtClean="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ClipData</a:t>
            </a:r>
            <a:endParaRPr kumimoji="1" lang="ko-KR" altLang="ko-KR" sz="4400" b="1" dirty="0" smtClean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0" y="3429000"/>
            <a:ext cx="9144000" cy="252028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GB" sz="4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The </a:t>
            </a:r>
            <a:r>
              <a:rPr lang="en-GB" sz="4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class to </a:t>
            </a:r>
            <a:r>
              <a:rPr lang="en-GB" sz="4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store</a:t>
            </a:r>
            <a:r>
              <a:rPr lang="en-GB" sz="4000" dirty="0" smtClean="0">
                <a:solidFill>
                  <a:srgbClr val="0070C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endParaRPr lang="en-GB" sz="4000" dirty="0" smtClean="0">
              <a:solidFill>
                <a:srgbClr val="0070C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en-GB" sz="4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information </a:t>
            </a:r>
            <a:r>
              <a:rPr lang="en-GB" sz="4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in the </a:t>
            </a:r>
            <a:r>
              <a:rPr lang="en-GB" sz="4000" dirty="0" smtClean="0">
                <a:solidFill>
                  <a:srgbClr val="00206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Drag &amp; Drop</a:t>
            </a:r>
            <a:r>
              <a:rPr lang="en-GB" sz="4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en-US" altLang="ko-KR" sz="4000" dirty="0" smtClean="0"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953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/>
          <p:cNvSpPr txBox="1">
            <a:spLocks/>
          </p:cNvSpPr>
          <p:nvPr/>
        </p:nvSpPr>
        <p:spPr>
          <a:xfrm>
            <a:off x="-1016" y="2924944"/>
            <a:ext cx="914501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</a:rPr>
              <a:t>Callback method</a:t>
            </a:r>
            <a:endParaRPr lang="ko-KR" altLang="en-US" sz="4400" dirty="0"/>
          </a:p>
        </p:txBody>
      </p:sp>
      <p:grpSp>
        <p:nvGrpSpPr>
          <p:cNvPr id="2" name="그룹 17"/>
          <p:cNvGrpSpPr/>
          <p:nvPr/>
        </p:nvGrpSpPr>
        <p:grpSpPr>
          <a:xfrm>
            <a:off x="2267744" y="2955856"/>
            <a:ext cx="360041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19" name="순서도: 처리 18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순서도: 처리 19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처리 20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1"/>
          <p:cNvGrpSpPr/>
          <p:nvPr/>
        </p:nvGrpSpPr>
        <p:grpSpPr>
          <a:xfrm flipH="1">
            <a:off x="6516216" y="2958246"/>
            <a:ext cx="360040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23" name="순서도: 처리 22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처리 23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처리 24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2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2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11" name="제목 1"/>
          <p:cNvSpPr txBox="1">
            <a:spLocks/>
          </p:cNvSpPr>
          <p:nvPr/>
        </p:nvSpPr>
        <p:spPr>
          <a:xfrm>
            <a:off x="0" y="54360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400" b="1" dirty="0" err="1" smtClean="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ClipData</a:t>
            </a:r>
            <a:endParaRPr kumimoji="1" lang="ko-KR" altLang="ko-KR" sz="4400" b="1" dirty="0" smtClean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0" y="1844824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altLang="ko-KR" sz="3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Constructor of </a:t>
            </a:r>
            <a:r>
              <a:rPr lang="en-US" altLang="ko-KR" sz="3600" b="1" dirty="0" err="1" smtClean="0">
                <a:latin typeface="Courier New" pitchFamily="49" charset="0"/>
                <a:cs typeface="Courier New" pitchFamily="49" charset="0"/>
              </a:rPr>
              <a:t>ClipData</a:t>
            </a:r>
            <a:r>
              <a:rPr lang="en-US" altLang="ko-KR" sz="36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 class</a:t>
            </a:r>
            <a:endParaRPr kumimoji="0" lang="ko-KR" altLang="en-US" sz="36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395536" y="2852936"/>
            <a:ext cx="8352928" cy="3384376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z="2800" b="1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ClipData</a:t>
            </a:r>
            <a:r>
              <a:rPr lang="en-US" altLang="ko-KR" sz="28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(</a:t>
            </a:r>
            <a:r>
              <a:rPr lang="en-US" altLang="ko-KR" sz="2800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CharSequence</a:t>
            </a:r>
            <a:r>
              <a:rPr lang="en-US" altLang="ko-KR" sz="28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 label, String[] </a:t>
            </a:r>
            <a:r>
              <a:rPr lang="en-US" altLang="ko-KR" sz="2800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mimeTypes</a:t>
            </a:r>
            <a:r>
              <a:rPr lang="en-US" altLang="ko-KR" sz="28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, </a:t>
            </a:r>
            <a:r>
              <a:rPr lang="en-US" altLang="ko-KR" sz="2800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ClipData.Item</a:t>
            </a:r>
            <a:r>
              <a:rPr lang="en-US" altLang="ko-KR" sz="28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 item)</a:t>
            </a:r>
          </a:p>
          <a:p>
            <a:endParaRPr lang="en-US" altLang="ko-KR" sz="2800" dirty="0" smtClean="0"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  <a:p>
            <a:pPr fontAlgn="t"/>
            <a:r>
              <a:rPr lang="en-US" altLang="ko-KR" sz="2800" b="1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ClipData</a:t>
            </a:r>
            <a:r>
              <a:rPr lang="en-US" altLang="ko-KR" sz="28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(</a:t>
            </a:r>
            <a:r>
              <a:rPr lang="en-US" altLang="ko-KR" sz="2800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ClipDescription</a:t>
            </a:r>
            <a:r>
              <a:rPr lang="en-US" altLang="ko-KR" sz="28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 description, </a:t>
            </a:r>
            <a:r>
              <a:rPr lang="en-US" altLang="ko-KR" sz="2800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ClipData.Item</a:t>
            </a:r>
            <a:r>
              <a:rPr lang="en-US" altLang="ko-KR" sz="28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 item)Create a new clip.</a:t>
            </a:r>
          </a:p>
          <a:p>
            <a:endParaRPr lang="en-US" altLang="ko-KR" sz="2800" b="1" dirty="0" smtClean="0"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  <a:p>
            <a:r>
              <a:rPr lang="en-US" altLang="ko-KR" sz="2800" b="1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ClipData</a:t>
            </a:r>
            <a:r>
              <a:rPr lang="en-US" altLang="ko-KR" sz="28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(</a:t>
            </a:r>
            <a:r>
              <a:rPr lang="en-US" altLang="ko-KR" sz="2800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ClipData</a:t>
            </a:r>
            <a:r>
              <a:rPr lang="en-US" altLang="ko-KR" sz="28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 other)</a:t>
            </a:r>
            <a:endParaRPr lang="ko-KR" altLang="en-US" sz="2800" dirty="0"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</p:txBody>
      </p:sp>
      <p:pic>
        <p:nvPicPr>
          <p:cNvPr id="9" name="Picture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947" y="908720"/>
            <a:ext cx="8980053" cy="1127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/>
          <p:cNvSpPr txBox="1">
            <a:spLocks/>
          </p:cNvSpPr>
          <p:nvPr/>
        </p:nvSpPr>
        <p:spPr>
          <a:xfrm>
            <a:off x="0" y="2924944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400" b="1" dirty="0" err="1" smtClean="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ClipDescription</a:t>
            </a:r>
            <a:endParaRPr kumimoji="1" lang="ko-KR" altLang="ko-KR" sz="4400" b="1" dirty="0" smtClean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</p:txBody>
      </p:sp>
      <p:grpSp>
        <p:nvGrpSpPr>
          <p:cNvPr id="2" name="그룹 17"/>
          <p:cNvGrpSpPr/>
          <p:nvPr/>
        </p:nvGrpSpPr>
        <p:grpSpPr>
          <a:xfrm>
            <a:off x="1763688" y="2924944"/>
            <a:ext cx="360041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19" name="순서도: 처리 18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순서도: 처리 19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처리 20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1"/>
          <p:cNvGrpSpPr/>
          <p:nvPr/>
        </p:nvGrpSpPr>
        <p:grpSpPr>
          <a:xfrm flipH="1">
            <a:off x="7020272" y="2924944"/>
            <a:ext cx="360040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23" name="순서도: 처리 22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처리 23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처리 24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2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2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12" name="제목 1"/>
          <p:cNvSpPr txBox="1">
            <a:spLocks/>
          </p:cNvSpPr>
          <p:nvPr/>
        </p:nvSpPr>
        <p:spPr>
          <a:xfrm>
            <a:off x="0" y="260648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altLang="ko-KR" sz="3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Constant of </a:t>
            </a:r>
            <a:r>
              <a:rPr lang="en-US" altLang="ko-KR" sz="3600" b="1" dirty="0" err="1" smtClean="0">
                <a:latin typeface="Courier New" pitchFamily="49" charset="0"/>
                <a:cs typeface="Courier New" pitchFamily="49" charset="0"/>
              </a:rPr>
              <a:t>ClipData</a:t>
            </a:r>
            <a:r>
              <a:rPr lang="en-US" altLang="ko-KR" sz="36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 class</a:t>
            </a:r>
            <a:endParaRPr kumimoji="0" lang="ko-KR" altLang="en-US" sz="36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395536" y="1340768"/>
            <a:ext cx="8352928" cy="4104456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i="1" dirty="0" err="1" smtClean="0">
                <a:latin typeface="Courier New" pitchFamily="49" charset="0"/>
                <a:cs typeface="Courier New" pitchFamily="49" charset="0"/>
              </a:rPr>
              <a:t>MIMETYPE_TEXT_HTML</a:t>
            </a:r>
            <a:endParaRPr lang="en-US" altLang="ko-KR" sz="2800" b="1" i="1" dirty="0" smtClean="0">
              <a:latin typeface="Courier New" pitchFamily="49" charset="0"/>
              <a:cs typeface="Courier New" pitchFamily="49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i="1" dirty="0" err="1" smtClean="0">
                <a:latin typeface="Courier New" pitchFamily="49" charset="0"/>
                <a:cs typeface="Courier New" pitchFamily="49" charset="0"/>
              </a:rPr>
              <a:t>MIMETYPE_TEXT_INTENT</a:t>
            </a:r>
            <a:r>
              <a:rPr lang="en-US" altLang="ko-KR" sz="2800" b="1" i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ko-KR" sz="2800" b="1" i="1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ko-KR" sz="2800" b="1" i="1" dirty="0" err="1" smtClean="0">
                <a:latin typeface="Courier New" pitchFamily="49" charset="0"/>
                <a:cs typeface="Courier New" pitchFamily="49" charset="0"/>
              </a:rPr>
              <a:t>MIMETYPE_TEXT_PLAIN</a:t>
            </a:r>
            <a:endParaRPr lang="en-US" altLang="ko-KR" sz="2800" b="1" i="1" dirty="0" smtClean="0">
              <a:latin typeface="Courier New" pitchFamily="49" charset="0"/>
              <a:cs typeface="Courier New" pitchFamily="49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i="1" dirty="0" err="1" smtClean="0">
                <a:latin typeface="Courier New" pitchFamily="49" charset="0"/>
                <a:cs typeface="Courier New" pitchFamily="49" charset="0"/>
              </a:rPr>
              <a:t>MIMETYPE_TEXT_URILIST</a:t>
            </a:r>
            <a:endParaRPr lang="ko-KR" altLang="en-US" sz="2800" b="1" i="1" dirty="0"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/>
          <p:cNvSpPr txBox="1">
            <a:spLocks/>
          </p:cNvSpPr>
          <p:nvPr/>
        </p:nvSpPr>
        <p:spPr>
          <a:xfrm>
            <a:off x="0" y="2924944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400" b="1" dirty="0" err="1" smtClean="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DragShadowBuilder</a:t>
            </a:r>
            <a:endParaRPr kumimoji="1" lang="ko-KR" altLang="ko-KR" sz="4400" b="1" dirty="0" smtClean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</p:txBody>
      </p:sp>
      <p:grpSp>
        <p:nvGrpSpPr>
          <p:cNvPr id="2" name="그룹 17"/>
          <p:cNvGrpSpPr/>
          <p:nvPr/>
        </p:nvGrpSpPr>
        <p:grpSpPr>
          <a:xfrm>
            <a:off x="1331640" y="2924944"/>
            <a:ext cx="360041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19" name="순서도: 처리 18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순서도: 처리 19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처리 20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1"/>
          <p:cNvGrpSpPr/>
          <p:nvPr/>
        </p:nvGrpSpPr>
        <p:grpSpPr>
          <a:xfrm flipH="1">
            <a:off x="7452320" y="2924944"/>
            <a:ext cx="360040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23" name="순서도: 처리 22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처리 23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처리 24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2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2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44" y="4656038"/>
            <a:ext cx="820891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 err="1">
                <a:solidFill>
                  <a:srgbClr val="00206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DragShadowBuilder</a:t>
            </a:r>
            <a:r>
              <a:rPr lang="en-GB" sz="3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using the pointer moves along the </a:t>
            </a:r>
            <a:r>
              <a:rPr lang="en-GB" sz="3200" dirty="0">
                <a:solidFill>
                  <a:srgbClr val="7030A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translucent image </a:t>
            </a:r>
            <a:r>
              <a:rPr lang="en-GB" sz="3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is dragged.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0" y="116632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400" b="1" dirty="0" err="1" smtClean="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DragShadowBuilder</a:t>
            </a:r>
            <a:endParaRPr kumimoji="1" lang="ko-KR" altLang="ko-KR" sz="4400" b="1" dirty="0" smtClean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7353" y="1663080"/>
            <a:ext cx="7929293" cy="241399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04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4236825"/>
            <a:ext cx="4176464" cy="2262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12" name="제목 1"/>
          <p:cNvSpPr txBox="1">
            <a:spLocks/>
          </p:cNvSpPr>
          <p:nvPr/>
        </p:nvSpPr>
        <p:spPr>
          <a:xfrm>
            <a:off x="0" y="44624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altLang="ko-KR" sz="3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Constructor of </a:t>
            </a:r>
            <a:r>
              <a:rPr kumimoji="1" lang="en-US" altLang="ko-KR" sz="3600" b="1" dirty="0" err="1" smtClean="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DragShadowBuilder</a:t>
            </a:r>
            <a:r>
              <a:rPr kumimoji="1" lang="en-US" altLang="ko-KR" sz="3600" b="1" dirty="0" smtClean="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lang="en-US" altLang="ko-KR" sz="36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class</a:t>
            </a:r>
            <a:endParaRPr kumimoji="0" lang="ko-KR" altLang="en-US" sz="36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395536" y="620688"/>
            <a:ext cx="8352928" cy="108012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 err="1" smtClean="0">
                <a:latin typeface="Courier New" pitchFamily="49" charset="0"/>
                <a:cs typeface="Courier New" pitchFamily="49" charset="0"/>
              </a:rPr>
              <a:t>View.DragShadowBuilder</a:t>
            </a:r>
            <a:r>
              <a:rPr lang="en-US" altLang="ko-KR" sz="2800" dirty="0" smtClean="0">
                <a:latin typeface="Courier New" pitchFamily="49" charset="0"/>
                <a:cs typeface="Courier New" pitchFamily="49" charset="0"/>
              </a:rPr>
              <a:t>(View </a:t>
            </a:r>
            <a:r>
              <a:rPr lang="en-US" altLang="ko-KR" sz="2800" dirty="0" err="1" smtClean="0">
                <a:latin typeface="Courier New" pitchFamily="49" charset="0"/>
                <a:cs typeface="Courier New" pitchFamily="49" charset="0"/>
              </a:rPr>
              <a:t>view</a:t>
            </a:r>
            <a:r>
              <a:rPr lang="en-US" altLang="ko-KR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84" y="2204864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altLang="ko-KR" sz="33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startDrag</a:t>
            </a:r>
            <a:r>
              <a:rPr kumimoji="0" lang="en-US" altLang="ko-KR" sz="33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 </a:t>
            </a:r>
            <a:r>
              <a:rPr kumimoji="0" lang="en-US" altLang="ko-KR" sz="33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Method of</a:t>
            </a:r>
            <a:r>
              <a:rPr kumimoji="0" lang="en-US" altLang="ko-KR" sz="33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 </a:t>
            </a:r>
            <a:r>
              <a:rPr kumimoji="1" lang="en-US" altLang="ko-KR" sz="3300" b="1" dirty="0" smtClean="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View</a:t>
            </a:r>
            <a:r>
              <a:rPr kumimoji="1" lang="en-US" altLang="ko-KR" sz="3300" b="1" dirty="0" smtClean="0">
                <a:solidFill>
                  <a:srgbClr val="000000"/>
                </a:solidFill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 </a:t>
            </a:r>
            <a:r>
              <a:rPr lang="en-US" altLang="ko-KR" sz="33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class</a:t>
            </a:r>
            <a:endParaRPr kumimoji="0" lang="ko-KR" altLang="en-US" sz="33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323528" y="3140364"/>
            <a:ext cx="8496944" cy="108012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sz="3500" b="1" dirty="0" err="1" smtClean="0">
                <a:latin typeface="Courier New" pitchFamily="49" charset="0"/>
                <a:cs typeface="Courier New" pitchFamily="49" charset="0"/>
              </a:rPr>
              <a:t>startDrag</a:t>
            </a:r>
            <a:r>
              <a:rPr lang="en-US" altLang="ko-KR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2800" dirty="0" err="1" smtClean="0">
                <a:latin typeface="Courier New" pitchFamily="49" charset="0"/>
                <a:cs typeface="Courier New" pitchFamily="49" charset="0"/>
              </a:rPr>
              <a:t>ClipData</a:t>
            </a:r>
            <a:r>
              <a:rPr lang="en-US" altLang="ko-KR" sz="2800" dirty="0" smtClean="0">
                <a:latin typeface="Courier New" pitchFamily="49" charset="0"/>
                <a:cs typeface="Courier New" pitchFamily="49" charset="0"/>
              </a:rPr>
              <a:t> data, </a:t>
            </a:r>
            <a:r>
              <a:rPr lang="en-US" altLang="ko-KR" sz="2800" dirty="0" err="1" smtClean="0">
                <a:latin typeface="Courier New" pitchFamily="49" charset="0"/>
                <a:cs typeface="Courier New" pitchFamily="49" charset="0"/>
              </a:rPr>
              <a:t>View.DragShadowBuilder</a:t>
            </a:r>
            <a:r>
              <a:rPr lang="en-US" altLang="ko-KR" sz="2800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altLang="ko-KR" sz="2800" dirty="0" err="1" smtClean="0">
                <a:latin typeface="Courier New" pitchFamily="49" charset="0"/>
                <a:cs typeface="Courier New" pitchFamily="49" charset="0"/>
              </a:rPr>
              <a:t>shadowBuilder</a:t>
            </a:r>
            <a:r>
              <a:rPr lang="en-US" altLang="ko-KR" sz="2800" dirty="0" smtClean="0">
                <a:latin typeface="Courier New" pitchFamily="49" charset="0"/>
                <a:cs typeface="Courier New" pitchFamily="49" charset="0"/>
              </a:rPr>
              <a:t>, Object </a:t>
            </a:r>
            <a:r>
              <a:rPr lang="en-US" altLang="ko-KR" sz="2800" dirty="0" err="1" smtClean="0">
                <a:latin typeface="Courier New" pitchFamily="49" charset="0"/>
                <a:cs typeface="Courier New" pitchFamily="49" charset="0"/>
              </a:rPr>
              <a:t>myLocalState</a:t>
            </a:r>
            <a:r>
              <a:rPr lang="en-US" altLang="ko-KR" sz="2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2800" dirty="0" smtClean="0">
                <a:latin typeface="Courier New" pitchFamily="49" charset="0"/>
                <a:cs typeface="Courier New" pitchFamily="49" charset="0"/>
              </a:rPr>
              <a:t> flags)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9512" y="1556791"/>
            <a:ext cx="8964488" cy="78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/>
          <p:cNvSpPr txBox="1">
            <a:spLocks/>
          </p:cNvSpPr>
          <p:nvPr/>
        </p:nvSpPr>
        <p:spPr>
          <a:xfrm>
            <a:off x="0" y="2924944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Log</a:t>
            </a:r>
            <a:endParaRPr kumimoji="0" lang="ko-KR" altLang="en-US" sz="44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  <p:grpSp>
        <p:nvGrpSpPr>
          <p:cNvPr id="2" name="그룹 17"/>
          <p:cNvGrpSpPr/>
          <p:nvPr/>
        </p:nvGrpSpPr>
        <p:grpSpPr>
          <a:xfrm>
            <a:off x="3851920" y="2976314"/>
            <a:ext cx="360041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19" name="순서도: 처리 18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순서도: 처리 19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처리 20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1"/>
          <p:cNvGrpSpPr/>
          <p:nvPr/>
        </p:nvGrpSpPr>
        <p:grpSpPr>
          <a:xfrm flipH="1">
            <a:off x="4932040" y="2976314"/>
            <a:ext cx="360040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23" name="순서도: 처리 22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처리 23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처리 24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2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2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" y="1124744"/>
            <a:ext cx="91440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3800" b="1" dirty="0" smtClean="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int d (String tag, String msg)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348880"/>
            <a:ext cx="9144000" cy="531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077072"/>
            <a:ext cx="8891093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5316" y="4509120"/>
            <a:ext cx="6478684" cy="490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2987824" y="4509120"/>
            <a:ext cx="2952328" cy="50405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084168" y="4437112"/>
            <a:ext cx="3059832" cy="50405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50912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 smtClean="0">
                <a:latin typeface="나눔손글씨 붓" pitchFamily="66" charset="-127"/>
                <a:ea typeface="나눔손글씨 붓" pitchFamily="66" charset="-127"/>
              </a:rPr>
              <a:t>https://github.com/daehwa/world-friends-Uzbekistan-android/</a:t>
            </a:r>
            <a:endParaRPr lang="ko-KR" altLang="en-US" sz="2800" dirty="0">
              <a:latin typeface="나눔손글씨 붓" pitchFamily="66" charset="-127"/>
              <a:ea typeface="나눔손글씨 붓" pitchFamily="66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47664" y="188640"/>
            <a:ext cx="6048672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Download</a:t>
            </a:r>
            <a:r>
              <a:rPr kumimoji="0" lang="en-US" altLang="ko-KR" sz="4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 skeleton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pic>
        <p:nvPicPr>
          <p:cNvPr id="44034" name="Picture 2" descr="https://assets-cdn.github.com/images/modules/open_graph/github-mar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988840"/>
            <a:ext cx="4699792" cy="24673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cfile23.uf.tistory.com/image/215C063655E4C1AB33DF3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3490425"/>
            <a:ext cx="4392488" cy="3367575"/>
          </a:xfrm>
          <a:prstGeom prst="rect">
            <a:avLst/>
          </a:prstGeom>
          <a:noFill/>
        </p:spPr>
      </p:pic>
      <p:grpSp>
        <p:nvGrpSpPr>
          <p:cNvPr id="2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8" name="제목 1"/>
          <p:cNvSpPr txBox="1">
            <a:spLocks/>
          </p:cNvSpPr>
          <p:nvPr/>
        </p:nvSpPr>
        <p:spPr>
          <a:xfrm>
            <a:off x="-1016" y="188640"/>
            <a:ext cx="914501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Method of </a:t>
            </a:r>
            <a:r>
              <a:rPr lang="en-US" altLang="ko-KR" sz="4400" b="1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Toast</a:t>
            </a:r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</a:rPr>
              <a:t> class</a:t>
            </a:r>
            <a:endParaRPr lang="ko-KR" altLang="en-US" sz="4400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79512" y="1412776"/>
            <a:ext cx="8640960" cy="432048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20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Event occurs &gt; Listener response &gt; correspond callback method is called</a:t>
            </a:r>
            <a:endParaRPr lang="ko-KR" altLang="en-US" sz="2000" dirty="0"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5580112" y="1844824"/>
            <a:ext cx="2088232" cy="432048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20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callback method</a:t>
            </a:r>
            <a:endParaRPr lang="ko-KR" altLang="en-US" sz="2000" dirty="0"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2339752" y="1844824"/>
            <a:ext cx="1656184" cy="432048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20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interface</a:t>
            </a:r>
            <a:endParaRPr lang="ko-KR" altLang="en-US" sz="2000" dirty="0"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395536" y="1844824"/>
            <a:ext cx="1512168" cy="432048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20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View class</a:t>
            </a:r>
            <a:endParaRPr lang="ko-KR" altLang="en-US" sz="2000" dirty="0"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323528" y="2564904"/>
            <a:ext cx="6624736" cy="432048"/>
          </a:xfrm>
          <a:prstGeom prst="wedgeRoundRectCallout">
            <a:avLst>
              <a:gd name="adj1" fmla="val -35412"/>
              <a:gd name="adj2" fmla="val 72012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Mom: </a:t>
            </a:r>
            <a:r>
              <a:rPr lang="en-US" altLang="ko-KR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Chulsu</a:t>
            </a:r>
            <a:r>
              <a:rPr lang="en-US" altLang="ko-KR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, Please come back home by PM 6:00 </a:t>
            </a:r>
            <a:endParaRPr lang="ko-KR" alt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3563888" y="3284984"/>
            <a:ext cx="3384376" cy="432048"/>
          </a:xfrm>
          <a:prstGeom prst="wedgeRoundRectCallout">
            <a:avLst>
              <a:gd name="adj1" fmla="val 33602"/>
              <a:gd name="adj2" fmla="val 74390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What time is it now?</a:t>
            </a:r>
            <a:endParaRPr lang="ko-KR" alt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2123728" y="4149080"/>
            <a:ext cx="1800200" cy="432048"/>
          </a:xfrm>
          <a:prstGeom prst="wedgeRoundRectCallout">
            <a:avLst>
              <a:gd name="adj1" fmla="val 37852"/>
              <a:gd name="adj2" fmla="val 74390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It’s 4:00</a:t>
            </a:r>
            <a:endParaRPr lang="ko-KR" alt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  <p:sp>
        <p:nvSpPr>
          <p:cNvPr id="20" name="모서리가 둥근 사각형 설명선 19"/>
          <p:cNvSpPr/>
          <p:nvPr/>
        </p:nvSpPr>
        <p:spPr>
          <a:xfrm>
            <a:off x="2123728" y="4149080"/>
            <a:ext cx="1800200" cy="432048"/>
          </a:xfrm>
          <a:prstGeom prst="wedgeRoundRectCallout">
            <a:avLst>
              <a:gd name="adj1" fmla="val 37852"/>
              <a:gd name="adj2" fmla="val 74390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It’s 4:30</a:t>
            </a:r>
            <a:endParaRPr lang="ko-KR" alt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  <p:sp>
        <p:nvSpPr>
          <p:cNvPr id="25" name="모서리가 둥근 사각형 설명선 24"/>
          <p:cNvSpPr/>
          <p:nvPr/>
        </p:nvSpPr>
        <p:spPr>
          <a:xfrm>
            <a:off x="2123728" y="4149080"/>
            <a:ext cx="1800200" cy="432048"/>
          </a:xfrm>
          <a:prstGeom prst="wedgeRoundRectCallout">
            <a:avLst>
              <a:gd name="adj1" fmla="val 37852"/>
              <a:gd name="adj2" fmla="val 74390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It’s 4:38</a:t>
            </a:r>
            <a:endParaRPr lang="ko-KR" alt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  <p:sp>
        <p:nvSpPr>
          <p:cNvPr id="27" name="모서리가 둥근 사각형 설명선 26"/>
          <p:cNvSpPr/>
          <p:nvPr/>
        </p:nvSpPr>
        <p:spPr>
          <a:xfrm>
            <a:off x="2123728" y="4149080"/>
            <a:ext cx="1800200" cy="432048"/>
          </a:xfrm>
          <a:prstGeom prst="wedgeRoundRectCallout">
            <a:avLst>
              <a:gd name="adj1" fmla="val 37852"/>
              <a:gd name="adj2" fmla="val 74390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It’s 5:01</a:t>
            </a:r>
            <a:endParaRPr lang="ko-KR" alt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  <p:sp>
        <p:nvSpPr>
          <p:cNvPr id="30" name="모서리가 둥근 사각형 설명선 29"/>
          <p:cNvSpPr/>
          <p:nvPr/>
        </p:nvSpPr>
        <p:spPr>
          <a:xfrm>
            <a:off x="683568" y="5157192"/>
            <a:ext cx="3024336" cy="792088"/>
          </a:xfrm>
          <a:prstGeom prst="wedgeRoundRectCallout">
            <a:avLst>
              <a:gd name="adj1" fmla="val 60110"/>
              <a:gd name="adj2" fmla="val -42133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Please don’t ask me again </a:t>
            </a:r>
            <a:r>
              <a:rPr lang="en-US" altLang="ko-KR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옛날목욕탕L" pitchFamily="18" charset="-127"/>
                <a:ea typeface="a옛날목욕탕L" pitchFamily="18" charset="-127"/>
                <a:cs typeface="Courier New" pitchFamily="49" charset="0"/>
                <a:sym typeface="Wingdings" pitchFamily="2" charset="2"/>
              </a:rPr>
              <a:t></a:t>
            </a:r>
            <a:endParaRPr lang="ko-KR" alt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20" grpId="0" animBg="1"/>
      <p:bldP spid="25" grpId="0" animBg="1"/>
      <p:bldP spid="27" grpId="0" animBg="1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cfile23.uf.tistory.com/image/215C063655E4C1AB33DF3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3490425"/>
            <a:ext cx="4392488" cy="3367575"/>
          </a:xfrm>
          <a:prstGeom prst="rect">
            <a:avLst/>
          </a:prstGeom>
          <a:noFill/>
        </p:spPr>
      </p:pic>
      <p:grpSp>
        <p:nvGrpSpPr>
          <p:cNvPr id="2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8" name="제목 1"/>
          <p:cNvSpPr txBox="1">
            <a:spLocks/>
          </p:cNvSpPr>
          <p:nvPr/>
        </p:nvSpPr>
        <p:spPr>
          <a:xfrm>
            <a:off x="-1016" y="188640"/>
            <a:ext cx="914501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Method of </a:t>
            </a:r>
            <a:r>
              <a:rPr lang="en-US" altLang="ko-KR" sz="4400" b="1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Toast</a:t>
            </a:r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</a:rPr>
              <a:t> class</a:t>
            </a:r>
            <a:endParaRPr lang="ko-KR" altLang="en-US" sz="4400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79512" y="1412776"/>
            <a:ext cx="8640960" cy="432048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20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Event occurs &gt; Listener response &gt; correspond callback method is called</a:t>
            </a:r>
            <a:endParaRPr lang="ko-KR" altLang="en-US" sz="2000" dirty="0"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5580112" y="1844824"/>
            <a:ext cx="2088232" cy="432048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20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callback method</a:t>
            </a:r>
            <a:endParaRPr lang="ko-KR" altLang="en-US" sz="2000" dirty="0"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2339752" y="1844824"/>
            <a:ext cx="1656184" cy="432048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20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interface</a:t>
            </a:r>
            <a:endParaRPr lang="ko-KR" altLang="en-US" sz="2000" dirty="0"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395536" y="1844824"/>
            <a:ext cx="1512168" cy="432048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20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View class</a:t>
            </a:r>
            <a:endParaRPr lang="ko-KR" altLang="en-US" sz="2000" dirty="0"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323528" y="2564904"/>
            <a:ext cx="6624736" cy="432048"/>
          </a:xfrm>
          <a:prstGeom prst="wedgeRoundRectCallout">
            <a:avLst>
              <a:gd name="adj1" fmla="val -35412"/>
              <a:gd name="adj2" fmla="val 72012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Mom: </a:t>
            </a:r>
            <a:r>
              <a:rPr lang="en-US" altLang="ko-KR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Chulsu</a:t>
            </a:r>
            <a:r>
              <a:rPr lang="en-US" altLang="ko-KR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, Please come back home by PM 6:00 </a:t>
            </a:r>
            <a:endParaRPr lang="ko-KR" alt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2843808" y="3284984"/>
            <a:ext cx="4104456" cy="432048"/>
          </a:xfrm>
          <a:prstGeom prst="wedgeRoundRectCallout">
            <a:avLst>
              <a:gd name="adj1" fmla="val 33602"/>
              <a:gd name="adj2" fmla="val 74390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Please tell me at PM 6:00</a:t>
            </a:r>
            <a:endParaRPr lang="ko-KR" alt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2411760" y="4149080"/>
            <a:ext cx="1512168" cy="432048"/>
          </a:xfrm>
          <a:prstGeom prst="wedgeRoundRectCallout">
            <a:avLst>
              <a:gd name="adj1" fmla="val 37852"/>
              <a:gd name="adj2" fmla="val 74390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OK~</a:t>
            </a:r>
            <a:r>
              <a:rPr lang="en-US" altLang="ko-KR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옛날목욕탕L" pitchFamily="18" charset="-127"/>
                <a:ea typeface="a옛날목욕탕L" pitchFamily="18" charset="-127"/>
                <a:cs typeface="Courier New" pitchFamily="49" charset="0"/>
                <a:sym typeface="Wingdings" pitchFamily="2" charset="2"/>
              </a:rPr>
              <a:t></a:t>
            </a:r>
            <a:endParaRPr lang="ko-KR" alt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3491880" y="5373216"/>
            <a:ext cx="2088232" cy="1152128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altLang="ko-KR" sz="32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callback method</a:t>
            </a:r>
            <a:endParaRPr lang="ko-KR" altLang="en-US" sz="3200" dirty="0"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  <p:pic>
        <p:nvPicPr>
          <p:cNvPr id="54274" name="Picture 2" descr="http://cfile26.uf.tistory.com/image/271F723E550790C919E84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4293096"/>
            <a:ext cx="1979712" cy="1979712"/>
          </a:xfrm>
          <a:prstGeom prst="rect">
            <a:avLst/>
          </a:prstGeom>
          <a:noFill/>
        </p:spPr>
      </p:pic>
      <p:sp>
        <p:nvSpPr>
          <p:cNvPr id="21" name="제목 1"/>
          <p:cNvSpPr txBox="1">
            <a:spLocks/>
          </p:cNvSpPr>
          <p:nvPr/>
        </p:nvSpPr>
        <p:spPr>
          <a:xfrm>
            <a:off x="683568" y="5229200"/>
            <a:ext cx="1368152" cy="648072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altLang="ko-KR" sz="3200" dirty="0" smtClean="0">
                <a:solidFill>
                  <a:srgbClr val="A5CA39"/>
                </a:solidFill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event</a:t>
            </a:r>
            <a:endParaRPr lang="ko-KR" altLang="en-US" sz="3200" dirty="0">
              <a:solidFill>
                <a:srgbClr val="A5CA39"/>
              </a:solidFill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/>
          <p:cNvSpPr txBox="1">
            <a:spLocks/>
          </p:cNvSpPr>
          <p:nvPr/>
        </p:nvSpPr>
        <p:spPr>
          <a:xfrm>
            <a:off x="0" y="2924944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4400" b="1" dirty="0" err="1" smtClean="0">
                <a:latin typeface="Courier New" pitchFamily="49" charset="0"/>
                <a:cs typeface="Courier New" pitchFamily="49" charset="0"/>
              </a:rPr>
              <a:t>OnLongClickListener</a:t>
            </a:r>
            <a:endParaRPr kumimoji="0" lang="ko-KR" altLang="en-US" sz="4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</p:txBody>
      </p:sp>
      <p:grpSp>
        <p:nvGrpSpPr>
          <p:cNvPr id="2" name="그룹 17"/>
          <p:cNvGrpSpPr/>
          <p:nvPr/>
        </p:nvGrpSpPr>
        <p:grpSpPr>
          <a:xfrm>
            <a:off x="1043608" y="2930350"/>
            <a:ext cx="360041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19" name="순서도: 처리 18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순서도: 처리 19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처리 20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1"/>
          <p:cNvGrpSpPr/>
          <p:nvPr/>
        </p:nvGrpSpPr>
        <p:grpSpPr>
          <a:xfrm flipH="1">
            <a:off x="7740352" y="2924944"/>
            <a:ext cx="360040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23" name="순서도: 처리 22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처리 23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처리 24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2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2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12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13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14" name="제목 1"/>
          <p:cNvSpPr txBox="1">
            <a:spLocks/>
          </p:cNvSpPr>
          <p:nvPr/>
        </p:nvSpPr>
        <p:spPr>
          <a:xfrm>
            <a:off x="0" y="116632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altLang="ko-KR" sz="3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Method of </a:t>
            </a:r>
            <a:r>
              <a:rPr lang="en-US" altLang="ko-KR" sz="3600" b="1" dirty="0" err="1" smtClean="0">
                <a:latin typeface="Courier New" pitchFamily="49" charset="0"/>
                <a:cs typeface="Courier New" pitchFamily="49" charset="0"/>
              </a:rPr>
              <a:t>OnLongClickListener</a:t>
            </a:r>
            <a:r>
              <a:rPr lang="en-US" altLang="ko-KR" sz="3600" b="1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 </a:t>
            </a:r>
            <a:r>
              <a:rPr lang="en-US" altLang="ko-KR" sz="36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interface</a:t>
            </a:r>
            <a:endParaRPr kumimoji="0" lang="ko-KR" altLang="en-US" sz="36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0" y="1628800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000" b="1" dirty="0" err="1" smtClean="0">
                <a:latin typeface="Courier New" pitchFamily="49" charset="0"/>
                <a:cs typeface="Courier New" pitchFamily="49" charset="0"/>
              </a:rPr>
              <a:t>OnLongClick</a:t>
            </a:r>
            <a:r>
              <a:rPr lang="en-US" altLang="ko-KR" sz="3000" b="1" dirty="0" smtClean="0">
                <a:latin typeface="Courier New" pitchFamily="49" charset="0"/>
                <a:cs typeface="Courier New" pitchFamily="49" charset="0"/>
              </a:rPr>
              <a:t>(View v) </a:t>
            </a:r>
            <a:r>
              <a:rPr lang="en-US" altLang="ko-KR" sz="2000" dirty="0" smtClean="0">
                <a:latin typeface="Courier New" pitchFamily="49" charset="0"/>
                <a:cs typeface="Courier New" pitchFamily="49" charset="0"/>
              </a:rPr>
              <a:t>// abstract </a:t>
            </a:r>
            <a:r>
              <a:rPr lang="en-US" altLang="ko-KR" sz="20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endParaRPr kumimoji="0" lang="ko-KR" altLang="en-US" sz="20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717032"/>
            <a:ext cx="9144000" cy="1960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2708920"/>
            <a:ext cx="8328925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/>
          <p:cNvSpPr txBox="1">
            <a:spLocks/>
          </p:cNvSpPr>
          <p:nvPr/>
        </p:nvSpPr>
        <p:spPr>
          <a:xfrm>
            <a:off x="0" y="2924944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4400" b="1" dirty="0" smtClean="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OnDragListener</a:t>
            </a:r>
            <a:endParaRPr kumimoji="1" lang="ko-KR" altLang="ko-KR" sz="4400" b="1" dirty="0" smtClean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</p:txBody>
      </p:sp>
      <p:grpSp>
        <p:nvGrpSpPr>
          <p:cNvPr id="2" name="그룹 17"/>
          <p:cNvGrpSpPr/>
          <p:nvPr/>
        </p:nvGrpSpPr>
        <p:grpSpPr>
          <a:xfrm>
            <a:off x="1835696" y="2924944"/>
            <a:ext cx="360041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19" name="순서도: 처리 18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순서도: 처리 19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처리 20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1"/>
          <p:cNvGrpSpPr/>
          <p:nvPr/>
        </p:nvGrpSpPr>
        <p:grpSpPr>
          <a:xfrm flipH="1">
            <a:off x="6876256" y="2924944"/>
            <a:ext cx="360040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23" name="순서도: 처리 22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처리 23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처리 24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2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2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12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13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14" name="제목 1"/>
          <p:cNvSpPr txBox="1">
            <a:spLocks/>
          </p:cNvSpPr>
          <p:nvPr/>
        </p:nvSpPr>
        <p:spPr>
          <a:xfrm>
            <a:off x="0" y="116632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altLang="ko-KR" sz="3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Method of </a:t>
            </a:r>
            <a:r>
              <a:rPr lang="en-US" altLang="ko-KR" sz="3600" b="1" dirty="0" err="1" smtClean="0">
                <a:latin typeface="Courier New" pitchFamily="49" charset="0"/>
                <a:cs typeface="Courier New" pitchFamily="49" charset="0"/>
              </a:rPr>
              <a:t>OnDragListener</a:t>
            </a:r>
            <a:r>
              <a:rPr lang="en-US" altLang="ko-KR" sz="36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 interface</a:t>
            </a:r>
            <a:endParaRPr kumimoji="0" lang="ko-KR" altLang="en-US" sz="36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0" y="2276872"/>
            <a:ext cx="9144000" cy="252028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40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Whenever you </a:t>
            </a:r>
            <a:r>
              <a:rPr lang="en-US" altLang="ko-KR" sz="4000" dirty="0" smtClean="0">
                <a:solidFill>
                  <a:srgbClr val="7030A0"/>
                </a:solidFill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pick-up</a:t>
            </a:r>
            <a:r>
              <a:rPr lang="en-US" altLang="ko-KR" sz="40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, </a:t>
            </a:r>
            <a:r>
              <a:rPr lang="en-US" altLang="ko-KR" sz="4000" dirty="0" smtClean="0">
                <a:solidFill>
                  <a:srgbClr val="7030A0"/>
                </a:solidFill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move </a:t>
            </a:r>
            <a:r>
              <a:rPr lang="en-US" altLang="ko-KR" sz="40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and </a:t>
            </a:r>
            <a:r>
              <a:rPr lang="en-US" altLang="ko-KR" sz="4000" dirty="0" smtClean="0">
                <a:solidFill>
                  <a:srgbClr val="7030A0"/>
                </a:solidFill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drop </a:t>
            </a:r>
            <a:r>
              <a:rPr lang="en-US" altLang="ko-KR" sz="40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the image.</a:t>
            </a:r>
          </a:p>
          <a:p>
            <a:pPr lvl="0" algn="ctr">
              <a:spcBef>
                <a:spcPct val="0"/>
              </a:spcBef>
              <a:defRPr/>
            </a:pPr>
            <a:r>
              <a:rPr kumimoji="0" lang="en-US" altLang="ko-KR" sz="4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This Listener</a:t>
            </a:r>
            <a:r>
              <a:rPr kumimoji="0" lang="en-US" altLang="ko-KR" sz="40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 will run.</a:t>
            </a:r>
            <a:endParaRPr kumimoji="0" lang="ko-KR" altLang="en-US" sz="40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0" y="1700808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000" b="1" dirty="0" err="1" smtClean="0">
                <a:latin typeface="Courier New" pitchFamily="49" charset="0"/>
                <a:cs typeface="Courier New" pitchFamily="49" charset="0"/>
              </a:rPr>
              <a:t>onDrag</a:t>
            </a:r>
            <a:r>
              <a:rPr lang="en-US" altLang="ko-KR" sz="3000" b="1" dirty="0" smtClean="0">
                <a:latin typeface="Courier New" pitchFamily="49" charset="0"/>
                <a:cs typeface="Courier New" pitchFamily="49" charset="0"/>
              </a:rPr>
              <a:t> (View v, </a:t>
            </a:r>
            <a:r>
              <a:rPr lang="en-US" altLang="ko-KR" sz="3000" b="1" dirty="0" err="1" smtClean="0">
                <a:latin typeface="Courier New" pitchFamily="49" charset="0"/>
                <a:cs typeface="Courier New" pitchFamily="49" charset="0"/>
              </a:rPr>
              <a:t>DragEvent</a:t>
            </a:r>
            <a:r>
              <a:rPr lang="en-US" altLang="ko-KR" sz="3000" b="1" dirty="0" smtClean="0">
                <a:latin typeface="Courier New" pitchFamily="49" charset="0"/>
                <a:cs typeface="Courier New" pitchFamily="49" charset="0"/>
              </a:rPr>
              <a:t> event)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altLang="ko-KR" sz="2000" dirty="0" smtClean="0">
                <a:latin typeface="Courier New" pitchFamily="49" charset="0"/>
                <a:cs typeface="Courier New" pitchFamily="49" charset="0"/>
              </a:rPr>
              <a:t>// abstract </a:t>
            </a:r>
            <a:r>
              <a:rPr lang="en-US" altLang="ko-KR" sz="20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endParaRPr kumimoji="0" lang="ko-KR" altLang="en-US" sz="20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7139</TotalTime>
  <Words>443</Words>
  <Application>Microsoft Office PowerPoint</Application>
  <PresentationFormat>화면 슬라이드 쇼(4:3)</PresentationFormat>
  <Paragraphs>133</Paragraphs>
  <Slides>38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6" baseType="lpstr">
      <vt:lpstr>굴림</vt:lpstr>
      <vt:lpstr>Arial</vt:lpstr>
      <vt:lpstr>맑은 고딕</vt:lpstr>
      <vt:lpstr>a옛날목욕탕L</vt:lpstr>
      <vt:lpstr>나눔손글씨 붓</vt:lpstr>
      <vt:lpstr>Courier New</vt:lpstr>
      <vt:lpstr>Wingdings</vt:lpstr>
      <vt:lpstr>Office 테마</vt:lpstr>
      <vt:lpstr>Hanbok Dress up Game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Name Card</dc:title>
  <dc:creator>snote</dc:creator>
  <cp:lastModifiedBy>snote</cp:lastModifiedBy>
  <cp:revision>292</cp:revision>
  <dcterms:created xsi:type="dcterms:W3CDTF">2016-06-27T08:00:15Z</dcterms:created>
  <dcterms:modified xsi:type="dcterms:W3CDTF">2016-08-15T20:26:12Z</dcterms:modified>
</cp:coreProperties>
</file>