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267" r:id="rId2"/>
    <p:sldId id="324" r:id="rId3"/>
    <p:sldId id="325" r:id="rId4"/>
    <p:sldId id="331" r:id="rId5"/>
    <p:sldId id="332" r:id="rId6"/>
    <p:sldId id="326" r:id="rId7"/>
    <p:sldId id="334" r:id="rId8"/>
    <p:sldId id="297" r:id="rId9"/>
    <p:sldId id="298" r:id="rId10"/>
    <p:sldId id="302" r:id="rId11"/>
    <p:sldId id="301" r:id="rId12"/>
    <p:sldId id="304" r:id="rId13"/>
    <p:sldId id="333" r:id="rId14"/>
    <p:sldId id="335" r:id="rId15"/>
    <p:sldId id="336" r:id="rId16"/>
    <p:sldId id="296" r:id="rId17"/>
    <p:sldId id="303" r:id="rId18"/>
    <p:sldId id="305" r:id="rId19"/>
    <p:sldId id="320" r:id="rId20"/>
    <p:sldId id="306" r:id="rId21"/>
    <p:sldId id="319" r:id="rId22"/>
    <p:sldId id="317" r:id="rId23"/>
    <p:sldId id="321" r:id="rId24"/>
    <p:sldId id="322" r:id="rId25"/>
    <p:sldId id="318" r:id="rId26"/>
    <p:sldId id="330" r:id="rId27"/>
    <p:sldId id="323" r:id="rId28"/>
    <p:sldId id="338" r:id="rId29"/>
    <p:sldId id="339" r:id="rId30"/>
    <p:sldId id="340" r:id="rId31"/>
    <p:sldId id="341" r:id="rId32"/>
    <p:sldId id="294" r:id="rId33"/>
    <p:sldId id="309" r:id="rId34"/>
    <p:sldId id="308" r:id="rId35"/>
    <p:sldId id="307" r:id="rId36"/>
    <p:sldId id="310" r:id="rId37"/>
    <p:sldId id="295" r:id="rId38"/>
    <p:sldId id="311" r:id="rId39"/>
    <p:sldId id="313" r:id="rId40"/>
    <p:sldId id="312" r:id="rId41"/>
    <p:sldId id="314" r:id="rId42"/>
    <p:sldId id="315" r:id="rId43"/>
    <p:sldId id="316" r:id="rId44"/>
    <p:sldId id="327" r:id="rId45"/>
    <p:sldId id="328" r:id="rId46"/>
    <p:sldId id="329" r:id="rId47"/>
    <p:sldId id="291" r:id="rId48"/>
    <p:sldId id="337" r:id="rId49"/>
  </p:sldIdLst>
  <p:sldSz cx="9144000" cy="6858000" type="screen4x3"/>
  <p:notesSz cx="6858000" cy="9144000"/>
  <p:embeddedFontLst>
    <p:embeddedFont>
      <p:font typeface="맑은 고딕" pitchFamily="50" charset="-127"/>
      <p:regular r:id="rId51"/>
      <p:bold r:id="rId52"/>
    </p:embeddedFont>
    <p:embeddedFont>
      <p:font typeface="a옛날목욕탕L" pitchFamily="18" charset="-127"/>
      <p:regular r:id="rId53"/>
    </p:embeddedFont>
    <p:embeddedFont>
      <p:font typeface="나눔손글씨 붓" pitchFamily="66" charset="-127"/>
      <p:regular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5CA39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4" autoAdjust="0"/>
  </p:normalViewPr>
  <p:slideViewPr>
    <p:cSldViewPr>
      <p:cViewPr varScale="1">
        <p:scale>
          <a:sx n="74" d="100"/>
          <a:sy n="74" d="100"/>
        </p:scale>
        <p:origin x="-113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investinholland.com/nfia_media/2011/03/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460247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Facebook</a:t>
            </a: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Login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99792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647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8674" name="Picture 2" descr="http://cfile2.uf.tistory.com/image/137FCA394DE278880958F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908720"/>
            <a:ext cx="6880216" cy="4464496"/>
          </a:xfrm>
          <a:prstGeom prst="rect">
            <a:avLst/>
          </a:prstGeom>
          <a:noFill/>
        </p:spPr>
      </p:pic>
      <p:sp>
        <p:nvSpPr>
          <p:cNvPr id="22" name="제목 1"/>
          <p:cNvSpPr txBox="1">
            <a:spLocks/>
          </p:cNvSpPr>
          <p:nvPr/>
        </p:nvSpPr>
        <p:spPr>
          <a:xfrm>
            <a:off x="1331640" y="3429000"/>
            <a:ext cx="165618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class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211960" y="3356992"/>
            <a:ext cx="165618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/>
            <a:r>
              <a:rPr lang="en-US" altLang="ko-KR" sz="440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object</a:t>
            </a:r>
            <a:endParaRPr lang="ko-KR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756399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179512" y="0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Class Marine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 attack ability;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ko-KR" altLang="en-US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shield ability;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altLang="ko-KR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 HP;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endParaRPr lang="ko-KR" alt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1628800"/>
            <a:ext cx="2556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//action function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void attack();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void stop();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void move();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……..</a:t>
            </a:r>
          </a:p>
          <a:p>
            <a:r>
              <a:rPr lang="en-US" altLang="ko-KR" b="1" smtClean="0">
                <a:latin typeface="Courier New" pitchFamily="49" charset="0"/>
                <a:cs typeface="Courier New" pitchFamily="49" charset="0"/>
              </a:rPr>
              <a:t>};</a:t>
            </a:r>
            <a:endParaRPr lang="ko-KR" altLang="en-US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508104" y="2492896"/>
            <a:ext cx="2520280" cy="1080120"/>
            <a:chOff x="5508104" y="2492896"/>
            <a:chExt cx="2520280" cy="1080120"/>
          </a:xfrm>
        </p:grpSpPr>
        <p:sp>
          <p:nvSpPr>
            <p:cNvPr id="25" name="타원 24"/>
            <p:cNvSpPr/>
            <p:nvPr/>
          </p:nvSpPr>
          <p:spPr>
            <a:xfrm>
              <a:off x="6444208" y="2996952"/>
              <a:ext cx="648072" cy="576064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>
              <a:solidFill>
                <a:srgbClr val="F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08104" y="2492896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latin typeface="a옛날목욕탕L" pitchFamily="18" charset="-127"/>
                  <a:ea typeface="a옛날목욕탕L" pitchFamily="18" charset="-127"/>
                  <a:cs typeface="Courier New" pitchFamily="49" charset="0"/>
                </a:rPr>
                <a:t>Object of Marine class</a:t>
              </a:r>
              <a:endParaRPr lang="ko-KR" altLang="en-US">
                <a:latin typeface="a옛날목욕탕L" pitchFamily="18" charset="-127"/>
                <a:ea typeface="a옛날목욕탕L" pitchFamily="18" charset="-127"/>
                <a:cs typeface="Courier New" pitchFamily="49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419872" y="1196752"/>
            <a:ext cx="1872208" cy="5445224"/>
            <a:chOff x="2627784" y="764704"/>
            <a:chExt cx="1872208" cy="5445224"/>
          </a:xfrm>
        </p:grpSpPr>
        <p:sp>
          <p:nvSpPr>
            <p:cNvPr id="26" name="타원 25"/>
            <p:cNvSpPr/>
            <p:nvPr/>
          </p:nvSpPr>
          <p:spPr>
            <a:xfrm>
              <a:off x="2627784" y="5301208"/>
              <a:ext cx="1872208" cy="90872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0" name="직선 화살표 연결선 29"/>
            <p:cNvCxnSpPr>
              <a:stCxn id="26" idx="0"/>
            </p:cNvCxnSpPr>
            <p:nvPr/>
          </p:nvCxnSpPr>
          <p:spPr>
            <a:xfrm flipH="1" flipV="1">
              <a:off x="2771800" y="764704"/>
              <a:ext cx="792088" cy="4536504"/>
            </a:xfrm>
            <a:prstGeom prst="straightConnector1">
              <a:avLst/>
            </a:prstGeom>
            <a:ln w="34925">
              <a:solidFill>
                <a:srgbClr val="FF2F2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843808" y="2636912"/>
            <a:ext cx="6120680" cy="3888432"/>
            <a:chOff x="2051720" y="2204864"/>
            <a:chExt cx="6120680" cy="3888432"/>
          </a:xfrm>
        </p:grpSpPr>
        <p:sp>
          <p:nvSpPr>
            <p:cNvPr id="31" name="직사각형 30"/>
            <p:cNvSpPr/>
            <p:nvPr/>
          </p:nvSpPr>
          <p:spPr>
            <a:xfrm>
              <a:off x="6444208" y="4437112"/>
              <a:ext cx="1728192" cy="16561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2" name="직선 화살표 연결선 31"/>
            <p:cNvCxnSpPr>
              <a:stCxn id="31" idx="0"/>
            </p:cNvCxnSpPr>
            <p:nvPr/>
          </p:nvCxnSpPr>
          <p:spPr>
            <a:xfrm flipH="1" flipV="1">
              <a:off x="2051720" y="2204864"/>
              <a:ext cx="5256584" cy="2232248"/>
            </a:xfrm>
            <a:prstGeom prst="straightConnector1">
              <a:avLst/>
            </a:prstGeom>
            <a:ln w="38100">
              <a:solidFill>
                <a:srgbClr val="FF2F2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34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35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4283968" y="141277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Marine</a:t>
            </a:r>
            <a:r>
              <a:rPr lang="en-US" altLang="ko-KR" sz="32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myMarine1; </a:t>
            </a:r>
            <a:endParaRPr lang="ko-KR" altLang="en-US" sz="3200" b="1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342900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Marine</a:t>
            </a:r>
            <a:r>
              <a:rPr lang="en-US" altLang="ko-KR" sz="32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myMarine2; </a:t>
            </a:r>
            <a:endParaRPr lang="ko-KR" altLang="en-US" sz="3200" b="1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548680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Marine</a:t>
            </a:r>
            <a:endParaRPr lang="ko-KR" altLang="en-US" sz="3200" b="1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1124744"/>
            <a:ext cx="3024336" cy="46085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attack ability;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ko-KR" alt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shield ability;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HP;</a:t>
            </a:r>
          </a:p>
          <a:p>
            <a:endParaRPr lang="en-US" altLang="ko-K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attack();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stop();</a:t>
            </a:r>
          </a:p>
          <a:p>
            <a:r>
              <a:rPr lang="en-US" altLang="ko-K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move();</a:t>
            </a:r>
          </a:p>
          <a:p>
            <a:endParaRPr lang="en-US" altLang="ko-K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988840"/>
            <a:ext cx="10081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077072"/>
            <a:ext cx="10081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직선 연결선 21"/>
          <p:cNvCxnSpPr/>
          <p:nvPr/>
        </p:nvCxnSpPr>
        <p:spPr>
          <a:xfrm>
            <a:off x="4427984" y="2348880"/>
            <a:ext cx="1656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355976" y="4365104"/>
            <a:ext cx="1656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95936" y="2132856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HP</a:t>
            </a:r>
            <a:endParaRPr lang="ko-KR" altLang="en-US" sz="200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3928" y="414908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HP</a:t>
            </a:r>
            <a:endParaRPr lang="ko-KR" altLang="en-US" sz="2000">
              <a:latin typeface="a옛날목욕탕L" pitchFamily="18" charset="-127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7" name="폭발 1 26"/>
          <p:cNvSpPr/>
          <p:nvPr/>
        </p:nvSpPr>
        <p:spPr>
          <a:xfrm>
            <a:off x="6516216" y="2348880"/>
            <a:ext cx="2267744" cy="100811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옛날목욕탕L" pitchFamily="18" charset="-127"/>
                <a:ea typeface="a옛날목욕탕L" pitchFamily="18" charset="-127"/>
              </a:rPr>
              <a:t>Attacked!</a:t>
            </a:r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76056" y="2204864"/>
            <a:ext cx="108012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31640" y="5517232"/>
            <a:ext cx="69127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myMarine1</a:t>
            </a:r>
            <a:r>
              <a:rPr lang="en-US" altLang="ko-KR" sz="4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ko-KR" sz="4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stop()</a:t>
            </a:r>
            <a:endParaRPr lang="en-US" altLang="ko-KR" sz="4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8568952" cy="115212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JAVA </a:t>
            </a:r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has</a:t>
            </a: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467544" y="126876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No pointer</a:t>
            </a:r>
            <a:endParaRPr lang="ko-KR" altLang="en-US" sz="24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207766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But almost all 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variables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act like 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pointer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who store address of objects.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364502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a; </a:t>
            </a:r>
            <a:endParaRPr lang="ko-KR" altLang="en-US" sz="3200" b="1" dirty="0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458112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a.someMethod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(); </a:t>
            </a:r>
            <a:r>
              <a:rPr lang="en-US" altLang="ko-KR" sz="3200" b="1" dirty="0" smtClean="0">
                <a:solidFill>
                  <a:srgbClr val="FF00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//error! </a:t>
            </a:r>
            <a:endParaRPr lang="ko-KR" altLang="en-US" sz="3200" b="1" dirty="0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8568952" cy="115212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JAVA </a:t>
            </a:r>
            <a:r>
              <a:rPr lang="en-US" altLang="ko-KR" sz="36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has</a:t>
            </a:r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467544" y="126876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No pointer</a:t>
            </a:r>
            <a:endParaRPr lang="ko-KR" altLang="en-US" sz="2400" dirty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207766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But almost all 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variables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act like </a:t>
            </a:r>
            <a:r>
              <a:rPr lang="en-US" altLang="ko-KR" sz="3200" dirty="0" smtClean="0">
                <a:solidFill>
                  <a:schemeClr val="accent1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pointer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who store address of objects.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364502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a = new </a:t>
            </a:r>
            <a:r>
              <a:rPr lang="en-US" altLang="ko-KR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(); </a:t>
            </a:r>
            <a:endParaRPr lang="ko-KR" altLang="en-US" sz="3200" b="1" dirty="0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458112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a.someMethod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(); 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//It works! 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0" y="260648"/>
            <a:ext cx="9144000" cy="606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9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0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Inheritance</a:t>
            </a:r>
            <a:endParaRPr lang="ko-KR" altLang="en-US" sz="4400"/>
          </a:p>
        </p:txBody>
      </p:sp>
      <p:grpSp>
        <p:nvGrpSpPr>
          <p:cNvPr id="2" name="그룹 17"/>
          <p:cNvGrpSpPr/>
          <p:nvPr/>
        </p:nvGrpSpPr>
        <p:grpSpPr>
          <a:xfrm>
            <a:off x="2627784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012160" y="295576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539552" y="465860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Parent Class</a:t>
            </a:r>
            <a:endParaRPr lang="ko-KR" altLang="en-US" sz="440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64088" y="476672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Child Class</a:t>
            </a:r>
            <a:endParaRPr lang="ko-KR" altLang="en-US" sz="4400"/>
          </a:p>
        </p:txBody>
      </p:sp>
      <p:sp>
        <p:nvSpPr>
          <p:cNvPr id="10" name="위쪽 화살표 9"/>
          <p:cNvSpPr/>
          <p:nvPr/>
        </p:nvSpPr>
        <p:spPr>
          <a:xfrm rot="5400000">
            <a:off x="4427984" y="404664"/>
            <a:ext cx="432048" cy="1152128"/>
          </a:xfrm>
          <a:prstGeom prst="upArrow">
            <a:avLst/>
          </a:prstGeom>
          <a:solidFill>
            <a:srgbClr val="A5CA39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915816" y="1196752"/>
            <a:ext cx="3528392" cy="50405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smtClean="0">
                <a:latin typeface="a옛날목욕탕L" pitchFamily="18" charset="-127"/>
                <a:ea typeface="a옛날목욕탕L" pitchFamily="18" charset="-127"/>
              </a:rPr>
              <a:t>Give his method, variables…</a:t>
            </a:r>
            <a:endParaRPr lang="ko-KR" altLang="en-US" sz="20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801" y="2619377"/>
            <a:ext cx="89071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5508104" y="2564904"/>
            <a:ext cx="3240360" cy="4223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240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</a:rPr>
              <a:t>Parent Class</a:t>
            </a:r>
            <a:endParaRPr lang="ko-KR" altLang="en-US" sz="2400">
              <a:solidFill>
                <a:srgbClr val="A5CA39"/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339752" y="2564904"/>
            <a:ext cx="2160240" cy="42231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240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</a:rPr>
              <a:t>Child Class</a:t>
            </a:r>
            <a:endParaRPr lang="ko-KR" altLang="en-US" sz="2400">
              <a:solidFill>
                <a:srgbClr val="A5CA39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68144" y="3356992"/>
            <a:ext cx="2664296" cy="30243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endParaRPr lang="en-US" altLang="ko-KR" sz="200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latin typeface="Courier New" pitchFamily="49" charset="0"/>
                <a:cs typeface="Courier New" pitchFamily="49" charset="0"/>
              </a:rPr>
              <a:t>setContentView</a:t>
            </a:r>
            <a:endParaRPr lang="en-US" altLang="ko-KR" sz="2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latin typeface="Courier New" pitchFamily="49" charset="0"/>
                <a:cs typeface="Courier New" pitchFamily="49" charset="0"/>
              </a:rPr>
              <a:t>findViewById</a:t>
            </a:r>
            <a:endParaRPr lang="en-US" altLang="ko-KR" sz="2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latin typeface="Courier New" pitchFamily="49" charset="0"/>
                <a:cs typeface="Courier New" pitchFamily="49" charset="0"/>
              </a:rPr>
              <a:t>getSystemService</a:t>
            </a:r>
            <a:endParaRPr lang="en-US" altLang="ko-KR" sz="2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latin typeface="Courier New" pitchFamily="49" charset="0"/>
                <a:cs typeface="Courier New" pitchFamily="49" charset="0"/>
              </a:rPr>
              <a:t>onResume</a:t>
            </a:r>
            <a:endParaRPr lang="en-US" altLang="ko-KR" sz="2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latin typeface="Courier New" pitchFamily="49" charset="0"/>
                <a:cs typeface="Courier New" pitchFamily="49" charset="0"/>
              </a:rPr>
              <a:t>onPause</a:t>
            </a:r>
            <a:endParaRPr lang="en-US" altLang="ko-KR" sz="2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</a:p>
          <a:p>
            <a:pPr algn="ctr"/>
            <a:endParaRPr lang="ko-KR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79712" y="3284984"/>
            <a:ext cx="2664296" cy="30243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000" err="1" smtClean="0">
                <a:solidFill>
                  <a:srgbClr val="A5CA39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endParaRPr lang="en-US" altLang="ko-KR" sz="2000" smtClean="0">
              <a:solidFill>
                <a:srgbClr val="A5CA39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endParaRPr lang="en-US" altLang="ko-KR" sz="200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endParaRPr lang="en-US" altLang="ko-KR" sz="200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getSystemService</a:t>
            </a:r>
            <a:endParaRPr lang="en-US" altLang="ko-KR" sz="200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onResume</a:t>
            </a:r>
            <a:endParaRPr lang="en-US" altLang="ko-KR" sz="200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err="1" smtClean="0">
                <a:solidFill>
                  <a:srgbClr val="A5CA39"/>
                </a:solidFill>
                <a:latin typeface="Courier New" pitchFamily="49" charset="0"/>
                <a:cs typeface="Courier New" pitchFamily="49" charset="0"/>
              </a:rPr>
              <a:t>onPause</a:t>
            </a:r>
            <a:endParaRPr lang="en-US" altLang="ko-KR" sz="2000" smtClean="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altLang="ko-KR" sz="2000" smtClean="0">
                <a:solidFill>
                  <a:srgbClr val="A5CA39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…</a:t>
            </a:r>
          </a:p>
          <a:p>
            <a:pPr algn="ctr"/>
            <a:endParaRPr lang="ko-KR" altLang="en-US" sz="2000">
              <a:solidFill>
                <a:srgbClr val="A5CA3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1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179512" y="116632"/>
            <a:ext cx="8712968" cy="17390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200" smtClean="0">
                <a:latin typeface="a옛날목욕탕L" pitchFamily="18" charset="-127"/>
                <a:ea typeface="a옛날목욕탕L" pitchFamily="18" charset="-127"/>
              </a:rPr>
              <a:t>All Java classes are directly or in directly derived from a class named </a:t>
            </a:r>
            <a:r>
              <a:rPr lang="en-US" altLang="ko-KR" sz="32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object</a:t>
            </a:r>
            <a:endParaRPr lang="ko-KR" altLang="en-US" sz="32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628800"/>
            <a:ext cx="5760640" cy="46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6228184" y="3501008"/>
            <a:ext cx="2700808" cy="14401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toString</a:t>
            </a:r>
            <a:r>
              <a:rPr lang="en-US" altLang="ko-KR" sz="28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</a:p>
          <a:p>
            <a:pPr algn="ctr"/>
            <a:r>
              <a:rPr lang="en-US" altLang="ko-KR" sz="28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  <a:endParaRPr lang="ko-KR" altLang="en-US" sz="2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76872"/>
            <a:ext cx="4248472" cy="2024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Example of </a:t>
            </a:r>
            <a:r>
              <a:rPr lang="en-US" altLang="ko-KR" sz="4400" err="1" smtClean="0">
                <a:latin typeface="a옛날목욕탕L" pitchFamily="18" charset="-127"/>
                <a:ea typeface="a옛날목욕탕L" pitchFamily="18" charset="-127"/>
              </a:rPr>
              <a:t>toString</a:t>
            </a:r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()</a:t>
            </a:r>
            <a:endParaRPr lang="ko-KR" altLang="en-US" sz="4400"/>
          </a:p>
        </p:txBody>
      </p:sp>
      <p:grpSp>
        <p:nvGrpSpPr>
          <p:cNvPr id="3" name="그룹 13"/>
          <p:cNvGrpSpPr/>
          <p:nvPr/>
        </p:nvGrpSpPr>
        <p:grpSpPr>
          <a:xfrm>
            <a:off x="3903790" y="2492896"/>
            <a:ext cx="5240210" cy="1145083"/>
            <a:chOff x="3903790" y="2492896"/>
            <a:chExt cx="5240210" cy="1145083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03790" y="2492896"/>
              <a:ext cx="5240210" cy="1145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6012160" y="3284984"/>
              <a:ext cx="1584176" cy="288032"/>
            </a:xfrm>
            <a:prstGeom prst="rect">
              <a:avLst/>
            </a:prstGeom>
            <a:noFill/>
            <a:ln w="38100"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</a:rPr>
              <a:t>EditText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3131840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31572" y="295824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Example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484784"/>
            <a:ext cx="5904656" cy="443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179512" y="1340768"/>
            <a:ext cx="252028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hash?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07504" y="2420888"/>
            <a:ext cx="8928992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Java does not allow that user access to address.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So they made address of “hash”.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14613" y="4589785"/>
            <a:ext cx="19621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Example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107504" y="1340768"/>
            <a:ext cx="8928992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Object1==object2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//It checks whether hash is equal or not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6156" y="2967898"/>
            <a:ext cx="8928992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Object1.equals(object2)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//It checks whether hash is equal or not, also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5008" y="4437112"/>
            <a:ext cx="8928992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But if the object is 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String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then the 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method is </a:t>
            </a:r>
            <a:r>
              <a:rPr lang="en-US" altLang="ko-KR" sz="3200" dirty="0" err="1" smtClean="0">
                <a:solidFill>
                  <a:srgbClr val="FF0000"/>
                </a:solidFill>
                <a:latin typeface="a옛날목욕탕L" pitchFamily="18" charset="-127"/>
                <a:ea typeface="a옛날목욕탕L" pitchFamily="18" charset="-127"/>
              </a:rPr>
              <a:t>overrided</a:t>
            </a:r>
            <a:endParaRPr lang="en-US" altLang="ko-KR" sz="3200" dirty="0" smtClean="0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Override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3059832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652120" y="297640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Override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11560" y="1268760"/>
            <a:ext cx="4104456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Parent Class : Object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11560" y="2924944"/>
            <a:ext cx="4176464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Child Class : String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87624" y="2132856"/>
            <a:ext cx="2376264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187624" y="3645024"/>
            <a:ext cx="3672408" cy="122413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b="1" dirty="0" smtClean="0">
                <a:solidFill>
                  <a:srgbClr val="FFCC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@Overriding</a:t>
            </a:r>
          </a:p>
          <a:p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331640" y="4941168"/>
            <a:ext cx="6480720" cy="7200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Changing parent class’ method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04664"/>
            <a:ext cx="183695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4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</a:rPr>
              <a:t>Overrided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equals()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1052736"/>
            <a:ext cx="9144000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StringObject1==StringObject2</a:t>
            </a:r>
          </a:p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//It checks whether hash is equal or not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77072"/>
            <a:ext cx="8748464" cy="58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2492896"/>
            <a:ext cx="9144000" cy="151216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StringObject1.equals(StringObject2)</a:t>
            </a:r>
          </a:p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//It checks whether the contents are equal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Android Java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483768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300192" y="297640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420359" cy="513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9592" y="2492896"/>
            <a:ext cx="652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▲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public : external class and method can access this class ‘</a:t>
            </a:r>
            <a:r>
              <a:rPr lang="en-US" altLang="ko-KR" sz="1600" dirty="0" err="1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HelloWorld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’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2492896"/>
            <a:ext cx="1008112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35696" y="2492896"/>
            <a:ext cx="1008112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95736" y="3284984"/>
            <a:ext cx="108012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062" y="5517232"/>
            <a:ext cx="6987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Static: not belong to something. Everything in the class </a:t>
            </a:r>
            <a:r>
              <a:rPr lang="en-US" altLang="ko-KR" sz="1600" b="1" i="1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shares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that method</a:t>
            </a: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043608" y="3284984"/>
            <a:ext cx="1584176" cy="230425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5896" y="3933056"/>
            <a:ext cx="4503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String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is class. It make object named ‘Message’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555776" y="4077072"/>
            <a:ext cx="108012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03648" y="4509120"/>
            <a:ext cx="468052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79712" y="4509120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▲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Object out invoke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method ‘</a:t>
            </a:r>
            <a:r>
              <a:rPr lang="en-US" altLang="ko-KR" sz="1600" dirty="0" err="1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println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’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and the parameter is ‘message’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9752" y="1844824"/>
            <a:ext cx="3837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File name and class name should be same</a:t>
            </a:r>
          </a:p>
        </p:txBody>
      </p:sp>
      <p:grpSp>
        <p:nvGrpSpPr>
          <p:cNvPr id="18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5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24" name="TextBox 23"/>
          <p:cNvSpPr txBox="1"/>
          <p:nvPr/>
        </p:nvSpPr>
        <p:spPr>
          <a:xfrm>
            <a:off x="611560" y="-99392"/>
            <a:ext cx="794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String message </a:t>
            </a:r>
          </a:p>
          <a:p>
            <a:r>
              <a:rPr lang="en-US" altLang="ko-KR" sz="36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= new String(“Hello World”);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1412776"/>
            <a:ext cx="9144000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Like 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main() method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in ordinary java</a:t>
            </a:r>
            <a:endParaRPr lang="en-US" altLang="ko-KR" sz="32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564904"/>
            <a:ext cx="9232674" cy="285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2267744" y="1340768"/>
            <a:ext cx="597666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this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and   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4400" b="1" dirty="0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super </a:t>
            </a:r>
            <a:endParaRPr lang="ko-KR" altLang="en-US" sz="4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007475"/>
            <a:ext cx="9144000" cy="67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4462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42592" y="1052736"/>
            <a:ext cx="7057800" cy="43204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Public class 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extends </a:t>
            </a:r>
            <a:r>
              <a:rPr kumimoji="0" lang="en-US" altLang="ko-KR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parentClass</a:t>
            </a:r>
            <a:endParaRPr kumimoji="0" lang="en-US" altLang="ko-K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{</a:t>
            </a:r>
            <a:endParaRPr lang="en-US" altLang="ko-KR" sz="4400" b="1" dirty="0" smtClean="0">
              <a:solidFill>
                <a:schemeClr val="bg1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a; 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char b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;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err="1" smtClean="0">
                <a:solidFill>
                  <a:srgbClr val="FF00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4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x, char y){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	a=x; b=y;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}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4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}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5085184"/>
            <a:ext cx="9144000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myObj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=new </a:t>
            </a:r>
            <a:r>
              <a:rPr kumimoji="0" lang="en-US" altLang="ko-KR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kumimoji="0" lang="en-US" altLang="ko-K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(10,’hello’)</a:t>
            </a:r>
            <a:endParaRPr kumimoji="0" lang="ko-KR" alt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76672"/>
            <a:ext cx="3118222" cy="58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50666"/>
            <a:ext cx="5940152" cy="465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11560" y="1484784"/>
            <a:ext cx="410445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4462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Constructor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42592" y="1052736"/>
            <a:ext cx="7057800" cy="432048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Public class 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extends </a:t>
            </a:r>
            <a:r>
              <a:rPr kumimoji="0" lang="en-US" altLang="ko-KR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parentClass</a:t>
            </a:r>
            <a:endParaRPr kumimoji="0" lang="en-US" altLang="ko-KR" sz="4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{	</a:t>
            </a:r>
            <a:endParaRPr lang="en-US" altLang="ko-KR" sz="4400" b="1" dirty="0" smtClean="0">
              <a:solidFill>
                <a:srgbClr val="0070C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a; char b;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4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x, char y){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	a=x; b=y;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b="1" dirty="0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</a:t>
            </a:r>
            <a:r>
              <a:rPr lang="en-US" altLang="ko-KR" sz="4400" b="1" dirty="0" err="1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super.parentClass</a:t>
            </a:r>
            <a:r>
              <a:rPr lang="en-US" altLang="ko-KR" sz="4400" b="1" dirty="0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4400" b="1" dirty="0" err="1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m,n</a:t>
            </a:r>
            <a:r>
              <a:rPr lang="en-US" altLang="ko-KR" sz="4400" b="1" dirty="0" smtClean="0">
                <a:solidFill>
                  <a:srgbClr val="0070C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  <a:endParaRPr lang="en-US" altLang="ko-KR" sz="44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}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0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onCreate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()</a:t>
            </a:r>
            <a:endParaRPr lang="ko-KR" altLang="en-US" sz="4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1412776"/>
            <a:ext cx="9144000" cy="79208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Like </a:t>
            </a:r>
            <a:r>
              <a:rPr lang="en-US" altLang="ko-KR" sz="32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main() method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 in ordinary java</a:t>
            </a:r>
            <a:endParaRPr lang="en-US" altLang="ko-KR" sz="3200" dirty="0" smtClean="0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2564904"/>
            <a:ext cx="9232674" cy="285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/>
          <p:cNvGrpSpPr/>
          <p:nvPr/>
        </p:nvGrpSpPr>
        <p:grpSpPr>
          <a:xfrm>
            <a:off x="1907704" y="2564904"/>
            <a:ext cx="6480720" cy="1440160"/>
            <a:chOff x="1907704" y="2564904"/>
            <a:chExt cx="6480720" cy="1440160"/>
          </a:xfrm>
        </p:grpSpPr>
        <p:sp>
          <p:nvSpPr>
            <p:cNvPr id="11" name="직사각형 10"/>
            <p:cNvSpPr/>
            <p:nvPr/>
          </p:nvSpPr>
          <p:spPr>
            <a:xfrm>
              <a:off x="5580112" y="2564904"/>
              <a:ext cx="2808312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1" idx="2"/>
            </p:cNvCxnSpPr>
            <p:nvPr/>
          </p:nvCxnSpPr>
          <p:spPr>
            <a:xfrm flipH="1">
              <a:off x="1907704" y="2996952"/>
              <a:ext cx="5076564" cy="10081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051720" y="2564904"/>
            <a:ext cx="2232248" cy="936104"/>
            <a:chOff x="2051720" y="2564904"/>
            <a:chExt cx="2232248" cy="936104"/>
          </a:xfrm>
        </p:grpSpPr>
        <p:sp>
          <p:nvSpPr>
            <p:cNvPr id="18" name="직사각형 17"/>
            <p:cNvSpPr/>
            <p:nvPr/>
          </p:nvSpPr>
          <p:spPr>
            <a:xfrm>
              <a:off x="2051720" y="2564904"/>
              <a:ext cx="2232248" cy="43204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>
              <a:stCxn id="18" idx="2"/>
            </p:cNvCxnSpPr>
            <p:nvPr/>
          </p:nvCxnSpPr>
          <p:spPr>
            <a:xfrm>
              <a:off x="3167844" y="2996952"/>
              <a:ext cx="180020" cy="50405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View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Class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843808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5868144" y="295585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660232" y="4365104"/>
            <a:ext cx="2483768" cy="24928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9" name="직사각형 18"/>
          <p:cNvSpPr/>
          <p:nvPr/>
        </p:nvSpPr>
        <p:spPr>
          <a:xfrm>
            <a:off x="251520" y="1124744"/>
            <a:ext cx="8676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Without xml file, we can also make UI components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0" y="2276872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Button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= new Button(this);</a:t>
            </a:r>
          </a:p>
          <a:p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RelativeLayout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= new 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RelativeLayout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(this);</a:t>
            </a:r>
          </a:p>
          <a:p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myLayout.addView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</a:t>
            </a:r>
            <a:r>
              <a:rPr lang="en-US" altLang="ko-KR" sz="16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3068960"/>
            <a:ext cx="6408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setContentView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myLayout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 </a:t>
            </a:r>
            <a:endParaRPr lang="ko-KR" altLang="en-US" sz="1600" b="1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31640" y="3174067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myButton.setText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(“Press Me”);</a:t>
            </a:r>
          </a:p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myButton.setBackgroundColor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</a:t>
            </a:r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Color.YELLOW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);</a:t>
            </a:r>
          </a:p>
          <a:p>
            <a:r>
              <a:rPr lang="en-US" altLang="ko-KR" sz="1600" b="1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myButton.setTransformationMethod</a:t>
            </a:r>
            <a:r>
              <a:rPr lang="en-US" altLang="ko-KR" sz="16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(null);</a:t>
            </a:r>
            <a:endParaRPr lang="ko-KR" altLang="en-US" sz="1600" b="1"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6732240" y="4437112"/>
            <a:ext cx="1368152" cy="43204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</a:rPr>
              <a:t>PRESS ME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19685E-6 L 3.05556E-6 0.1434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6" name="제목 1"/>
          <p:cNvSpPr txBox="1">
            <a:spLocks/>
          </p:cNvSpPr>
          <p:nvPr/>
        </p:nvSpPr>
        <p:spPr>
          <a:xfrm>
            <a:off x="0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View</a:t>
            </a:r>
            <a:r>
              <a:rPr kumimoji="0" lang="en-US" altLang="ko-KR" sz="44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Class</a:t>
            </a:r>
            <a:endParaRPr kumimoji="0" lang="ko-KR" altLang="en-US" sz="4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56612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https://developer.android.com/reference/android/view/View.html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1124744"/>
            <a:ext cx="867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mtClean="0">
                <a:latin typeface="a옛날목욕탕L" pitchFamily="18" charset="-127"/>
                <a:ea typeface="a옛날목욕탕L" pitchFamily="18" charset="-127"/>
              </a:rPr>
              <a:t>This class represents the basic building block for user interface components.</a:t>
            </a:r>
            <a:endParaRPr lang="ko-KR" altLang="en-US" sz="280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132856"/>
            <a:ext cx="870585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65" name="그룹 64"/>
          <p:cNvGrpSpPr/>
          <p:nvPr/>
        </p:nvGrpSpPr>
        <p:grpSpPr>
          <a:xfrm>
            <a:off x="827584" y="1124744"/>
            <a:ext cx="7675820" cy="4163578"/>
            <a:chOff x="1403648" y="1340768"/>
            <a:chExt cx="7012063" cy="3803538"/>
          </a:xfrm>
        </p:grpSpPr>
        <p:sp>
          <p:nvSpPr>
            <p:cNvPr id="7" name="직사각형 6"/>
            <p:cNvSpPr/>
            <p:nvPr/>
          </p:nvSpPr>
          <p:spPr>
            <a:xfrm>
              <a:off x="2051720" y="1340768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Object</a:t>
              </a:r>
              <a:endParaRPr lang="ko-KR" alt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51720" y="2348880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View</a:t>
              </a:r>
              <a:endParaRPr lang="ko-KR" alt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51920" y="3429000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TextView</a:t>
              </a:r>
              <a:endParaRPr lang="ko-KR" alt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28184" y="3429000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ViewGroup</a:t>
              </a:r>
              <a:endParaRPr lang="ko-KR" alt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51920" y="4509120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Button</a:t>
              </a:r>
              <a:endParaRPr lang="ko-KR" alt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28184" y="4509120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LinearLayout</a:t>
              </a:r>
              <a:endParaRPr lang="ko-KR" alt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>
              <a:stCxn id="11" idx="0"/>
              <a:endCxn id="9" idx="2"/>
            </p:cNvCxnSpPr>
            <p:nvPr/>
          </p:nvCxnSpPr>
          <p:spPr>
            <a:xfrm flipV="1">
              <a:off x="4945684" y="4064186"/>
              <a:ext cx="0" cy="44493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0"/>
              <a:endCxn id="8" idx="2"/>
            </p:cNvCxnSpPr>
            <p:nvPr/>
          </p:nvCxnSpPr>
          <p:spPr>
            <a:xfrm flipH="1" flipV="1">
              <a:off x="3145484" y="2984066"/>
              <a:ext cx="1800200" cy="44493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0"/>
              <a:endCxn id="8" idx="2"/>
            </p:cNvCxnSpPr>
            <p:nvPr/>
          </p:nvCxnSpPr>
          <p:spPr>
            <a:xfrm flipH="1" flipV="1">
              <a:off x="3145484" y="2984066"/>
              <a:ext cx="4176464" cy="44493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0"/>
              <a:endCxn id="10" idx="2"/>
            </p:cNvCxnSpPr>
            <p:nvPr/>
          </p:nvCxnSpPr>
          <p:spPr>
            <a:xfrm flipV="1">
              <a:off x="7321948" y="4064186"/>
              <a:ext cx="0" cy="44493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8" idx="0"/>
              <a:endCxn id="7" idx="2"/>
            </p:cNvCxnSpPr>
            <p:nvPr/>
          </p:nvCxnSpPr>
          <p:spPr>
            <a:xfrm flipV="1">
              <a:off x="3145484" y="1975954"/>
              <a:ext cx="0" cy="372926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1403648" y="3429000"/>
              <a:ext cx="2187527" cy="63518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ImageView</a:t>
              </a:r>
              <a:endParaRPr lang="ko-KR" altLang="en-US" sz="24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0" name="직선 화살표 연결선 49"/>
            <p:cNvCxnSpPr>
              <a:stCxn id="48" idx="0"/>
              <a:endCxn id="8" idx="2"/>
            </p:cNvCxnSpPr>
            <p:nvPr/>
          </p:nvCxnSpPr>
          <p:spPr>
            <a:xfrm flipV="1">
              <a:off x="2497412" y="2984066"/>
              <a:ext cx="648072" cy="44493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83568" y="4725144"/>
            <a:ext cx="5112568" cy="576064"/>
          </a:xfrm>
          <a:prstGeom prst="rect">
            <a:avLst/>
          </a:prstGeom>
          <a:solidFill>
            <a:srgbClr val="A5CA3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6" name="제목 1"/>
          <p:cNvSpPr txBox="1">
            <a:spLocks/>
          </p:cNvSpPr>
          <p:nvPr/>
        </p:nvSpPr>
        <p:spPr>
          <a:xfrm>
            <a:off x="0" y="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Method of View</a:t>
            </a:r>
            <a:r>
              <a:rPr kumimoji="0" lang="en-US" altLang="ko-KR" sz="44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Class</a:t>
            </a:r>
            <a:endParaRPr kumimoji="0" lang="ko-KR" altLang="en-US" sz="44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3568" y="836712"/>
            <a:ext cx="8136904" cy="556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setBackgroundColor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color)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setBackgroundDrawable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Drawable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d)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setMinimumHeight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minHeight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setMinimumWidth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minWidth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setPadding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left,int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right,int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top,int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bottom)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setClickable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boolean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c)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setFocusable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boolean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f)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setOnClickListener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OnClickListener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l)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setOnFocusChangeListener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OnFocusChangeListener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l)</a:t>
            </a:r>
          </a:p>
          <a:p>
            <a:pPr>
              <a:lnSpc>
                <a:spcPct val="150000"/>
              </a:lnSpc>
            </a:pP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setLayoutParams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en-US" altLang="ko-KR" sz="2400" err="1" smtClean="0">
                <a:latin typeface="a옛날목욕탕L" pitchFamily="18" charset="-127"/>
                <a:ea typeface="a옛날목욕탕L" pitchFamily="18" charset="-127"/>
              </a:rPr>
              <a:t>ViewGroup.LayoutParam</a:t>
            </a:r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 l)</a:t>
            </a:r>
            <a:endParaRPr lang="ko-KR" altLang="en-US" sz="240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err="1" smtClean="0">
                <a:latin typeface="a옛날목욕탕L" pitchFamily="18" charset="-127"/>
                <a:ea typeface="a옛날목욕탕L" pitchFamily="18" charset="-127"/>
              </a:rPr>
              <a:t>setOnClickListener</a:t>
            </a:r>
            <a:endParaRPr lang="ko-KR" altLang="en-US" sz="4400"/>
          </a:p>
        </p:txBody>
      </p:sp>
      <p:grpSp>
        <p:nvGrpSpPr>
          <p:cNvPr id="2" name="그룹 17"/>
          <p:cNvGrpSpPr/>
          <p:nvPr/>
        </p:nvGrpSpPr>
        <p:grpSpPr>
          <a:xfrm>
            <a:off x="1979712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5585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6" name="제목 1"/>
          <p:cNvSpPr txBox="1">
            <a:spLocks/>
          </p:cNvSpPr>
          <p:nvPr/>
        </p:nvSpPr>
        <p:spPr>
          <a:xfrm>
            <a:off x="251520" y="3429000"/>
            <a:ext cx="86409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We</a:t>
            </a:r>
            <a:r>
              <a:rPr kumimoji="0" lang="en-US" altLang="ko-KR" sz="32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make a link between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Button</a:t>
            </a:r>
            <a:r>
              <a:rPr kumimoji="0" lang="en-US" altLang="ko-KR" sz="3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object</a:t>
            </a:r>
            <a:r>
              <a:rPr kumimoji="0" lang="en-US" altLang="ko-KR" sz="32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and </a:t>
            </a:r>
            <a:r>
              <a:rPr kumimoji="0" lang="en-US" altLang="ko-KR" sz="32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kumimoji="0" lang="en-US" altLang="ko-KR" sz="32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object.</a:t>
            </a:r>
            <a:endParaRPr kumimoji="0" lang="ko-KR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2276872"/>
            <a:ext cx="878497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kumimoji="0" lang="en-US" altLang="ko-KR" sz="32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object </a:t>
            </a:r>
            <a:r>
              <a:rPr kumimoji="0" lang="en-US" altLang="ko-KR" sz="3200" b="0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regonize</a:t>
            </a:r>
            <a:r>
              <a:rPr kumimoji="0" lang="en-US" altLang="ko-KR" sz="32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whether the button is clicked or not.</a:t>
            </a:r>
            <a:endParaRPr kumimoji="0" lang="ko-KR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16632"/>
            <a:ext cx="104462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4400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cxnSp>
        <p:nvCxnSpPr>
          <p:cNvPr id="8" name="직선 연결선 7"/>
          <p:cNvCxnSpPr/>
          <p:nvPr/>
        </p:nvCxnSpPr>
        <p:spPr>
          <a:xfrm>
            <a:off x="467544" y="9087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971600" y="116632"/>
            <a:ext cx="8172400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make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kumimoji="0" lang="en-US" altLang="ko-KR" sz="30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</a:t>
            </a:r>
            <a:r>
              <a:rPr lang="en-US" altLang="ko-KR" sz="3000" b="1" noProof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separately</a:t>
            </a:r>
            <a:endParaRPr kumimoji="0" lang="ko-KR" altLang="en-US" sz="300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016" y="1340768"/>
            <a:ext cx="8964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extends Activity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{   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public void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(Bundle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Button 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mbutton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(Button)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R.id.btn_start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mbutton.setOnClickListener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= new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public void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(View v) 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    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//put your own code</a:t>
            </a:r>
            <a:endParaRPr lang="ko-KR" alt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};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0768"/>
            <a:ext cx="9001000" cy="6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016" y="2060848"/>
            <a:ext cx="8856984" cy="57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780928"/>
            <a:ext cx="8064896" cy="314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259632" y="3212976"/>
            <a:ext cx="518457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16632"/>
            <a:ext cx="104462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1</a:t>
            </a:r>
            <a:endParaRPr lang="ko-KR" altLang="en-US" sz="4400"/>
          </a:p>
        </p:txBody>
      </p:sp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cxnSp>
        <p:nvCxnSpPr>
          <p:cNvPr id="8" name="직선 연결선 7"/>
          <p:cNvCxnSpPr/>
          <p:nvPr/>
        </p:nvCxnSpPr>
        <p:spPr>
          <a:xfrm>
            <a:off x="467544" y="9087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971600" y="116632"/>
            <a:ext cx="8172400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make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kumimoji="0" lang="en-US" altLang="ko-KR" sz="30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</a:t>
            </a:r>
            <a:r>
              <a:rPr lang="en-US" altLang="ko-KR" sz="3000" b="1" noProof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separately</a:t>
            </a:r>
            <a:endParaRPr kumimoji="0" lang="ko-KR" altLang="en-US" sz="300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016" y="1340768"/>
            <a:ext cx="89644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extends Activity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{   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public void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(Bundle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R.id.btn_start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= new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public void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(View v) 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    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//put your own code</a:t>
            </a:r>
            <a:endParaRPr lang="ko-KR" alt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};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16632"/>
            <a:ext cx="104462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2</a:t>
            </a:r>
            <a:endParaRPr lang="ko-KR" altLang="en-US" sz="4400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cxnSp>
        <p:nvCxnSpPr>
          <p:cNvPr id="8" name="직선 연결선 7"/>
          <p:cNvCxnSpPr/>
          <p:nvPr/>
        </p:nvCxnSpPr>
        <p:spPr>
          <a:xfrm>
            <a:off x="467544" y="9087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971600" y="116632"/>
            <a:ext cx="8172400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make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kumimoji="0" lang="en-US" altLang="ko-KR" sz="30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object simultaneously</a:t>
            </a:r>
            <a:endParaRPr kumimoji="0" lang="ko-KR" altLang="en-US" sz="300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1556792"/>
            <a:ext cx="71952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extends Activity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{   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public void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(Bundle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R.id.btn_start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new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Button.OnClickListener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 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    public void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(View v) 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         //put your own code</a:t>
            </a:r>
            <a:endParaRPr lang="ko-KR" altLang="en-US" sz="1600" b="1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    }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16632"/>
            <a:ext cx="104462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3</a:t>
            </a:r>
            <a:endParaRPr lang="ko-KR" altLang="en-US" sz="4400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cxnSp>
        <p:nvCxnSpPr>
          <p:cNvPr id="8" name="직선 연결선 7"/>
          <p:cNvCxnSpPr/>
          <p:nvPr/>
        </p:nvCxnSpPr>
        <p:spPr>
          <a:xfrm>
            <a:off x="467544" y="9087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971600" y="116632"/>
            <a:ext cx="8172400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implement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onClickListener</a:t>
            </a:r>
            <a:r>
              <a:rPr kumimoji="0" lang="en-US" altLang="ko-KR" sz="30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interface</a:t>
            </a:r>
            <a:endParaRPr kumimoji="0" lang="ko-KR" altLang="en-US" sz="300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628800"/>
            <a:ext cx="867645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smtClean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US" altLang="ko-KR" sz="150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altLang="ko-KR" sz="1500" smtClean="0">
                <a:latin typeface="Courier New" pitchFamily="49" charset="0"/>
                <a:cs typeface="Courier New" pitchFamily="49" charset="0"/>
              </a:rPr>
              <a:t> extends Activity implements </a:t>
            </a:r>
            <a:r>
              <a:rPr lang="en-US" altLang="ko-KR" sz="15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lang="en-US" altLang="ko-KR" sz="15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{   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public void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(Bundle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Button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btn_start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=(Button)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R.id.btn_start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btn_start.setOnClickListener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void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(View v) {</a:t>
            </a:r>
          </a:p>
          <a:p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//put your own code</a:t>
            </a:r>
            <a:endParaRPr lang="ko-KR" alt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512" y="116632"/>
            <a:ext cx="1044624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4</a:t>
            </a:r>
            <a:endParaRPr lang="ko-KR" altLang="en-US" sz="4400"/>
          </a:p>
        </p:txBody>
      </p:sp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cxnSp>
        <p:nvCxnSpPr>
          <p:cNvPr id="8" name="직선 연결선 7"/>
          <p:cNvCxnSpPr/>
          <p:nvPr/>
        </p:nvCxnSpPr>
        <p:spPr>
          <a:xfrm>
            <a:off x="467544" y="908720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15616" y="116632"/>
            <a:ext cx="7776864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To use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noProof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onClick</a:t>
            </a:r>
            <a:r>
              <a:rPr kumimoji="0" lang="en-US" altLang="ko-KR" sz="30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 </a:t>
            </a:r>
            <a:r>
              <a:rPr kumimoji="0" lang="en-US" altLang="ko-KR" sz="300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property of xml</a:t>
            </a:r>
            <a:endParaRPr kumimoji="0" lang="ko-KR" altLang="en-US" sz="300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3140968"/>
            <a:ext cx="71952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extends Activity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{   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public void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(Bundle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);   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void 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btnStart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(View v) {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         //put your own code</a:t>
            </a:r>
            <a:endParaRPr lang="ko-KR" altLang="en-US" sz="1600" smtClean="0">
              <a:latin typeface="Courier New" pitchFamily="49" charset="0"/>
              <a:cs typeface="Courier New" pitchFamily="49" charset="0"/>
            </a:endParaRPr>
          </a:p>
          <a:p>
            <a:r>
              <a:rPr lang="ko-KR" altLang="en-US" sz="160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1340768"/>
            <a:ext cx="518457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lvl="1"/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btn_start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android:onClick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ko-KR" sz="1600" b="1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btnStart</a:t>
            </a:r>
            <a:r>
              <a:rPr lang="en-US" altLang="ko-KR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altLang="ko-KR" sz="1600" err="1" smtClean="0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altLang="ko-KR" sz="1600" smtClean="0">
                <a:latin typeface="Courier New" pitchFamily="49" charset="0"/>
                <a:cs typeface="Courier New" pitchFamily="49" charset="0"/>
              </a:rPr>
              <a:t>="Start"/&gt;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Toast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lang="ko-KR" altLang="en-US" sz="44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2555776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156176" y="2955766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i.stack.imgur.com/Y2JS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305675" cy="3724276"/>
          </a:xfrm>
          <a:prstGeom prst="rect">
            <a:avLst/>
          </a:prstGeom>
          <a:noFill/>
        </p:spPr>
      </p:pic>
      <p:grpSp>
        <p:nvGrpSpPr>
          <p:cNvPr id="5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-1016" y="18864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Courier New" pitchFamily="49" charset="0"/>
              </a:rPr>
              <a:t>Method of </a:t>
            </a:r>
            <a:r>
              <a:rPr lang="en-US" altLang="ko-KR" sz="44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Toast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class</a:t>
            </a:r>
            <a:endParaRPr lang="ko-KR" altLang="en-US" sz="44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1124744"/>
            <a:ext cx="8676456" cy="3096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setView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(View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setDuration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duration) </a:t>
            </a:r>
            <a:br>
              <a:rPr lang="en-US" altLang="ko-K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s)</a:t>
            </a:r>
          </a:p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setMargin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horizontalMargin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float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verticalMargin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setGravity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gravity,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xOffset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yOffset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altLang="ko-K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(Context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resId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duration)</a:t>
            </a:r>
          </a:p>
          <a:p>
            <a:r>
              <a:rPr lang="en-US" altLang="ko-KR" sz="2000" b="1" dirty="0" err="1" smtClean="0">
                <a:latin typeface="Courier New" pitchFamily="49" charset="0"/>
                <a:cs typeface="Courier New" pitchFamily="49" charset="0"/>
              </a:rPr>
              <a:t>makeText</a:t>
            </a:r>
            <a:endParaRPr lang="en-US" altLang="ko-K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(Context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 text, </a:t>
            </a:r>
            <a:r>
              <a:rPr lang="en-US" altLang="ko-KR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  <a:cs typeface="Courier New" pitchFamily="49" charset="0"/>
              </a:rPr>
              <a:t> duration)</a:t>
            </a:r>
            <a:endParaRPr lang="ko-KR" alt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7" y="5013176"/>
            <a:ext cx="8597773" cy="105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437112"/>
            <a:ext cx="873191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Coding Time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4098" name="AutoShape 2" descr="data:image/jpeg;base64,/9j/4AAQSkZJRgABAQAAAQABAAD/2wCEAAkGBxMTEhUTEhMVFhUVFxUVFxcXGBcXFRoVGBUWFxUXFxgYHSggGRolHRgXITEhJSkrLy4uFx8zODMtNygtLisBCgoKDg0OGhAQGy0lHyUtKy0tLS0vLS0tLS0tLSstLS0tLS0tLS0tLS0tLS0tLS0tLS0tLS0tLS0tLS0tLS0tLf/AABEIAKgBKwMBIgACEQEDEQH/xAAbAAACAgMBAAAAAAAAAAAAAAAEBQIDAAEGB//EAEwQAAIBAwIDBAcCCQoEBQUAAAECAwAEERIhBTFBBhMiUTJhcYGRobEUwSNCUnKCkpOy0RUkM0NTYnSis/AHVHOjFiVE0/E0Y2TS4f/EABkBAQEBAQEBAAAAAAAAAAAAAAECAAMEBf/EACsRAAICAQMDAgYCAwAAAAAAAAABAhEhAxIxQVHwIpEEgaGx4fFCcSMyYf/aAAwDAQACEQMRAD8A8wsODxzoX1kTPJdBY1A5RQd6pxjYMzBeY9QPTno0LHCgknoBk1elq75KqT7KO4QJ4JRIsRJAYYI5hlKsPgT9+RkVVNhaA+EoGniVhkGRAR6iwzXUnhK3lxPJI2iWS5ULFGANpQ8jEZGMKq+r3nYohE0dwkpgMarIjaBqIAVh1Yk525k9elT4+TPcs8SMQViGOZysSIeXrU09KDqKrqIK7KCSFZlBIKkgHGSp3U+rpUYR4h7R9aKbhM45xP8ACs/k2ZRq7tgPPFFMbR03EeGQyXE4lbQYzbRRoPCXz4PyGJIVR06+wHmuIWGm4lhizII5JEUqNWpVYgN4fMDPvovtJI091LIqkh2JXr4c7cuVMezd1c2qzJ9ndknVFYqzRSDQ4dSki7gZG4xuKZK2wTpHNzWsibujqD+UpH1rp7/hcbyaZHESra64yfCCzXBRQxwdtTnJ8l6cxri9xPPD3S204GtZCZJZJj4FkUBQw29M59gqvtYzTmBkQ+C3VG3B8XeSMcY/OFKTSYN5Qm45YrDO8aOJFXTpcYwwZQwPhJHXzoCmcPALlxlYmx7h9TUDwS4Bx3TZ+P0qdr7Fbl3Os7Q2Sww3Squ2m1GT08MB8O3Pnv8A3qUdo+AwQxM8MrSaJhCcghTmPVlTpAbcEHBOPDz1A047R8Va5ilKxkaxbqyjmrIkYfbOSNSkbDzrkI+ETscCJ/1W/hXXWSbW3zLOWlhZ84Aa6Hh0P/l90+N+8iTPqzn64oL+QLj+zb4H+FN7K3mWyubYxHLvFIvr0khse7HzqIRd5XRlSkirjHBLVLcyw3Cu6tGpXvFJ8UaMxChBnxMRscDu23J2HM0x/kO42/Avv0wc+/yqxuzt0OcJ+K/xqdkuxW5dwzs1CDBePjdYtv0tQNa/kq2FsJDIxkMJkKqVwHMxjRCCN8+ls2cAnHIErgcUsUF3C0ZBmjULyzlWOw9uo/CkTcKmBwYn/VNVJPasAmrYFTvstGC8pIyUhdh7QyD6E0DHwqYjIib4Y+tNeARywmYGMjvYXiyxCgElWG7bZ8PzognZpNUb7PcChuI8vNoctL4f7iLGQ2Meb8yRspzgZZecoqXh8igEod/f9KbcF4jPDG0ccKOWYNqbUcYKN6IYKd0XmDjxeZooqyPZCzSR7jWM6LS4dfU4TCn3ZqEfDBLL3bPoCxu5bAOyLqxuQPVz60z4TxaWGaSSePAkt5rckk4XXkhssST4tsZ5H1Uo4ujSNqRSVAG46nAzVVgm8lXH+FfZpe71h/CrZxgjPIMuTjIww64Zc4JwFtXC1c/imrm4XMBkxt8KimVaHPEuDh75bdToUomGI5KItRO5HkeZFU3vZspA0+slQiOAUxkMyKckMQPTGME6tLeVS7SvLd3LzrGfGFJC7gHSMjakzQyeiQ3TY5xtnHwyfjVSWQi8A9OZ+HBp7eFTpEq2wyd8GVI9RwefiLGiBMDZC3FmdYcv3+V1Zzyx3erTp2068Z3qrjrPcOjqhyIYY2A6NGgT3chW24NeTV3wArG0is7KI+8BMeFI+0ND6QYjoGGM5BPlkpKImgkTZgw9VRS2c8lJ9lTQ2N+N2Kg2kaZBeCJiTyLSnUSPeSPdV972V0ayJGZUFxltA05gKjdg5GGLYBBJzgEc8DcduGuGiZUP4O3ghI57xRhCffpz76XusyjB1gbjGTjB57eulggSvUuA8BsjbQmSLLtGrMdTblhq6H115isLHkDXcQdq4ljjQqwKRxRnbqkao3zBNaJmcQrEAHG2cAlQRkYyNxvzHxogX5xjwfsYfrprb32bZYMejLJLnp40jUj/ACCgaLGg+0JkYjCnA1eiByxt4QKpjuSvX1+ip+Rpp2NANxpP40cg+A1n5KaX2t5JBKskTaXVRpOAcao8HYgjkxquiYdaJtxE45r+whHzAodrk9CP1VH0FD1lTY0NJ3MbKdgGRH9FW9Matg3+9qvk4qwA3OCPDm3gAxkg4288/Or+1MOBAcYza2bfGNt6q7R8YWeK0RC/4CERsrDCBxgF0Ots6gFB2X0M4yTVywyUrQI3Ej5j3ww/wqy2kcxSSDHgaMZCgbPq6YwfR8uppTXRcDUGyu8j+ss/35c0RbbM0kgH+U233B9fcxY+mRVEt+zHJYk+elcnJzvRnBuKrDDdxOrHv4ljXTgYdZVcMx56Rg7Dn16EKAKLZVIYWM7NJGobOpwpBUbaiBkfH5UR/LEsbFe8I0MQMIhIIO3iIz0qjs+ubiH/AK8A+L//AMqvibFbiRhsRK5B9Yc4ptpWTSs3JxBsnxEefgQfICoLetnZsY5eBOfTP8aY9sOOC7mWTujG4QK+WzqIJ8WMAKSNzgDcmkkY3HtFFsqkOZrl1ihkyAZO8ySisPAwUYBGB7qDfiTE51H9SMfSmfFo/wCYWB6n7YP1XU/fSmK/cQNCFUozB2OnxahjSdXTADAeqR/PZk6ft9iUiIuzkHJ/VQ/Ki7e6eQsAQQiNIPAinwDO+Bv7OVKaddm13n/wtx+7Wjl0LVIBM5Ygc2PQRpnJ5AYG5qDsVYhsgg4IKgEEcwR5+qieE3iwXMMrKWWNo3wNjkAEEZ5kHfB54q7tTxKK5uWmiQorhdQIAOsDDtsTzO/qzjpmpEEe7/JPxjj/AIGruIAxtp8PJW9BTksMnmPPPurfEr83EhbfSkeiMMdRWNAdAJPM9SfMnlyph2vhAlI/Jji+pqujZPUQtOT5e5VH0FXLdY6n9RDWT3gaGOIRopQuxkA8b69OAx8lxsPWaLseJRx2s8egmaYquohdKxqQ3hPPJOQRj8kgjTvNlUDISUd/DtpGdIHpZ6AYodCScAZ5nZQdgCSeXIDJ91NYYgLSY/3ovop++g+F3ixiYMD+FhaMFcZDakYHfodOk+pjz5UvoCNx8QwQc8vOKJvqN6lHctI6qCuCwH9GiH4oPvobh0iLLG0gyisrMNOvIByQV1LkHljI5094bci44gJdAVWmXC+S6W0gnqcKMnqaYtt0ZpJWIGnJ56fYFX+FWmbScHYjbBijyPjQho7jd2ssupMkBIUywwWMcKRliMnGoqTz61NjRQ8+fL9mg/dFamUgLsPEur5kfdRvEWjBSCLSwQ+OQDeSQ41EEjPdj0VHqLc2wM43GFW3A/5dCfaXkP3ino2AILjHIj3xofrmoyXBP5PuRF+grcc6hGUxIxPJyZNa8tlAcL8VPOh6LGi1VyCfIA/E4qAf2fAUfZKO4uCRviLHvff6UurNUZMbQXkf2GWFmPeGeGWNdAK4VJUky+cgnWm2PxPXSmmsVrbH0pnX1lCfpV/8lW4IDXLDOCuIWbKnkeY5+VO1huRPsMR9tizjGJefL+ikoThV4iXMMkjSKiaCxhOJcKMEKdS4JxjORjNOLO1toHEiyTsy5/qWUbgg59xNL0trPOGe4H6I+mKva9tE7si3ilz3s0sv9pI7+iE9Ji3ognTz5ZOPM0NXRx8NtGV3S4kCqBqJiyRqOAMDnnzrIuC2pAPfztnlpt2x7t6nYytyJdqJRpgGck2dr8tW1B8X4okltawqXLwiXUWGBhyhVVJdicYblpG4woOolhxBbN2QM1wAiCMEJg6V5ZBHPetLwzh7MqCe4V2IChoxgknA6be2rlBt4omMkkcvXRcBcCzvT5G0PwlNXScKshIyNcXDFCVbRCGGQSDgkjI28qm0dpFFJEGuiJdGSYgp8Byux9tEYU/c0pWgDgHFooHuDJEX72G4hUqVBQyRuoYBgc8wM9ATz5Fl2B7UQ2Xfd7GSZAoWVBqkTSTlQNaeFsgnxDdF2PQO3s7AjMkl2o6kRo33gfOiLrhdgoRhdXBjkBKfgQGyDpYFdWBvkczmhRY7kK+Cy5uYjuc3MLZPM+M88dd61xuTTdSkfizynOM8pCR7aZLbWUTK4a7JVgwyigZBz1HmKgZbN5HfN2pZmY4CfjHJ86dvpqwvIv7T8RW4uZJk1YfSSW2YvoUSNjU2kFgxC6iACANhS2E4YHyIPzrpYbCyfWVuLgaF1MGQZxkA8uZyQOnOoxWNgRnXeN7I1x99Gx90O9GuKt/5fYe29HxZP41Rb8ZjHD5LUq2tpe9UjZeUYBYht8BZBpKkHvM5Gncu4ns2jihxd6YmkKkBNR16dWQfWoxjzqu4isjgNJeKeQ1xp9xzj2VUo317fYFL/hzdOuzh3m/wtx+6aMuLSzikZXmuSynB0IvP1EkfSqorq0RnKfaW1o6HV3Y8LjBOx50KG15ZnK1gVWNyEmjdi6qrRljGcSBRgMUORhsA43qviV4000kzelI7yHyyzEkD40zWC0I5XY9emMj7qnBYWxTX38ipnTkpuGxkAhc9OuanYytyE1s2NX5rD40/7YyDvmGeaR/Imoz8EgAyJpD1H4Jxn2ZFGPwVbh+8MrrsBjupGxgY54q1B1RDkrsA4lxSF7C1gUHvYmkL+EAYZmI8Wd9ivLHLfOFwgrqLvs7ChK/aSWUBmXQw0qSBlsjbmNqB+xWmNpZ2xzxFt9alwaeSlNPgnHIPsUv58Q+Cr/A1nY7isdtOZJl1IUZSMZJ3VtI8tWnSc/isw61GKOEqYx35BYNsoJyARyz6zUJ7G3TdvtS/nRKPmWFZoyYmroOxTD7TED/aKfcEkz9apaytQcGWUkgEBYwdiMjmR03qfD2gjkDp35055qvUY6HPWtGNSTNJ2hJnlTztlxGGe41wDwBcZ0BM+N2UaR+SjJHnr3dWrwa3xu10Ns/0GR9RVZ4daadX2iTSDp/osHPPGMnpRsY7kI4mwQfLem3aNcC2/wALF+89ant7Uei059oA5+6iJlglCammGhVjHhzsOXT1mnbhoLzYk1roxp8erOvP4uPR0+3fNVU6itINRCzPyJwY8bAEnz5AeVQnhtAPDJKx/NAHzFTtHcZZRj7HcNkZDwADqQe8J+gpRTa2jjKMuqRVYhs6S3o5A5D1mpjhcH9tJ+xY/fWaMmK4snIycYJx+aCaYcaTSYcHnBEfiN/nQNn6X6L/ALjUx41vDaN5wMP1Z5U+gFK4Znyh1/4ZQ2urvpftP2Q3+nbue5ExjKZzq7zAL55dPXXHlj5mugse1ki2klpIodGjMcbjSk0amTvCgk0lmhL7mPr0I3zz1SxR0nZ23DWd+T+KLX5zjPyzVvY7gRvJ5IDJIrqFK4OxHfxRy5z5Ru7foVb2RwbTiI6dzCx/QfNI4eKy29y80DlHzKoYYPhcMrDBGNwxq3wvOrJXL87DTtz2fWylSMSO7MJHJPLR38qQsMflRorfpUs7PDVdW4J5zwjf1yLQ/EuJyzsrTOXZESJScbJGoVBtzwBz5nrV/Zw/zq3/AOvB++KlPJVYD+KWmb94iSFe8ljONv67SSByzg1X204YltdyQR69MZK+OSOVjgkZzFsM49E7jkat7WOUu5WU4dbq4YHyOtGU0r4xxaW5lMsxUu3MqiR5OSSSEUAkknJ5mmfLCPCAwx8zTviaabOyYZBIuc+wS4pGnMe2ui4rj7BY/m3f+sDRHhmfQLh7Lo3Cmvi8gdWYc1MRIkiRUx6ephIzauX4Mg4zXJUwi43OsJtw/wCCIcFNKkYdo3bmM51RRkHpp25ml1DFD7s3FqS8z0tmPwdD91VdlbGO5u4YJmkCyusYMZXUGYhVPi2wOtF9lFyl5j/k5Sfcy0jsbx4ZUliOl42DocA4ZTkHB2NU+EC6mr5UEjCLXoydOvGvH97Ttn2Vq0GWA6ZX94D76qJzRFh6X6v+olSUM+2aab2cf3gfeUU/fVvGOARQ2kFysxY3OnQmBkaFIudXlpk0hfME+VQ7cj+fT/nL/prSu44hI8ccTHKQ69AwNtbam35nJHWql/syY8IFBrqeCQB7Ry3/ADcI+KtmuWrrezo/mcn+JhPwVqrS5+TJ1OATs5wf7VpLyONV5ZWpwc+G57/U2/Ud0Me00J2a4eLicRvOIowGd3LAHQg1NpBIBbAOB6vVRfYua8MvcWZAaUqTlEYLozplyynQy6mww3Grbc16lwn/AIbcMtxH9rLTu3peJkUH1KhB+JNOnoy1OEE9SMOTh+zloH4XeTEksGCAk5OkNEwGfLxMfea4u1XW8aMSFLKpwMkAtuQCRk79TXt3azhtnbW8ltYroSYBzlmYB8r+USRnQK8SUtDKpKjVGynSwyMqcgEdR9RV68HFRvsTpSUnKu5dx6xWC5mgViwilki1EBSdDFScAnG486s41wwW5jXUxd4kkcFdBVmydBU7gjHUDOxGxBobid8080kzhQ0rtI2kYXUxy2B03NDL/H6V5juMONx6JAAf6uIH9mtMrHs0j24kaYrM8M9zFGEyhigLh9b6sqxMcmAFI8G532A7RDE7jyEX+mtTg7Rzpbm3GjTpdA5QGVY5DqkjV+YRjuR6z5nNS5ZK4Ms+C6rSW7Z9KxssaDG7yHTnfkMBgcczk4GFOJvB/MdfU3Kj4w6vvpLXSXf/ANAPI3e3uhC/dTHhmfKJdiezQvnlDySII1jOUUPjXKket8sMRqGLMc7BTSC2RTIqPJpQuqs+CwVS2C+OZwN8VK2v3SOWJSAkwUOMA5COHXfpuByoWpKOg4DZKZZsPqRIroq+CNQRNjg7jIIOPXSKNCxCjmSAPadhXSdksd3ceYtbw/5IsffSLhkHeTRJkjW6LkcxqYDI9e9VLhErlkuK23czSwhiRHI8eeWdDFc46ZxyoXWfM/Gi+Ntm4mJJbMsh1HGo+M7nAAyfUBQVQUNG4LOp2ikzjquOfvqd9FIY4UKNmJXQjrvI7jb9I0v+0nzb9Y1WJW/KPxNVa6E0wu24RPIcJDI2OeFJxTSLsfcsP6GbP5i/e4oPidzIrKRI+WiiYkMdyVGSd9znNVFbnuu/Pe90XMWvU2nvAocpnPPSQacJ5Rss6PgvBbuFLoNCyiaAxKCVyW7xGHX8lW35Ujl7P3H9jNk9AmrfOOYPn6qWGdjzJPtJrouBRO9nOqsw0y24GCRjvH09Oh+4eVUtssUS7WQJOyl6eVtL+rg/A0Vw/svfRyxv9llGl0bdcDwsDzPsoOxsri4WR4kZlhXVIxkwAu+MlmAJODgDc4OBS4zDmUB9pb+NT6fP0V6vP2dH2l4PcSXEsgiYq8jOCpB2OOYzkdOdL07K3jcreXHmVwPmat7GIWvoAuVy+NiR0Ow60Ja2MkrxRJH3kk2NAycklmXA3A5g86qW1+rz7Eq1gNHYy92P2aTflnSB8dVMb3s9c/ZrZGhJMRmDrrQMNbArjJ9R5Z5b4rn+L8Mlt37ueExvgHBzup5MDkgg+Y2oOKPUSPUx/VUt9AaE4rFfX8C03189xsnZe4JwIpPX4V2/z0aexVxjIimPui/92q+2GpXgOW8Vrbt6R31KTn60DdcPuIYo5ZBhJhqj/CrqK74OhW1AbHcgUvanVfX8GW5rkfcD7O3cP2gtCyiS3lhGWTdmwQDhv7ud9tq5+TgNwDjuZM7bAZz6xj2GhPtZzvn9Zv409CSLZTnW+BLakDW2yyRO4HQE4K52/FFb0vz8B6kBJ2Wuz/UP79IPwJqyPsxdqQTCQARklkHI5/KqPCoprhmWGPOhS7M8xjVUBA1O7uqLuQOY3IoC6mIZlZRlSQfGzDIODg6iD7RU+nt57Ferz9jrtHwueWeSYRMUcqQwxyChdxnbcdfKgU7MXbbiB8ee38d6n2cOq4hxkeMg4Y4OxPXl8aElR2mKAF3aQooLHcl9KjnzzVPa8vz6Eq+Ag9l7sc4GHtKj76ccNtpY7do2CITKjkM2BpAOQMZ3PL31z/ELGWIK0sWkMXVSSTlo20yD0jybagdXqoUlF4XnsLi2s+fU9R/4cLFb96M+KZtGvYlUXdRn2nJO3IV0vErS5JZmVjk5DLup9YxXn3ZoECIb/wBEH+MsoHyUV1lzxgqmDnA5CvqfDakVp08Hg1ovfayM24HNLGfDsRjJ29ftriu33Z3+iaIa30qj6erY6Vbc9p5OQYj3/wAKIsOJLOjRy4YMCKNTU0ta49ejGEZ6dSOFXs7dHlBIfYKg3BLgc4W8t8Df41cnCJTNJDHD3rJvtq1adSqpwGGcllHvplwjhIUl5UUMrMoXmAVJVidzncHHszXzFFN159j2uTSsFvuFTTSsxXAIUZJA5Iq/dUH7Mv0dPZv9cV0chNaWuuyNkb2cr/4eudyIyQOoK4+tHS2FwbVIxG3hldyOZGVAX3elvT140cFWAINI24VIsiR6MLMzJHKGfmukttqwcBlyMdalwUVgVJsGh7MXLejBIfPdefxrUvZW8XnAw9pX+NMf+INiYrzuF1HQiKo3YkgEE+skjJpOOCzYyYwv5xwfgTmiUUm1T8+RSk2rvz3GfBLC4j74d2TrgljABU7vgdCfKgrTgN1qBWKRXBDLyRgQcgjUQRg9ap+wyIN4Uf16mPyRx9KZ8Use6sI2GR3sxbGTjSYY3Vee4Grr5VqTX9edjXXzKbvszd5LPE5JJYkvGcknJJOqgzwSX8j/ALkf8aGseHSzahDE76BqbSCSB5nFCVztdvPYqmbbntWqm8TDmMVCpKHHG4/BbtjYwJ/lYqa62K/VuD/YjbvjQZhITGG+1d+SumNnyY+68JbnvywK5xpw8duuneNCu/Ldy2fp8aLtRLM+hOQ9In0QPM12STZxcqRyjqQcEYPka67sZqNtdhASe8smAG58M7Hl7Mn3U0bg9oMd6TIw6k6R7Nj9c0x4fcJBkW7tFnnoOx9tdofD7XbaIlrWsIu/4YdjJme4S4Qi0lVlbUI2ik06tBJLhkdSQysBkb8s1z132DSKTS91qC8yiE59hJx9a6VeIyEEvIxHJRn4mkXEZs5HU866S0tOCvn+/wAELUnJ9ifBeHWVvNHKss+qNww1aQpPl6OfnTLs52dRL22uBcL3cDBsaPEcSvJpHixyfGc+6uSlYk89qNsL8psTURnpvEo+1lOM+VI6btH2ct7mKCKGWRfskbRBpVXcNIz7gb4BbAx0Feby8PkgmaOQYYJLy3BBifDKeoNdh/LQzk8+VB9rbkTIkuFVkV1zsCysjDAAG5yfduTTqrSlG44a+oab1E6fAs7Ypj7L/grX6MKNleXiSWltbxDFvAqO5RQ2pS5Y94BqKYYYU8jnYVq8szdvaqDpVbO3DtzwFLDG343kPVXfcGlt7PQ0WRpTSFIxvzZmI9LJ39wo0vh3qNt8FamrsSS5Oetf+FI0oJ7nu3kGQAurSOhYZHXpmg+1PB2trW4jZ1bEtkFZTsypA0ZbHMbr8xXXC5luZC2cseWCOXQAdKXdreAP9mkaYgEDKLnLbb6mx9M16NT4aChceaZwhrS3VLg4LsjxuK371J1Zo5RHkoqOweKRZE8EngdTggqfP1Uo4vcJJPLJGgjR5JHRBjCIzkqgxtsCBt5UKw3rVfLs94+7Jj8NGf8A7h/0nqgXIiuklYEhJ+8IHMhZsnHr2qfZOXFzCPNz+4R99AcQOqRzt6b7Z/vE/f8AKq/iH8h52x7TLeLEAmkxvck4SONSssutNo9i2OZ6nzrmBWwv+8ipmIjfK/rKT8Ac1PJR3PBX0zW69GskP/ckP30RxifYgbmkdzed1LZNn/0sIb3yP92DTbiAJNetT/x7TyuPqs5+bNat5irAiirqHFB4rgdToOE9o0tbozMjMZYDAQpwctLGSdWcqdAbDDcHSelAx3a6gE2UDCjOSANhk9TSK/GwI6GrYJeRyM+WQfoa252asHWBsig5yau4dJla1crXV5VnNcgQkIppaXpIxgalzoYgEqTzKE+iT6qVuwHStxTYNTGVMWrDLjix1lmJaQ7M7HLn2sd6BaYsc5qjjKfjr76Ct7iiUnwxUVyNFOK1xaaSaBYdQwjl1B8yoUjPlgD4UP3lR7w0WNGuA9obnh3fLGiqZlAy65K4DaWToT4z5jlXO111vxN1RkAVlYYKuNQx1G/09VKSkR5xj4sPlmpcV0Zal3DIOJLKZW+y2y93Ez4RGCnxKoJyx28XTFCW1wTnwQ6cYyI1zkjoSNiP/iiOzQXTchiBqs5MZ/KEqFR7TpoZcAAD2Cm3SBpWF2sRdtK8z18h1NdFEUhTSnPqfM+ZpJBKI1wOZ5n7qGnviauMtv8AZzcdwZd3OTzqXDsyNzIQbsfV5D1mlkMZkbSvvPQDqTTggKoROQ69SepNC5ti+wRfcS6DkNh6hSp7uq5waF61pSbdsVFIL77NUzTnnUgtL72fGAMeZ+6obFIe2VmCDJI2I1wWIBY7nYbdSSB76y07VTiUx24RUYhQJEVyAOpzy6nAq7hbk2d/k5wlg3qHjDHA5Dc/Og+BWuJJWI/HZR57E5+74V0TeEgpZbOtu+OFiMjcKFzjAwOWMbAc9vXSyfjHq+BqF2B0+4UluM5611nrT7nOOnEd2/GDqBBprxvjmbR2YgkAABtwcnAB9XLauIRjmt8cvPwax+Z1H2Dl/v1UR+IlGLXcz0YtotHH8DPcWDH8n7Oc/QD50Xf8QVDDi3tB3kKzMWiOAWZgRhemwwMHnXL2oy3ub9010PaJfBBt/wCggP8A3sZrgpumzs4q0VHtAQ2Vjs1PmkGCM7HBIyKgeO5JLR2mSSctACTnzIGffXR30dt/IMJ/BCYFcHEPeFvtNyHUafwudBjJ1ZXSq43rz6s5yWLFRTOkguwYZJzb2/gZFA7vCnV1OD5fWhpON7bQWYPkIckfrZFFWg/mNz56rb6LUux7WyyXQugpjMDJkgFlL3ECGSIH+sRSzjH5J6ZobeDJIDftC7kGRIGwNI1xZAUcgMcgOgHKumSTVGr7eIA7Zx7vVXM9tEjF9cCHQYxIQpjx3ZAAGV07YpzwqXNtH6gR8DV6cm27InFJKii+3pcSKOu5KAAoZkRMmk5AB9TDI94o6545LblNCRDVFHJ6GR41zyJxjel061Rxe7MhQkY0RJH+oMCjc0sFJWPeBXusEnGeuBgfCmE7iue4NfDR3XdoCGLax6bZ20seoHTGMb887HzT7VUZYJlHJC4loN7kioTzUGz1DZSQyju9QINLgcGtA4q6K2aTvGXH4NO8b2a0Q4/XBrcjVBKS7VovQKSVZ3lawoIElYSp5gUC7VXrosaJQnl6hj/MTTC0X8b4fxqlkjz4NWnn48BvltW3m8qywZ5LrgUIzVt5zVcRywrGQ4tG7tcfjHc1qa5PnQDz71B5KbCglrg9axHBNA95W1krWNDGWTSCfKkbvkknrTyx7l20z9+VI2ECq8hbbAwxG1Nk4Tw7H9DxbPqihxWasydFHAJ9VpxBerQ2oH6MiLRMB9IjqSfeSSfmaq7m3iDC3W6UvhWFwEU6QQwwE9YG58qmr6Rv/v510WKObZGWfzoaQ1XdT5NQjk6VLYpEWwNz03+FJLiYuxY9fpTqdo+UhcKdvAAW+BIGKpWOzzzuiPUkYPx1GoZcRVC+Dn2/MYp72imGi3A/5KFfeJWP3UJPHa/im5z/AHlj+5qlPLFJo1iYBECDSq5KjOMjO53rLCaF8ijNZTc29r/+V+zTl+tW/sdvjP8AOv2Sf/vRtGwqwuB9huR11W+P0So+6kErZYnzJPzpqJY1RolE2hypbKjOV5EDVgfPnVItoMHLT5/6SY/1KWCFtdNwab+bgdQxpO0MHRpv2af+5RnCpFGpVLY5+IAfQmtHDCWUGSDnv7aDkcZ2qcjZNDy86olG5GoSdMj2VeVqsHBqWUiuKVFMZTVnB7zOMatTY046adPPrmmbSZFGcLs7SQyKTc+CNpWx3fooMtjzpcZEJPd6tGfDqxqx68bZqttIG7ZXJiqWqySqWNSKIsaItLoJHOOrxBB+3hc/JDQhNSgdQwLrrUEZXJGR1GRuK10NENVWBq3fMpdjGhRCcqhJYqPLUedVKaOom2qvFWNUKHyZFrtWtVQrRrWajGapwHeqath61lyZlpqDGsJqDGlmMzWwahW81IhUkX4Mt+b8Czqfmo+FdVw/s/w57DvHugLvu3fuxIuzguY10kb5UDIBJB25muXvXIjiGPSi+k8pBqqyGAW6+iPv/wB+ur6k9BksuNhsBsPZWpLvO2aDJql2psKDVlzUlfBpeHqYkrWajfFX3A8hQNXXb5b4VTUPkpcGVlZWUCZW61WVjGxUljJ5An2CnPZy1iIkllw2jAVDyLHqR1A8qnPxEk9PZV7MWRuzQhIoiwl0uPXtTGfTIN8Z86VTRFT9KKobscyrvtiqZPjVsE2UBqD+6qIKS1UtU2qLigtDzsy4C3hPP7DOB7S8S/QtXPWT74qyKUjODjIKn2EYIoQbH2Vm+DJchspqlqmxqpjWsxqomszWjUFEywJOBgeXOoqaiDWA1jEyajmszWqxiWa0TUQa0TWMbNWR8qpq0VkYkxqBNbJqBrGN1lRreaxhjNZA6B38Wwx6TYG5PRfX9aqaPSdOVbHVTlSfMHr0oJRRSGrtE0SkaqSam5qs0MUZmtqagTWE7VImMuTzFbWEkgDBJ2AHOqqecFQRqZW5/i0pWwbpE4uykxXJKA+RO/vpPcWxRirYBHvpnPxhyee1LbyYscmrlt6Ex3dSnSPMfOs0jzHzqNZXMsItpip2Oxq5zQNXxvVJg0XBqtQBxpPuNVFdhVatg0gE22Vyp5j/AHmrJWqyWLXGJV9JNmA/J86EZqeA5NE1EtWE1E0CaJomwtIpCe9nWHAGCySPq9Q7sHB9tCE1oGi8jRdMACQGDAHZgCAR54O499UE1KomhsyMqJrea1QJrNaFZWVjEq1Wq1WMbxWVlZWMZVlZWVjEGNarVZWMbrYrVZWMTQVbmsrKUDK2atE1lZQJqsY9K3WVjEUXJAo+8m2CjkKyspXAPkEJ5VWxrKygTVZWVlYxlSQ1lZWMEg1U1ZWVTBB3CLvQ2OjbEeYqq7j0MVzkdD6ulZWUp4JfJTUGatVlDKRGsrdZUibzWjW6ysYhWGsrKxiJrVZWVjGVlZWVjH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http://www.piefactorymusic.com/wp-content/uploads/2016/02/cod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7034"/>
            <a:ext cx="9144000" cy="5144294"/>
          </a:xfrm>
          <a:prstGeom prst="rect">
            <a:avLst/>
          </a:prstGeom>
          <a:noFill/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4293096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noProof="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Just raise your hand, Please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0" y="5301208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noProof="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Or </a:t>
            </a:r>
            <a:r>
              <a:rPr lang="en-US" altLang="ko-KR" sz="2400" noProof="0" dirty="0" err="1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google</a:t>
            </a:r>
            <a:r>
              <a:rPr lang="en-US" altLang="ko-KR" sz="2400" noProof="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400" noProof="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  <a:sym typeface="Wingdings" pitchFamily="2" charset="2"/>
              </a:rPr>
              <a:t>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76672"/>
            <a:ext cx="3118222" cy="58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50666"/>
            <a:ext cx="5940152" cy="465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1475656" y="4941168"/>
            <a:ext cx="1728192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56176" y="2852936"/>
            <a:ext cx="576064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763688" y="3789040"/>
            <a:ext cx="3888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76672"/>
            <a:ext cx="3118222" cy="580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92696"/>
            <a:ext cx="5904656" cy="512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타원 6"/>
          <p:cNvSpPr/>
          <p:nvPr/>
        </p:nvSpPr>
        <p:spPr>
          <a:xfrm>
            <a:off x="1475656" y="4941168"/>
            <a:ext cx="2592288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56176" y="2852936"/>
            <a:ext cx="576064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3789040"/>
            <a:ext cx="3888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7" name="제목 1"/>
          <p:cNvSpPr txBox="1">
            <a:spLocks/>
          </p:cNvSpPr>
          <p:nvPr/>
        </p:nvSpPr>
        <p:spPr>
          <a:xfrm>
            <a:off x="0" y="54360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</a:rPr>
              <a:t>acustom</a:t>
            </a:r>
            <a:endParaRPr lang="ko-KR" altLang="en-US" sz="4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1016" y="1556792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When you make variable or Activity,</a:t>
            </a:r>
            <a:endParaRPr lang="ko-KR" altLang="en-US" sz="36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55776" y="3933056"/>
            <a:ext cx="432048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ko-KR" sz="6600" b="1" dirty="0" err="1" smtClean="0">
                <a:solidFill>
                  <a:srgbClr val="FF00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</a:t>
            </a:r>
            <a:r>
              <a:rPr lang="en-US" altLang="ko-KR" sz="6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y</a:t>
            </a:r>
            <a:r>
              <a:rPr lang="en-US" altLang="ko-KR" sz="6600" b="1" dirty="0" err="1" smtClean="0">
                <a:solidFill>
                  <a:srgbClr val="FF0000"/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C</a:t>
            </a:r>
            <a:r>
              <a:rPr lang="en-US" altLang="ko-KR" sz="6600" b="1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lass</a:t>
            </a:r>
            <a:endParaRPr lang="ko-KR" altLang="en-US" sz="6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2987824" y="3717032"/>
            <a:ext cx="288032" cy="2880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067944" y="3717032"/>
            <a:ext cx="288032" cy="2880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403648" y="2924944"/>
            <a:ext cx="255577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Small letter</a:t>
            </a:r>
            <a:endParaRPr lang="ko-KR" altLang="en-US" sz="2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563888" y="2924944"/>
            <a:ext cx="255577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Capital letter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-1016" y="2924944"/>
            <a:ext cx="91450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4400" smtClean="0">
                <a:latin typeface="a옛날목욕탕L" pitchFamily="18" charset="-127"/>
                <a:ea typeface="a옛날목욕탕L" pitchFamily="18" charset="-127"/>
              </a:rPr>
              <a:t>Java &amp; Object</a:t>
            </a:r>
            <a:endParaRPr lang="ko-KR" altLang="en-US" sz="4400"/>
          </a:p>
        </p:txBody>
      </p:sp>
      <p:grpSp>
        <p:nvGrpSpPr>
          <p:cNvPr id="2" name="그룹 17"/>
          <p:cNvGrpSpPr/>
          <p:nvPr/>
        </p:nvGrpSpPr>
        <p:grpSpPr>
          <a:xfrm>
            <a:off x="2483768" y="295585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300192" y="297640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8568952" cy="194421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JAVA </a:t>
            </a:r>
            <a:r>
              <a:rPr lang="en-US" altLang="ko-KR" sz="360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is</a:t>
            </a:r>
          </a:p>
          <a:p>
            <a:pPr algn="ctr"/>
            <a:r>
              <a:rPr lang="en-US" altLang="ko-KR" sz="360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Object Oriented Programming Language </a:t>
            </a:r>
            <a:endParaRPr lang="ko-KR" altLang="en-US" sz="360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467544" y="1988840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a옛날목욕탕L" pitchFamily="18" charset="-127"/>
                <a:ea typeface="a옛날목욕탕L" pitchFamily="18" charset="-127"/>
              </a:rPr>
              <a:t>Class</a:t>
            </a:r>
          </a:p>
          <a:p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: A variable type to describe properties of something that made by programmer</a:t>
            </a:r>
            <a:endParaRPr lang="ko-KR" altLang="en-US" sz="240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284984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a옛날목욕탕L" pitchFamily="18" charset="-127"/>
                <a:ea typeface="a옛날목욕탕L" pitchFamily="18" charset="-127"/>
              </a:rPr>
              <a:t>Object</a:t>
            </a:r>
          </a:p>
          <a:p>
            <a:r>
              <a:rPr lang="en-US" altLang="ko-KR" sz="2400" smtClean="0">
                <a:latin typeface="a옛날목욕탕L" pitchFamily="18" charset="-127"/>
                <a:ea typeface="a옛날목욕탕L" pitchFamily="18" charset="-127"/>
              </a:rPr>
              <a:t>: A variable which is derived from class</a:t>
            </a:r>
            <a:endParaRPr lang="ko-KR" altLang="en-US" sz="2400" b="1">
              <a:solidFill>
                <a:srgbClr val="FF000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5896" y="429309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int</a:t>
            </a:r>
            <a:r>
              <a:rPr lang="en-US" altLang="ko-KR" sz="3200" b="1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a; </a:t>
            </a:r>
            <a:endParaRPr lang="ko-KR" altLang="en-US" sz="3200" b="1" dirty="0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4869160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32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myObject1; </a:t>
            </a:r>
            <a:endParaRPr lang="ko-KR" altLang="en-US" sz="3200" b="1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537321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myClass</a:t>
            </a:r>
            <a:r>
              <a:rPr lang="en-US" altLang="ko-KR" sz="3200" b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myObject2; </a:t>
            </a:r>
            <a:endParaRPr lang="ko-KR" altLang="en-US" sz="3200" b="1">
              <a:solidFill>
                <a:srgbClr val="FF0000"/>
              </a:solidFill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8589</TotalTime>
  <Words>653</Words>
  <Application>Microsoft Office PowerPoint</Application>
  <PresentationFormat>화면 슬라이드 쇼(4:3)</PresentationFormat>
  <Paragraphs>288</Paragraphs>
  <Slides>48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굴림</vt:lpstr>
      <vt:lpstr>Arial</vt:lpstr>
      <vt:lpstr>맑은 고딕</vt:lpstr>
      <vt:lpstr>a옛날목욕탕L</vt:lpstr>
      <vt:lpstr>나눔손글씨 붓</vt:lpstr>
      <vt:lpstr>Courier New</vt:lpstr>
      <vt:lpstr>Wingdings</vt:lpstr>
      <vt:lpstr>Office 테마</vt:lpstr>
      <vt:lpstr>Facebook Login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418</cp:revision>
  <dcterms:created xsi:type="dcterms:W3CDTF">2016-06-27T08:00:15Z</dcterms:created>
  <dcterms:modified xsi:type="dcterms:W3CDTF">2016-08-09T07:56:38Z</dcterms:modified>
</cp:coreProperties>
</file>