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0" r:id="rId3"/>
    <p:sldId id="305" r:id="rId4"/>
    <p:sldId id="303" r:id="rId5"/>
    <p:sldId id="304" r:id="rId6"/>
    <p:sldId id="306" r:id="rId7"/>
    <p:sldId id="307" r:id="rId8"/>
    <p:sldId id="308" r:id="rId9"/>
    <p:sldId id="274" r:id="rId10"/>
    <p:sldId id="278" r:id="rId11"/>
    <p:sldId id="279" r:id="rId12"/>
    <p:sldId id="281" r:id="rId13"/>
    <p:sldId id="282" r:id="rId14"/>
    <p:sldId id="283" r:id="rId15"/>
    <p:sldId id="294" r:id="rId16"/>
    <p:sldId id="295" r:id="rId17"/>
    <p:sldId id="296" r:id="rId18"/>
    <p:sldId id="309" r:id="rId19"/>
    <p:sldId id="285" r:id="rId20"/>
    <p:sldId id="286" r:id="rId21"/>
    <p:sldId id="287" r:id="rId22"/>
    <p:sldId id="300" r:id="rId23"/>
    <p:sldId id="301" r:id="rId24"/>
    <p:sldId id="302" r:id="rId25"/>
    <p:sldId id="280" r:id="rId26"/>
    <p:sldId id="284" r:id="rId27"/>
    <p:sldId id="290" r:id="rId28"/>
    <p:sldId id="292" r:id="rId29"/>
    <p:sldId id="293" r:id="rId30"/>
    <p:sldId id="291" r:id="rId31"/>
    <p:sldId id="310" r:id="rId32"/>
    <p:sldId id="289" r:id="rId33"/>
    <p:sldId id="312" r:id="rId34"/>
    <p:sldId id="311" r:id="rId35"/>
    <p:sldId id="288" r:id="rId36"/>
    <p:sldId id="298" r:id="rId37"/>
    <p:sldId id="297" r:id="rId38"/>
    <p:sldId id="299" r:id="rId39"/>
    <p:sldId id="273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EEEEEE"/>
    <a:srgbClr val="F0F0F0"/>
    <a:srgbClr val="F2F2F2"/>
    <a:srgbClr val="E8E8E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7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ED8-1DFB-4C40-881F-1736FA6C6904}" type="datetimeFigureOut">
              <a:rPr lang="ko-KR" altLang="en-US" smtClean="0"/>
              <a:pPr/>
              <a:t>2016-08-11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DFC-3381-4B34-A8DF-AB9C3EF1E8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ED8-1DFB-4C40-881F-1736FA6C6904}" type="datetimeFigureOut">
              <a:rPr lang="ko-KR" altLang="en-US" smtClean="0"/>
              <a:pPr/>
              <a:t>2016-08-11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DFC-3381-4B34-A8DF-AB9C3EF1E8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ED8-1DFB-4C40-881F-1736FA6C6904}" type="datetimeFigureOut">
              <a:rPr lang="ko-KR" altLang="en-US" smtClean="0"/>
              <a:pPr/>
              <a:t>2016-08-11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DFC-3381-4B34-A8DF-AB9C3EF1E8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ED8-1DFB-4C40-881F-1736FA6C6904}" type="datetimeFigureOut">
              <a:rPr lang="ko-KR" altLang="en-US" smtClean="0"/>
              <a:pPr/>
              <a:t>2016-08-11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DFC-3381-4B34-A8DF-AB9C3EF1E8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ED8-1DFB-4C40-881F-1736FA6C6904}" type="datetimeFigureOut">
              <a:rPr lang="ko-KR" altLang="en-US" smtClean="0"/>
              <a:pPr/>
              <a:t>2016-08-11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DFC-3381-4B34-A8DF-AB9C3EF1E8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ED8-1DFB-4C40-881F-1736FA6C6904}" type="datetimeFigureOut">
              <a:rPr lang="ko-KR" altLang="en-US" smtClean="0"/>
              <a:pPr/>
              <a:t>2016-08-11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DFC-3381-4B34-A8DF-AB9C3EF1E8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ED8-1DFB-4C40-881F-1736FA6C6904}" type="datetimeFigureOut">
              <a:rPr lang="ko-KR" altLang="en-US" smtClean="0"/>
              <a:pPr/>
              <a:t>2016-08-11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DFC-3381-4B34-A8DF-AB9C3EF1E8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ED8-1DFB-4C40-881F-1736FA6C6904}" type="datetimeFigureOut">
              <a:rPr lang="ko-KR" altLang="en-US" smtClean="0"/>
              <a:pPr/>
              <a:t>2016-08-11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DFC-3381-4B34-A8DF-AB9C3EF1E8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ED8-1DFB-4C40-881F-1736FA6C6904}" type="datetimeFigureOut">
              <a:rPr lang="ko-KR" altLang="en-US" smtClean="0"/>
              <a:pPr/>
              <a:t>2016-08-11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DFC-3381-4B34-A8DF-AB9C3EF1E8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ED8-1DFB-4C40-881F-1736FA6C6904}" type="datetimeFigureOut">
              <a:rPr lang="ko-KR" altLang="en-US" smtClean="0"/>
              <a:pPr/>
              <a:t>2016-08-11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DFC-3381-4B34-A8DF-AB9C3EF1E8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ED8-1DFB-4C40-881F-1736FA6C6904}" type="datetimeFigureOut">
              <a:rPr lang="ko-KR" altLang="en-US" smtClean="0"/>
              <a:pPr/>
              <a:t>2016-08-11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DFC-3381-4B34-A8DF-AB9C3EF1E8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4DED8-1DFB-4C40-881F-1736FA6C6904}" type="datetimeFigureOut">
              <a:rPr lang="ko-KR" altLang="en-US" smtClean="0"/>
              <a:pPr/>
              <a:t>2016-08-11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86DFC-3381-4B34-A8DF-AB9C3EF1E8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atlantablackstar.com/wp-content/uploads/2013/12/facebook-news-fe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4544" y="-27384"/>
            <a:ext cx="9793088" cy="6885765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9" name="Picture 5" descr="D:\worldfriends_IT_lecture\tabl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2351956" y="176436"/>
            <a:ext cx="4635500" cy="6388100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771800" y="2609924"/>
            <a:ext cx="3816424" cy="1656184"/>
          </a:xfrm>
          <a:ln w="38100">
            <a:noFill/>
          </a:ln>
        </p:spPr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Facebook</a:t>
            </a:r>
            <a:r>
              <a:rPr lang="en-US" altLang="ko-KR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Newsfeed</a:t>
            </a:r>
            <a:endParaRPr lang="ko-KR" altLang="en-US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427984" y="4266108"/>
            <a:ext cx="432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 txBox="1">
            <a:spLocks/>
          </p:cNvSpPr>
          <p:nvPr/>
        </p:nvSpPr>
        <p:spPr>
          <a:xfrm>
            <a:off x="2699792" y="2321892"/>
            <a:ext cx="3816424" cy="36004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Android     </a:t>
            </a:r>
            <a:r>
              <a:rPr kumimoji="0" lang="en-US" altLang="ko-KR" sz="2400" b="0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 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study</a:t>
            </a:r>
            <a:endParaRPr kumimoji="0" lang="ko-KR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손글씨 붓" pitchFamily="66" charset="-127"/>
              <a:ea typeface="나눔손글씨 붓" pitchFamily="66" charset="-127"/>
              <a:cs typeface="+mj-cs"/>
            </a:endParaRPr>
          </a:p>
        </p:txBody>
      </p:sp>
      <p:pic>
        <p:nvPicPr>
          <p:cNvPr id="1026" name="Picture 2" descr="D:\worldfriends_IT_lecture\androi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6647" y="2277877"/>
            <a:ext cx="365013" cy="43137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80728"/>
            <a:ext cx="818772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제목 1"/>
          <p:cNvSpPr txBox="1">
            <a:spLocks/>
          </p:cNvSpPr>
          <p:nvPr/>
        </p:nvSpPr>
        <p:spPr>
          <a:xfrm>
            <a:off x="0" y="332656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How can we access to </a:t>
            </a:r>
            <a:r>
              <a:rPr lang="en-US" altLang="ko-KR" sz="4400" dirty="0" err="1" smtClean="0">
                <a:latin typeface="a옛날목욕탕L" pitchFamily="18" charset="-127"/>
                <a:ea typeface="a옛날목욕탕L" pitchFamily="18" charset="-127"/>
              </a:rPr>
              <a:t>ActionBar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?</a:t>
            </a:r>
            <a:endParaRPr lang="ko-KR" altLang="en-US" sz="44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293468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err="1" smtClean="0">
                <a:solidFill>
                  <a:srgbClr val="FF0000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ActiocBar</a:t>
            </a:r>
            <a:r>
              <a:rPr lang="en-US" altLang="ko-KR" sz="4400" b="1" dirty="0" smtClean="0">
                <a:solidFill>
                  <a:srgbClr val="FF0000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class</a:t>
            </a:r>
            <a:endParaRPr lang="ko-KR" altLang="en-US" sz="44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4101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제목 1"/>
          <p:cNvSpPr txBox="1">
            <a:spLocks/>
          </p:cNvSpPr>
          <p:nvPr/>
        </p:nvSpPr>
        <p:spPr>
          <a:xfrm>
            <a:off x="0" y="116632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ActionBar</a:t>
            </a:r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class</a:t>
            </a:r>
            <a:endParaRPr lang="ko-KR" altLang="en-US" sz="44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1196752"/>
            <a:ext cx="9144000" cy="468052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2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setTitle</a:t>
            </a:r>
            <a:r>
              <a:rPr lang="en-US" altLang="ko-KR" sz="32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3200" b="1" dirty="0" err="1" smtClean="0">
                <a:latin typeface="Courier New" pitchFamily="49" charset="0"/>
                <a:cs typeface="Courier New" pitchFamily="49" charset="0"/>
              </a:rPr>
              <a:t>CharSequence</a:t>
            </a:r>
            <a:r>
              <a:rPr lang="en-US" altLang="ko-KR" sz="32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</a:t>
            </a:r>
            <a:r>
              <a:rPr lang="en-US" altLang="ko-KR" sz="32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str</a:t>
            </a:r>
            <a:r>
              <a:rPr lang="en-US" altLang="ko-KR" sz="32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)</a:t>
            </a:r>
          </a:p>
          <a:p>
            <a:pPr algn="ctr"/>
            <a:r>
              <a:rPr lang="en-US" altLang="ko-KR" sz="3200" b="1" dirty="0" err="1" smtClean="0">
                <a:latin typeface="Courier New" pitchFamily="49" charset="0"/>
                <a:cs typeface="Courier New" pitchFamily="49" charset="0"/>
              </a:rPr>
              <a:t>setDisplayShowCustomEnabled</a:t>
            </a:r>
            <a:r>
              <a:rPr lang="en-US" altLang="ko-KR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32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ko-KR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3200" b="1" dirty="0" err="1" smtClean="0">
                <a:latin typeface="Courier New" pitchFamily="49" charset="0"/>
                <a:cs typeface="Courier New" pitchFamily="49" charset="0"/>
              </a:rPr>
              <a:t>tf</a:t>
            </a:r>
            <a:r>
              <a:rPr lang="en-US" altLang="ko-KR" sz="32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altLang="ko-KR" sz="3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ko-KR" sz="3200" b="1" dirty="0" err="1" smtClean="0">
                <a:latin typeface="Courier New" pitchFamily="49" charset="0"/>
                <a:cs typeface="Courier New" pitchFamily="49" charset="0"/>
              </a:rPr>
              <a:t>setCustomView</a:t>
            </a:r>
            <a:r>
              <a:rPr lang="en-US" altLang="ko-KR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3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3200" b="1" dirty="0" err="1" smtClean="0">
                <a:latin typeface="Courier New" pitchFamily="49" charset="0"/>
                <a:cs typeface="Courier New" pitchFamily="49" charset="0"/>
              </a:rPr>
              <a:t>resId</a:t>
            </a:r>
            <a:r>
              <a:rPr lang="en-US" altLang="ko-KR" sz="32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altLang="ko-KR" sz="3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ko-KR" sz="3200" b="1" dirty="0" err="1" smtClean="0">
                <a:latin typeface="Courier New" pitchFamily="49" charset="0"/>
                <a:cs typeface="Courier New" pitchFamily="49" charset="0"/>
              </a:rPr>
              <a:t>setDisplayHomeAsUpEnabled</a:t>
            </a:r>
            <a:r>
              <a:rPr lang="en-US" altLang="ko-KR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32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ko-KR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3200" b="1" dirty="0" err="1" smtClean="0">
                <a:latin typeface="Courier New" pitchFamily="49" charset="0"/>
                <a:cs typeface="Courier New" pitchFamily="49" charset="0"/>
              </a:rPr>
              <a:t>tf</a:t>
            </a:r>
            <a:r>
              <a:rPr lang="en-US" altLang="ko-KR" sz="3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/>
            <a:r>
              <a:rPr lang="en-US" altLang="ko-KR" sz="32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setSubTitle</a:t>
            </a:r>
            <a:r>
              <a:rPr lang="en-US" altLang="ko-KR" sz="32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3200" b="1" dirty="0" err="1" smtClean="0">
                <a:latin typeface="Courier New" pitchFamily="49" charset="0"/>
                <a:cs typeface="Courier New" pitchFamily="49" charset="0"/>
              </a:rPr>
              <a:t>CharSequence</a:t>
            </a:r>
            <a:r>
              <a:rPr lang="en-US" altLang="ko-KR" sz="32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</a:t>
            </a:r>
            <a:r>
              <a:rPr lang="en-US" altLang="ko-KR" sz="32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str</a:t>
            </a:r>
            <a:r>
              <a:rPr lang="en-US" altLang="ko-KR" sz="32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)</a:t>
            </a:r>
          </a:p>
          <a:p>
            <a:pPr algn="ctr"/>
            <a:r>
              <a:rPr lang="en-US" altLang="ko-KR" sz="32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Show()</a:t>
            </a:r>
          </a:p>
          <a:p>
            <a:pPr algn="ctr"/>
            <a:r>
              <a:rPr lang="en-US" altLang="ko-KR" sz="32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Hide() </a:t>
            </a:r>
            <a:r>
              <a:rPr lang="en-US" altLang="ko-KR" sz="3200" b="1" dirty="0" err="1" smtClean="0">
                <a:latin typeface="Courier New" pitchFamily="49" charset="0"/>
                <a:cs typeface="Courier New" pitchFamily="49" charset="0"/>
              </a:rPr>
              <a:t>setBackgroundDrawable</a:t>
            </a:r>
            <a:r>
              <a:rPr lang="en-US" altLang="ko-KR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3200" b="1" dirty="0" err="1" smtClean="0">
                <a:latin typeface="Courier New" pitchFamily="49" charset="0"/>
                <a:cs typeface="Courier New" pitchFamily="49" charset="0"/>
              </a:rPr>
              <a:t>Drawable</a:t>
            </a:r>
            <a:r>
              <a:rPr lang="en-US" altLang="ko-KR" sz="3200" b="1" dirty="0" smtClean="0">
                <a:latin typeface="Courier New" pitchFamily="49" charset="0"/>
                <a:cs typeface="Courier New" pitchFamily="49" charset="0"/>
              </a:rPr>
              <a:t> d)</a:t>
            </a:r>
            <a:endParaRPr lang="en-US" altLang="ko-KR" sz="3200" b="1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1026" name="Picture 2" descr="http://cfile23.uf.tistory.com/image/2421A8445632E9DD18E48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2348880"/>
            <a:ext cx="5827619" cy="2088232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883436" y="764704"/>
            <a:ext cx="75713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setTitle</a:t>
            </a:r>
            <a:r>
              <a:rPr lang="en-US" altLang="ko-KR" sz="60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6000" b="1" dirty="0" smtClean="0">
                <a:latin typeface="Courier New" pitchFamily="49" charset="0"/>
                <a:cs typeface="Courier New" pitchFamily="49" charset="0"/>
              </a:rPr>
              <a:t>“TEST”</a:t>
            </a:r>
            <a:r>
              <a:rPr lang="en-US" altLang="ko-KR" sz="60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직사각형 7"/>
          <p:cNvSpPr/>
          <p:nvPr/>
        </p:nvSpPr>
        <p:spPr>
          <a:xfrm>
            <a:off x="1" y="188640"/>
            <a:ext cx="906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setTitle</a:t>
            </a:r>
            <a:r>
              <a:rPr lang="en-US" altLang="ko-KR" sz="5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5400" b="1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altLang="ko-KR" sz="5400" b="1" dirty="0" err="1" smtClean="0">
                <a:latin typeface="Courier New" pitchFamily="49" charset="0"/>
                <a:cs typeface="Courier New" pitchFamily="49" charset="0"/>
              </a:rPr>
              <a:t>Actionbar</a:t>
            </a:r>
            <a:r>
              <a:rPr lang="en-US" altLang="ko-KR" sz="5400" b="1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altLang="ko-KR" sz="5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)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852936"/>
            <a:ext cx="689996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0" y="1340768"/>
            <a:ext cx="912985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setSubTitle</a:t>
            </a:r>
            <a:r>
              <a:rPr lang="en-US" altLang="ko-KR" sz="50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5000" b="1" dirty="0" smtClean="0">
                <a:latin typeface="Courier New" pitchFamily="49" charset="0"/>
                <a:cs typeface="Courier New" pitchFamily="49" charset="0"/>
              </a:rPr>
              <a:t>“subtitle”</a:t>
            </a:r>
            <a:r>
              <a:rPr lang="en-US" altLang="ko-KR" sz="50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6064" y="980728"/>
            <a:ext cx="8316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 smtClean="0">
                <a:latin typeface="Courier New" pitchFamily="49" charset="0"/>
                <a:cs typeface="Courier New" pitchFamily="49" charset="0"/>
              </a:rPr>
              <a:t>setDisplayHomeAsUpEnabled</a:t>
            </a:r>
            <a:r>
              <a:rPr lang="en-US" altLang="ko-KR" sz="3200" b="1" dirty="0" smtClean="0">
                <a:latin typeface="Courier New" pitchFamily="49" charset="0"/>
                <a:cs typeface="Courier New" pitchFamily="49" charset="0"/>
              </a:rPr>
              <a:t>(true)</a:t>
            </a:r>
            <a:endParaRPr lang="en-US" altLang="ko-KR" sz="3200" b="1" dirty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GB" sz="32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276872"/>
            <a:ext cx="67913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9552" y="3717032"/>
            <a:ext cx="8316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 smtClean="0">
                <a:latin typeface="Courier New" pitchFamily="49" charset="0"/>
                <a:cs typeface="Courier New" pitchFamily="49" charset="0"/>
              </a:rPr>
              <a:t>setDisplayHomeAsUpEnabled</a:t>
            </a:r>
            <a:r>
              <a:rPr lang="en-US" altLang="ko-KR" sz="3200" b="1" dirty="0" smtClean="0">
                <a:latin typeface="Courier New" pitchFamily="49" charset="0"/>
                <a:cs typeface="Courier New" pitchFamily="49" charset="0"/>
              </a:rPr>
              <a:t>(false)</a:t>
            </a:r>
            <a:endParaRPr lang="en-US" altLang="ko-KR" sz="3200" b="1" dirty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GB" sz="32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5013176"/>
            <a:ext cx="67913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 l="54075" t="7000" r="30021" b="37001"/>
          <a:stretch>
            <a:fillRect/>
          </a:stretch>
        </p:blipFill>
        <p:spPr bwMode="auto">
          <a:xfrm>
            <a:off x="1475656" y="5229200"/>
            <a:ext cx="5760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1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10470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0994" y="2132856"/>
            <a:ext cx="2266950" cy="3571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2070943"/>
            <a:ext cx="2219325" cy="369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476672"/>
            <a:ext cx="8316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show() &amp; hide()</a:t>
            </a:r>
            <a:endParaRPr lang="en-GB" sz="3600" dirty="0"/>
          </a:p>
        </p:txBody>
      </p:sp>
      <p:grpSp>
        <p:nvGrpSpPr>
          <p:cNvPr id="5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7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8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217265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6438" y="1260049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 err="1">
                <a:latin typeface="Courier New" pitchFamily="49" charset="0"/>
                <a:cs typeface="Courier New" pitchFamily="49" charset="0"/>
              </a:rPr>
              <a:t>setBackgroundDrawable</a:t>
            </a:r>
            <a:r>
              <a:rPr lang="en-US" altLang="ko-KR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3200" b="1" dirty="0" err="1">
                <a:latin typeface="Courier New" pitchFamily="49" charset="0"/>
                <a:cs typeface="Courier New" pitchFamily="49" charset="0"/>
              </a:rPr>
              <a:t>Drawable</a:t>
            </a:r>
            <a:r>
              <a:rPr lang="en-US" altLang="ko-KR" sz="3200" b="1" dirty="0">
                <a:latin typeface="Courier New" pitchFamily="49" charset="0"/>
                <a:cs typeface="Courier New" pitchFamily="49" charset="0"/>
              </a:rPr>
              <a:t> d)</a:t>
            </a:r>
            <a:endParaRPr lang="en-US" altLang="ko-KR" sz="3200" b="1" dirty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5" y="2276872"/>
            <a:ext cx="12934725" cy="12059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3789040"/>
            <a:ext cx="6448425" cy="1847850"/>
          </a:xfrm>
          <a:prstGeom prst="rect">
            <a:avLst/>
          </a:prstGeom>
        </p:spPr>
      </p:pic>
      <p:grpSp>
        <p:nvGrpSpPr>
          <p:cNvPr id="7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8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9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373194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Rectangle 3"/>
          <p:cNvSpPr/>
          <p:nvPr/>
        </p:nvSpPr>
        <p:spPr>
          <a:xfrm>
            <a:off x="467544" y="1124744"/>
            <a:ext cx="813690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ActionBar</a:t>
            </a:r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mActionBar</a:t>
            </a:r>
            <a:endParaRPr lang="en-US" altLang="ko-KR" sz="4400" b="1" dirty="0" smtClean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getActionBar</a:t>
            </a:r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altLang="ko-KR" sz="4400" b="1" dirty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467544" y="2636912"/>
            <a:ext cx="81369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mActionBar</a:t>
            </a:r>
            <a:r>
              <a:rPr lang="en-US" altLang="ko-KR" sz="44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.someMethod</a:t>
            </a:r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();</a:t>
            </a:r>
            <a:endParaRPr lang="en-US" altLang="ko-KR" sz="4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395537" y="332656"/>
            <a:ext cx="7200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altLang="ko-KR" sz="4400" b="1" dirty="0">
              <a:solidFill>
                <a:srgbClr val="FF0000"/>
              </a:solidFill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395537" y="3573016"/>
            <a:ext cx="7200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altLang="ko-KR" sz="4400" b="1" dirty="0">
              <a:solidFill>
                <a:srgbClr val="FF0000"/>
              </a:solidFill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1" name="Rectangle 3"/>
          <p:cNvSpPr/>
          <p:nvPr/>
        </p:nvSpPr>
        <p:spPr>
          <a:xfrm>
            <a:off x="323528" y="4581128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err="1" smtClean="0">
                <a:latin typeface="Courier New" pitchFamily="49" charset="0"/>
                <a:cs typeface="Courier New" pitchFamily="49" charset="0"/>
              </a:rPr>
              <a:t>getActionBar</a:t>
            </a:r>
            <a:r>
              <a:rPr lang="en-US" altLang="ko-KR" sz="40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ko-KR" sz="40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.</a:t>
            </a:r>
            <a:r>
              <a:rPr lang="en-US" altLang="ko-KR" sz="40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someMethod</a:t>
            </a:r>
            <a:r>
              <a:rPr lang="en-US" altLang="ko-KR" sz="40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();</a:t>
            </a:r>
            <a:endParaRPr lang="en-US" altLang="ko-KR" sz="4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제목 1"/>
          <p:cNvSpPr txBox="1">
            <a:spLocks/>
          </p:cNvSpPr>
          <p:nvPr/>
        </p:nvSpPr>
        <p:spPr>
          <a:xfrm>
            <a:off x="0" y="116632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Custom?</a:t>
            </a:r>
            <a:endParaRPr lang="ko-KR" altLang="en-US" sz="4400" dirty="0"/>
          </a:p>
        </p:txBody>
      </p:sp>
      <p:sp>
        <p:nvSpPr>
          <p:cNvPr id="28" name="직사각형 27"/>
          <p:cNvSpPr/>
          <p:nvPr/>
        </p:nvSpPr>
        <p:spPr>
          <a:xfrm>
            <a:off x="5076056" y="1124744"/>
            <a:ext cx="3672408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Our main Activity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20072" y="1268760"/>
            <a:ext cx="3384376" cy="1872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  <a:latin typeface="a옛날목욕탕L" pitchFamily="18" charset="-127"/>
                <a:ea typeface="a옛날목욕탕L" pitchFamily="18" charset="-127"/>
              </a:rPr>
              <a:t>Custom item</a:t>
            </a:r>
            <a:endParaRPr lang="ko-KR" altLang="en-US" dirty="0">
              <a:solidFill>
                <a:schemeClr val="accent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30" name="Picture 9" descr="스크린샷 2015-07-09 오전 1.18.09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3623880" cy="4743218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755576" y="2123525"/>
            <a:ext cx="3312368" cy="4032448"/>
            <a:chOff x="-2556792" y="1008112"/>
            <a:chExt cx="3312368" cy="4032448"/>
          </a:xfrm>
        </p:grpSpPr>
        <p:sp>
          <p:nvSpPr>
            <p:cNvPr id="32" name="직사각형 31"/>
            <p:cNvSpPr/>
            <p:nvPr/>
          </p:nvSpPr>
          <p:spPr>
            <a:xfrm>
              <a:off x="-2556792" y="1008112"/>
              <a:ext cx="3312368" cy="576064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-2556792" y="1656184"/>
              <a:ext cx="3312368" cy="576064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-2556792" y="2285594"/>
              <a:ext cx="3312368" cy="532049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-2556792" y="2907501"/>
              <a:ext cx="3312368" cy="548881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-2556792" y="3509730"/>
              <a:ext cx="3312368" cy="576064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-2556792" y="4132449"/>
              <a:ext cx="3312368" cy="576064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-2556792" y="4752528"/>
              <a:ext cx="3312368" cy="28803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292080" y="1412776"/>
            <a:ext cx="3168352" cy="1584176"/>
            <a:chOff x="5292080" y="1196752"/>
            <a:chExt cx="3168352" cy="1584176"/>
          </a:xfrm>
        </p:grpSpPr>
        <p:sp>
          <p:nvSpPr>
            <p:cNvPr id="40" name="직사각형 39"/>
            <p:cNvSpPr/>
            <p:nvPr/>
          </p:nvSpPr>
          <p:spPr>
            <a:xfrm>
              <a:off x="5292080" y="1196752"/>
              <a:ext cx="1080120" cy="15841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2"/>
                  </a:solidFill>
                </a:rPr>
                <a:t>Picture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516216" y="1196752"/>
              <a:ext cx="1944216" cy="15841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2"/>
                  </a:solidFill>
                </a:rPr>
                <a:t>Text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83568" y="2060848"/>
            <a:ext cx="4536504" cy="720080"/>
            <a:chOff x="683568" y="1844824"/>
            <a:chExt cx="4536504" cy="720080"/>
          </a:xfrm>
        </p:grpSpPr>
        <p:sp>
          <p:nvSpPr>
            <p:cNvPr id="43" name="직사각형 42"/>
            <p:cNvSpPr/>
            <p:nvPr/>
          </p:nvSpPr>
          <p:spPr>
            <a:xfrm>
              <a:off x="683568" y="1844824"/>
              <a:ext cx="3456384" cy="7200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>
              <a:stCxn id="43" idx="3"/>
              <a:endCxn id="29" idx="1"/>
            </p:cNvCxnSpPr>
            <p:nvPr/>
          </p:nvCxnSpPr>
          <p:spPr>
            <a:xfrm flipV="1">
              <a:off x="4139952" y="2060848"/>
              <a:ext cx="1080120" cy="144016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755576" y="2132856"/>
            <a:ext cx="3312368" cy="576064"/>
            <a:chOff x="755576" y="1916832"/>
            <a:chExt cx="3312368" cy="576064"/>
          </a:xfrm>
        </p:grpSpPr>
        <p:sp>
          <p:nvSpPr>
            <p:cNvPr id="46" name="직사각형 45"/>
            <p:cNvSpPr/>
            <p:nvPr/>
          </p:nvSpPr>
          <p:spPr>
            <a:xfrm>
              <a:off x="755576" y="1916832"/>
              <a:ext cx="720080" cy="57606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547664" y="1916832"/>
              <a:ext cx="2520280" cy="57606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Goal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6717"/>
            <a:ext cx="3006332" cy="53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7836" y="908720"/>
            <a:ext cx="3006332" cy="5344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37668" y="916717"/>
            <a:ext cx="3006332" cy="5344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그룹 7"/>
          <p:cNvGrpSpPr/>
          <p:nvPr/>
        </p:nvGrpSpPr>
        <p:grpSpPr>
          <a:xfrm>
            <a:off x="1995734" y="3797037"/>
            <a:ext cx="2016224" cy="764704"/>
            <a:chOff x="1995734" y="4077072"/>
            <a:chExt cx="2016224" cy="764704"/>
          </a:xfrm>
        </p:grpSpPr>
        <p:sp>
          <p:nvSpPr>
            <p:cNvPr id="7" name="오른쪽 화살표 6"/>
            <p:cNvSpPr/>
            <p:nvPr/>
          </p:nvSpPr>
          <p:spPr>
            <a:xfrm>
              <a:off x="2195736" y="4437112"/>
              <a:ext cx="1800200" cy="288032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제목 1"/>
            <p:cNvSpPr txBox="1">
              <a:spLocks/>
            </p:cNvSpPr>
            <p:nvPr/>
          </p:nvSpPr>
          <p:spPr>
            <a:xfrm>
              <a:off x="1995734" y="4077072"/>
              <a:ext cx="2016224" cy="7647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dirty="0" smtClean="0">
                  <a:latin typeface="a옛날목욕탕L" pitchFamily="18" charset="-127"/>
                  <a:ea typeface="a옛날목욕탕L" pitchFamily="18" charset="-127"/>
                  <a:cs typeface="+mj-cs"/>
                </a:rPr>
                <a:t>swipe</a:t>
              </a: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endParaRPr>
            </a:p>
          </p:txBody>
        </p:sp>
      </p:grpSp>
      <p:grpSp>
        <p:nvGrpSpPr>
          <p:cNvPr id="9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0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1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846428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260648"/>
            <a:ext cx="67913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-1016" y="260648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Here!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1412776"/>
            <a:ext cx="67913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054002"/>
            <a:ext cx="9144000" cy="762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04664"/>
            <a:ext cx="67913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6" name="AutoShape 2" descr="data:image/jpeg;base64,/9j/4AAQSkZJRgABAQAAAQABAAD/2wCEAAkGBxMQDg0QDw0QEA8QDw0RDxAQDhUPEA8OFBEWGBUYFh8aHCogGCAlGxUVITElJSkrLi4uFx8zODMsNygtLysBCgoKDg0OGhAQGy0lIB0rLi0tLTUyOC0rKzAuLS0tNy0tLS0rLS0tLS0tKy0tLS0tLS0tLS0tKy0tLS0tKy0tLf/AABEIAMIBAwMBEQACEQEDEQH/xAAcAAEAAgIDAQAAAAAAAAAAAAAAAQgCBQMEBgf/xABAEAACAQMABAwDBQYGAwAAAAAAAQIDBBEFEhMhBhUXMUFSU2ORk7PhIjV0MjRRYcEUcYGU0dIzVFVWsfEjcqP/xAAbAQEAAwEBAQEAAAAAAAAAAAAAAQIDBAYHBf/EACsRAQABAwIHAAMAAgIDAAAAAAABAgMRFVEEEhMUITFSMkFxIjNh0QVCYv/aAAwDAQACEQMRAD8A63JjZd/5vseZ1u7s/b062cmNl3/m+w1u7sadbOTGy7/zfYa3d2NOtnJjZd/5vsNbu7GnWzkxsu/832Gt3djTrZyY2Xf+b7DW7uxp1s5MbLv/ADfYa3d2NOtnJjZd/wCb7DW7uxp1s5MbLv8AzfYa3d2NOtnJjZd/5vsNbu7GnWzkxsu/832Gt3djTrZyY2Xf+b7DW7uxp1s5MbLv/N9hrd3Y062cmNl3/m+w1u7sadbOTGy7/wA32Gt3djTrZyY2Xf8Am+w1u7sadbOTGy7/AM32Gt3djTrZyY2Xf+b7DW7uxp1s5MbLv/N9hrd3Y062cmNl3/m+w1u7sadbOTGy7/zfYa3d2NOtnJjZd/5vsNbu7GnWzkxsu/8AN9hrd3Y062cmNl3/AJvsNbu7GnWzkxsu/wDN9hrd3Y062cmNl3/m+w1u7sadbOTGy7/zfYa3d2NOtnJjZd/5vsNbu7GnWzkxsu/832Gt3djTrZyY2Xf+b7DW7uxp1s5MbLv/ADfYa3d2NOtnJjZfjX832LR/5q7sjTrfl8h0lRVOvXpx+zTrVYRzveIzaX/B6S1VVVRE7w/GrjFUwsmeAerMgAAAIkQIAkyAAZADMhkBkAAyAAAAAAAAAAAAAAAAAQRAF+X9o5vOEorsSrjp375d/U3HqSPf8P8A6qf5Dy1386v7Kxx8+eqdqhb69GTWrrKpBZclH4cS3b/4HfZ4fqWJmn247l2ab0R+sOSparWpR5s0tZ6kddyeXzY5zWeD8UxPvHlTr1RFU/8AKJWKWvmbSjCE86m/EnjGMlY4OPMzPpMcVOPSalglr4qZlGCqJauE4PH58+8meDoiJjPqMqxxczMTjx5Z31rHXqassShGEnDVwtXCzgtxHCUVTVyeMcqLXEVRTGf24KlliVZa3+G4rm58vBnPBxz1UzPrDaOJxid2dSyipVE6m6n9tqPS3hJbxPB0TXOJ/FWOIqmmPHtlHRuW/jbioQlmMMt63Mks/kWjgfPtXvJj9eWNWw1Izcp/ZkopKO+WYqS6d3OOziiMzP7THFTXOIhy1YQdWdLZxSw9WSymmo5/HeaV0UTcm3FMeVaaq4oiuanE9GNU3Jt52e0xq/DjGcZzz4K9jTETMytTxczVEYZVbCMdpmq//Fhz+DofNjeRVwdumJiZ9IjiapxMR+TjnZqLm5VHqxUGmo5b1llbs/kUq4OimZnPjwtTxNU+MeXWr09STjnPM010prKZy3rXTrmHTar56csTBoAAAAAAAAAAAAAAAGWhE+nYvXupb6b+BfY51+/8zr4mIiKcOax5mr+uujk/bpVx0798u/qbj1JHv+H/ANVP8h5a7+dX9lY4+fPVM1Wag4dDkpZ/BpNfqb03JijlY1W4muKnNC9ax8KeIbPGWsxznoNrfE1UxGYzhSrhomZ8+/KKt65KS1YpOMY4Wdyi8omrjJqzTy+JVjhYjzA7x5bwvipqm/8A1WP6ERxNcTM49xhbto5cbMq185a/wRUppRlJZzqr/otVxlU+cef+laeFxiJnxBUvm9b4I609XXlvy2nldO4d7PvHmUdr58T4hNC41p1HPVxU+0pZxueVjG9E2b3NXM1x7RdtzTTHL+nJc3q13qxUoalOON8U3HpXSjS9xURV/j6wpa4eaqczOJy6tS6bi46qUXLWwuh4wc1XE1T4w6KbEUznPly1L9tykqcYyksOSbbxjG7PMWnjJzmI87qRw0R7nwwnd5jiUE5auqp5ecfu5is8VMxiYTTw+JzElS8ctrlL/wAqinjoSIq4muqZzHv2tHDxER/8slet5UoxknGCaeV9lYTWOY0ji5q8VR4U7en3TLhuKrnLWeFzLC5kktxhdr6lXM2tW4t04YGDUAAAAAAAAAAAAAAAFqf+UOSvX11BNJascbljP7zW5d58RszotcszMT7caMv3DWVcdO/fLv6m49SR7/h/9VP8h5W7+dX9lY3J4Dll6nMbg5ZOaNwYkzSE/wCRzRuEYk5o3CcSZjcyRiUf47mRiU5p3BiTNIMSZpQRFMwTNMpJxJM0g5ZMxuIYkzSDEmY3MjlkzG5kcsmY3MjlkzG5kcsmY3MjlkzG5kcsmY3MjlkzG5kcsmY3MjlkzG5kcsmY3MjlkzG5kcsmY3MjlkzG5kcsmY3MjlkzG4TETBmNxMiInOIgmY3Vy0598u/qLj1JHveHnFqn+Q8td/Or+ythxRT7OJn21n5hfrV7nFFPs4jtrPzB1q9ziin2cR21n5g61e5xRT7OI7az8wdavc4op9nEdtZ+YOtXucUU+ziO2s/MHWr3OKKfZxHbWfmDrV7nFFPs4jtrPzB1q9ziin2cR21n5g61e4tEU+ziO2s/MHWr3TxPT7OI7az8wdavc4np9nEdtZ+YOtXucT0+ziO2s/MHWr3Hoen2cR21n5g61e6OKKfZxHbWfmDrV7nFFPs4jtrPzB1q9ziin2cR21n5g61e5xRT7OI7az8wdavc4op9nEdtZ+YOtXucUU+ziO2s/MHWr3OKKfZxHbWfmDrV7nFFPs4jtrPzB1q9ziin2cR21n5g61e5xRT7OI7az8wdavc4op9nEdtZ+YOtXucUU+ziO2s/MHWr3OKKfZxHbWfmDrV7nFFPs4jtrPzB1q9ziin2cR21n5g61e5xRT7OI7az8wdavc4op9nEdtZ+YOtXulaIp5/w4jt7X6pg61e6qXCJYvr5JbldXK/+sjemcRhjPmcrfEJAAIgJwTARKAJCAJhOAnBgIQACJkxKUiUyYCDADADADADADADADADADADADADADADADADABICoHCf5hf8A1d16sgLfAANBp/SF9SqxjZ2ELim4ZlOVXUxPPNz792De1Fufc4ZXKq49Q1nHelv9GpfzK/qbdPh5/wDZlzXflu+D15dVY1Xe2kbZxcdmo1FU110v8sGF2min8ZzDW3NU/lDbmOW0tVwgu7qlCm7O0jcycmpxlUVPVjjc9737zW3Rbq/OcMrk1R+MNFx3pb/RaX81H+pt0eH+mXPdn1S2GgtJX9Stq3ejoW9HUk9pGvGb11jVWM9P6Gdy3apjNE5le3Vcmf8AKMPRGOGyJNJNtpJLLb3JIREzPgnEe3iaulq2k7pUbCrKlZ29SMq93HnqSi86sPxX/PTu5+ym3RbozV7lz9SaqsQ9wmcdUxLopiRDAkgAAAAAAAAAAAAAAAAAAAAp/wAJ/mF/9XderIC3wADz+n9H3FWrF0NLfscVDDp7KE9aWX8XxPP/AEdFmvenLC5T58S1j0He/wC43/L0v7jbno+Gc0VfTd8HLKtSjVVxpD9tbcXF7ONPZrG9fC3z/oc97lnzEYbWuan95bgway1PCG0q1YU1Qv8A9ikpNynqRnrrHN8T/idFqYj3GWdyJmPE4aDiS+/3G/5el/cb89Pw5+Wr6bHQWjLmnXUq2mHdw1JLY7KEN+7Esxed36md2umY8U4a2qZifeXpDnbvP8OdF17qynTtqrhPnlBbttBLfDPR+P58xvwtUUVxNTK7TNUeHjeBdlcVqLo2+mJ2tSg5Rq2rtYa1KWX+Ly/3nZxFVMTzTTly2omfES9TY8H76FWlOppypVpxnGU6btYRVSKabjlPdk5artE+qXTTZq3epOZsyKgAAAAAAAAAAAAAAAAAAAFP+E/zC/8Aq7r1ZAW+AAaXTXBW1vKkalzRc5xjqJqpKPw5b6H+ZtbvVUelK7cVOhyd6P8A8tLzqn9xpHGXt4V6FO7baD4P0LJVFbU3BVGnNOcp5aW7ne4yuXq7n5e0024p9NmZNGt03oGhewhC5pucYScopTlDEmsZ3MvRcmj0rVRFXtqOTrR3+Wfn1P7jeOMux6ll29Lu6I4H2lpV21vRcKijKOXUnL4Zc+5vHQUucRcuRiqV6LUUzmG8wY5aAyPOad4LurcUru0q/s13CcNeajmNWnn4lNdLwdFF/FM01MqrUZzD0iOeqdmkZMDKUkAAAAAAAAAAAAAAAAAAAAFP+E/zC/8Aq7r1ZAW+AlAAJAARgCQAAABGAOrpJyVNaknByrW0NZYylOvCL5/ybAxoXDU3SqpRqJZi19mrD8Y/qugDuZAkAAAAAAAAAAAAAAAAAAAAFP8AhP8AML/6u69WQFvgJQEgAAAAAAAAAHXvaLnDEZKMlOlOLcdZZp1IzWVldMcfxA0lPR1d3NOpXqzqKCeGqjUc6zaeqtyeJSi929KPTkD0QEgAAAAAAAAAAAAAAAAAAAAp/wAJ/mF/9XderIC3wEoCQAAAAAAAAAABAACQAAAAAAAAAAAAAAAAAAAAU/4T/ML/AOruvVkBb4CUBIAAAAAAAAAAAAAAAAAAAAAAAAAAAAAAAAAAKf8ACf5hf/V3XqyAt8BKAkAAAAAAAAAAAAAAAAAAAAAAAAAAAAAAAAAAFP8AhP8AML/6u69WQFvgJQEgAAAAAAAAAAAAAAAAAAAAAAAAAAAAAAAAAAp/wn+YX/1d16sgLfASgJAAAAAAAAAAAAAAAAAAAAAAAAAAAAAAAAAABT/hP8wv/q7r1ZAW+AlASAAAAAAAAAAAAAAAAAAAAAAAAAAAAAAAAAACn/Cf5hf/AFd16sgLfASgJAAAAAAAAAAAAAAAAAAAAAAAAAAAAAAAAAABT/hP8wv/AKu69WQFvgJQEgAAAAAAAAAAAAAAAAAAAAAAAAAAAAAAAAAAp/wn+YX/ANXderIC3wEoCQAAAAAAAAAAAAAAAAAAAAAAAAAAAAAAAAAAU/4T/ML/AOruvVkBb4CUBIAAAAAAAAAAAAAAAAAAAAAAAAAAAAAAAAAAKf8ACf5hf/V3XqyAt8BKAkAAAAAAAAAAAAAAAAAAAAAAAAAAAAAAAAAAFP8AhP8AML/6u69WQFvNousvFASqi6y8UBO0XWXigG0XWXigG0XWXigG0XWXigG0XWXigG0XWXigG0XWXigG0XWXigG0XWXigG0XWXigG0XWXigG0XWXigG0XWXigG0XWXigG0XWXigG0XWXigG0XWXigG0XWXigG0XWXigG0XWXigG0XWXigG0XWXigG0XWXigG0XWXigG0XWXigG0XWXigG0XWXigG0XWXigG0XWXigCmvxXigKhcJlm/v2sfe7rp72QGqAAAAAAAAAAAAAAAAAAAAAAAAAAAAAAAAAAAAlAS3+gH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444208" y="260648"/>
            <a:ext cx="1656184" cy="12241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68" name="AutoShape 4" descr="data:image/jpeg;base64,/9j/4AAQSkZJRgABAQAAAQABAAD/2wCEAAkGBxMQDg0QDw0QEA8QDw0RDxAQDhUPEA8OFBEWGBUYFh8aHCogGCAlGxUVITElJSkrLi4uFx8zODMsNygtLysBCgoKDg0OGhAQGy0lIB0rLi0tLTUyOC0rKzAuLS0tNy0tLS0rLS0tLS0tKy0tLS0tLS0tLS0tKy0tLS0tKy0tLf/AABEIAMIBAwMBEQACEQEDEQH/xAAcAAEAAgIDAQAAAAAAAAAAAAAAAQgCBQMEBgf/xABAEAACAQMABAwDBQYGAwAAAAAAAQIDBBEFEhMhBhUXMUFSU2ORk7PhIjV0MjRRYcEUcYGU0dIzVFVWsfEjcqP/xAAbAQEAAwEBAQEAAAAAAAAAAAAAAQIDBAYHBf/EACsRAQABAwIHAAMAAgIDAAAAAAABAgMRFVEEEhMUITFSMkFxIjNh0QVCYv/aAAwDAQACEQMRAD8A63JjZd/5vseZ1u7s/b062cmNl3/m+w1u7sadbOTGy7/zfYa3d2NOtnJjZd/5vsNbu7GnWzkxsu/832Gt3djTrZyY2Xf+b7DW7uxp1s5MbLv/ADfYa3d2NOtnJjZd/wCb7DW7uxp1s5MbLv8AzfYa3d2NOtnJjZd/5vsNbu7GnWzkxsu/832Gt3djTrZyY2Xf+b7DW7uxp1s5MbLv/N9hrd3Y062cmNl3/m+w1u7sadbOTGy7/wA32Gt3djTrZyY2Xf8Am+w1u7sadbOTGy7/AM32Gt3djTrZyY2Xf+b7DW7uxp1s5MbLv/N9hrd3Y062cmNl3/m+w1u7sadbOTGy7/zfYa3d2NOtnJjZd/5vsNbu7GnWzkxsu/8AN9hrd3Y062cmNl3/AJvsNbu7GnWzkxsu/wDN9hrd3Y062cmNl3/m+w1u7sadbOTGy7/zfYa3d2NOtnJjZd/5vsNbu7GnWzkxsu/832Gt3djTrZyY2Xf+b7DW7uxp1s5MbLv/ADfYa3d2NOtnJjZfjX832LR/5q7sjTrfl8h0lRVOvXpx+zTrVYRzveIzaX/B6S1VVVRE7w/GrjFUwsmeAerMgAAAIkQIAkyAAZADMhkBkAAyAAAAAAAAAAAAAAAAAQRAF+X9o5vOEorsSrjp375d/U3HqSPf8P8A6qf5Dy1386v7Kxx8+eqdqhb69GTWrrKpBZclH4cS3b/4HfZ4fqWJmn247l2ab0R+sOSparWpR5s0tZ6kddyeXzY5zWeD8UxPvHlTr1RFU/8AKJWKWvmbSjCE86m/EnjGMlY4OPMzPpMcVOPSalglr4qZlGCqJauE4PH58+8meDoiJjPqMqxxczMTjx5Z31rHXqassShGEnDVwtXCzgtxHCUVTVyeMcqLXEVRTGf24KlliVZa3+G4rm58vBnPBxz1UzPrDaOJxid2dSyipVE6m6n9tqPS3hJbxPB0TXOJ/FWOIqmmPHtlHRuW/jbioQlmMMt63Mks/kWjgfPtXvJj9eWNWw1Izcp/ZkopKO+WYqS6d3OOziiMzP7THFTXOIhy1YQdWdLZxSw9WSymmo5/HeaV0UTcm3FMeVaaq4oiuanE9GNU3Jt52e0xq/DjGcZzz4K9jTETMytTxczVEYZVbCMdpmq//Fhz+DofNjeRVwdumJiZ9IjiapxMR+TjnZqLm5VHqxUGmo5b1llbs/kUq4OimZnPjwtTxNU+MeXWr09STjnPM010prKZy3rXTrmHTar56csTBoAAAAAAAAAAAAAAAGWhE+nYvXupb6b+BfY51+/8zr4mIiKcOax5mr+uujk/bpVx0798u/qbj1JHv+H/ANVP8h5a7+dX9lY4+fPVM1Wag4dDkpZ/BpNfqb03JijlY1W4muKnNC9ax8KeIbPGWsxznoNrfE1UxGYzhSrhomZ8+/KKt65KS1YpOMY4Wdyi8omrjJqzTy+JVjhYjzA7x5bwvipqm/8A1WP6ERxNcTM49xhbto5cbMq185a/wRUppRlJZzqr/otVxlU+cef+laeFxiJnxBUvm9b4I609XXlvy2nldO4d7PvHmUdr58T4hNC41p1HPVxU+0pZxueVjG9E2b3NXM1x7RdtzTTHL+nJc3q13qxUoalOON8U3HpXSjS9xURV/j6wpa4eaqczOJy6tS6bi46qUXLWwuh4wc1XE1T4w6KbEUznPly1L9tykqcYyksOSbbxjG7PMWnjJzmI87qRw0R7nwwnd5jiUE5auqp5ecfu5is8VMxiYTTw+JzElS8ctrlL/wAqinjoSIq4muqZzHv2tHDxER/8slet5UoxknGCaeV9lYTWOY0ji5q8VR4U7en3TLhuKrnLWeFzLC5kktxhdr6lXM2tW4t04YGDUAAAAAAAAAAAAAAAFqf+UOSvX11BNJascbljP7zW5d58RszotcszMT7caMv3DWVcdO/fLv6m49SR7/h/9VP8h5W7+dX9lY3J4Dll6nMbg5ZOaNwYkzSE/wCRzRuEYk5o3CcSZjcyRiUf47mRiU5p3BiTNIMSZpQRFMwTNMpJxJM0g5ZMxuIYkzSDEmY3MjlkzG5kcsmY3MjlkzG5kcsmY3MjlkzG5kcsmY3MjlkzG5kcsmY3MjlkzG5kcsmY3MjlkzG5kcsmY3MjlkzG5kcsmY3MjlkzG4TETBmNxMiInOIgmY3Vy0598u/qLj1JHveHnFqn+Q8td/Or+ythxRT7OJn21n5hfrV7nFFPs4jtrPzB1q9ziin2cR21n5g61e5xRT7OI7az8wdavc4op9nEdtZ+YOtXucUU+ziO2s/MHWr3OKKfZxHbWfmDrV7nFFPs4jtrPzB1q9ziin2cR21n5g61e4tEU+ziO2s/MHWr3TxPT7OI7az8wdavc4np9nEdtZ+YOtXucT0+ziO2s/MHWr3Hoen2cR21n5g61e6OKKfZxHbWfmDrV7nFFPs4jtrPzB1q9ziin2cR21n5g61e5xRT7OI7az8wdavc4op9nEdtZ+YOtXucUU+ziO2s/MHWr3OKKfZxHbWfmDrV7nFFPs4jtrPzB1q9ziin2cR21n5g61e5xRT7OI7az8wdavc4op9nEdtZ+YOtXucUU+ziO2s/MHWr3OKKfZxHbWfmDrV7nFFPs4jtrPzB1q9ziin2cR21n5g61e5xRT7OI7az8wdavc4op9nEdtZ+YOtXulaIp5/w4jt7X6pg61e6qXCJYvr5JbldXK/+sjemcRhjPmcrfEJAAIgJwTARKAJCAJhOAnBgIQACJkxKUiUyYCDADADADADADADADADADADADADADADADADABICoHCf5hf8A1d16sgLfAANBp/SF9SqxjZ2ELim4ZlOVXUxPPNz792De1Fufc4ZXKq49Q1nHelv9GpfzK/qbdPh5/wDZlzXflu+D15dVY1Xe2kbZxcdmo1FU110v8sGF2min8ZzDW3NU/lDbmOW0tVwgu7qlCm7O0jcycmpxlUVPVjjc9737zW3Rbq/OcMrk1R+MNFx3pb/RaX81H+pt0eH+mXPdn1S2GgtJX9Stq3ejoW9HUk9pGvGb11jVWM9P6Gdy3apjNE5le3Vcmf8AKMPRGOGyJNJNtpJLLb3JIREzPgnEe3iaulq2k7pUbCrKlZ29SMq93HnqSi86sPxX/PTu5+ym3RbozV7lz9SaqsQ9wmcdUxLopiRDAkgAAAAAAAAAAAAAAAAAAAAp/wAJ/mF/9XderIC3wADz+n9H3FWrF0NLfscVDDp7KE9aWX8XxPP/AEdFmvenLC5T58S1j0He/wC43/L0v7jbno+Gc0VfTd8HLKtSjVVxpD9tbcXF7ONPZrG9fC3z/oc97lnzEYbWuan95bgway1PCG0q1YU1Qv8A9ikpNynqRnrrHN8T/idFqYj3GWdyJmPE4aDiS+/3G/5el/cb89Pw5+Wr6bHQWjLmnXUq2mHdw1JLY7KEN+7Esxed36md2umY8U4a2qZifeXpDnbvP8OdF17qynTtqrhPnlBbttBLfDPR+P58xvwtUUVxNTK7TNUeHjeBdlcVqLo2+mJ2tSg5Rq2rtYa1KWX+Ly/3nZxFVMTzTTly2omfES9TY8H76FWlOppypVpxnGU6btYRVSKabjlPdk5artE+qXTTZq3epOZsyKgAAAAAAAAAAAAAAAAAAAFP+E/zC/8Aq7r1ZAW+AAaXTXBW1vKkalzRc5xjqJqpKPw5b6H+ZtbvVUelK7cVOhyd6P8A8tLzqn9xpHGXt4V6FO7baD4P0LJVFbU3BVGnNOcp5aW7ne4yuXq7n5e0024p9NmZNGt03oGhewhC5pucYScopTlDEmsZ3MvRcmj0rVRFXtqOTrR3+Wfn1P7jeOMux6ll29Lu6I4H2lpV21vRcKijKOXUnL4Zc+5vHQUucRcuRiqV6LUUzmG8wY5aAyPOad4LurcUru0q/s13CcNeajmNWnn4lNdLwdFF/FM01MqrUZzD0iOeqdmkZMDKUkAAAAAAAAAAAAAAAAAAAAFP+E/zC/8Aq7r1ZAW+AlAAJAARgCQAAABGAOrpJyVNaknByrW0NZYylOvCL5/ybAxoXDU3SqpRqJZi19mrD8Y/qugDuZAkAAAAAAAAAAAAAAAAAAAAFP8AhP8AML/6u69WQFvgJQEgAAAAAAAAAHXvaLnDEZKMlOlOLcdZZp1IzWVldMcfxA0lPR1d3NOpXqzqKCeGqjUc6zaeqtyeJSi929KPTkD0QEgAAAAAAAAAAAAAAAAAAAAp/wAJ/mF/9XderIC3wEoCQAAAAAAAAAABAACQAAAAAAAAAAAAAAAAAAAAU/4T/ML/AOruvVkBb4CUBIAAAAAAAAAAAAAAAAAAAAAAAAAAAAAAAAAAKf8ACf5hf/V3XqyAt8BKAkAAAAAAAAAAAAAAAAAAAAAAAAAAAAAAAAAAFP8AhP8AML/6u69WQFvgJQEgAAAAAAAAAAAAAAAAAAAAAAAAAAAAAAAAAAp/wn+YX/1d16sgLfASgJAAAAAAAAAAAAAAAAAAAAAAAAAAAAAAAAAABT/hP8wv/q7r1ZAW+AlASAAAAAAAAAAAAAAAAAAAAAAAAAAAAAAAAAACn/Cf5hf/AFd16sgLfASgJAAAAAAAAAAAAAAAAAAAAAAAAAAAAAAAAAABT/hP8wv/AKu69WQFvgJQEgAAAAAAAAAAAAAAAAAAAAAAAAAAAAAAAAAAp/wn+YX/ANXderIC3wEoCQAAAAAAAAAAAAAAAAAAAAAAAAAAAAAAAAAAU/4T/ML/AOruvVkBb4CUBIAAAAAAAAAAAAAAAAAAAAAAAAAAAAAAAAAAKf8ACf5hf/V3XqyAt8BKAkAAAAAAAAAAAAAAAAAAAAAAAAAAAAAAAAAAFP8AhP8AML/6u69WQFvNousvFASqi6y8UBO0XWXigG0XWXigG0XWXigG0XWXigG0XWXigG0XWXigG0XWXigG0XWXigG0XWXigG0XWXigG0XWXigG0XWXigG0XWXigG0XWXigG0XWXigG0XWXigG0XWXigG0XWXigG0XWXigG0XWXigG0XWXigG0XWXigG0XWXigG0XWXigG0XWXigG0XWXigG0XWXigG0XWXigG0XWXigCmvxXigKhcJlm/v2sfe7rp72QGqAAAAAAAAAAAAAAAAAAAAAAAAAAAAAAAAAAAAlAS3+gH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6872" name="Picture 8" descr="https://encrypted-tbn3.gstatic.com/images?q=tbn:ANd9GcQk3cf3fgIZ2vylJR8mu_9U9_1wwgI4qMpWJP-LkModlOb5lWJUl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1772816"/>
            <a:ext cx="1224136" cy="12241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96752"/>
            <a:ext cx="4176464" cy="1099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996952"/>
            <a:ext cx="9144000" cy="166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980728"/>
            <a:ext cx="9144000" cy="492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971600" y="4101455"/>
            <a:ext cx="1512168" cy="4320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(Easy) Tab</a:t>
            </a:r>
            <a:endParaRPr lang="ko-KR" altLang="en-US" sz="4400" dirty="0"/>
          </a:p>
        </p:txBody>
      </p:sp>
      <p:grpSp>
        <p:nvGrpSpPr>
          <p:cNvPr id="2" name="그룹 17"/>
          <p:cNvGrpSpPr/>
          <p:nvPr/>
        </p:nvGrpSpPr>
        <p:grpSpPr>
          <a:xfrm>
            <a:off x="3131840" y="2955856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5724128" y="297640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0" y="126368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Method of Class </a:t>
            </a:r>
            <a:r>
              <a:rPr lang="en-US" altLang="ko-KR" sz="44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TabHost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-1016" y="1196752"/>
            <a:ext cx="9145016" cy="46085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>setup()</a:t>
            </a:r>
          </a:p>
          <a:p>
            <a:pPr algn="ctr">
              <a:lnSpc>
                <a:spcPct val="150000"/>
              </a:lnSpc>
            </a:pPr>
            <a:r>
              <a:rPr lang="en-US" altLang="ko-KR" sz="4000" b="1" dirty="0" err="1" smtClean="0">
                <a:latin typeface="Courier New" pitchFamily="49" charset="0"/>
                <a:cs typeface="Courier New" pitchFamily="49" charset="0"/>
              </a:rPr>
              <a:t>newTabSpec</a:t>
            </a:r>
            <a:r>
              <a:rPr lang="en-US" altLang="ko-KR" sz="4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4000" b="1" dirty="0" err="1" smtClean="0">
                <a:latin typeface="Courier New" pitchFamily="49" charset="0"/>
                <a:cs typeface="Courier New" pitchFamily="49" charset="0"/>
              </a:rPr>
              <a:t>TabHost.TabSpec</a:t>
            </a:r>
            <a:r>
              <a:rPr lang="en-US" altLang="ko-KR" sz="4000" b="1" dirty="0" smtClean="0">
                <a:latin typeface="Courier New" pitchFamily="49" charset="0"/>
                <a:cs typeface="Courier New" pitchFamily="49" charset="0"/>
              </a:rPr>
              <a:t> spec)</a:t>
            </a:r>
          </a:p>
          <a:p>
            <a:pPr algn="ctr">
              <a:lnSpc>
                <a:spcPct val="150000"/>
              </a:lnSpc>
            </a:pP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addTab</a:t>
            </a:r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TabHost.TabSpec</a:t>
            </a:r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> spec)</a:t>
            </a:r>
          </a:p>
          <a:p>
            <a:pPr algn="ctr">
              <a:lnSpc>
                <a:spcPct val="150000"/>
              </a:lnSpc>
            </a:pP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getTabWidget</a:t>
            </a:r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getCurrentTab</a:t>
            </a:r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altLang="ko-KR" sz="4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0" name="제목 1"/>
          <p:cNvSpPr txBox="1">
            <a:spLocks/>
          </p:cNvSpPr>
          <p:nvPr/>
        </p:nvSpPr>
        <p:spPr>
          <a:xfrm>
            <a:off x="-1016" y="0"/>
            <a:ext cx="9145016" cy="112474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>setup()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23528" y="2852936"/>
            <a:ext cx="8495928" cy="302433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atin typeface="a옛날목욕탕L" pitchFamily="18" charset="-127"/>
                <a:ea typeface="a옛날목욕탕L" pitchFamily="18" charset="-127"/>
              </a:rPr>
              <a:t>Call setup() before adding tabs if loading </a:t>
            </a:r>
            <a:r>
              <a:rPr lang="en-US" altLang="ko-KR" sz="4000" dirty="0" err="1" smtClean="0">
                <a:latin typeface="a옛날목욕탕L" pitchFamily="18" charset="-127"/>
                <a:ea typeface="a옛날목욕탕L" pitchFamily="18" charset="-127"/>
              </a:rPr>
              <a:t>TabHost</a:t>
            </a:r>
            <a:r>
              <a:rPr lang="en-US" altLang="ko-KR" sz="4000" dirty="0" smtClean="0">
                <a:latin typeface="a옛날목욕탕L" pitchFamily="18" charset="-127"/>
                <a:ea typeface="a옛날목욕탕L" pitchFamily="18" charset="-127"/>
              </a:rPr>
              <a:t> using </a:t>
            </a:r>
            <a:r>
              <a:rPr lang="en-US" altLang="ko-KR" sz="4000" dirty="0" err="1" smtClean="0">
                <a:latin typeface="a옛날목욕탕L" pitchFamily="18" charset="-127"/>
                <a:ea typeface="a옛날목욕탕L" pitchFamily="18" charset="-127"/>
              </a:rPr>
              <a:t>findViewById</a:t>
            </a:r>
            <a:r>
              <a:rPr lang="en-US" altLang="ko-KR" sz="4000" dirty="0" smtClean="0">
                <a:latin typeface="a옛날목욕탕L" pitchFamily="18" charset="-127"/>
                <a:ea typeface="a옛날목욕탕L" pitchFamily="18" charset="-127"/>
              </a:rPr>
              <a:t>().</a:t>
            </a:r>
            <a:endParaRPr lang="en-US" altLang="ko-KR" sz="4000" dirty="0" smtClean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556792"/>
            <a:ext cx="8443823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0" name="제목 1"/>
          <p:cNvSpPr txBox="1">
            <a:spLocks/>
          </p:cNvSpPr>
          <p:nvPr/>
        </p:nvSpPr>
        <p:spPr>
          <a:xfrm>
            <a:off x="93103" y="686815"/>
            <a:ext cx="8930008" cy="90872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 err="1" smtClean="0">
                <a:latin typeface="Courier New" pitchFamily="49" charset="0"/>
                <a:cs typeface="Courier New" pitchFamily="49" charset="0"/>
              </a:rPr>
              <a:t>newTabSpec</a:t>
            </a:r>
            <a:r>
              <a:rPr lang="en-US" altLang="ko-KR" sz="4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4000" b="1" dirty="0" err="1" smtClean="0">
                <a:latin typeface="Courier New" pitchFamily="49" charset="0"/>
                <a:cs typeface="Courier New" pitchFamily="49" charset="0"/>
              </a:rPr>
              <a:t>TabHost.TabSpec</a:t>
            </a:r>
            <a:r>
              <a:rPr lang="en-US" altLang="ko-KR" sz="4000" b="1" dirty="0" smtClean="0">
                <a:latin typeface="Courier New" pitchFamily="49" charset="0"/>
                <a:cs typeface="Courier New" pitchFamily="49" charset="0"/>
              </a:rPr>
              <a:t> spec)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1520" y="1700808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ko-KR" sz="3200" dirty="0" smtClean="0">
                <a:latin typeface="a옛날목욕탕L" pitchFamily="18" charset="-127"/>
                <a:ea typeface="a옛날목욕탕L" pitchFamily="18" charset="-127"/>
                <a:cs typeface="굴림" pitchFamily="50" charset="-127"/>
              </a:rPr>
              <a:t>Get a new TabHost.TabSpec associated with this tab host </a:t>
            </a:r>
            <a:endParaRPr lang="ko-KR" altLang="en-US" sz="32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356992"/>
            <a:ext cx="9143998" cy="66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48880"/>
            <a:ext cx="5693133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068960"/>
            <a:ext cx="4536504" cy="638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17032"/>
            <a:ext cx="9144000" cy="55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 b="79598"/>
          <a:stretch>
            <a:fillRect/>
          </a:stretch>
        </p:blipFill>
        <p:spPr bwMode="auto">
          <a:xfrm>
            <a:off x="2483768" y="0"/>
            <a:ext cx="4079799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2267744" y="764704"/>
            <a:ext cx="4464496" cy="86409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15760" y="836712"/>
            <a:ext cx="2220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>
                <a:solidFill>
                  <a:srgbClr val="92D050"/>
                </a:solidFill>
                <a:latin typeface="a옛날목욕탕L" pitchFamily="18" charset="-127"/>
                <a:ea typeface="a옛날목욕탕L" pitchFamily="18" charset="-127"/>
              </a:rPr>
              <a:t>TabWidget</a:t>
            </a:r>
            <a:endParaRPr lang="ko-KR" altLang="en-US" sz="3600" dirty="0">
              <a:solidFill>
                <a:srgbClr val="92D05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44008" y="836712"/>
            <a:ext cx="792088" cy="72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95936" y="1700808"/>
            <a:ext cx="2832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And his Child!</a:t>
            </a:r>
            <a:endParaRPr lang="ko-KR" altLang="en-US" sz="3600" dirty="0">
              <a:solidFill>
                <a:srgbClr val="FF000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627784" y="3645024"/>
            <a:ext cx="252028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907704" y="3068960"/>
            <a:ext cx="360040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836712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0</a:t>
            </a:r>
            <a:endParaRPr lang="ko-KR" altLang="en-US" sz="3600" dirty="0">
              <a:solidFill>
                <a:srgbClr val="FF000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9912" y="836712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  <a:endParaRPr lang="ko-KR" altLang="en-US" sz="3600" dirty="0">
              <a:solidFill>
                <a:srgbClr val="FF000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0032" y="836712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endParaRPr lang="ko-KR" altLang="en-US" sz="3600" dirty="0">
              <a:solidFill>
                <a:srgbClr val="FF000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8144" y="836712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3</a:t>
            </a:r>
            <a:endParaRPr lang="ko-KR" altLang="en-US" sz="3600" dirty="0">
              <a:solidFill>
                <a:srgbClr val="FF000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/>
      <p:bldP spid="15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Making Tab</a:t>
            </a:r>
            <a:endParaRPr lang="ko-KR" altLang="en-US" sz="4400" dirty="0"/>
          </a:p>
        </p:txBody>
      </p:sp>
      <p:grpSp>
        <p:nvGrpSpPr>
          <p:cNvPr id="2" name="그룹 17"/>
          <p:cNvGrpSpPr/>
          <p:nvPr/>
        </p:nvGrpSpPr>
        <p:grpSpPr>
          <a:xfrm>
            <a:off x="2987824" y="2955856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5796136" y="297640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0" name="제목 1"/>
          <p:cNvSpPr txBox="1">
            <a:spLocks/>
          </p:cNvSpPr>
          <p:nvPr/>
        </p:nvSpPr>
        <p:spPr>
          <a:xfrm>
            <a:off x="-1016" y="0"/>
            <a:ext cx="9145016" cy="112474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addTab</a:t>
            </a:r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TabHost.TabSpec</a:t>
            </a:r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> spec)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b="79598"/>
          <a:stretch>
            <a:fillRect/>
          </a:stretch>
        </p:blipFill>
        <p:spPr bwMode="auto">
          <a:xfrm>
            <a:off x="4932040" y="2492896"/>
            <a:ext cx="4079799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오른쪽 화살표 10"/>
          <p:cNvSpPr/>
          <p:nvPr/>
        </p:nvSpPr>
        <p:spPr>
          <a:xfrm>
            <a:off x="4355976" y="3068960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2492896"/>
            <a:ext cx="397358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0" name="제목 1"/>
          <p:cNvSpPr txBox="1">
            <a:spLocks/>
          </p:cNvSpPr>
          <p:nvPr/>
        </p:nvSpPr>
        <p:spPr>
          <a:xfrm>
            <a:off x="-1016" y="0"/>
            <a:ext cx="9145016" cy="112474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getCurrentTab</a:t>
            </a:r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altLang="ko-KR" sz="44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b="79598"/>
          <a:stretch>
            <a:fillRect/>
          </a:stretch>
        </p:blipFill>
        <p:spPr bwMode="auto">
          <a:xfrm>
            <a:off x="1115616" y="1412776"/>
            <a:ext cx="6912768" cy="268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4725144"/>
            <a:ext cx="8028623" cy="92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323528" y="3933056"/>
            <a:ext cx="2088232" cy="112474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altLang="ko-KR" sz="4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1680" y="2996952"/>
            <a:ext cx="545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0</a:t>
            </a:r>
            <a:endParaRPr lang="ko-KR" altLang="en-US" sz="5400" dirty="0">
              <a:solidFill>
                <a:srgbClr val="FF000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19872" y="2996952"/>
            <a:ext cx="545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  <a:endParaRPr lang="ko-KR" altLang="en-US" sz="5400" dirty="0">
              <a:solidFill>
                <a:srgbClr val="FF000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48064" y="2996952"/>
            <a:ext cx="545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endParaRPr lang="ko-KR" altLang="en-US" sz="5400" dirty="0">
              <a:solidFill>
                <a:srgbClr val="FF000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48264" y="2996952"/>
            <a:ext cx="545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3</a:t>
            </a:r>
            <a:endParaRPr lang="ko-KR" altLang="en-US" sz="5400" dirty="0">
              <a:solidFill>
                <a:srgbClr val="FF000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0" y="5301208"/>
            <a:ext cx="9144000" cy="112474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>here == 0</a:t>
            </a:r>
            <a:endParaRPr lang="en-US" altLang="ko-KR" sz="4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126368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900" dirty="0" smtClean="0">
                <a:latin typeface="a옛날목욕탕L" pitchFamily="18" charset="-127"/>
                <a:ea typeface="a옛날목욕탕L" pitchFamily="18" charset="-127"/>
              </a:rPr>
              <a:t>Method of Class </a:t>
            </a: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TabHost.TabSpec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9" name="제목 1"/>
          <p:cNvSpPr txBox="1">
            <a:spLocks/>
          </p:cNvSpPr>
          <p:nvPr/>
        </p:nvSpPr>
        <p:spPr>
          <a:xfrm>
            <a:off x="0" y="1340768"/>
            <a:ext cx="9145016" cy="475252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4000" b="1" dirty="0" err="1" smtClean="0">
                <a:latin typeface="Courier New" pitchFamily="49" charset="0"/>
                <a:cs typeface="Courier New" pitchFamily="49" charset="0"/>
              </a:rPr>
              <a:t>setIndicator</a:t>
            </a:r>
            <a:r>
              <a:rPr lang="en-US" altLang="ko-KR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CharSequence</a:t>
            </a:r>
            <a:r>
              <a:rPr lang="en-US" altLang="ko-KR" sz="3600" b="1" dirty="0" smtClean="0">
                <a:latin typeface="Courier New" pitchFamily="49" charset="0"/>
                <a:cs typeface="Courier New" pitchFamily="49" charset="0"/>
              </a:rPr>
              <a:t> label) </a:t>
            </a:r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setIndicator</a:t>
            </a:r>
            <a:endParaRPr lang="en-US" altLang="ko-KR" sz="3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3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3800" b="1" dirty="0" err="1" smtClean="0">
                <a:latin typeface="Courier New" pitchFamily="49" charset="0"/>
                <a:cs typeface="Courier New" pitchFamily="49" charset="0"/>
              </a:rPr>
              <a:t>CharSequence</a:t>
            </a:r>
            <a:r>
              <a:rPr lang="en-US" altLang="ko-KR" sz="3800" b="1" dirty="0" smtClean="0">
                <a:latin typeface="Courier New" pitchFamily="49" charset="0"/>
                <a:cs typeface="Courier New" pitchFamily="49" charset="0"/>
              </a:rPr>
              <a:t> label, </a:t>
            </a:r>
            <a:r>
              <a:rPr lang="en-US" altLang="ko-KR" sz="3800" b="1" dirty="0" err="1" smtClean="0">
                <a:latin typeface="Courier New" pitchFamily="49" charset="0"/>
                <a:cs typeface="Courier New" pitchFamily="49" charset="0"/>
              </a:rPr>
              <a:t>Drawable</a:t>
            </a:r>
            <a:r>
              <a:rPr lang="en-US" altLang="ko-KR" sz="3800" b="1" dirty="0" smtClean="0">
                <a:latin typeface="Courier New" pitchFamily="49" charset="0"/>
                <a:cs typeface="Courier New" pitchFamily="49" charset="0"/>
              </a:rPr>
              <a:t> icon)</a:t>
            </a:r>
          </a:p>
          <a:p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setContent</a:t>
            </a:r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viewId</a:t>
            </a:r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052736"/>
            <a:ext cx="282600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052736"/>
            <a:ext cx="2841436" cy="505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0" y="332656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setContent</a:t>
            </a:r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R.id.friend</a:t>
            </a:r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0" name="제목 1"/>
          <p:cNvSpPr txBox="1">
            <a:spLocks/>
          </p:cNvSpPr>
          <p:nvPr/>
        </p:nvSpPr>
        <p:spPr>
          <a:xfrm>
            <a:off x="-1016" y="4653136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5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Linking fragment</a:t>
            </a:r>
            <a:endParaRPr lang="ko-KR" altLang="en-US" sz="50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836712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setIndicator</a:t>
            </a:r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NewsFeed</a:t>
            </a:r>
            <a:r>
              <a:rPr lang="en-US" altLang="ko-KR" sz="4400" b="1" dirty="0" smtClean="0">
                <a:latin typeface="Courier New" pitchFamily="49" charset="0"/>
                <a:cs typeface="Courier New" pitchFamily="49" charset="0"/>
              </a:rPr>
              <a:t>”)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2348880"/>
            <a:ext cx="666074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016" y="260648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ctr"/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setOnTabChangedListener</a:t>
            </a:r>
            <a:r>
              <a:rPr lang="en-US" altLang="ko-KR" sz="4400" b="1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Interface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-1016" y="2204864"/>
            <a:ext cx="9145016" cy="259228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Do you remember 4 ways to using</a:t>
            </a:r>
          </a:p>
          <a:p>
            <a:pPr algn="ctr"/>
            <a:r>
              <a:rPr lang="en-US" altLang="ko-KR" sz="44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onClickListener</a:t>
            </a:r>
            <a:r>
              <a:rPr lang="en-US" altLang="ko-KR" sz="4400" b="1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?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3024" y="1484784"/>
            <a:ext cx="921702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1" y="3356992"/>
            <a:ext cx="9143409" cy="236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-1016" y="260648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ctr"/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setOnTabChangedListener</a:t>
            </a:r>
            <a:r>
              <a:rPr lang="en-US" altLang="ko-KR" sz="4400" b="1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Interface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016" y="260648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ctr"/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setOnTabChangedListener</a:t>
            </a:r>
            <a:r>
              <a:rPr lang="en-US" altLang="ko-KR" sz="4400" b="1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Interface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9" name="제목 1"/>
          <p:cNvSpPr txBox="1">
            <a:spLocks/>
          </p:cNvSpPr>
          <p:nvPr/>
        </p:nvSpPr>
        <p:spPr>
          <a:xfrm>
            <a:off x="-1016" y="2060848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Determine whether Tab is changed or not </a:t>
            </a:r>
            <a:endParaRPr lang="ko-KR" altLang="en-US" sz="44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0" y="3284984"/>
            <a:ext cx="9145016" cy="201622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We should override a method</a:t>
            </a:r>
          </a:p>
          <a:p>
            <a:pPr algn="ctr"/>
            <a:r>
              <a:rPr lang="en-US" altLang="ko-KR" sz="44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onTabChanged</a:t>
            </a:r>
            <a:endParaRPr lang="ko-KR" altLang="en-US" sz="4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016" y="260648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ctr"/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setOnTabChangedListener</a:t>
            </a:r>
            <a:r>
              <a:rPr lang="en-US" altLang="ko-KR" sz="4400" b="1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Interface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772816"/>
            <a:ext cx="9143409" cy="236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-1016" y="4005064"/>
            <a:ext cx="9145016" cy="216024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The parameter </a:t>
            </a:r>
            <a:r>
              <a:rPr lang="en-US" altLang="ko-KR" sz="44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tabId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is</a:t>
            </a:r>
          </a:p>
          <a:p>
            <a:pPr algn="ctr"/>
            <a:endParaRPr lang="ko-KR" altLang="en-US" sz="44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229200"/>
            <a:ext cx="9143998" cy="66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5091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smtClean="0">
                <a:latin typeface="나눔손글씨 붓" pitchFamily="66" charset="-127"/>
                <a:ea typeface="나눔손글씨 붓" pitchFamily="66" charset="-127"/>
              </a:rPr>
              <a:t>https://github.com/daehwa/world-friends-Uzbekistan-android/</a:t>
            </a:r>
            <a:endParaRPr lang="ko-KR" altLang="en-US" sz="2800"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47664" y="188640"/>
            <a:ext cx="604867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Download</a:t>
            </a:r>
            <a:r>
              <a:rPr kumimoji="0" lang="en-US" altLang="ko-KR" sz="4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 skeleton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pic>
        <p:nvPicPr>
          <p:cNvPr id="44034" name="Picture 2" descr="https://assets-cdn.github.com/images/modules/open_graph/github-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988840"/>
            <a:ext cx="4699792" cy="24673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980728"/>
            <a:ext cx="6120680" cy="55260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569" y="316439"/>
            <a:ext cx="7609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Tab has three component</a:t>
            </a:r>
            <a:endParaRPr lang="en-GB" sz="4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7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9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0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13915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0"/>
            <a:ext cx="3816424" cy="679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4" name="직사각형 13"/>
          <p:cNvSpPr/>
          <p:nvPr/>
        </p:nvSpPr>
        <p:spPr>
          <a:xfrm>
            <a:off x="899592" y="764704"/>
            <a:ext cx="3960440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32040" y="836712"/>
            <a:ext cx="2220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TabWidget</a:t>
            </a:r>
            <a:endParaRPr lang="ko-KR" altLang="en-US" sz="3600" dirty="0">
              <a:solidFill>
                <a:srgbClr val="FF000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1600" y="1412776"/>
            <a:ext cx="3816424" cy="518457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27584" y="0"/>
            <a:ext cx="4104456" cy="674136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004048" y="2636912"/>
            <a:ext cx="2754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>
                <a:solidFill>
                  <a:srgbClr val="92D050"/>
                </a:solidFill>
                <a:latin typeface="a옛날목욕탕L" pitchFamily="18" charset="-127"/>
                <a:ea typeface="a옛날목욕탕L" pitchFamily="18" charset="-127"/>
              </a:rPr>
              <a:t>FrameLayout</a:t>
            </a:r>
            <a:endParaRPr lang="ko-KR" altLang="en-US" sz="3600" dirty="0">
              <a:solidFill>
                <a:srgbClr val="92D05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4048" y="4437112"/>
            <a:ext cx="1795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옛날목욕탕L" pitchFamily="18" charset="-127"/>
                <a:ea typeface="a옛날목욕탕L" pitchFamily="18" charset="-127"/>
              </a:rPr>
              <a:t>TabHost</a:t>
            </a:r>
            <a:endParaRPr lang="ko-KR" altLang="en-US" sz="3600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866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20" grpId="0" animBg="1"/>
      <p:bldP spid="17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8712968" cy="6111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직사각형 7"/>
          <p:cNvSpPr/>
          <p:nvPr/>
        </p:nvSpPr>
        <p:spPr>
          <a:xfrm>
            <a:off x="1547664" y="4581128"/>
            <a:ext cx="3960440" cy="57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5805264"/>
            <a:ext cx="4248472" cy="57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1560" y="1916832"/>
            <a:ext cx="3312368" cy="64807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2780928"/>
            <a:ext cx="756667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1052736"/>
            <a:ext cx="7773515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23528" y="4221088"/>
            <a:ext cx="8568952" cy="165618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When we use image in </a:t>
            </a:r>
            <a:r>
              <a:rPr lang="en-US" altLang="ko-KR" sz="4400" dirty="0" err="1" smtClean="0">
                <a:latin typeface="a옛날목욕탕L" pitchFamily="18" charset="-127"/>
                <a:ea typeface="a옛날목욕탕L" pitchFamily="18" charset="-127"/>
              </a:rPr>
              <a:t>drawable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 ,</a:t>
            </a:r>
          </a:p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We write </a:t>
            </a:r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“@</a:t>
            </a:r>
            <a:r>
              <a:rPr lang="en-US" altLang="ko-KR" sz="44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drawable</a:t>
            </a:r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/</a:t>
            </a:r>
            <a:r>
              <a:rPr lang="en-US" altLang="ko-KR" sz="44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nameOfImage</a:t>
            </a:r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”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2780928"/>
            <a:ext cx="756667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1052736"/>
            <a:ext cx="7773515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7504" y="3789040"/>
            <a:ext cx="8856984" cy="252028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200" dirty="0" smtClean="0">
                <a:latin typeface="a옛날목욕탕L" pitchFamily="18" charset="-127"/>
                <a:ea typeface="a옛날목욕탕L" pitchFamily="18" charset="-127"/>
              </a:rPr>
              <a:t>We should use </a:t>
            </a:r>
            <a:r>
              <a:rPr lang="en-US" altLang="ko-KR" sz="4200" dirty="0" smtClean="0">
                <a:latin typeface="a옛날목욕탕L" pitchFamily="18" charset="-127"/>
                <a:ea typeface="a옛날목욕탕L" pitchFamily="18" charset="-127"/>
              </a:rPr>
              <a:t>id </a:t>
            </a:r>
            <a:r>
              <a:rPr lang="en-US" altLang="ko-KR" sz="4200" dirty="0" smtClean="0">
                <a:latin typeface="a옛날목욕탕L" pitchFamily="18" charset="-127"/>
                <a:ea typeface="a옛날목욕탕L" pitchFamily="18" charset="-127"/>
              </a:rPr>
              <a:t>defined in android</a:t>
            </a:r>
          </a:p>
          <a:p>
            <a:pPr algn="ctr"/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“@</a:t>
            </a:r>
            <a:r>
              <a:rPr lang="en-US" altLang="ko-KR" sz="44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android:id</a:t>
            </a:r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/tabs”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err="1" smtClean="0">
                <a:latin typeface="a옛날목욕탕L" pitchFamily="18" charset="-127"/>
                <a:ea typeface="a옛날목욕탕L" pitchFamily="18" charset="-127"/>
              </a:rPr>
              <a:t>ActionBar</a:t>
            </a:r>
            <a:endParaRPr lang="ko-KR" altLang="en-US" sz="4400" dirty="0"/>
          </a:p>
        </p:txBody>
      </p:sp>
      <p:grpSp>
        <p:nvGrpSpPr>
          <p:cNvPr id="2" name="그룹 17"/>
          <p:cNvGrpSpPr/>
          <p:nvPr/>
        </p:nvGrpSpPr>
        <p:grpSpPr>
          <a:xfrm>
            <a:off x="3059832" y="2955856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5652120" y="297640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216</Words>
  <Application>Microsoft Office PowerPoint</Application>
  <PresentationFormat>화면 슬라이드 쇼(4:3)</PresentationFormat>
  <Paragraphs>85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Facebook Newsfeed</vt:lpstr>
      <vt:lpstr>Goal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snote</dc:creator>
  <cp:lastModifiedBy>snote</cp:lastModifiedBy>
  <cp:revision>169</cp:revision>
  <dcterms:created xsi:type="dcterms:W3CDTF">2016-08-07T10:43:43Z</dcterms:created>
  <dcterms:modified xsi:type="dcterms:W3CDTF">2016-08-11T05:15:33Z</dcterms:modified>
</cp:coreProperties>
</file>