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67" r:id="rId2"/>
    <p:sldId id="329" r:id="rId3"/>
    <p:sldId id="293" r:id="rId4"/>
    <p:sldId id="317" r:id="rId5"/>
    <p:sldId id="338" r:id="rId6"/>
    <p:sldId id="335" r:id="rId7"/>
    <p:sldId id="336" r:id="rId8"/>
    <p:sldId id="292" r:id="rId9"/>
    <p:sldId id="320" r:id="rId10"/>
    <p:sldId id="321" r:id="rId11"/>
    <p:sldId id="331" r:id="rId12"/>
    <p:sldId id="330" r:id="rId13"/>
    <p:sldId id="318" r:id="rId14"/>
    <p:sldId id="334" r:id="rId15"/>
    <p:sldId id="323" r:id="rId16"/>
    <p:sldId id="337" r:id="rId17"/>
    <p:sldId id="326" r:id="rId18"/>
    <p:sldId id="324" r:id="rId19"/>
    <p:sldId id="344" r:id="rId20"/>
    <p:sldId id="345" r:id="rId21"/>
    <p:sldId id="346" r:id="rId22"/>
    <p:sldId id="347" r:id="rId23"/>
    <p:sldId id="348" r:id="rId24"/>
    <p:sldId id="325" r:id="rId25"/>
    <p:sldId id="339" r:id="rId26"/>
    <p:sldId id="340" r:id="rId27"/>
    <p:sldId id="328" r:id="rId28"/>
    <p:sldId id="327" r:id="rId29"/>
    <p:sldId id="341" r:id="rId30"/>
    <p:sldId id="342" r:id="rId31"/>
    <p:sldId id="343" r:id="rId32"/>
    <p:sldId id="291" r:id="rId33"/>
  </p:sldIdLst>
  <p:sldSz cx="9144000" cy="6858000" type="screen4x3"/>
  <p:notesSz cx="6858000" cy="9144000"/>
  <p:embeddedFontLst>
    <p:embeddedFont>
      <p:font typeface="맑은 고딕" pitchFamily="50" charset="-127"/>
      <p:regular r:id="rId35"/>
      <p:bold r:id="rId36"/>
    </p:embeddedFont>
    <p:embeddedFont>
      <p:font typeface="a옛날목욕탕L" pitchFamily="18" charset="-127"/>
      <p:regular r:id="rId37"/>
    </p:embeddedFont>
    <p:embeddedFont>
      <p:font typeface="나눔손글씨 붓" pitchFamily="66" charset="-127"/>
      <p:regular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A39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23" autoAdjust="0"/>
  </p:normalViewPr>
  <p:slideViewPr>
    <p:cSldViewPr>
      <p:cViewPr varScale="1">
        <p:scale>
          <a:sx n="79" d="100"/>
          <a:sy n="79" d="100"/>
        </p:scale>
        <p:origin x="-153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F98C8-E5B6-440B-A57D-3DA365509CB8}" type="datetimeFigureOut">
              <a:rPr lang="ko-KR" altLang="en-US" smtClean="0"/>
              <a:pPr/>
              <a:t>2016-08-15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58EFE-5AF7-4DB5-84CF-6590978E30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58EFE-5AF7-4DB5-84CF-6590978E30D0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58EFE-5AF7-4DB5-84CF-6590978E30D0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58EFE-5AF7-4DB5-84CF-6590978E30D0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4E5C3-0C5E-42B5-ADE6-8CDC9F700348}" type="datetimeFigureOut">
              <a:rPr lang="ko-KR" altLang="en-US" smtClean="0"/>
              <a:pPr/>
              <a:t>2016-08-15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reference/android/media/AudioManager.html" TargetMode="Externa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postfiles10.naver.net/20150212_297/lottehotelb_1423723225045IdCjc_JPEG/%BC%B3%B3%AF_%C0%B7%B3%EE%C0%CC_%281%29.jpg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28600" y="0"/>
            <a:ext cx="10335884" cy="685800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9" name="Picture 5" descr="D:\worldfriends_IT_lecture\tabl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2351956" y="176436"/>
            <a:ext cx="4635500" cy="6388100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771800" y="2609924"/>
            <a:ext cx="3816424" cy="1656184"/>
          </a:xfrm>
          <a:ln w="38100">
            <a:noFill/>
          </a:ln>
        </p:spPr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Korea Game</a:t>
            </a:r>
            <a:br>
              <a:rPr lang="en-US" altLang="ko-KR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</a:br>
            <a:r>
              <a:rPr lang="en-US" altLang="ko-KR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Yut</a:t>
            </a:r>
            <a:r>
              <a:rPr lang="en-US" altLang="ko-KR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Play</a:t>
            </a:r>
            <a:endParaRPr lang="ko-KR" altLang="en-US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427984" y="4266108"/>
            <a:ext cx="432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 txBox="1">
            <a:spLocks/>
          </p:cNvSpPr>
          <p:nvPr/>
        </p:nvSpPr>
        <p:spPr>
          <a:xfrm>
            <a:off x="2699792" y="2321892"/>
            <a:ext cx="3816424" cy="36004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Android     </a:t>
            </a:r>
            <a:r>
              <a:rPr kumimoji="0" lang="en-US" altLang="ko-KR" sz="2400" b="0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 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study</a:t>
            </a:r>
            <a:endParaRPr kumimoji="0" lang="ko-KR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손글씨 붓" pitchFamily="66" charset="-127"/>
              <a:ea typeface="나눔손글씨 붓" pitchFamily="66" charset="-127"/>
              <a:cs typeface="+mj-cs"/>
            </a:endParaRPr>
          </a:p>
        </p:txBody>
      </p:sp>
      <p:pic>
        <p:nvPicPr>
          <p:cNvPr id="1026" name="Picture 2" descr="D:\worldfriends_IT_lecture\androi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6647" y="2277877"/>
            <a:ext cx="365013" cy="43137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7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8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9" name="제목 1"/>
          <p:cNvSpPr txBox="1">
            <a:spLocks/>
          </p:cNvSpPr>
          <p:nvPr/>
        </p:nvSpPr>
        <p:spPr>
          <a:xfrm>
            <a:off x="251520" y="1340768"/>
            <a:ext cx="8712968" cy="453650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200" dirty="0" err="1" smtClean="0">
                <a:latin typeface="Courier New" pitchFamily="49" charset="0"/>
                <a:cs typeface="Courier New" pitchFamily="49" charset="0"/>
              </a:rPr>
              <a:t>getDefaultSensor</a:t>
            </a:r>
            <a:r>
              <a:rPr lang="en-US" altLang="ko-KR" sz="3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3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3200" dirty="0" smtClean="0">
                <a:latin typeface="Courier New" pitchFamily="49" charset="0"/>
                <a:cs typeface="Courier New" pitchFamily="49" charset="0"/>
              </a:rPr>
              <a:t> type)</a:t>
            </a:r>
          </a:p>
          <a:p>
            <a:pPr lvl="0">
              <a:spcBef>
                <a:spcPct val="0"/>
              </a:spcBef>
              <a:defRPr/>
            </a:pPr>
            <a:endParaRPr lang="en-US" altLang="ko-KR" sz="1000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ko-KR" sz="3200" dirty="0" err="1" smtClean="0">
                <a:latin typeface="Courier New" pitchFamily="49" charset="0"/>
                <a:cs typeface="Courier New" pitchFamily="49" charset="0"/>
              </a:rPr>
              <a:t>registerListener</a:t>
            </a:r>
            <a:endParaRPr lang="en-US" altLang="ko-KR" sz="3200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SensorEventListener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 listener, Sensor 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sensor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samplingPeriodUs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spcBef>
                <a:spcPct val="0"/>
              </a:spcBef>
              <a:defRPr/>
            </a:pPr>
            <a:endParaRPr lang="en-US" altLang="ko-KR" sz="1000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ko-KR" sz="3200" dirty="0" err="1" smtClean="0">
                <a:latin typeface="Courier New" pitchFamily="49" charset="0"/>
                <a:cs typeface="Courier New" pitchFamily="49" charset="0"/>
              </a:rPr>
              <a:t>unregisterListener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SensorEventListener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listener</a:t>
            </a:r>
            <a:r>
              <a:rPr lang="en-US" altLang="ko-KR" dirty="0" smtClean="0"/>
              <a:t>)</a:t>
            </a:r>
          </a:p>
          <a:p>
            <a:pPr lvl="0">
              <a:spcBef>
                <a:spcPct val="0"/>
              </a:spcBef>
              <a:defRPr/>
            </a:pPr>
            <a:endParaRPr lang="en-US" altLang="ko-KR" sz="1000" dirty="0" smtClean="0"/>
          </a:p>
          <a:p>
            <a:pPr lvl="0">
              <a:spcBef>
                <a:spcPct val="0"/>
              </a:spcBef>
              <a:defRPr/>
            </a:pPr>
            <a:r>
              <a:rPr lang="en-US" altLang="ko-KR" sz="3200" dirty="0" smtClean="0">
                <a:latin typeface="Courier New" pitchFamily="49" charset="0"/>
                <a:cs typeface="Courier New" pitchFamily="49" charset="0"/>
              </a:rPr>
              <a:t>getSensorList(</a:t>
            </a:r>
            <a:r>
              <a:rPr lang="en-US" altLang="ko-KR" sz="3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3200" dirty="0" smtClean="0">
                <a:latin typeface="Courier New" pitchFamily="49" charset="0"/>
                <a:cs typeface="Courier New" pitchFamily="49" charset="0"/>
              </a:rPr>
              <a:t> type) 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32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…</a:t>
            </a:r>
            <a:endParaRPr kumimoji="0" lang="en-US" altLang="ko-KR" sz="320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79512" y="188640"/>
            <a:ext cx="878497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Method of </a:t>
            </a:r>
            <a:r>
              <a:rPr lang="en-US" altLang="ko-KR" sz="44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SensorManager</a:t>
            </a:r>
            <a:endParaRPr kumimoji="0" lang="ko-KR" altLang="en-US" sz="23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44000" cy="36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0" y="18864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getDefaultSensor</a:t>
            </a:r>
            <a:r>
              <a:rPr lang="en-US" altLang="ko-KR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3600" b="1" dirty="0" smtClean="0">
                <a:latin typeface="Courier New" pitchFamily="49" charset="0"/>
                <a:cs typeface="Courier New" pitchFamily="49" charset="0"/>
              </a:rPr>
              <a:t> type)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267744" y="2321496"/>
            <a:ext cx="4896544" cy="453650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i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TYPE_ACCELEROMETER</a:t>
            </a:r>
            <a:endParaRPr lang="en-US" altLang="ko-KR" sz="3200" i="1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TYPE_ALL</a:t>
            </a:r>
            <a:endParaRPr kumimoji="0" lang="en-US" altLang="ko-KR" sz="320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i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TYPE_GYROSCOPE</a:t>
            </a:r>
            <a:endParaRPr lang="en-US" altLang="ko-KR" sz="3200" i="1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TYPE_LIGHT</a:t>
            </a:r>
            <a:endParaRPr kumimoji="0" lang="en-US" altLang="ko-KR" sz="320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i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TYPE_ORIENTATION</a:t>
            </a:r>
            <a:endParaRPr lang="en-US" altLang="ko-KR" sz="3200" i="1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TYPE_PRESSURE</a:t>
            </a:r>
            <a:endParaRPr kumimoji="0" lang="en-US" altLang="ko-KR" sz="320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i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TYPE_PROXIMITY</a:t>
            </a:r>
            <a:endParaRPr lang="en-US" altLang="ko-KR" sz="3200" i="1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TYPE_TEMPERATURE</a:t>
            </a:r>
            <a:endParaRPr kumimoji="0" lang="en-US" altLang="ko-KR" sz="320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i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…</a:t>
            </a:r>
            <a:endParaRPr kumimoji="0" lang="en-US" altLang="ko-KR" sz="320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0" y="1556792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Constant of </a:t>
            </a:r>
            <a:r>
              <a:rPr lang="en-US" altLang="ko-KR" sz="36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Sensor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 class</a:t>
            </a:r>
            <a:endParaRPr kumimoji="0" lang="ko-KR" altLang="en-US" sz="3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직사각형 7"/>
          <p:cNvSpPr/>
          <p:nvPr/>
        </p:nvSpPr>
        <p:spPr>
          <a:xfrm>
            <a:off x="0" y="188640"/>
            <a:ext cx="914400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registerListener</a:t>
            </a:r>
            <a:endParaRPr lang="en-US" altLang="ko-KR" sz="3600" b="1" dirty="0" smtClean="0">
              <a:latin typeface="Courier New" pitchFamily="49" charset="0"/>
              <a:cs typeface="Courier New" pitchFamily="49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altLang="ko-KR" sz="17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700" b="1" dirty="0" err="1" smtClean="0">
                <a:latin typeface="Courier New" pitchFamily="49" charset="0"/>
                <a:cs typeface="Courier New" pitchFamily="49" charset="0"/>
              </a:rPr>
              <a:t>SensorEventListener</a:t>
            </a:r>
            <a:r>
              <a:rPr lang="en-US" altLang="ko-KR" sz="1700" b="1" dirty="0" smtClean="0">
                <a:latin typeface="Courier New" pitchFamily="49" charset="0"/>
                <a:cs typeface="Courier New" pitchFamily="49" charset="0"/>
              </a:rPr>
              <a:t> listener, Sensor </a:t>
            </a:r>
            <a:r>
              <a:rPr lang="en-US" altLang="ko-KR" sz="1700" b="1" dirty="0" err="1" smtClean="0">
                <a:latin typeface="Courier New" pitchFamily="49" charset="0"/>
                <a:cs typeface="Courier New" pitchFamily="49" charset="0"/>
              </a:rPr>
              <a:t>sensor</a:t>
            </a:r>
            <a:r>
              <a:rPr lang="en-US" altLang="ko-KR" sz="1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7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7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700" b="1" dirty="0" err="1" smtClean="0">
                <a:latin typeface="Courier New" pitchFamily="49" charset="0"/>
                <a:cs typeface="Courier New" pitchFamily="49" charset="0"/>
              </a:rPr>
              <a:t>samplingPeriodUs</a:t>
            </a:r>
            <a:r>
              <a:rPr lang="en-US" altLang="ko-KR" sz="17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79512" y="2348880"/>
            <a:ext cx="878497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3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Constant of </a:t>
            </a:r>
            <a:r>
              <a:rPr lang="en-US" altLang="ko-KR" sz="43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SensorManager</a:t>
            </a:r>
            <a:endParaRPr kumimoji="0" lang="ko-KR" altLang="en-US" sz="23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23528" y="3068960"/>
            <a:ext cx="8604448" cy="273630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3200" i="1" dirty="0" err="1" smtClean="0">
                <a:latin typeface="Courier New" pitchFamily="49" charset="0"/>
                <a:cs typeface="Courier New" pitchFamily="49" charset="0"/>
              </a:rPr>
              <a:t>SensorManager.SENSOR_DELAY_FASTEST</a:t>
            </a:r>
            <a:endParaRPr lang="en-US" altLang="ko-KR" sz="32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3200" i="1" dirty="0" err="1" smtClean="0">
                <a:latin typeface="Courier New" pitchFamily="49" charset="0"/>
                <a:cs typeface="Courier New" pitchFamily="49" charset="0"/>
              </a:rPr>
              <a:t>SensorManager.SENSOR_DELAY_GAME</a:t>
            </a:r>
            <a:endParaRPr lang="en-US" altLang="ko-KR" sz="32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3200" i="1" dirty="0" err="1" smtClean="0">
                <a:latin typeface="Courier New" pitchFamily="49" charset="0"/>
                <a:cs typeface="Courier New" pitchFamily="49" charset="0"/>
              </a:rPr>
              <a:t>SensorManager.SENSOR_DELAY_NORMAL</a:t>
            </a:r>
            <a:endParaRPr lang="en-US" altLang="ko-KR" sz="32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3200" i="1" dirty="0" err="1" smtClean="0">
                <a:latin typeface="Courier New" pitchFamily="49" charset="0"/>
                <a:cs typeface="Courier New" pitchFamily="49" charset="0"/>
              </a:rPr>
              <a:t>SensorManager.SENSOR_DELAY_UI</a:t>
            </a:r>
            <a:endParaRPr lang="en-US" altLang="ko-KR" sz="3200" i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820472" y="3284984"/>
            <a:ext cx="221048" cy="2412268"/>
            <a:chOff x="8820472" y="3645024"/>
            <a:chExt cx="221048" cy="2412268"/>
          </a:xfrm>
        </p:grpSpPr>
        <p:sp>
          <p:nvSpPr>
            <p:cNvPr id="11" name="아래쪽 화살표 10"/>
            <p:cNvSpPr/>
            <p:nvPr/>
          </p:nvSpPr>
          <p:spPr>
            <a:xfrm>
              <a:off x="8820472" y="4509120"/>
              <a:ext cx="216024" cy="1548172"/>
            </a:xfrm>
            <a:prstGeom prst="downArrow">
              <a:avLst>
                <a:gd name="adj1" fmla="val 50000"/>
                <a:gd name="adj2" fmla="val 9344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아래쪽 화살표 12"/>
            <p:cNvSpPr/>
            <p:nvPr/>
          </p:nvSpPr>
          <p:spPr>
            <a:xfrm flipV="1">
              <a:off x="8820472" y="3645024"/>
              <a:ext cx="221048" cy="1584176"/>
            </a:xfrm>
            <a:prstGeom prst="downArrow">
              <a:avLst>
                <a:gd name="adj1" fmla="val 50000"/>
                <a:gd name="adj2" fmla="val 9344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제목 1"/>
          <p:cNvSpPr txBox="1">
            <a:spLocks/>
          </p:cNvSpPr>
          <p:nvPr/>
        </p:nvSpPr>
        <p:spPr>
          <a:xfrm>
            <a:off x="8172400" y="2780928"/>
            <a:ext cx="971600" cy="50405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smtClean="0">
                <a:solidFill>
                  <a:srgbClr val="7030A0"/>
                </a:solidFill>
                <a:latin typeface="a옛날목욕탕L" pitchFamily="18" charset="-127"/>
                <a:ea typeface="a옛날목욕탕L" pitchFamily="18" charset="-127"/>
                <a:cs typeface="+mj-cs"/>
              </a:rPr>
              <a:t>high</a:t>
            </a: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8172400" y="5661248"/>
            <a:ext cx="971600" cy="50405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smtClean="0">
                <a:solidFill>
                  <a:srgbClr val="7030A0"/>
                </a:solidFill>
                <a:latin typeface="a옛날목욕탕L" pitchFamily="18" charset="-127"/>
                <a:ea typeface="a옛날목욕탕L" pitchFamily="18" charset="-127"/>
                <a:cs typeface="+mj-cs"/>
              </a:rPr>
              <a:t>low</a:t>
            </a: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7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8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9" name="직사각형 8"/>
          <p:cNvSpPr/>
          <p:nvPr/>
        </p:nvSpPr>
        <p:spPr>
          <a:xfrm>
            <a:off x="0" y="54868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unregisterListener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SensorEventListener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listener</a:t>
            </a:r>
            <a:r>
              <a:rPr lang="en-US" altLang="ko-KR" dirty="0" smtClean="0"/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306896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unregisterListener</a:t>
            </a:r>
            <a:endParaRPr lang="en-US" altLang="ko-KR" sz="3600" b="1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SensorEventListener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 listener, Sensor 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sensor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412776"/>
            <a:ext cx="7223843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4293096"/>
            <a:ext cx="818927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0" y="2924944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1187624" y="2992084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7668344" y="2996952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4" name="제목 1"/>
          <p:cNvSpPr txBox="1">
            <a:spLocks/>
          </p:cNvSpPr>
          <p:nvPr/>
        </p:nvSpPr>
        <p:spPr>
          <a:xfrm>
            <a:off x="0" y="2996952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SensorEventListener</a:t>
            </a: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7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8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1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SensorEventListener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</a:t>
            </a:r>
            <a:r>
              <a:rPr kumimoji="0" lang="en-US" altLang="ko-KR" sz="4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interface</a:t>
            </a: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39552" y="1124744"/>
            <a:ext cx="8280920" cy="72008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Used for receiving notifications from the </a:t>
            </a:r>
            <a:r>
              <a:rPr lang="en-US" altLang="ko-KR" sz="2800" dirty="0" err="1" smtClean="0">
                <a:latin typeface="a옛날목욕탕L" pitchFamily="18" charset="-127"/>
                <a:ea typeface="a옛날목욕탕L" pitchFamily="18" charset="-127"/>
              </a:rPr>
              <a:t>SensorManager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 when there is new sensor data.</a:t>
            </a:r>
            <a:endParaRPr lang="ko-KR" altLang="en-US" sz="28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636912"/>
            <a:ext cx="7794654" cy="284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0" y="2924944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2483768" y="2992084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6372200" y="2996952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4" name="제목 1"/>
          <p:cNvSpPr txBox="1">
            <a:spLocks/>
          </p:cNvSpPr>
          <p:nvPr/>
        </p:nvSpPr>
        <p:spPr>
          <a:xfrm>
            <a:off x="0" y="2996952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SensorEvent</a:t>
            </a: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7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8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1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Field of </a:t>
            </a: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SensorEvent</a:t>
            </a: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88" y="1976438"/>
            <a:ext cx="90392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1844824"/>
            <a:ext cx="4108124" cy="188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7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8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1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SensorEvent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</a:t>
            </a:r>
            <a:r>
              <a:rPr kumimoji="0" lang="en-US" altLang="ko-KR" sz="4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class</a:t>
            </a: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2564904"/>
            <a:ext cx="475439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2" name="Picture 2" descr="Sensors coordinate-system diagram.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1556792"/>
            <a:ext cx="3456384" cy="4132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2684" y="518615"/>
            <a:ext cx="430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5122" name="Picture 2" descr="http://itpaper.co.kr/files/attach/images/3290/950/002/766d4f83922046c30b1e33f69c0bc9f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16632"/>
            <a:ext cx="5715000" cy="3457576"/>
          </a:xfrm>
          <a:prstGeom prst="rect">
            <a:avLst/>
          </a:prstGeom>
          <a:noFill/>
        </p:spPr>
      </p:pic>
      <p:pic>
        <p:nvPicPr>
          <p:cNvPr id="5124" name="Picture 4" descr="http://itpaper.co.kr/files/attach/images/3290/950/002/a0f91c3a8b0e3154b044a4dc230f509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401616"/>
            <a:ext cx="5400600" cy="3456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8502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8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9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0" name="제목 1"/>
          <p:cNvSpPr txBox="1">
            <a:spLocks/>
          </p:cNvSpPr>
          <p:nvPr/>
        </p:nvSpPr>
        <p:spPr>
          <a:xfrm>
            <a:off x="0" y="116632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Goal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980728"/>
            <a:ext cx="3022434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932724"/>
            <a:ext cx="3024336" cy="537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오른쪽 화살표 20"/>
          <p:cNvSpPr/>
          <p:nvPr/>
        </p:nvSpPr>
        <p:spPr>
          <a:xfrm>
            <a:off x="4427984" y="3501008"/>
            <a:ext cx="576064" cy="504056"/>
          </a:xfrm>
          <a:prstGeom prst="rightArrow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" dur="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663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옛날목욕탕L" pitchFamily="18" charset="-127"/>
                <a:ea typeface="a옛날목욕탕L" pitchFamily="18" charset="-127"/>
              </a:rPr>
              <a:t>Principle of  </a:t>
            </a:r>
            <a:r>
              <a:rPr lang="en-GB" sz="4000" dirty="0" smtClean="0">
                <a:latin typeface="a옛날목욕탕L" pitchFamily="18" charset="-127"/>
                <a:ea typeface="a옛날목욕탕L" pitchFamily="18" charset="-127"/>
              </a:rPr>
              <a:t>Accelerator </a:t>
            </a:r>
            <a:r>
              <a:rPr lang="en-GB" sz="4000" dirty="0" smtClean="0">
                <a:latin typeface="a옛날목욕탕L" pitchFamily="18" charset="-127"/>
                <a:ea typeface="a옛날목욕탕L" pitchFamily="18" charset="-127"/>
              </a:rPr>
              <a:t>Sensor</a:t>
            </a:r>
            <a:endParaRPr lang="en-GB" sz="40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1691680" y="1052736"/>
            <a:ext cx="6431835" cy="5562008"/>
            <a:chOff x="3184849" y="1917514"/>
            <a:chExt cx="5713120" cy="370536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4849" y="1917514"/>
              <a:ext cx="5713120" cy="370536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207228" y="2413382"/>
              <a:ext cx="668742" cy="2911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옛날목욕탕L" pitchFamily="18" charset="-127"/>
                  <a:ea typeface="a옛날목욕탕L" pitchFamily="18" charset="-127"/>
                </a:rPr>
                <a:t>coil</a:t>
              </a:r>
              <a:endParaRPr lang="en-GB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16492" y="5097448"/>
              <a:ext cx="1728714" cy="4139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옛날목욕탕L" pitchFamily="18" charset="-127"/>
                  <a:ea typeface="a옛날목욕탕L" pitchFamily="18" charset="-127"/>
                </a:rPr>
                <a:t>Induced current</a:t>
              </a:r>
              <a:endParaRPr lang="en-GB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96348" y="1917514"/>
              <a:ext cx="1410274" cy="4139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옛날목욕탕L" pitchFamily="18" charset="-127"/>
                  <a:ea typeface="a옛날목욕탕L" pitchFamily="18" charset="-127"/>
                </a:rPr>
                <a:t>Piece of iron</a:t>
              </a:r>
              <a:endParaRPr lang="en-GB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89135" y="2704532"/>
              <a:ext cx="1021818" cy="318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옛날목욕탕L" pitchFamily="18" charset="-127"/>
                  <a:ea typeface="a옛날목욕탕L" pitchFamily="18" charset="-127"/>
                </a:rPr>
                <a:t>Spring</a:t>
              </a:r>
              <a:endParaRPr lang="en-GB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6622" y="5099720"/>
              <a:ext cx="1728714" cy="4139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옛날목욕탕L" pitchFamily="18" charset="-127"/>
                  <a:ea typeface="a옛날목욕탕L" pitchFamily="18" charset="-127"/>
                </a:rPr>
                <a:t>Outside current</a:t>
              </a:r>
              <a:endParaRPr lang="en-GB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82448" y="3985146"/>
              <a:ext cx="1091810" cy="21837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옛날목욕탕L" pitchFamily="18" charset="-127"/>
                  <a:ea typeface="a옛날목욕탕L" pitchFamily="18" charset="-127"/>
                </a:rPr>
                <a:t>Vibration</a:t>
              </a:r>
              <a:endParaRPr lang="en-GB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22613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4326305"/>
              </p:ext>
            </p:extLst>
          </p:nvPr>
        </p:nvGraphicFramePr>
        <p:xfrm>
          <a:off x="0" y="1916832"/>
          <a:ext cx="7039475" cy="3816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3870"/>
                <a:gridCol w="1188424"/>
                <a:gridCol w="1566351"/>
                <a:gridCol w="1516264"/>
                <a:gridCol w="1584566"/>
              </a:tblGrid>
              <a:tr h="45940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timestamp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recordtime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accelerationX(g)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accelerationY(g)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accelerationZ(g)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</a:tr>
              <a:tr h="33570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0.1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-1.000246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</a:tr>
              <a:tr h="33570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0.2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-0.998568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</a:tr>
              <a:tr h="33570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0.3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-0.999854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</a:tr>
              <a:tr h="33570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0.4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-1.000074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</a:tr>
              <a:tr h="33570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0.5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-1.000101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</a:tr>
              <a:tr h="33570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0.6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-0.999568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</a:tr>
              <a:tr h="33570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0.7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-0.996658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</a:tr>
              <a:tr h="33570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0.8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-1.000245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</a:tr>
              <a:tr h="33570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0.9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-1.000058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</a:tr>
              <a:tr h="33570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10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-1.000778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8806" marR="8806" marT="11741" marB="0" anchor="b"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8028384" y="1412776"/>
            <a:ext cx="0" cy="4285397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"/>
          <p:cNvGrpSpPr/>
          <p:nvPr/>
        </p:nvGrpSpPr>
        <p:grpSpPr>
          <a:xfrm>
            <a:off x="7303440" y="1838584"/>
            <a:ext cx="1514901" cy="1023584"/>
            <a:chOff x="7970293" y="2429301"/>
            <a:chExt cx="2019868" cy="1023584"/>
          </a:xfrm>
          <a:solidFill>
            <a:schemeClr val="bg1">
              <a:lumMod val="75000"/>
            </a:schemeClr>
          </a:solidFill>
        </p:grpSpPr>
        <p:sp>
          <p:nvSpPr>
            <p:cNvPr id="6" name="Cube 5"/>
            <p:cNvSpPr/>
            <p:nvPr/>
          </p:nvSpPr>
          <p:spPr>
            <a:xfrm>
              <a:off x="7970293" y="2429301"/>
              <a:ext cx="2019868" cy="1023584"/>
            </a:xfrm>
            <a:prstGeom prst="cube">
              <a:avLst>
                <a:gd name="adj" fmla="val 87336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Parallelogram 6"/>
            <p:cNvSpPr/>
            <p:nvPr/>
          </p:nvSpPr>
          <p:spPr>
            <a:xfrm>
              <a:off x="8229600" y="2511185"/>
              <a:ext cx="1501254" cy="709687"/>
            </a:xfrm>
            <a:prstGeom prst="parallelogram">
              <a:avLst>
                <a:gd name="adj" fmla="val 9772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099314" y="5402122"/>
            <a:ext cx="31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9137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96296E-6 L 2.70833E-6 0.3835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8316416" y="1556792"/>
            <a:ext cx="0" cy="4285397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7346" y="5546138"/>
            <a:ext cx="31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93180288"/>
              </p:ext>
            </p:extLst>
          </p:nvPr>
        </p:nvGraphicFramePr>
        <p:xfrm>
          <a:off x="107504" y="2132856"/>
          <a:ext cx="7704856" cy="3657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771"/>
                <a:gridCol w="1300755"/>
                <a:gridCol w="1714405"/>
                <a:gridCol w="1659584"/>
                <a:gridCol w="1734341"/>
              </a:tblGrid>
              <a:tr h="5605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timestamp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recordtime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accelerationX(g)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accelerationY(g)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accelerationZ</a:t>
                      </a:r>
                      <a:r>
                        <a:rPr lang="en-GB" sz="1800" u="none" strike="noStrike" dirty="0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(g)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</a:tr>
              <a:tr h="309672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0.1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-1.000246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</a:tr>
              <a:tr h="309672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0.2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-0.998568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</a:tr>
              <a:tr h="309672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0.3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-0.999854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</a:tr>
              <a:tr h="309672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0.4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-1.000074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</a:tr>
              <a:tr h="309672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0.5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-1.000101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</a:tr>
              <a:tr h="309672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0.6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-0.999568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</a:tr>
              <a:tr h="309672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0.7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-0.996658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</a:tr>
              <a:tr h="309672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0.8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-1.000245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</a:tr>
              <a:tr h="309672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0.9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-1.000058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</a:tr>
              <a:tr h="309672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10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-1.000778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11613" marR="11613" marT="15484" marB="0" anchor="b"/>
                </a:tc>
              </a:tr>
            </a:tbl>
          </a:graphicData>
        </a:graphic>
      </p:graphicFrame>
      <p:grpSp>
        <p:nvGrpSpPr>
          <p:cNvPr id="4" name="Group 11"/>
          <p:cNvGrpSpPr/>
          <p:nvPr/>
        </p:nvGrpSpPr>
        <p:grpSpPr>
          <a:xfrm rot="5400000">
            <a:off x="7859216" y="1665972"/>
            <a:ext cx="955344" cy="982638"/>
            <a:chOff x="8347510" y="1637731"/>
            <a:chExt cx="955344" cy="1310184"/>
          </a:xfrm>
          <a:solidFill>
            <a:schemeClr val="bg1">
              <a:lumMod val="75000"/>
            </a:schemeClr>
          </a:solidFill>
        </p:grpSpPr>
        <p:sp>
          <p:nvSpPr>
            <p:cNvPr id="10" name="Cube 9"/>
            <p:cNvSpPr/>
            <p:nvPr/>
          </p:nvSpPr>
          <p:spPr>
            <a:xfrm>
              <a:off x="8347510" y="1637731"/>
              <a:ext cx="955344" cy="1310184"/>
            </a:xfrm>
            <a:prstGeom prst="cube">
              <a:avLst>
                <a:gd name="adj" fmla="val 6452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61612" y="1828800"/>
              <a:ext cx="693322" cy="928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xmlns="" val="290384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4.79167E-6 0.4020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8460432" y="1484784"/>
            <a:ext cx="0" cy="4285397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31362" y="5474130"/>
            <a:ext cx="31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97123619"/>
              </p:ext>
            </p:extLst>
          </p:nvPr>
        </p:nvGraphicFramePr>
        <p:xfrm>
          <a:off x="0" y="2132856"/>
          <a:ext cx="7956375" cy="33350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8071"/>
                <a:gridCol w="1343217"/>
                <a:gridCol w="1770370"/>
                <a:gridCol w="1713760"/>
                <a:gridCol w="1790957"/>
              </a:tblGrid>
              <a:tr h="49661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timestamp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recordtime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accelerationX(g)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accelerationY(g)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accelerationZ(g)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</a:tr>
              <a:tr h="27437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0.1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-1.000246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</a:tr>
              <a:tr h="27437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0.2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-0.998568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</a:tr>
              <a:tr h="27437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0.3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-0.999854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</a:tr>
              <a:tr h="27437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0.4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-1.000074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</a:tr>
              <a:tr h="27437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0.5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-1.000101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</a:tr>
              <a:tr h="27437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0.6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-0.999568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</a:tr>
              <a:tr h="27437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0.7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-0.996658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</a:tr>
              <a:tr h="27437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0.8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-1.000245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</a:tr>
              <a:tr h="27437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0.9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-1.000058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</a:tr>
              <a:tr h="27437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10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-1.000778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7144" marR="7144" marT="9525" marB="0" anchor="b"/>
                </a:tc>
              </a:tr>
            </a:tbl>
          </a:graphicData>
        </a:graphic>
      </p:graphicFrame>
      <p:grpSp>
        <p:nvGrpSpPr>
          <p:cNvPr id="4" name="Group 9"/>
          <p:cNvGrpSpPr/>
          <p:nvPr/>
        </p:nvGrpSpPr>
        <p:grpSpPr>
          <a:xfrm>
            <a:off x="8122650" y="1430191"/>
            <a:ext cx="716508" cy="1310184"/>
            <a:chOff x="8347510" y="1637731"/>
            <a:chExt cx="955344" cy="1310184"/>
          </a:xfrm>
          <a:solidFill>
            <a:schemeClr val="bg1">
              <a:lumMod val="75000"/>
            </a:schemeClr>
          </a:solidFill>
        </p:grpSpPr>
        <p:sp>
          <p:nvSpPr>
            <p:cNvPr id="11" name="Cube 10"/>
            <p:cNvSpPr/>
            <p:nvPr/>
          </p:nvSpPr>
          <p:spPr>
            <a:xfrm>
              <a:off x="8347510" y="1637731"/>
              <a:ext cx="955344" cy="1310184"/>
            </a:xfrm>
            <a:prstGeom prst="cube">
              <a:avLst>
                <a:gd name="adj" fmla="val 6452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461612" y="1828800"/>
              <a:ext cx="693322" cy="928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xmlns="" val="166400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4.79167E-6 0.376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2195736" y="2924944"/>
            <a:ext cx="496855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err="1" smtClean="0">
                <a:latin typeface="a옛날목욕탕L" pitchFamily="18" charset="-127"/>
                <a:ea typeface="a옛날목욕탕L" pitchFamily="18" charset="-127"/>
                <a:cs typeface="+mj-cs"/>
              </a:rPr>
              <a:t>SoundPool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2987824" y="2996952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5940152" y="299208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980728"/>
            <a:ext cx="5760640" cy="420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717032"/>
            <a:ext cx="9144000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SoundPool</a:t>
            </a:r>
            <a:endParaRPr lang="en-US" altLang="ko-KR" sz="3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400" dirty="0" err="1" smtClean="0">
                <a:latin typeface="Courier New" pitchFamily="49" charset="0"/>
                <a:cs typeface="Courier New" pitchFamily="49" charset="0"/>
              </a:rPr>
              <a:t>maxStreams</a:t>
            </a: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400" dirty="0" err="1" smtClean="0">
                <a:latin typeface="Courier New" pitchFamily="49" charset="0"/>
                <a:cs typeface="Courier New" pitchFamily="49" charset="0"/>
              </a:rPr>
              <a:t>streamType</a:t>
            </a: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400" dirty="0" err="1" smtClean="0">
                <a:latin typeface="Courier New" pitchFamily="49" charset="0"/>
                <a:cs typeface="Courier New" pitchFamily="49" charset="0"/>
              </a:rPr>
              <a:t>srcQuality</a:t>
            </a: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ko-KR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4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SoundPool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kumimoji="0" lang="en-US" altLang="ko-KR" sz="4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class</a:t>
            </a: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1052736"/>
            <a:ext cx="8712968" cy="93610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The </a:t>
            </a:r>
            <a:r>
              <a:rPr lang="en-US" altLang="ko-KR" sz="28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SoundPool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 class manages and plays audio resources for applications</a:t>
            </a:r>
            <a:endParaRPr lang="ko-KR" altLang="en-US" sz="28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0" y="2780928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Constructor of </a:t>
            </a:r>
            <a:r>
              <a:rPr lang="en-US" altLang="ko-KR" sz="44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SoundPool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kumimoji="0" lang="en-US" altLang="ko-KR" sz="4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class</a:t>
            </a: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373216"/>
            <a:ext cx="9144000" cy="55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7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8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1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4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AudioManager</a:t>
            </a:r>
            <a:r>
              <a:rPr lang="en-US" altLang="ko-KR" sz="4400" b="1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</a:t>
            </a:r>
            <a:r>
              <a:rPr kumimoji="0" lang="en-US" altLang="ko-KR" sz="4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class</a:t>
            </a: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1052736"/>
            <a:ext cx="8712968" cy="93610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AudioManager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 provides access to volume and ringer mode control.</a:t>
            </a:r>
            <a:endParaRPr lang="ko-KR" altLang="en-US" sz="28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2987824" y="1916832"/>
            <a:ext cx="3312368" cy="396044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200" i="1" dirty="0" smtClean="0">
                <a:latin typeface="Courier New" pitchFamily="49" charset="0"/>
                <a:cs typeface="Courier New" pitchFamily="49" charset="0"/>
                <a:hlinkClick r:id="rId5"/>
              </a:rPr>
              <a:t/>
            </a:r>
            <a:br>
              <a:rPr lang="en-US" altLang="ko-KR" sz="3200" i="1" dirty="0" smtClean="0">
                <a:latin typeface="Courier New" pitchFamily="49" charset="0"/>
                <a:cs typeface="Courier New" pitchFamily="49" charset="0"/>
                <a:hlinkClick r:id="rId5"/>
              </a:rPr>
            </a:br>
            <a:r>
              <a:rPr lang="en-US" altLang="ko-KR" sz="3200" i="1" dirty="0" err="1" smtClean="0">
                <a:latin typeface="Courier New" pitchFamily="49" charset="0"/>
                <a:cs typeface="Courier New" pitchFamily="49" charset="0"/>
              </a:rPr>
              <a:t>ADJUST_MUTE</a:t>
            </a:r>
            <a:endParaRPr lang="en-US" altLang="ko-KR" sz="3200" i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ko-KR" sz="3200" i="1" dirty="0" err="1" smtClean="0">
                <a:latin typeface="Courier New" pitchFamily="49" charset="0"/>
                <a:cs typeface="Courier New" pitchFamily="49" charset="0"/>
              </a:rPr>
              <a:t>ADJUST_LOWER</a:t>
            </a:r>
            <a:r>
              <a:rPr lang="en-US" altLang="ko-KR" sz="32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3200" i="1" dirty="0" err="1" smtClean="0">
                <a:latin typeface="Courier New" pitchFamily="49" charset="0"/>
                <a:cs typeface="Courier New" pitchFamily="49" charset="0"/>
              </a:rPr>
              <a:t>ADJUST_RAISE</a:t>
            </a:r>
            <a:endParaRPr kumimoji="0" lang="en-US" altLang="ko-KR" sz="320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ko-KR" sz="3200" i="1" dirty="0" err="1" smtClean="0">
                <a:latin typeface="Courier New" pitchFamily="49" charset="0"/>
                <a:cs typeface="Courier New" pitchFamily="49" charset="0"/>
              </a:rPr>
              <a:t>STREAM_MUSIC</a:t>
            </a:r>
            <a:r>
              <a:rPr lang="en-US" altLang="ko-KR" sz="3200" i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ko-KR" sz="32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ko-KR" sz="3200" i="1" dirty="0" err="1" smtClean="0">
                <a:latin typeface="Courier New" pitchFamily="49" charset="0"/>
                <a:cs typeface="Courier New" pitchFamily="49" charset="0"/>
              </a:rPr>
              <a:t>STREAM_ALARM</a:t>
            </a:r>
            <a:r>
              <a:rPr lang="en-US" altLang="ko-KR" sz="3200" i="1" dirty="0" smtClean="0">
                <a:latin typeface="Courier New" pitchFamily="49" charset="0"/>
                <a:cs typeface="Courier New" pitchFamily="49" charset="0"/>
                <a:hlinkClick r:id="rId5"/>
              </a:rPr>
              <a:t> </a:t>
            </a:r>
            <a:endParaRPr lang="en-US" altLang="ko-KR" sz="3200" i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ko-KR" sz="3200" i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…</a:t>
            </a:r>
            <a:endParaRPr kumimoji="0" lang="en-US" altLang="ko-KR" sz="320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7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8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2" name="제목 1"/>
          <p:cNvSpPr txBox="1">
            <a:spLocks/>
          </p:cNvSpPr>
          <p:nvPr/>
        </p:nvSpPr>
        <p:spPr>
          <a:xfrm>
            <a:off x="395536" y="1700808"/>
            <a:ext cx="8496944" cy="345638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play(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soundID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, float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leftVolume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, float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rightVolume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, 	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 priority,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 loop, float rate)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pause(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streamID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resume(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streamID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stop(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streamID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load(String path,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 priority)</a:t>
            </a:r>
            <a:br>
              <a:rPr lang="en-US" altLang="ko-KR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load(Context 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context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resId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 priority)</a:t>
            </a:r>
            <a:endParaRPr lang="ko-KR" altLang="en-US" sz="2000" dirty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0" y="116632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Method of </a:t>
            </a:r>
            <a:r>
              <a:rPr lang="en-US" altLang="ko-KR" sz="44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SoundPool</a:t>
            </a: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88840"/>
            <a:ext cx="6984776" cy="433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0" y="116632"/>
            <a:ext cx="9144000" cy="18002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latin typeface="Courier New" pitchFamily="49" charset="0"/>
                <a:cs typeface="Courier New" pitchFamily="49" charset="0"/>
              </a:rPr>
              <a:t>play</a:t>
            </a:r>
          </a:p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200" dirty="0" err="1" smtClean="0">
                <a:latin typeface="Courier New" pitchFamily="49" charset="0"/>
                <a:cs typeface="Courier New" pitchFamily="49" charset="0"/>
              </a:rPr>
              <a:t>soundID</a:t>
            </a:r>
            <a:r>
              <a:rPr lang="en-US" altLang="ko-KR" sz="2200" dirty="0" smtClean="0">
                <a:latin typeface="Courier New" pitchFamily="49" charset="0"/>
                <a:cs typeface="Courier New" pitchFamily="49" charset="0"/>
              </a:rPr>
              <a:t>, float </a:t>
            </a:r>
            <a:r>
              <a:rPr lang="en-US" altLang="ko-KR" sz="2200" dirty="0" err="1" smtClean="0">
                <a:latin typeface="Courier New" pitchFamily="49" charset="0"/>
                <a:cs typeface="Courier New" pitchFamily="49" charset="0"/>
              </a:rPr>
              <a:t>leftVolume</a:t>
            </a:r>
            <a:r>
              <a:rPr lang="en-US" altLang="ko-KR" sz="2200" dirty="0" smtClean="0">
                <a:latin typeface="Courier New" pitchFamily="49" charset="0"/>
                <a:cs typeface="Courier New" pitchFamily="49" charset="0"/>
              </a:rPr>
              <a:t>, float </a:t>
            </a:r>
            <a:r>
              <a:rPr lang="en-US" altLang="ko-KR" sz="2200" dirty="0" err="1" smtClean="0">
                <a:latin typeface="Courier New" pitchFamily="49" charset="0"/>
                <a:cs typeface="Courier New" pitchFamily="49" charset="0"/>
              </a:rPr>
              <a:t>rightVolume</a:t>
            </a:r>
            <a:r>
              <a:rPr lang="en-US" altLang="ko-KR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200" dirty="0" smtClean="0">
                <a:latin typeface="Courier New" pitchFamily="49" charset="0"/>
                <a:cs typeface="Courier New" pitchFamily="49" charset="0"/>
              </a:rPr>
              <a:t> priority, </a:t>
            </a:r>
            <a:r>
              <a:rPr lang="en-US" altLang="ko-KR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200" dirty="0" smtClean="0">
                <a:latin typeface="Courier New" pitchFamily="49" charset="0"/>
                <a:cs typeface="Courier New" pitchFamily="49" charset="0"/>
              </a:rPr>
              <a:t> loop, float rate)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0" y="2924944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Random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 Class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2555776" y="2924944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6300192" y="292494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0" y="2996952"/>
            <a:ext cx="9144000" cy="86409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latin typeface="Courier New" pitchFamily="49" charset="0"/>
                <a:cs typeface="Courier New" pitchFamily="49" charset="0"/>
              </a:rPr>
              <a:t>pause</a:t>
            </a:r>
            <a:r>
              <a:rPr lang="en-US" altLang="ko-KR" sz="4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4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4000" dirty="0" err="1" smtClean="0">
                <a:latin typeface="Courier New" pitchFamily="49" charset="0"/>
                <a:cs typeface="Courier New" pitchFamily="49" charset="0"/>
              </a:rPr>
              <a:t>streamID</a:t>
            </a:r>
            <a:r>
              <a:rPr lang="en-US" altLang="ko-KR" sz="40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077072"/>
            <a:ext cx="8247741" cy="75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0" y="620688"/>
            <a:ext cx="9144000" cy="86409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latin typeface="Courier New" pitchFamily="49" charset="0"/>
                <a:cs typeface="Courier New" pitchFamily="49" charset="0"/>
              </a:rPr>
              <a:t>resume</a:t>
            </a:r>
            <a:r>
              <a:rPr lang="en-US" altLang="ko-KR" sz="4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4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4000" dirty="0" err="1" smtClean="0">
                <a:latin typeface="Courier New" pitchFamily="49" charset="0"/>
                <a:cs typeface="Courier New" pitchFamily="49" charset="0"/>
              </a:rPr>
              <a:t>streamID</a:t>
            </a:r>
            <a:r>
              <a:rPr lang="en-US" altLang="ko-KR" sz="40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1772816"/>
            <a:ext cx="8784976" cy="78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9" name="제목 1"/>
          <p:cNvSpPr txBox="1">
            <a:spLocks/>
          </p:cNvSpPr>
          <p:nvPr/>
        </p:nvSpPr>
        <p:spPr>
          <a:xfrm>
            <a:off x="0" y="0"/>
            <a:ext cx="9144000" cy="134076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latin typeface="Courier New" pitchFamily="49" charset="0"/>
                <a:cs typeface="Courier New" pitchFamily="49" charset="0"/>
              </a:rPr>
              <a:t>Load</a:t>
            </a:r>
          </a:p>
          <a:p>
            <a:pPr>
              <a:lnSpc>
                <a:spcPct val="150000"/>
              </a:lnSpc>
            </a:pPr>
            <a:r>
              <a:rPr lang="en-US" altLang="ko-KR" sz="2700" dirty="0" smtClean="0">
                <a:latin typeface="Courier New" pitchFamily="49" charset="0"/>
                <a:cs typeface="Courier New" pitchFamily="49" charset="0"/>
              </a:rPr>
              <a:t>(Context </a:t>
            </a:r>
            <a:r>
              <a:rPr lang="en-US" altLang="ko-KR" sz="2700" dirty="0" err="1" smtClean="0">
                <a:latin typeface="Courier New" pitchFamily="49" charset="0"/>
                <a:cs typeface="Courier New" pitchFamily="49" charset="0"/>
              </a:rPr>
              <a:t>context</a:t>
            </a:r>
            <a:r>
              <a:rPr lang="en-US" altLang="ko-KR" sz="27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27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700" dirty="0" err="1" smtClean="0">
                <a:latin typeface="Courier New" pitchFamily="49" charset="0"/>
                <a:cs typeface="Courier New" pitchFamily="49" charset="0"/>
              </a:rPr>
              <a:t>resId</a:t>
            </a:r>
            <a:r>
              <a:rPr lang="en-US" altLang="ko-KR" sz="27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27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700" dirty="0" smtClean="0">
                <a:latin typeface="Courier New" pitchFamily="49" charset="0"/>
                <a:cs typeface="Courier New" pitchFamily="49" charset="0"/>
              </a:rPr>
              <a:t> priority)</a:t>
            </a:r>
            <a:endParaRPr lang="ko-KR" altLang="en-US" sz="2700" dirty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708920"/>
            <a:ext cx="9144000" cy="364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0" y="3933056"/>
            <a:ext cx="9144000" cy="134076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Return type : </a:t>
            </a:r>
            <a:r>
              <a:rPr lang="en-US" altLang="ko-KR" sz="4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ko-KR" altLang="en-US" sz="4000" dirty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5091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smtClean="0">
                <a:latin typeface="나눔손글씨 붓" pitchFamily="66" charset="-127"/>
                <a:ea typeface="나눔손글씨 붓" pitchFamily="66" charset="-127"/>
              </a:rPr>
              <a:t>https://github.com/daehwa/world-friends-Uzbekistan-android/</a:t>
            </a:r>
            <a:endParaRPr lang="ko-KR" altLang="en-US" sz="2800"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47664" y="188640"/>
            <a:ext cx="604867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Download</a:t>
            </a:r>
            <a:r>
              <a:rPr kumimoji="0" lang="en-US" altLang="ko-KR" sz="4400" b="0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 skeleton</a:t>
            </a:r>
            <a:endParaRPr kumimoji="0" lang="ko-KR" altLang="en-US" sz="4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pic>
        <p:nvPicPr>
          <p:cNvPr id="44034" name="Picture 2" descr="https://assets-cdn.github.com/images/modules/open_graph/github-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988840"/>
            <a:ext cx="4699792" cy="24673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Random Class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39552" y="1196752"/>
            <a:ext cx="3888432" cy="151216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Constructor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Random()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Random(long seed)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39552" y="2852936"/>
            <a:ext cx="6840760" cy="79208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Make</a:t>
            </a:r>
            <a:r>
              <a:rPr lang="ko-KR" altLang="en-US" sz="28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object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Random </a:t>
            </a:r>
            <a:r>
              <a:rPr lang="en-US" altLang="ko-KR" sz="28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random = new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Random();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39552" y="3861048"/>
            <a:ext cx="8424936" cy="158417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Method</a:t>
            </a:r>
            <a:endParaRPr kumimoji="0" lang="en-US" altLang="ko-KR" sz="28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nextInt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kumimoji="0" lang="en-US" altLang="ko-KR" sz="2800" b="0" i="0" u="none" strike="noStrike" kern="1200" cap="none" spc="0" normalizeH="0" baseline="0" noProof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int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n);</a:t>
            </a:r>
          </a:p>
          <a:p>
            <a:pPr lvl="0">
              <a:spcBef>
                <a:spcPct val="0"/>
              </a:spcBef>
              <a:defRPr/>
            </a:pP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//</a:t>
            </a:r>
            <a:r>
              <a:rPr lang="en-US" altLang="ko-KR" sz="1600" smtClean="0">
                <a:latin typeface="a옛날목욕탕L" pitchFamily="18" charset="-127"/>
                <a:ea typeface="a옛날목욕탕L" pitchFamily="18" charset="-127"/>
              </a:rPr>
              <a:t> Returns a pseudorandom, uniformly distributed </a:t>
            </a:r>
            <a:r>
              <a:rPr lang="en-US" altLang="ko-KR" sz="1600" err="1" smtClean="0">
                <a:latin typeface="a옛날목욕탕L" pitchFamily="18" charset="-127"/>
                <a:ea typeface="a옛날목욕탕L" pitchFamily="18" charset="-127"/>
              </a:rPr>
              <a:t>int</a:t>
            </a:r>
            <a:r>
              <a:rPr lang="en-US" altLang="ko-KR" sz="1600" smtClean="0">
                <a:latin typeface="a옛날목욕탕L" pitchFamily="18" charset="-127"/>
                <a:ea typeface="a옛날목욕탕L" pitchFamily="18" charset="-127"/>
              </a:rPr>
              <a:t> value between 0 (inclusive) and the specified value (exclusive), drawn from this random number generator's sequence.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284984"/>
            <a:ext cx="7392821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0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1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2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Random Class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539552" y="1196752"/>
            <a:ext cx="3888432" cy="151216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Constructor</a:t>
            </a:r>
            <a:endParaRPr lang="en-US" altLang="ko-KR" sz="2800" noProof="0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539552" y="2852936"/>
            <a:ext cx="6840760" cy="79208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Make</a:t>
            </a:r>
            <a:r>
              <a:rPr lang="ko-KR" altLang="en-US" sz="26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</a:t>
            </a:r>
            <a:r>
              <a:rPr lang="en-US" altLang="ko-KR" sz="2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object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539552" y="3861048"/>
            <a:ext cx="8424936" cy="158417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Method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 smtClean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1772816"/>
            <a:ext cx="328536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4653136"/>
            <a:ext cx="7957721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2120" y="4725144"/>
            <a:ext cx="2808312" cy="57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0" y="2924944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1475656" y="2992084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7380312" y="2996952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4" name="제목 1"/>
          <p:cNvSpPr txBox="1">
            <a:spLocks/>
          </p:cNvSpPr>
          <p:nvPr/>
        </p:nvSpPr>
        <p:spPr>
          <a:xfrm>
            <a:off x="0" y="2996952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onResume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</a:t>
            </a:r>
            <a:r>
              <a:rPr kumimoji="0" lang="en-US" altLang="ko-KR" sz="4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&amp; </a:t>
            </a: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onPause</a:t>
            </a: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412776"/>
            <a:ext cx="59332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933056"/>
            <a:ext cx="5544616" cy="1870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7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8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9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onResume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</a:t>
            </a:r>
            <a:r>
              <a:rPr kumimoji="0" lang="en-US" altLang="ko-KR" sz="4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and </a:t>
            </a: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onPause</a:t>
            </a: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0" y="2924944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Sensor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3347863" y="2992084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5436096" y="2996952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7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8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9" name="제목 1"/>
          <p:cNvSpPr txBox="1">
            <a:spLocks/>
          </p:cNvSpPr>
          <p:nvPr/>
        </p:nvSpPr>
        <p:spPr>
          <a:xfrm>
            <a:off x="107504" y="1124744"/>
            <a:ext cx="8928992" cy="72008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2800" dirty="0" err="1" smtClean="0">
                <a:latin typeface="a옛날목욕탕L" pitchFamily="18" charset="-127"/>
                <a:ea typeface="a옛날목욕탕L" pitchFamily="18" charset="-127"/>
              </a:rPr>
              <a:t>SensorManager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 lets you access the device's sensors.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altLang="ko-KR" sz="4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SensorManager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c</a:t>
            </a:r>
            <a:r>
              <a:rPr kumimoji="0" lang="en-US" altLang="ko-KR" sz="4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lass</a:t>
            </a: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23528" y="3212976"/>
            <a:ext cx="8604448" cy="93610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</a:rPr>
              <a:t>Get an instance of this class by calling </a:t>
            </a:r>
            <a:r>
              <a:rPr lang="en-US" altLang="ko-KR" sz="20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Context.getSystemService</a:t>
            </a:r>
            <a:r>
              <a:rPr lang="en-US" altLang="ko-KR" sz="20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() </a:t>
            </a:r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</a:rPr>
              <a:t>with the argument </a:t>
            </a:r>
            <a:r>
              <a:rPr lang="en-US" altLang="ko-KR" sz="2000" i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SENSOR_SERVICE</a:t>
            </a:r>
            <a:r>
              <a:rPr lang="en-US" altLang="ko-KR" sz="2000" i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.</a:t>
            </a:r>
            <a:endParaRPr kumimoji="0" lang="en-US" altLang="ko-KR" sz="200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968838"/>
            <a:ext cx="3168352" cy="57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2564904"/>
            <a:ext cx="8568952" cy="538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8490</TotalTime>
  <Words>444</Words>
  <Application>Microsoft Office PowerPoint</Application>
  <PresentationFormat>화면 슬라이드 쇼(4:3)</PresentationFormat>
  <Paragraphs>268</Paragraphs>
  <Slides>32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굴림</vt:lpstr>
      <vt:lpstr>Arial</vt:lpstr>
      <vt:lpstr>맑은 고딕</vt:lpstr>
      <vt:lpstr>a옛날목욕탕L</vt:lpstr>
      <vt:lpstr>나눔손글씨 붓</vt:lpstr>
      <vt:lpstr>Courier New</vt:lpstr>
      <vt:lpstr>Office 테마</vt:lpstr>
      <vt:lpstr>Korea Game Yut Play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Name Card</dc:title>
  <dc:creator>snote</dc:creator>
  <cp:lastModifiedBy>snote</cp:lastModifiedBy>
  <cp:revision>383</cp:revision>
  <dcterms:created xsi:type="dcterms:W3CDTF">2016-06-27T08:00:15Z</dcterms:created>
  <dcterms:modified xsi:type="dcterms:W3CDTF">2016-08-14T21:31:49Z</dcterms:modified>
</cp:coreProperties>
</file>