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267" r:id="rId2"/>
    <p:sldId id="340" r:id="rId3"/>
    <p:sldId id="352" r:id="rId4"/>
    <p:sldId id="359" r:id="rId5"/>
    <p:sldId id="354" r:id="rId6"/>
    <p:sldId id="360" r:id="rId7"/>
    <p:sldId id="357" r:id="rId8"/>
    <p:sldId id="358" r:id="rId9"/>
    <p:sldId id="338" r:id="rId10"/>
    <p:sldId id="341" r:id="rId11"/>
    <p:sldId id="342" r:id="rId12"/>
    <p:sldId id="330" r:id="rId13"/>
    <p:sldId id="334" r:id="rId14"/>
    <p:sldId id="337" r:id="rId15"/>
    <p:sldId id="344" r:id="rId16"/>
    <p:sldId id="361" r:id="rId17"/>
    <p:sldId id="331" r:id="rId18"/>
    <p:sldId id="336" r:id="rId19"/>
    <p:sldId id="345" r:id="rId20"/>
    <p:sldId id="346" r:id="rId21"/>
    <p:sldId id="347" r:id="rId22"/>
    <p:sldId id="348" r:id="rId23"/>
    <p:sldId id="349" r:id="rId24"/>
    <p:sldId id="350" r:id="rId25"/>
    <p:sldId id="335" r:id="rId26"/>
    <p:sldId id="343" r:id="rId27"/>
    <p:sldId id="351" r:id="rId28"/>
    <p:sldId id="332" r:id="rId29"/>
    <p:sldId id="339" r:id="rId30"/>
    <p:sldId id="291" r:id="rId31"/>
  </p:sldIdLst>
  <p:sldSz cx="9144000" cy="6858000" type="screen4x3"/>
  <p:notesSz cx="6858000" cy="9144000"/>
  <p:embeddedFontLst>
    <p:embeddedFont>
      <p:font typeface="맑은 고딕" pitchFamily="50" charset="-127"/>
      <p:regular r:id="rId33"/>
      <p:bold r:id="rId34"/>
    </p:embeddedFont>
    <p:embeddedFont>
      <p:font typeface="a옛날목욕탕L" pitchFamily="18" charset="-127"/>
      <p:regular r:id="rId35"/>
    </p:embeddedFont>
    <p:embeddedFont>
      <p:font typeface="나눔손글씨 붓" pitchFamily="66" charset="-127"/>
      <p:regular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CA39"/>
    <a:srgbClr val="FFCC0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38" autoAdjust="0"/>
  </p:normalViewPr>
  <p:slideViewPr>
    <p:cSldViewPr>
      <p:cViewPr varScale="1">
        <p:scale>
          <a:sx n="80" d="100"/>
          <a:sy n="80" d="100"/>
        </p:scale>
        <p:origin x="-151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F98C8-E5B6-440B-A57D-3DA365509CB8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58EFE-5AF7-4DB5-84CF-6590978E30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4E5C3-0C5E-42B5-ADE6-8CDC9F700348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sites.la.utexas.edu/faculty-ipad-initiative/files/2012/06/idevice_gestures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528" y="-13354"/>
            <a:ext cx="9433048" cy="6891902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9" name="Picture 5" descr="D:\worldfriends_IT_lecture\tabl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2351956" y="176436"/>
            <a:ext cx="4635500" cy="6388100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771800" y="2609924"/>
            <a:ext cx="3816424" cy="1656184"/>
          </a:xfrm>
          <a:ln w="38100">
            <a:noFill/>
          </a:ln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Gesture</a:t>
            </a:r>
            <a:br>
              <a:rPr lang="en-US" altLang="ko-KR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password</a:t>
            </a:r>
            <a:endParaRPr lang="ko-KR" altLang="en-US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427984" y="4266108"/>
            <a:ext cx="4320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/>
          <p:cNvSpPr txBox="1">
            <a:spLocks/>
          </p:cNvSpPr>
          <p:nvPr/>
        </p:nvSpPr>
        <p:spPr>
          <a:xfrm>
            <a:off x="2699792" y="2321892"/>
            <a:ext cx="3816424" cy="36004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손글씨 붓" pitchFamily="66" charset="-127"/>
                <a:ea typeface="나눔손글씨 붓" pitchFamily="66" charset="-127"/>
                <a:cs typeface="+mj-cs"/>
              </a:rPr>
              <a:t>Android     </a:t>
            </a:r>
            <a:r>
              <a:rPr kumimoji="0" lang="en-US" altLang="ko-KR" sz="2400" b="0" i="0" u="none" strike="noStrike" kern="1200" cap="none" spc="0" normalizeH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손글씨 붓" pitchFamily="66" charset="-127"/>
                <a:ea typeface="나눔손글씨 붓" pitchFamily="66" charset="-127"/>
                <a:cs typeface="+mj-cs"/>
              </a:rPr>
              <a:t>  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손글씨 붓" pitchFamily="66" charset="-127"/>
                <a:ea typeface="나눔손글씨 붓" pitchFamily="66" charset="-127"/>
                <a:cs typeface="+mj-cs"/>
              </a:rPr>
              <a:t>study</a:t>
            </a:r>
            <a:endParaRPr kumimoji="0" lang="ko-KR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손글씨 붓" pitchFamily="66" charset="-127"/>
              <a:ea typeface="나눔손글씨 붓" pitchFamily="66" charset="-127"/>
              <a:cs typeface="+mj-cs"/>
            </a:endParaRPr>
          </a:p>
        </p:txBody>
      </p:sp>
      <p:pic>
        <p:nvPicPr>
          <p:cNvPr id="1026" name="Picture 2" descr="D:\worldfriends_IT_lecture\androi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6647" y="2277877"/>
            <a:ext cx="365013" cy="43137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2060848"/>
            <a:ext cx="2808312" cy="1995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251520" y="44624"/>
            <a:ext cx="8568952" cy="165618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The Java programming language allows you to define a class within another class. Such a class is called a </a:t>
            </a:r>
            <a:r>
              <a:rPr lang="en-US" altLang="ko-KR" sz="2800" i="1" dirty="0" smtClean="0">
                <a:latin typeface="a옛날목욕탕L" pitchFamily="18" charset="-127"/>
                <a:ea typeface="a옛날목욕탕L" pitchFamily="18" charset="-127"/>
              </a:rPr>
              <a:t>nested class</a:t>
            </a:r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 and is illustrated here:</a:t>
            </a:r>
            <a:endParaRPr lang="ko-KR" altLang="en-US" sz="28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79512" y="4005064"/>
            <a:ext cx="8784976" cy="244827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500" dirty="0" smtClean="0">
                <a:latin typeface="a옛날목욕탕L" pitchFamily="18" charset="-127"/>
                <a:ea typeface="a옛날목욕탕L" pitchFamily="18" charset="-127"/>
              </a:rPr>
              <a:t>-It is a way of logically grouping classes that are only used in one place</a:t>
            </a:r>
          </a:p>
          <a:p>
            <a:r>
              <a:rPr lang="en-US" altLang="ko-KR" sz="2500" dirty="0" smtClean="0">
                <a:latin typeface="a옛날목욕탕L" pitchFamily="18" charset="-127"/>
                <a:ea typeface="a옛날목욕탕L" pitchFamily="18" charset="-127"/>
              </a:rPr>
              <a:t>-It increases encapsulation</a:t>
            </a:r>
          </a:p>
          <a:p>
            <a:r>
              <a:rPr lang="en-US" altLang="ko-KR" sz="2500" dirty="0" smtClean="0">
                <a:latin typeface="a옛날목욕탕L" pitchFamily="18" charset="-127"/>
                <a:ea typeface="a옛날목욕탕L" pitchFamily="18" charset="-127"/>
              </a:rPr>
              <a:t>-It can lead to more readable and maintainable code</a:t>
            </a:r>
            <a:endParaRPr lang="en-US" altLang="ko-KR" sz="25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196752"/>
            <a:ext cx="9179646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5085184"/>
            <a:ext cx="8424936" cy="354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-1016" y="2924944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GestureDetector</a:t>
            </a:r>
            <a:endParaRPr lang="ko-KR" altLang="en-US" sz="4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그룹 17"/>
          <p:cNvGrpSpPr/>
          <p:nvPr/>
        </p:nvGrpSpPr>
        <p:grpSpPr>
          <a:xfrm>
            <a:off x="1691680" y="2924944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7092280" y="2924944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9" name="직사각형 18"/>
          <p:cNvSpPr/>
          <p:nvPr/>
        </p:nvSpPr>
        <p:spPr>
          <a:xfrm>
            <a:off x="0" y="2636912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 err="1" smtClean="0">
                <a:latin typeface="Courier New" pitchFamily="49" charset="0"/>
                <a:cs typeface="Courier New" pitchFamily="49" charset="0"/>
              </a:rPr>
              <a:t>GestureDetector</a:t>
            </a:r>
            <a:endParaRPr lang="en-US" altLang="ko-KR" sz="4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800" dirty="0" smtClean="0">
                <a:latin typeface="Courier New" pitchFamily="49" charset="0"/>
                <a:cs typeface="Courier New" pitchFamily="49" charset="0"/>
              </a:rPr>
              <a:t>(Context context, </a:t>
            </a:r>
            <a:r>
              <a:rPr lang="en-US" altLang="ko-KR" sz="2800" dirty="0" err="1" smtClean="0">
                <a:latin typeface="Courier New" pitchFamily="49" charset="0"/>
                <a:cs typeface="Courier New" pitchFamily="49" charset="0"/>
              </a:rPr>
              <a:t>GestureDetector.OnGestureListener</a:t>
            </a:r>
            <a:r>
              <a:rPr lang="en-US" altLang="ko-KR" sz="2800" dirty="0" smtClean="0">
                <a:latin typeface="Courier New" pitchFamily="49" charset="0"/>
                <a:cs typeface="Courier New" pitchFamily="49" charset="0"/>
              </a:rPr>
              <a:t> listener)</a:t>
            </a:r>
            <a:endParaRPr lang="ko-KR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0" y="116632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Constructor of </a:t>
            </a:r>
            <a:r>
              <a:rPr lang="en-US" altLang="ko-KR" sz="44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GestureDetector</a:t>
            </a:r>
            <a:r>
              <a:rPr lang="en-US" altLang="ko-KR" sz="44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 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class</a:t>
            </a:r>
            <a:endParaRPr lang="ko-KR" altLang="en-US" sz="4400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53135"/>
            <a:ext cx="9144000" cy="334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-1016" y="1268760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; Get gesture information </a:t>
            </a:r>
            <a:endParaRPr lang="ko-KR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8" name="제목 1"/>
          <p:cNvSpPr txBox="1">
            <a:spLocks/>
          </p:cNvSpPr>
          <p:nvPr/>
        </p:nvSpPr>
        <p:spPr>
          <a:xfrm>
            <a:off x="0" y="188640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Method of </a:t>
            </a:r>
            <a:r>
              <a:rPr lang="en-US" altLang="ko-KR" sz="44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GestureDetector</a:t>
            </a:r>
            <a:r>
              <a:rPr lang="en-US" altLang="ko-KR" sz="4400" b="1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class</a:t>
            </a:r>
            <a:endParaRPr lang="ko-KR" altLang="en-US" sz="4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83568" y="1556792"/>
            <a:ext cx="7920880" cy="396044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ko-KR" sz="28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onTouchEvent</a:t>
            </a:r>
            <a:r>
              <a:rPr lang="en-US" altLang="ko-KR" sz="20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</a:t>
            </a:r>
            <a:r>
              <a:rPr lang="en-US" altLang="ko-KR" sz="2000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MotionEvent</a:t>
            </a:r>
            <a:r>
              <a:rPr lang="en-US" altLang="ko-KR" sz="20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 </a:t>
            </a:r>
            <a:r>
              <a:rPr lang="en-US" altLang="ko-KR" sz="2000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ev</a:t>
            </a:r>
            <a:r>
              <a:rPr lang="en-US" altLang="ko-KR" sz="20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8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onGenericMotionEvent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MotionEvent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ev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800" b="1" dirty="0" err="1" smtClean="0">
                <a:latin typeface="Courier New" pitchFamily="49" charset="0"/>
                <a:cs typeface="Courier New" pitchFamily="49" charset="0"/>
              </a:rPr>
              <a:t>setContextClickListener</a:t>
            </a:r>
            <a:r>
              <a:rPr lang="en-US" altLang="ko-KR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100" dirty="0" err="1" smtClean="0">
                <a:latin typeface="Courier New" pitchFamily="49" charset="0"/>
                <a:cs typeface="Courier New" pitchFamily="49" charset="0"/>
              </a:rPr>
              <a:t>GestureDetector.OnContextClickListener</a:t>
            </a:r>
            <a:r>
              <a:rPr lang="en-US" altLang="ko-KR" sz="21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altLang="ko-KR" sz="2100" dirty="0" err="1" smtClean="0">
                <a:latin typeface="Courier New" pitchFamily="49" charset="0"/>
                <a:cs typeface="Courier New" pitchFamily="49" charset="0"/>
              </a:rPr>
              <a:t>onContextClickListener</a:t>
            </a:r>
            <a:r>
              <a:rPr lang="en-US" altLang="ko-KR" sz="21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ko-KR" sz="2800" b="1" dirty="0" err="1" smtClean="0">
                <a:latin typeface="Courier New" pitchFamily="49" charset="0"/>
                <a:cs typeface="Courier New" pitchFamily="49" charset="0"/>
              </a:rPr>
              <a:t>setOnDoubleTapListener</a:t>
            </a:r>
            <a:r>
              <a:rPr lang="en-US" altLang="ko-KR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100" dirty="0" err="1" smtClean="0">
                <a:latin typeface="Courier New" pitchFamily="49" charset="0"/>
                <a:cs typeface="Courier New" pitchFamily="49" charset="0"/>
              </a:rPr>
              <a:t>GestureDetector.OnDoubleTapListener</a:t>
            </a:r>
            <a:r>
              <a:rPr lang="en-US" altLang="ko-KR" sz="21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altLang="ko-KR" sz="2100" dirty="0" err="1" smtClean="0">
                <a:latin typeface="Courier New" pitchFamily="49" charset="0"/>
                <a:cs typeface="Courier New" pitchFamily="49" charset="0"/>
              </a:rPr>
              <a:t>onDoubleTapListener</a:t>
            </a:r>
            <a:r>
              <a:rPr lang="en-US" altLang="ko-KR" sz="21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7" name="직사각형 6"/>
          <p:cNvSpPr/>
          <p:nvPr/>
        </p:nvSpPr>
        <p:spPr>
          <a:xfrm>
            <a:off x="0" y="260648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onTouchEvent</a:t>
            </a:r>
            <a:r>
              <a:rPr lang="en-US" altLang="ko-KR" sz="40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</a:t>
            </a:r>
            <a:r>
              <a:rPr lang="en-US" altLang="ko-KR" sz="4000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MotionEvent</a:t>
            </a:r>
            <a:r>
              <a:rPr lang="en-US" altLang="ko-KR" sz="40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 </a:t>
            </a:r>
            <a:r>
              <a:rPr lang="en-US" altLang="ko-KR" sz="4000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ev</a:t>
            </a:r>
            <a:r>
              <a:rPr lang="en-US" altLang="ko-KR" sz="40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196752"/>
            <a:ext cx="9144000" cy="2118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0" y="3933056"/>
            <a:ext cx="9144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Analyzes the given motion event and if applicable triggers the appropriate callbacks on the </a:t>
            </a:r>
            <a:r>
              <a:rPr lang="en-US" altLang="ko-KR" sz="3200" b="1" dirty="0" err="1" smtClean="0">
                <a:solidFill>
                  <a:srgbClr val="7030A0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GestureDetector.OnGestureListener</a:t>
            </a:r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 supplied.</a:t>
            </a:r>
            <a:endParaRPr lang="en-US" altLang="ko-KR" sz="3200" dirty="0" smtClean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7" name="직사각형 6"/>
          <p:cNvSpPr/>
          <p:nvPr/>
        </p:nvSpPr>
        <p:spPr>
          <a:xfrm>
            <a:off x="0" y="260648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onTouchEvent</a:t>
            </a:r>
            <a:r>
              <a:rPr lang="en-US" altLang="ko-KR" sz="40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</a:t>
            </a:r>
            <a:r>
              <a:rPr lang="en-US" altLang="ko-KR" sz="4000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MotionEvent</a:t>
            </a:r>
            <a:r>
              <a:rPr lang="en-US" altLang="ko-KR" sz="40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 </a:t>
            </a:r>
            <a:r>
              <a:rPr lang="en-US" altLang="ko-KR" sz="4000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ev</a:t>
            </a:r>
            <a:r>
              <a:rPr lang="en-US" altLang="ko-KR" sz="40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548081"/>
            <a:ext cx="9144000" cy="2118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0" y="3924345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</a:rPr>
              <a:t>It is also in our Parent Class “</a:t>
            </a:r>
            <a:r>
              <a:rPr lang="en-US" altLang="ko-KR" sz="36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Activity</a:t>
            </a:r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</a:rPr>
              <a:t>”</a:t>
            </a:r>
            <a:endParaRPr lang="en-US" altLang="ko-KR" sz="3600" dirty="0" smtClean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-1016" y="2924944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OnGestureListener</a:t>
            </a:r>
            <a:endParaRPr lang="ko-KR" altLang="en-US" sz="4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그룹 17"/>
          <p:cNvGrpSpPr/>
          <p:nvPr/>
        </p:nvGrpSpPr>
        <p:grpSpPr>
          <a:xfrm>
            <a:off x="1403648" y="2924944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7380312" y="2924944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8" name="제목 1"/>
          <p:cNvSpPr txBox="1">
            <a:spLocks/>
          </p:cNvSpPr>
          <p:nvPr/>
        </p:nvSpPr>
        <p:spPr>
          <a:xfrm>
            <a:off x="-1016" y="188640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Method of </a:t>
            </a:r>
            <a:r>
              <a:rPr lang="en-US" altLang="ko-KR" sz="44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OnGestureListener</a:t>
            </a:r>
            <a:r>
              <a:rPr lang="en-US" altLang="ko-KR" sz="44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 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interface</a:t>
            </a:r>
            <a:endParaRPr lang="ko-KR" altLang="en-US" sz="44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11560" y="1268760"/>
            <a:ext cx="7920880" cy="4824536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onDown</a:t>
            </a:r>
            <a:r>
              <a:rPr lang="en-US" altLang="ko-KR" sz="20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</a:t>
            </a:r>
            <a:r>
              <a:rPr lang="en-US" altLang="ko-KR" sz="2000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MotionEvent</a:t>
            </a:r>
            <a:r>
              <a:rPr lang="en-US" altLang="ko-KR" sz="20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 e)</a:t>
            </a:r>
          </a:p>
          <a:p>
            <a:r>
              <a:rPr lang="en-US" altLang="ko-KR" sz="28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onFling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MotionEvent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 e1, 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MotionEvent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 e2, float 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velocityX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, float 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velocityY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 err="1" smtClean="0">
                <a:latin typeface="Courier New" pitchFamily="49" charset="0"/>
                <a:cs typeface="Courier New" pitchFamily="49" charset="0"/>
              </a:rPr>
              <a:t>onLongPress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MotionEvent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 e)</a:t>
            </a:r>
          </a:p>
          <a:p>
            <a:r>
              <a:rPr lang="en-US" altLang="ko-KR" sz="2800" b="1" dirty="0" err="1" smtClean="0">
                <a:latin typeface="Courier New" pitchFamily="49" charset="0"/>
                <a:cs typeface="Courier New" pitchFamily="49" charset="0"/>
              </a:rPr>
              <a:t>onScroll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MotionEvent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 e1, 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MotionEvent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 e2, float 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distanceX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, float 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distanceY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 err="1" smtClean="0">
                <a:latin typeface="Courier New" pitchFamily="49" charset="0"/>
                <a:cs typeface="Courier New" pitchFamily="49" charset="0"/>
              </a:rPr>
              <a:t>onShowPress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MotionEvent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 e)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 err="1" smtClean="0">
                <a:latin typeface="Courier New" pitchFamily="49" charset="0"/>
                <a:cs typeface="Courier New" pitchFamily="49" charset="0"/>
              </a:rPr>
              <a:t>onSingleTapUp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MotionEvent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 e)</a:t>
            </a:r>
            <a:endParaRPr lang="ko-KR" altLang="en-US" sz="2000" dirty="0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0920" y="980728"/>
            <a:ext cx="9204920" cy="322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 descr="D:\worldfriends_IT_lecture\tabl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2924944"/>
            <a:ext cx="2448272" cy="3373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타원 15"/>
          <p:cNvSpPr/>
          <p:nvPr/>
        </p:nvSpPr>
        <p:spPr>
          <a:xfrm>
            <a:off x="6300192" y="4149080"/>
            <a:ext cx="936104" cy="93610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7" name="제목 1"/>
          <p:cNvSpPr txBox="1">
            <a:spLocks/>
          </p:cNvSpPr>
          <p:nvPr/>
        </p:nvSpPr>
        <p:spPr>
          <a:xfrm>
            <a:off x="-1016" y="188640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600" b="1" dirty="0" err="1" smtClean="0">
                <a:latin typeface="Courier New" pitchFamily="49" charset="0"/>
                <a:cs typeface="Courier New" pitchFamily="49" charset="0"/>
              </a:rPr>
              <a:t>onSingleTapUp</a:t>
            </a:r>
            <a:r>
              <a:rPr lang="en-US" altLang="ko-KR" sz="3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3600" dirty="0" err="1" smtClean="0">
                <a:latin typeface="Courier New" pitchFamily="49" charset="0"/>
                <a:cs typeface="Courier New" pitchFamily="49" charset="0"/>
              </a:rPr>
              <a:t>MotionEvent</a:t>
            </a:r>
            <a:r>
              <a:rPr lang="en-US" altLang="ko-KR" sz="3600" dirty="0" smtClean="0">
                <a:latin typeface="Courier New" pitchFamily="49" charset="0"/>
                <a:cs typeface="Courier New" pitchFamily="49" charset="0"/>
              </a:rPr>
              <a:t> e)</a:t>
            </a:r>
            <a:endParaRPr lang="ko-KR" altLang="en-US" sz="4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8" name="Picture 4" descr="C:\worldfriends_IT_lecture\day8\icon_gestur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3501008"/>
            <a:ext cx="2304256" cy="2304256"/>
          </a:xfrm>
          <a:prstGeom prst="rect">
            <a:avLst/>
          </a:prstGeom>
          <a:noFill/>
        </p:spPr>
      </p:pic>
      <p:sp>
        <p:nvSpPr>
          <p:cNvPr id="17" name="제목 1"/>
          <p:cNvSpPr txBox="1">
            <a:spLocks/>
          </p:cNvSpPr>
          <p:nvPr/>
        </p:nvSpPr>
        <p:spPr>
          <a:xfrm>
            <a:off x="5508104" y="3501008"/>
            <a:ext cx="2591272" cy="64807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600" dirty="0" smtClean="0">
                <a:solidFill>
                  <a:schemeClr val="accent4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When up</a:t>
            </a:r>
            <a:endParaRPr lang="ko-KR" altLang="en-US" sz="4400" dirty="0">
              <a:solidFill>
                <a:schemeClr val="accent4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052737"/>
            <a:ext cx="2754305" cy="4896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1052737"/>
            <a:ext cx="2754305" cy="4896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1052737"/>
            <a:ext cx="2754305" cy="4896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-1016" y="0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Goal</a:t>
            </a:r>
            <a:endParaRPr lang="ko-KR" altLang="en-US" sz="4400" dirty="0"/>
          </a:p>
        </p:txBody>
      </p:sp>
      <p:grpSp>
        <p:nvGrpSpPr>
          <p:cNvPr id="8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9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0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7" name="제목 1"/>
          <p:cNvSpPr txBox="1">
            <a:spLocks/>
          </p:cNvSpPr>
          <p:nvPr/>
        </p:nvSpPr>
        <p:spPr>
          <a:xfrm>
            <a:off x="-1016" y="188640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600" b="1" dirty="0" err="1" smtClean="0">
                <a:latin typeface="Courier New" pitchFamily="49" charset="0"/>
                <a:cs typeface="Courier New" pitchFamily="49" charset="0"/>
              </a:rPr>
              <a:t>onShowPress</a:t>
            </a:r>
            <a:r>
              <a:rPr lang="en-US" altLang="ko-KR" sz="3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3600" dirty="0" err="1" smtClean="0">
                <a:latin typeface="Courier New" pitchFamily="49" charset="0"/>
                <a:cs typeface="Courier New" pitchFamily="49" charset="0"/>
              </a:rPr>
              <a:t>MotionEvent</a:t>
            </a:r>
            <a:r>
              <a:rPr lang="en-US" altLang="ko-KR" sz="3600" dirty="0" smtClean="0">
                <a:latin typeface="Courier New" pitchFamily="49" charset="0"/>
                <a:cs typeface="Courier New" pitchFamily="49" charset="0"/>
              </a:rPr>
              <a:t> e)</a:t>
            </a:r>
            <a:endParaRPr lang="ko-KR" altLang="en-US" sz="4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908720"/>
            <a:ext cx="9108247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 descr="D:\worldfriends_IT_lecture\table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0112" y="2924944"/>
            <a:ext cx="2448272" cy="3373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타원 11"/>
          <p:cNvSpPr/>
          <p:nvPr/>
        </p:nvSpPr>
        <p:spPr>
          <a:xfrm>
            <a:off x="6300192" y="4149080"/>
            <a:ext cx="936104" cy="93610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4" descr="C:\worldfriends_IT_lecture\day8\icon_gestur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3501008"/>
            <a:ext cx="2304256" cy="2304256"/>
          </a:xfrm>
          <a:prstGeom prst="rect">
            <a:avLst/>
          </a:prstGeom>
          <a:noFill/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971600" y="3717032"/>
            <a:ext cx="4283968" cy="115212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This press down state,</a:t>
            </a:r>
          </a:p>
          <a:p>
            <a:pPr algn="ctr"/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Not tap up</a:t>
            </a:r>
            <a:endParaRPr lang="ko-KR" altLang="en-US" sz="3200" dirty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-1016" y="0"/>
            <a:ext cx="9145016" cy="170080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/>
            <a:r>
              <a:rPr lang="en-US" altLang="ko-KR" sz="3600" b="1" dirty="0" err="1" smtClean="0">
                <a:latin typeface="Courier New" pitchFamily="49" charset="0"/>
                <a:cs typeface="Courier New" pitchFamily="49" charset="0"/>
              </a:rPr>
              <a:t>onScroll</a:t>
            </a:r>
            <a:endParaRPr lang="en-US" altLang="ko-KR" sz="3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3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3600" dirty="0" err="1" smtClean="0">
                <a:latin typeface="Courier New" pitchFamily="49" charset="0"/>
                <a:cs typeface="Courier New" pitchFamily="49" charset="0"/>
              </a:rPr>
              <a:t>MotionEvent</a:t>
            </a:r>
            <a:r>
              <a:rPr lang="en-US" altLang="ko-KR" sz="3600" dirty="0" smtClean="0">
                <a:latin typeface="Courier New" pitchFamily="49" charset="0"/>
                <a:cs typeface="Courier New" pitchFamily="49" charset="0"/>
              </a:rPr>
              <a:t> e1, </a:t>
            </a:r>
            <a:r>
              <a:rPr lang="en-US" altLang="ko-KR" sz="3600" dirty="0" err="1" smtClean="0">
                <a:latin typeface="Courier New" pitchFamily="49" charset="0"/>
                <a:cs typeface="Courier New" pitchFamily="49" charset="0"/>
              </a:rPr>
              <a:t>MotionEvent</a:t>
            </a:r>
            <a:r>
              <a:rPr lang="en-US" altLang="ko-KR" sz="3600" dirty="0" smtClean="0">
                <a:latin typeface="Courier New" pitchFamily="49" charset="0"/>
                <a:cs typeface="Courier New" pitchFamily="49" charset="0"/>
              </a:rPr>
              <a:t> e2, float </a:t>
            </a:r>
            <a:r>
              <a:rPr lang="en-US" altLang="ko-KR" sz="3600" dirty="0" err="1" smtClean="0">
                <a:latin typeface="Courier New" pitchFamily="49" charset="0"/>
                <a:cs typeface="Courier New" pitchFamily="49" charset="0"/>
              </a:rPr>
              <a:t>distanceX</a:t>
            </a:r>
            <a:r>
              <a:rPr lang="en-US" altLang="ko-KR" sz="3600" dirty="0" smtClean="0">
                <a:latin typeface="Courier New" pitchFamily="49" charset="0"/>
                <a:cs typeface="Courier New" pitchFamily="49" charset="0"/>
              </a:rPr>
              <a:t>, float </a:t>
            </a:r>
            <a:r>
              <a:rPr lang="en-US" altLang="ko-KR" sz="3600" dirty="0" err="1" smtClean="0">
                <a:latin typeface="Courier New" pitchFamily="49" charset="0"/>
                <a:cs typeface="Courier New" pitchFamily="49" charset="0"/>
              </a:rPr>
              <a:t>distanceY</a:t>
            </a:r>
            <a:r>
              <a:rPr lang="en-US" altLang="ko-KR" sz="3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ko-KR" altLang="en-US" sz="4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8"/>
            <a:ext cx="9092775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276872"/>
            <a:ext cx="2736304" cy="461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pic>
        <p:nvPicPr>
          <p:cNvPr id="8" name="Picture 4" descr="C:\worldfriends_IT_lecture\day8\icon_gestur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6012160" y="4293096"/>
            <a:ext cx="2304256" cy="2304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95119"/>
            <a:ext cx="9144000" cy="3065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7" name="제목 1"/>
          <p:cNvSpPr txBox="1">
            <a:spLocks/>
          </p:cNvSpPr>
          <p:nvPr/>
        </p:nvSpPr>
        <p:spPr>
          <a:xfrm>
            <a:off x="-1016" y="188640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600" b="1" dirty="0" err="1" smtClean="0">
                <a:latin typeface="Courier New" pitchFamily="49" charset="0"/>
                <a:cs typeface="Courier New" pitchFamily="49" charset="0"/>
              </a:rPr>
              <a:t>onLongPress</a:t>
            </a:r>
            <a:r>
              <a:rPr lang="en-US" altLang="ko-KR" sz="3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3600" dirty="0" err="1" smtClean="0">
                <a:latin typeface="Courier New" pitchFamily="49" charset="0"/>
                <a:cs typeface="Courier New" pitchFamily="49" charset="0"/>
              </a:rPr>
              <a:t>MotionEvent</a:t>
            </a:r>
            <a:r>
              <a:rPr lang="en-US" altLang="ko-KR" sz="3600" dirty="0" smtClean="0">
                <a:latin typeface="Courier New" pitchFamily="49" charset="0"/>
                <a:cs typeface="Courier New" pitchFamily="49" charset="0"/>
              </a:rPr>
              <a:t> e)</a:t>
            </a:r>
            <a:endParaRPr lang="ko-KR" altLang="en-US" sz="4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Picture 3" descr="D:\worldfriends_IT_lecture\table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0112" y="2924944"/>
            <a:ext cx="2448272" cy="3373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타원 8"/>
          <p:cNvSpPr/>
          <p:nvPr/>
        </p:nvSpPr>
        <p:spPr>
          <a:xfrm>
            <a:off x="6300192" y="4149080"/>
            <a:ext cx="936104" cy="93610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4" descr="C:\worldfriends_IT_lecture\day8\icon_gestur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3501008"/>
            <a:ext cx="2304256" cy="2304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xit" presetSubtype="32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9144000" cy="615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7" name="제목 1"/>
          <p:cNvSpPr txBox="1">
            <a:spLocks/>
          </p:cNvSpPr>
          <p:nvPr/>
        </p:nvSpPr>
        <p:spPr>
          <a:xfrm>
            <a:off x="-1016" y="188640"/>
            <a:ext cx="9145016" cy="165618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/>
            <a:r>
              <a:rPr lang="en-US" altLang="ko-KR" sz="3600" b="1" dirty="0" err="1" smtClean="0">
                <a:latin typeface="Courier New" pitchFamily="49" charset="0"/>
                <a:cs typeface="Courier New" pitchFamily="49" charset="0"/>
              </a:rPr>
              <a:t>onFling</a:t>
            </a:r>
            <a:endParaRPr lang="en-US" altLang="ko-KR" sz="3600" b="1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altLang="ko-KR" sz="3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3600" dirty="0" err="1" smtClean="0">
                <a:latin typeface="Courier New" pitchFamily="49" charset="0"/>
                <a:cs typeface="Courier New" pitchFamily="49" charset="0"/>
              </a:rPr>
              <a:t>MotionEvent</a:t>
            </a:r>
            <a:r>
              <a:rPr lang="en-US" altLang="ko-KR" sz="3600" dirty="0" smtClean="0">
                <a:latin typeface="Courier New" pitchFamily="49" charset="0"/>
                <a:cs typeface="Courier New" pitchFamily="49" charset="0"/>
              </a:rPr>
              <a:t> e1, </a:t>
            </a:r>
            <a:r>
              <a:rPr lang="en-US" altLang="ko-KR" sz="3600" dirty="0" err="1" smtClean="0">
                <a:latin typeface="Courier New" pitchFamily="49" charset="0"/>
                <a:cs typeface="Courier New" pitchFamily="49" charset="0"/>
              </a:rPr>
              <a:t>MotionEvent</a:t>
            </a:r>
            <a:r>
              <a:rPr lang="en-US" altLang="ko-KR" sz="3600" dirty="0" smtClean="0">
                <a:latin typeface="Courier New" pitchFamily="49" charset="0"/>
                <a:cs typeface="Courier New" pitchFamily="49" charset="0"/>
              </a:rPr>
              <a:t> e2, float </a:t>
            </a:r>
            <a:r>
              <a:rPr lang="en-US" altLang="ko-KR" sz="3600" dirty="0" err="1" smtClean="0">
                <a:latin typeface="Courier New" pitchFamily="49" charset="0"/>
                <a:cs typeface="Courier New" pitchFamily="49" charset="0"/>
              </a:rPr>
              <a:t>velocityX</a:t>
            </a:r>
            <a:r>
              <a:rPr lang="en-US" altLang="ko-KR" sz="3600" dirty="0" smtClean="0">
                <a:latin typeface="Courier New" pitchFamily="49" charset="0"/>
                <a:cs typeface="Courier New" pitchFamily="49" charset="0"/>
              </a:rPr>
              <a:t>, float </a:t>
            </a:r>
            <a:r>
              <a:rPr lang="en-US" altLang="ko-KR" sz="3600" dirty="0" err="1" smtClean="0">
                <a:latin typeface="Courier New" pitchFamily="49" charset="0"/>
                <a:cs typeface="Courier New" pitchFamily="49" charset="0"/>
              </a:rPr>
              <a:t>velocityY</a:t>
            </a:r>
            <a:r>
              <a:rPr lang="en-US" altLang="ko-KR" sz="3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ko-KR" altLang="en-US" sz="4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220072" y="2636912"/>
            <a:ext cx="2448272" cy="3373920"/>
            <a:chOff x="5220072" y="2636912"/>
            <a:chExt cx="2448272" cy="3373920"/>
          </a:xfrm>
        </p:grpSpPr>
        <p:sp>
          <p:nvSpPr>
            <p:cNvPr id="11" name="직사각형 10"/>
            <p:cNvSpPr/>
            <p:nvPr/>
          </p:nvSpPr>
          <p:spPr>
            <a:xfrm>
              <a:off x="5292080" y="3068960"/>
              <a:ext cx="2304256" cy="2592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Picture 3" descr="D:\worldfriends_IT_lecture\table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20072" y="2636912"/>
              <a:ext cx="2448272" cy="337392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9" name="타원 8"/>
          <p:cNvSpPr/>
          <p:nvPr/>
        </p:nvSpPr>
        <p:spPr>
          <a:xfrm>
            <a:off x="5508104" y="4077072"/>
            <a:ext cx="504056" cy="50405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919689" y="4077072"/>
            <a:ext cx="504056" cy="50405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5292080" y="3429000"/>
            <a:ext cx="1009128" cy="64807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600" b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e1</a:t>
            </a:r>
            <a:endParaRPr lang="ko-KR" altLang="en-US" sz="4400" dirty="0">
              <a:solidFill>
                <a:schemeClr val="accent4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6660232" y="3429000"/>
            <a:ext cx="1009128" cy="64807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600" b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e2</a:t>
            </a:r>
            <a:endParaRPr lang="ko-KR" altLang="en-US" sz="4400" dirty="0">
              <a:solidFill>
                <a:schemeClr val="accent4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775091" y="4326097"/>
            <a:ext cx="1484447" cy="19957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C:\worldfriends_IT_lecture\day8\icon_gestur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3869290" flipV="1">
            <a:off x="5250348" y="4097423"/>
            <a:ext cx="2304256" cy="2290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85185E-6 L 0.16997 -1.85185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7" name="제목 1"/>
          <p:cNvSpPr txBox="1">
            <a:spLocks/>
          </p:cNvSpPr>
          <p:nvPr/>
        </p:nvSpPr>
        <p:spPr>
          <a:xfrm>
            <a:off x="-1016" y="188640"/>
            <a:ext cx="9145016" cy="72008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600" b="1" dirty="0" err="1" smtClean="0">
                <a:latin typeface="Courier New" pitchFamily="49" charset="0"/>
                <a:cs typeface="Courier New" pitchFamily="49" charset="0"/>
              </a:rPr>
              <a:t>onDown</a:t>
            </a:r>
            <a:r>
              <a:rPr lang="en-US" altLang="ko-KR" sz="3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3600" dirty="0" err="1" smtClean="0">
                <a:latin typeface="Courier New" pitchFamily="49" charset="0"/>
                <a:cs typeface="Courier New" pitchFamily="49" charset="0"/>
              </a:rPr>
              <a:t>MotionEvent</a:t>
            </a:r>
            <a:r>
              <a:rPr lang="en-US" altLang="ko-KR" sz="3600" dirty="0" smtClean="0">
                <a:latin typeface="Courier New" pitchFamily="49" charset="0"/>
                <a:cs typeface="Courier New" pitchFamily="49" charset="0"/>
              </a:rPr>
              <a:t> e)</a:t>
            </a:r>
            <a:endParaRPr lang="ko-KR" altLang="en-US" sz="4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1052736"/>
            <a:ext cx="8964488" cy="3206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D:\worldfriends_IT_lecture\table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0112" y="2924944"/>
            <a:ext cx="2448272" cy="3373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타원 8"/>
          <p:cNvSpPr/>
          <p:nvPr/>
        </p:nvSpPr>
        <p:spPr>
          <a:xfrm>
            <a:off x="6300192" y="4149080"/>
            <a:ext cx="936104" cy="93610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4" descr="C:\worldfriends_IT_lecture\day8\icon_gestur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3501008"/>
            <a:ext cx="2304256" cy="2304256"/>
          </a:xfrm>
          <a:prstGeom prst="rect">
            <a:avLst/>
          </a:prstGeom>
          <a:noFill/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5508104" y="3501008"/>
            <a:ext cx="2591272" cy="64807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600" dirty="0" smtClean="0">
                <a:solidFill>
                  <a:schemeClr val="accent4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When down</a:t>
            </a:r>
            <a:endParaRPr lang="ko-KR" altLang="en-US" sz="4400" dirty="0">
              <a:solidFill>
                <a:schemeClr val="accent4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-1016" y="2924944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MotionEvent</a:t>
            </a:r>
            <a:endParaRPr lang="ko-KR" altLang="en-US" sz="4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그룹 17"/>
          <p:cNvGrpSpPr/>
          <p:nvPr/>
        </p:nvGrpSpPr>
        <p:grpSpPr>
          <a:xfrm>
            <a:off x="2195736" y="2924944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6516216" y="2924944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8" name="제목 1"/>
          <p:cNvSpPr txBox="1">
            <a:spLocks/>
          </p:cNvSpPr>
          <p:nvPr/>
        </p:nvSpPr>
        <p:spPr>
          <a:xfrm>
            <a:off x="-1016" y="188640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MotionEvent</a:t>
            </a:r>
            <a:r>
              <a:rPr lang="en-US" altLang="ko-KR" sz="44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 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class</a:t>
            </a:r>
            <a:endParaRPr lang="ko-KR" altLang="en-US" sz="4400" dirty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11560" y="980728"/>
            <a:ext cx="7920880" cy="1224136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Motion events describe movements in terms of an action code and a set of axis values. </a:t>
            </a:r>
            <a:endParaRPr lang="ko-KR" altLang="en-US" sz="28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-1016" y="2132856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Method of </a:t>
            </a:r>
            <a:r>
              <a:rPr lang="en-US" altLang="ko-KR" sz="44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MotionEvent</a:t>
            </a:r>
            <a:r>
              <a:rPr lang="en-US" altLang="ko-KR" sz="44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 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class</a:t>
            </a:r>
            <a:endParaRPr lang="ko-KR" altLang="en-US" sz="4400" dirty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539552" y="2780928"/>
            <a:ext cx="3528392" cy="3384376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getX</a:t>
            </a:r>
            <a:r>
              <a:rPr lang="en-US" altLang="ko-KR" sz="28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getY</a:t>
            </a:r>
            <a:r>
              <a:rPr lang="en-US" altLang="ko-KR" sz="28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 err="1" smtClean="0">
                <a:latin typeface="Courier New" pitchFamily="49" charset="0"/>
                <a:cs typeface="Courier New" pitchFamily="49" charset="0"/>
              </a:rPr>
              <a:t>getSource</a:t>
            </a:r>
            <a:r>
              <a:rPr lang="en-US" altLang="ko-KR" sz="2800" b="1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altLang="ko-KR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ko-KR" sz="2800" b="1" dirty="0" err="1" smtClean="0">
                <a:latin typeface="Courier New" pitchFamily="49" charset="0"/>
                <a:cs typeface="Courier New" pitchFamily="49" charset="0"/>
              </a:rPr>
              <a:t>getPressure</a:t>
            </a:r>
            <a:r>
              <a:rPr lang="en-US" altLang="ko-KR" sz="28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 err="1" smtClean="0">
                <a:latin typeface="Courier New" pitchFamily="49" charset="0"/>
                <a:cs typeface="Courier New" pitchFamily="49" charset="0"/>
              </a:rPr>
              <a:t>getDownTime</a:t>
            </a:r>
            <a:r>
              <a:rPr lang="en-US" altLang="ko-KR" sz="28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ko-KR" altLang="en-US" sz="2800" b="1" dirty="0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788024" y="2996952"/>
            <a:ext cx="2448272" cy="3373920"/>
            <a:chOff x="4788024" y="2996952"/>
            <a:chExt cx="2448272" cy="3373920"/>
          </a:xfrm>
        </p:grpSpPr>
        <p:pic>
          <p:nvPicPr>
            <p:cNvPr id="31747" name="Picture 3" descr="D:\worldfriends_IT_lecture\table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88024" y="2996952"/>
              <a:ext cx="2448272" cy="3373920"/>
            </a:xfrm>
            <a:prstGeom prst="rect">
              <a:avLst/>
            </a:prstGeom>
            <a:solidFill>
              <a:schemeClr val="tx1"/>
            </a:solidFill>
          </p:spPr>
        </p:pic>
        <p:cxnSp>
          <p:nvCxnSpPr>
            <p:cNvPr id="15" name="직선 화살표 연결선 14"/>
            <p:cNvCxnSpPr/>
            <p:nvPr/>
          </p:nvCxnSpPr>
          <p:spPr>
            <a:xfrm>
              <a:off x="5076056" y="3645024"/>
              <a:ext cx="1728192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793674" y="3356992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+</a:t>
              </a:r>
              <a:endParaRPr lang="ko-KR" altLang="en-US" sz="28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>
              <a:off x="5076056" y="3645024"/>
              <a:ext cx="0" cy="187220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932040" y="5373216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+</a:t>
              </a:r>
              <a:endParaRPr lang="ko-KR" altLang="en-US" sz="28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65482" y="3573016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0</a:t>
              </a:r>
              <a:endParaRPr lang="ko-KR" altLang="en-US" sz="28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124743"/>
            <a:ext cx="9144000" cy="38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57" y="1484784"/>
            <a:ext cx="4114743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3068960"/>
            <a:ext cx="7524328" cy="4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29237" y="3529583"/>
            <a:ext cx="7814763" cy="40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-1016" y="2924944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Math</a:t>
            </a:r>
            <a:endParaRPr lang="ko-KR" altLang="en-US" sz="4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그룹 17"/>
          <p:cNvGrpSpPr/>
          <p:nvPr/>
        </p:nvGrpSpPr>
        <p:grpSpPr>
          <a:xfrm>
            <a:off x="3419872" y="2924944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5292080" y="2924944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8" name="제목 1"/>
          <p:cNvSpPr txBox="1">
            <a:spLocks/>
          </p:cNvSpPr>
          <p:nvPr/>
        </p:nvSpPr>
        <p:spPr>
          <a:xfrm>
            <a:off x="-1016" y="188640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Method of </a:t>
            </a:r>
            <a:r>
              <a:rPr lang="en-US" altLang="ko-KR" sz="44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Math</a:t>
            </a:r>
            <a:r>
              <a:rPr lang="en-US" altLang="ko-KR" sz="4400" b="1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class</a:t>
            </a:r>
            <a:endParaRPr lang="ko-KR" altLang="en-US" sz="44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67544" y="1340768"/>
            <a:ext cx="8352928" cy="417646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abs</a:t>
            </a:r>
            <a:r>
              <a:rPr lang="en-US" altLang="ko-KR" sz="20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</a:t>
            </a:r>
            <a:r>
              <a:rPr lang="en-US" altLang="ko-KR" sz="2000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int</a:t>
            </a:r>
            <a:r>
              <a:rPr lang="en-US" altLang="ko-KR" sz="20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[double/long/float] a)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acos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(double a)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Courier New" pitchFamily="49" charset="0"/>
                <a:cs typeface="Courier New" pitchFamily="49" charset="0"/>
              </a:rPr>
              <a:t>random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 err="1" smtClean="0">
                <a:latin typeface="Courier New" pitchFamily="49" charset="0"/>
                <a:cs typeface="Courier New" pitchFamily="49" charset="0"/>
              </a:rPr>
              <a:t>copySign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(float magnitude, float sign)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min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000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int</a:t>
            </a:r>
            <a:r>
              <a:rPr lang="en-US" altLang="ko-KR" sz="20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[double/long/float] </a:t>
            </a:r>
            <a:r>
              <a:rPr lang="en-US" altLang="ko-KR" sz="2000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a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ko-KR" sz="2000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int</a:t>
            </a:r>
            <a:r>
              <a:rPr lang="en-US" altLang="ko-KR" sz="20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[double/long/float] a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000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int</a:t>
            </a:r>
            <a:r>
              <a:rPr lang="en-US" altLang="ko-KR" sz="20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[double/long/float] </a:t>
            </a:r>
            <a:r>
              <a:rPr lang="en-US" altLang="ko-KR" sz="2000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a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ko-KR" sz="2000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int</a:t>
            </a:r>
            <a:r>
              <a:rPr lang="en-US" altLang="ko-KR" sz="20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[double/long/float] a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-1016" y="2924944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Review</a:t>
            </a:r>
            <a:endParaRPr lang="ko-KR" altLang="en-US" sz="4400" dirty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grpSp>
        <p:nvGrpSpPr>
          <p:cNvPr id="2" name="그룹 17"/>
          <p:cNvGrpSpPr/>
          <p:nvPr/>
        </p:nvGrpSpPr>
        <p:grpSpPr>
          <a:xfrm>
            <a:off x="3347864" y="2972569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5411713" y="2972569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50912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smtClean="0">
                <a:latin typeface="나눔손글씨 붓" pitchFamily="66" charset="-127"/>
                <a:ea typeface="나눔손글씨 붓" pitchFamily="66" charset="-127"/>
              </a:rPr>
              <a:t>https://github.com/daehwa/world-friends-Uzbekistan-android/</a:t>
            </a:r>
            <a:endParaRPr lang="ko-KR" altLang="en-US" sz="2800"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47664" y="188640"/>
            <a:ext cx="6048672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Download</a:t>
            </a:r>
            <a:r>
              <a:rPr kumimoji="0" lang="en-US" altLang="ko-KR" sz="4400" b="0" i="0" u="none" strike="noStrike" kern="1200" cap="none" spc="0" normalizeH="0" noProof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 skeleton</a:t>
            </a:r>
            <a:endParaRPr kumimoji="0" lang="ko-KR" altLang="en-US" sz="44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pic>
        <p:nvPicPr>
          <p:cNvPr id="44034" name="Picture 2" descr="https://assets-cdn.github.com/images/modules/open_graph/github-m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988840"/>
            <a:ext cx="4699792" cy="24673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7" name="제목 1"/>
          <p:cNvSpPr txBox="1">
            <a:spLocks/>
          </p:cNvSpPr>
          <p:nvPr/>
        </p:nvSpPr>
        <p:spPr>
          <a:xfrm>
            <a:off x="539552" y="1185940"/>
            <a:ext cx="324036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/>
            <a:r>
              <a:rPr lang="en-US" altLang="ko-KR" sz="4400" smtClean="0">
                <a:latin typeface="a옛날목욕탕L" pitchFamily="18" charset="-127"/>
                <a:ea typeface="a옛날목욕탕L" pitchFamily="18" charset="-127"/>
              </a:rPr>
              <a:t>Parent Class</a:t>
            </a:r>
            <a:endParaRPr lang="ko-KR" altLang="en-US" sz="440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5364088" y="1196752"/>
            <a:ext cx="324036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Child Class</a:t>
            </a:r>
            <a:endParaRPr lang="ko-KR" altLang="en-US" sz="4400" dirty="0"/>
          </a:p>
        </p:txBody>
      </p:sp>
      <p:sp>
        <p:nvSpPr>
          <p:cNvPr id="10" name="위쪽 화살표 9"/>
          <p:cNvSpPr/>
          <p:nvPr/>
        </p:nvSpPr>
        <p:spPr>
          <a:xfrm rot="5400000">
            <a:off x="4427984" y="1124744"/>
            <a:ext cx="432048" cy="1152128"/>
          </a:xfrm>
          <a:prstGeom prst="upArrow">
            <a:avLst/>
          </a:prstGeom>
          <a:solidFill>
            <a:srgbClr val="A5CA39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915816" y="1916832"/>
            <a:ext cx="3528392" cy="504056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2000" smtClean="0">
                <a:latin typeface="a옛날목욕탕L" pitchFamily="18" charset="-127"/>
                <a:ea typeface="a옛날목욕탕L" pitchFamily="18" charset="-127"/>
              </a:rPr>
              <a:t>Give his method, variables…</a:t>
            </a:r>
            <a:endParaRPr lang="ko-KR" altLang="en-US" sz="200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1801" y="2619377"/>
            <a:ext cx="89071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5508104" y="2564904"/>
            <a:ext cx="3240360" cy="42231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/>
            <a:r>
              <a:rPr lang="en-US" altLang="ko-KR" sz="2400" smtClean="0">
                <a:solidFill>
                  <a:srgbClr val="A5CA39"/>
                </a:solidFill>
                <a:latin typeface="a옛날목욕탕L" pitchFamily="18" charset="-127"/>
                <a:ea typeface="a옛날목욕탕L" pitchFamily="18" charset="-127"/>
              </a:rPr>
              <a:t>Parent Class</a:t>
            </a:r>
            <a:endParaRPr lang="ko-KR" altLang="en-US" sz="2400">
              <a:solidFill>
                <a:srgbClr val="A5CA39"/>
              </a:solidFill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2339752" y="2564904"/>
            <a:ext cx="2160240" cy="42231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/>
            <a:r>
              <a:rPr lang="en-US" altLang="ko-KR" sz="2400" smtClean="0">
                <a:solidFill>
                  <a:srgbClr val="A5CA39"/>
                </a:solidFill>
                <a:latin typeface="a옛날목욕탕L" pitchFamily="18" charset="-127"/>
                <a:ea typeface="a옛날목욕탕L" pitchFamily="18" charset="-127"/>
              </a:rPr>
              <a:t>Child Class</a:t>
            </a:r>
            <a:endParaRPr lang="ko-KR" altLang="en-US" sz="2400">
              <a:solidFill>
                <a:srgbClr val="A5CA39"/>
              </a:solidFill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5868144" y="3356992"/>
            <a:ext cx="2664296" cy="3024336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2000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onCreate</a:t>
            </a:r>
            <a:endParaRPr lang="en-US" altLang="ko-KR" sz="2000" dirty="0" smtClean="0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  <a:p>
            <a:pPr algn="ctr"/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setContentView</a:t>
            </a:r>
            <a:endParaRPr lang="en-US" altLang="ko-KR" sz="20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findViewById</a:t>
            </a:r>
            <a:endParaRPr lang="en-US" altLang="ko-KR" sz="20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getSystemService</a:t>
            </a:r>
            <a:endParaRPr lang="en-US" altLang="ko-KR" sz="20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onResume</a:t>
            </a:r>
            <a:endParaRPr lang="en-US" altLang="ko-KR" sz="20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onPause</a:t>
            </a:r>
            <a:endParaRPr lang="en-US" altLang="ko-KR" sz="20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ActionBar</a:t>
            </a:r>
            <a:endParaRPr lang="en-US" altLang="ko-KR" sz="20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altLang="ko-KR" sz="20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…</a:t>
            </a:r>
          </a:p>
          <a:p>
            <a:pPr algn="ctr"/>
            <a:endParaRPr lang="ko-KR" alt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1979712" y="3284984"/>
            <a:ext cx="2664296" cy="3024336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2000" dirty="0" err="1" smtClean="0">
                <a:solidFill>
                  <a:srgbClr val="A5CA39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onCreate</a:t>
            </a:r>
            <a:endParaRPr lang="en-US" altLang="ko-KR" sz="2000" dirty="0" smtClean="0">
              <a:solidFill>
                <a:srgbClr val="A5CA39"/>
              </a:solidFill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  <a:p>
            <a:pPr algn="ctr"/>
            <a:r>
              <a:rPr lang="en-US" altLang="ko-KR" sz="2000" dirty="0" err="1" smtClean="0">
                <a:solidFill>
                  <a:srgbClr val="A5CA39"/>
                </a:solidFill>
                <a:latin typeface="Courier New" pitchFamily="49" charset="0"/>
                <a:cs typeface="Courier New" pitchFamily="49" charset="0"/>
              </a:rPr>
              <a:t>setContentView</a:t>
            </a:r>
            <a:endParaRPr lang="en-US" altLang="ko-KR" sz="2000" dirty="0" smtClean="0">
              <a:solidFill>
                <a:srgbClr val="A5CA39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altLang="ko-KR" sz="2000" dirty="0" err="1" smtClean="0">
                <a:solidFill>
                  <a:srgbClr val="A5CA39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endParaRPr lang="en-US" altLang="ko-KR" sz="2000" dirty="0" smtClean="0">
              <a:solidFill>
                <a:srgbClr val="A5CA39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altLang="ko-KR" sz="2000" dirty="0" err="1" smtClean="0">
                <a:solidFill>
                  <a:srgbClr val="A5CA39"/>
                </a:solidFill>
                <a:latin typeface="Courier New" pitchFamily="49" charset="0"/>
                <a:cs typeface="Courier New" pitchFamily="49" charset="0"/>
              </a:rPr>
              <a:t>getSystemService</a:t>
            </a:r>
            <a:endParaRPr lang="en-US" altLang="ko-KR" sz="2000" dirty="0" smtClean="0">
              <a:solidFill>
                <a:srgbClr val="A5CA39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altLang="ko-KR" sz="2000" dirty="0" err="1" smtClean="0">
                <a:solidFill>
                  <a:srgbClr val="A5CA39"/>
                </a:solidFill>
                <a:latin typeface="Courier New" pitchFamily="49" charset="0"/>
                <a:cs typeface="Courier New" pitchFamily="49" charset="0"/>
              </a:rPr>
              <a:t>onResume</a:t>
            </a:r>
            <a:endParaRPr lang="en-US" altLang="ko-KR" sz="2000" dirty="0" smtClean="0">
              <a:solidFill>
                <a:srgbClr val="A5CA39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altLang="ko-KR" sz="2000" dirty="0" err="1" smtClean="0">
                <a:solidFill>
                  <a:srgbClr val="A5CA39"/>
                </a:solidFill>
                <a:latin typeface="Courier New" pitchFamily="49" charset="0"/>
                <a:cs typeface="Courier New" pitchFamily="49" charset="0"/>
              </a:rPr>
              <a:t>onPause</a:t>
            </a:r>
            <a:endParaRPr lang="en-US" altLang="ko-KR" sz="2000" dirty="0" smtClean="0">
              <a:solidFill>
                <a:srgbClr val="A5CA39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altLang="ko-KR" sz="2000" dirty="0" err="1" smtClean="0">
                <a:solidFill>
                  <a:srgbClr val="A5CA39"/>
                </a:solidFill>
                <a:latin typeface="Courier New" pitchFamily="49" charset="0"/>
                <a:cs typeface="Courier New" pitchFamily="49" charset="0"/>
              </a:rPr>
              <a:t>ActionBar</a:t>
            </a:r>
            <a:endParaRPr lang="en-US" altLang="ko-KR" sz="2000" dirty="0" smtClean="0">
              <a:solidFill>
                <a:srgbClr val="A5CA39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altLang="ko-KR" sz="2000" dirty="0" smtClean="0">
                <a:solidFill>
                  <a:srgbClr val="A5CA39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…</a:t>
            </a:r>
          </a:p>
          <a:p>
            <a:pPr algn="ctr"/>
            <a:endParaRPr lang="ko-KR" altLang="en-US" sz="2000" dirty="0">
              <a:solidFill>
                <a:srgbClr val="A5CA3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0" y="18864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Inheritance</a:t>
            </a:r>
            <a:endParaRPr lang="ko-KR" altLang="en-US" sz="4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  <p:bldP spid="11" grpId="0"/>
      <p:bldP spid="14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0" name="제목 1"/>
          <p:cNvSpPr txBox="1">
            <a:spLocks/>
          </p:cNvSpPr>
          <p:nvPr/>
        </p:nvSpPr>
        <p:spPr>
          <a:xfrm>
            <a:off x="0" y="18864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Override</a:t>
            </a:r>
            <a:endParaRPr lang="ko-KR" altLang="en-US" sz="4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611560" y="1268760"/>
            <a:ext cx="4104456" cy="72008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Parent Class : Object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11560" y="2924944"/>
            <a:ext cx="4176464" cy="72008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Child Class : String</a:t>
            </a: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1187624" y="2132856"/>
            <a:ext cx="2376264" cy="72008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32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equals()</a:t>
            </a: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1187624" y="3645024"/>
            <a:ext cx="3672408" cy="1224136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3200" b="1" dirty="0" smtClean="0">
                <a:solidFill>
                  <a:srgbClr val="FFCC00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@Overriding</a:t>
            </a:r>
          </a:p>
          <a:p>
            <a:r>
              <a:rPr lang="en-US" altLang="ko-KR" sz="32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equals()</a:t>
            </a: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1331640" y="4941168"/>
            <a:ext cx="6480720" cy="72008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Changing parent class’ method</a:t>
            </a: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404664"/>
            <a:ext cx="1836959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/>
      <p:bldP spid="14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0" name="제목 1"/>
          <p:cNvSpPr txBox="1">
            <a:spLocks/>
          </p:cNvSpPr>
          <p:nvPr/>
        </p:nvSpPr>
        <p:spPr>
          <a:xfrm>
            <a:off x="0" y="18864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onCreate</a:t>
            </a:r>
            <a:r>
              <a:rPr lang="en-US" altLang="ko-KR" sz="44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()</a:t>
            </a:r>
            <a:endParaRPr lang="ko-KR" altLang="en-US" sz="4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0" y="1412776"/>
            <a:ext cx="9144000" cy="79208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Like </a:t>
            </a:r>
            <a:r>
              <a:rPr lang="en-US" altLang="ko-KR" sz="32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main() method</a:t>
            </a:r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 in ordinary java</a:t>
            </a:r>
            <a:endParaRPr lang="en-US" altLang="ko-KR" sz="3200" dirty="0" smtClean="0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2564904"/>
            <a:ext cx="9232674" cy="285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cfile23.uf.tistory.com/image/215C063655E4C1AB33DF3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3490425"/>
            <a:ext cx="4392488" cy="3367575"/>
          </a:xfrm>
          <a:prstGeom prst="rect">
            <a:avLst/>
          </a:prstGeom>
          <a:noFill/>
        </p:spPr>
      </p:pic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8" name="제목 1"/>
          <p:cNvSpPr txBox="1">
            <a:spLocks/>
          </p:cNvSpPr>
          <p:nvPr/>
        </p:nvSpPr>
        <p:spPr>
          <a:xfrm>
            <a:off x="-1016" y="188640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Callback 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method</a:t>
            </a:r>
            <a:endParaRPr lang="ko-KR" altLang="en-US" sz="44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79512" y="1412776"/>
            <a:ext cx="8640960" cy="43204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20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Event occurs &gt; Listener response &gt; correspond callback method is called</a:t>
            </a:r>
            <a:endParaRPr lang="ko-KR" altLang="en-US" sz="2000" dirty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580112" y="1844824"/>
            <a:ext cx="2088232" cy="43204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20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callback method</a:t>
            </a:r>
            <a:endParaRPr lang="ko-KR" altLang="en-US" sz="2000" dirty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339752" y="1844824"/>
            <a:ext cx="1656184" cy="43204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20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interface</a:t>
            </a:r>
            <a:endParaRPr lang="ko-KR" altLang="en-US" sz="2000" dirty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95536" y="1844824"/>
            <a:ext cx="1512168" cy="43204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20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View class</a:t>
            </a:r>
            <a:endParaRPr lang="ko-KR" altLang="en-US" sz="2000" dirty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323528" y="2564904"/>
            <a:ext cx="6624736" cy="432048"/>
          </a:xfrm>
          <a:prstGeom prst="wedgeRoundRectCallout">
            <a:avLst>
              <a:gd name="adj1" fmla="val -35412"/>
              <a:gd name="adj2" fmla="val 72012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Mom: </a:t>
            </a:r>
            <a:r>
              <a:rPr lang="en-US" altLang="ko-KR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Chulsu</a:t>
            </a:r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, Please come back home by PM 6:00 </a:t>
            </a:r>
            <a:endParaRPr lang="ko-KR" alt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3563888" y="3284984"/>
            <a:ext cx="3384376" cy="432048"/>
          </a:xfrm>
          <a:prstGeom prst="wedgeRoundRectCallout">
            <a:avLst>
              <a:gd name="adj1" fmla="val 33602"/>
              <a:gd name="adj2" fmla="val 7439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What time is it now?</a:t>
            </a:r>
            <a:endParaRPr lang="ko-KR" alt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2123728" y="4149080"/>
            <a:ext cx="1800200" cy="432048"/>
          </a:xfrm>
          <a:prstGeom prst="wedgeRoundRectCallout">
            <a:avLst>
              <a:gd name="adj1" fmla="val 37852"/>
              <a:gd name="adj2" fmla="val 7439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It’s 4:00</a:t>
            </a:r>
            <a:endParaRPr lang="ko-KR" alt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2123728" y="4149080"/>
            <a:ext cx="1800200" cy="432048"/>
          </a:xfrm>
          <a:prstGeom prst="wedgeRoundRectCallout">
            <a:avLst>
              <a:gd name="adj1" fmla="val 37852"/>
              <a:gd name="adj2" fmla="val 7439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It’s 4:30</a:t>
            </a:r>
            <a:endParaRPr lang="ko-KR" alt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2123728" y="4149080"/>
            <a:ext cx="1800200" cy="432048"/>
          </a:xfrm>
          <a:prstGeom prst="wedgeRoundRectCallout">
            <a:avLst>
              <a:gd name="adj1" fmla="val 37852"/>
              <a:gd name="adj2" fmla="val 7439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It’s 4:38</a:t>
            </a:r>
            <a:endParaRPr lang="ko-KR" alt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2123728" y="4149080"/>
            <a:ext cx="1800200" cy="432048"/>
          </a:xfrm>
          <a:prstGeom prst="wedgeRoundRectCallout">
            <a:avLst>
              <a:gd name="adj1" fmla="val 37852"/>
              <a:gd name="adj2" fmla="val 7439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It’s 5:01</a:t>
            </a:r>
            <a:endParaRPr lang="ko-KR" alt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683568" y="5157192"/>
            <a:ext cx="3024336" cy="792088"/>
          </a:xfrm>
          <a:prstGeom prst="wedgeRoundRectCallout">
            <a:avLst>
              <a:gd name="adj1" fmla="val 60110"/>
              <a:gd name="adj2" fmla="val -42133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Please don’t ask me again </a:t>
            </a:r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  <a:sym typeface="Wingdings" pitchFamily="2" charset="2"/>
              </a:rPr>
              <a:t></a:t>
            </a:r>
            <a:endParaRPr lang="ko-KR" alt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20" grpId="0" animBg="1"/>
      <p:bldP spid="25" grpId="0" animBg="1"/>
      <p:bldP spid="27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cfile23.uf.tistory.com/image/215C063655E4C1AB33DF3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3490425"/>
            <a:ext cx="4392488" cy="3367575"/>
          </a:xfrm>
          <a:prstGeom prst="rect">
            <a:avLst/>
          </a:prstGeom>
          <a:noFill/>
        </p:spPr>
      </p:pic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9" name="제목 1"/>
          <p:cNvSpPr txBox="1">
            <a:spLocks/>
          </p:cNvSpPr>
          <p:nvPr/>
        </p:nvSpPr>
        <p:spPr>
          <a:xfrm>
            <a:off x="179512" y="1412776"/>
            <a:ext cx="8640960" cy="43204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20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Event occurs &gt; Listener response &gt; correspond callback method is called</a:t>
            </a:r>
            <a:endParaRPr lang="ko-KR" altLang="en-US" sz="2000" dirty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580112" y="1844824"/>
            <a:ext cx="2088232" cy="43204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20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callback method</a:t>
            </a:r>
            <a:endParaRPr lang="ko-KR" altLang="en-US" sz="2000" dirty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339752" y="1844824"/>
            <a:ext cx="1656184" cy="43204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20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interface</a:t>
            </a:r>
            <a:endParaRPr lang="ko-KR" altLang="en-US" sz="2000" dirty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95536" y="1844824"/>
            <a:ext cx="1512168" cy="43204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20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View class</a:t>
            </a:r>
            <a:endParaRPr lang="ko-KR" altLang="en-US" sz="2000" dirty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323528" y="2564904"/>
            <a:ext cx="6624736" cy="432048"/>
          </a:xfrm>
          <a:prstGeom prst="wedgeRoundRectCallout">
            <a:avLst>
              <a:gd name="adj1" fmla="val -35412"/>
              <a:gd name="adj2" fmla="val 72012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Mom: </a:t>
            </a:r>
            <a:r>
              <a:rPr lang="en-US" altLang="ko-KR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Chulsu</a:t>
            </a:r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, Please come back home by PM 6:00 </a:t>
            </a:r>
            <a:endParaRPr lang="ko-KR" alt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2843808" y="3284984"/>
            <a:ext cx="4104456" cy="432048"/>
          </a:xfrm>
          <a:prstGeom prst="wedgeRoundRectCallout">
            <a:avLst>
              <a:gd name="adj1" fmla="val 33602"/>
              <a:gd name="adj2" fmla="val 7439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Please tell me at PM 6:00</a:t>
            </a:r>
            <a:endParaRPr lang="ko-KR" alt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2411760" y="4149080"/>
            <a:ext cx="1512168" cy="432048"/>
          </a:xfrm>
          <a:prstGeom prst="wedgeRoundRectCallout">
            <a:avLst>
              <a:gd name="adj1" fmla="val 37852"/>
              <a:gd name="adj2" fmla="val 7439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OK~</a:t>
            </a:r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  <a:sym typeface="Wingdings" pitchFamily="2" charset="2"/>
              </a:rPr>
              <a:t></a:t>
            </a:r>
            <a:endParaRPr lang="ko-KR" alt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3491880" y="5373216"/>
            <a:ext cx="2088232" cy="115212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callback method</a:t>
            </a:r>
            <a:endParaRPr lang="ko-KR" altLang="en-US" sz="3200" dirty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pic>
        <p:nvPicPr>
          <p:cNvPr id="54274" name="Picture 2" descr="http://cfile26.uf.tistory.com/image/271F723E550790C919E84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4293096"/>
            <a:ext cx="1979712" cy="1979712"/>
          </a:xfrm>
          <a:prstGeom prst="rect">
            <a:avLst/>
          </a:prstGeom>
          <a:noFill/>
        </p:spPr>
      </p:pic>
      <p:sp>
        <p:nvSpPr>
          <p:cNvPr id="21" name="제목 1"/>
          <p:cNvSpPr txBox="1">
            <a:spLocks/>
          </p:cNvSpPr>
          <p:nvPr/>
        </p:nvSpPr>
        <p:spPr>
          <a:xfrm>
            <a:off x="683568" y="5229200"/>
            <a:ext cx="1368152" cy="64807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ko-KR" sz="3200" dirty="0" smtClean="0">
                <a:solidFill>
                  <a:srgbClr val="A5CA39"/>
                </a:solidFill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event</a:t>
            </a:r>
            <a:endParaRPr lang="ko-KR" altLang="en-US" sz="3200" dirty="0">
              <a:solidFill>
                <a:srgbClr val="A5CA39"/>
              </a:solidFill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-1016" y="188640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Callback 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method</a:t>
            </a:r>
            <a:endParaRPr lang="ko-KR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-1016" y="2924944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Nested class</a:t>
            </a:r>
            <a:endParaRPr lang="ko-KR" altLang="en-US" sz="4400" dirty="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grpSp>
        <p:nvGrpSpPr>
          <p:cNvPr id="2" name="그룹 17"/>
          <p:cNvGrpSpPr/>
          <p:nvPr/>
        </p:nvGrpSpPr>
        <p:grpSpPr>
          <a:xfrm>
            <a:off x="2555776" y="2924944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6228184" y="2924944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13045</TotalTime>
  <Words>391</Words>
  <Application>Microsoft Office PowerPoint</Application>
  <PresentationFormat>화면 슬라이드 쇼(4:3)</PresentationFormat>
  <Paragraphs>118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굴림</vt:lpstr>
      <vt:lpstr>Arial</vt:lpstr>
      <vt:lpstr>맑은 고딕</vt:lpstr>
      <vt:lpstr>a옛날목욕탕L</vt:lpstr>
      <vt:lpstr>나눔손글씨 붓</vt:lpstr>
      <vt:lpstr>Courier New</vt:lpstr>
      <vt:lpstr>Wingdings</vt:lpstr>
      <vt:lpstr>Office 테마</vt:lpstr>
      <vt:lpstr>Gesture password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Name Card</dc:title>
  <dc:creator>snote</dc:creator>
  <cp:lastModifiedBy>snote</cp:lastModifiedBy>
  <cp:revision>476</cp:revision>
  <dcterms:created xsi:type="dcterms:W3CDTF">2016-06-27T08:00:15Z</dcterms:created>
  <dcterms:modified xsi:type="dcterms:W3CDTF">2016-08-19T04:05:52Z</dcterms:modified>
</cp:coreProperties>
</file>