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6" r:id="rId4"/>
    <p:sldId id="277" r:id="rId5"/>
    <p:sldId id="260" r:id="rId6"/>
    <p:sldId id="273" r:id="rId7"/>
    <p:sldId id="278" r:id="rId8"/>
    <p:sldId id="284" r:id="rId9"/>
    <p:sldId id="275" r:id="rId10"/>
    <p:sldId id="279" r:id="rId11"/>
    <p:sldId id="282" r:id="rId12"/>
    <p:sldId id="283" r:id="rId13"/>
    <p:sldId id="286" r:id="rId14"/>
    <p:sldId id="285" r:id="rId15"/>
    <p:sldId id="266" r:id="rId16"/>
    <p:sldId id="287" r:id="rId17"/>
  </p:sldIdLst>
  <p:sldSz cx="18288000" cy="10287000"/>
  <p:notesSz cx="6858000" cy="9144000"/>
  <p:embeddedFontLst>
    <p:embeddedFont>
      <p:font typeface="나눔스퀘어_ac" panose="020B0600000101010101" pitchFamily="50" charset="-127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22" autoAdjust="0"/>
  </p:normalViewPr>
  <p:slideViewPr>
    <p:cSldViewPr>
      <p:cViewPr varScale="1">
        <p:scale>
          <a:sx n="30" d="100"/>
          <a:sy n="30" d="100"/>
        </p:scale>
        <p:origin x="38" y="82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0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6243439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2089143" y="2653258"/>
            <a:ext cx="4376118" cy="771670"/>
            <a:chOff x="0" y="0"/>
            <a:chExt cx="5834825" cy="102889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834825" cy="1028893"/>
              <a:chOff x="0" y="0"/>
              <a:chExt cx="5359237" cy="94502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360507" cy="945029"/>
              </a:xfrm>
              <a:custGeom>
                <a:avLst/>
                <a:gdLst/>
                <a:ahLst/>
                <a:cxnLst/>
                <a:rect l="l" t="t" r="r" b="b"/>
                <a:pathLst>
                  <a:path w="5360507" h="945029">
                    <a:moveTo>
                      <a:pt x="4806787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806787" y="0"/>
                    </a:lnTo>
                    <a:cubicBezTo>
                      <a:pt x="5112857" y="0"/>
                      <a:pt x="5360507" y="211567"/>
                      <a:pt x="5360507" y="473042"/>
                    </a:cubicBezTo>
                    <a:cubicBezTo>
                      <a:pt x="5359237" y="733433"/>
                      <a:pt x="5111587" y="945029"/>
                      <a:pt x="4806787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536214" y="254776"/>
              <a:ext cx="4762396" cy="47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 dirty="0">
                  <a:solidFill>
                    <a:srgbClr val="FFFFFF"/>
                  </a:solidFill>
                  <a:ea typeface="Nanum Gothic"/>
                </a:rPr>
                <a:t>Attention,</a:t>
              </a:r>
              <a:r>
                <a:rPr lang="ko-KR" altLang="en-US" sz="2102" dirty="0">
                  <a:solidFill>
                    <a:srgbClr val="FFFFFF"/>
                  </a:solidFill>
                  <a:ea typeface="Nanum Gothic"/>
                </a:rPr>
                <a:t> </a:t>
              </a:r>
              <a:r>
                <a:rPr lang="en-US" altLang="ko-KR" sz="2102" dirty="0">
                  <a:solidFill>
                    <a:srgbClr val="FFFFFF"/>
                  </a:solidFill>
                  <a:ea typeface="Nanum Gothic"/>
                </a:rPr>
                <a:t>Transformer</a:t>
              </a:r>
              <a:endParaRPr lang="en-US" sz="2102" dirty="0">
                <a:solidFill>
                  <a:srgbClr val="FFFFFF"/>
                </a:solidFill>
                <a:ea typeface="Nanum Gothic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66090" y="7628372"/>
            <a:ext cx="6199171" cy="721135"/>
            <a:chOff x="0" y="0"/>
            <a:chExt cx="8265562" cy="961513"/>
          </a:xfrm>
        </p:grpSpPr>
        <p:sp>
          <p:nvSpPr>
            <p:cNvPr id="8" name="TextBox 8"/>
            <p:cNvSpPr txBox="1"/>
            <p:nvPr/>
          </p:nvSpPr>
          <p:spPr>
            <a:xfrm>
              <a:off x="0" y="407516"/>
              <a:ext cx="8265562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spcBef>
                  <a:spcPct val="0"/>
                </a:spcBef>
              </a:pPr>
              <a:r>
                <a:rPr lang="en-US" altLang="ko-KR" sz="2700" b="1" u="none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PaperReview</a:t>
              </a:r>
              <a:endParaRPr lang="en-US" altLang="ko-KR" sz="2700" b="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0"/>
              <a:ext cx="8265562" cy="0"/>
            </a:xfrm>
            <a:prstGeom prst="line">
              <a:avLst/>
            </a:prstGeom>
            <a:ln w="25400" cap="flat">
              <a:solidFill>
                <a:srgbClr val="FA643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22698" y="2398818"/>
            <a:ext cx="10265365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000000"/>
                </a:solidFill>
                <a:ea typeface="Nanum Gothic Bold"/>
              </a:rPr>
              <a:t>Attention Is All You Need</a:t>
            </a:r>
          </a:p>
          <a:p>
            <a:r>
              <a:rPr lang="en-US" sz="4400" dirty="0">
                <a:solidFill>
                  <a:srgbClr val="000000"/>
                </a:solidFill>
                <a:ea typeface="Nanum Gothic Bold"/>
              </a:rPr>
              <a:t>- Google Brain &lt;2017.06.12&gt; </a:t>
            </a:r>
          </a:p>
          <a:p>
            <a:r>
              <a:rPr lang="en-US" altLang="ko-KR" sz="4400" b="0" i="0" dirty="0">
                <a:effectLst/>
                <a:latin typeface="Apple SD Gothic Neo"/>
              </a:rPr>
              <a:t>- Repeat Count</a:t>
            </a:r>
            <a:r>
              <a:rPr lang="en-US" altLang="ko-KR" sz="4400" b="0" i="0" dirty="0">
                <a:effectLst/>
                <a:latin typeface="Apple SD Gothic Neo"/>
                <a:ea typeface="Nanum Gothic Bold"/>
              </a:rPr>
              <a:t>: 90000</a:t>
            </a:r>
            <a:r>
              <a:rPr lang="en-US" altLang="ko-KR" sz="4400" dirty="0">
                <a:latin typeface="Apple SD Gothic Neo"/>
                <a:ea typeface="Nanum Gothic Bold"/>
              </a:rPr>
              <a:t>+</a:t>
            </a:r>
            <a:endParaRPr lang="en-US" altLang="ko-KR" sz="4400" b="0" i="0" dirty="0">
              <a:effectLst/>
              <a:latin typeface="Apple SD Gothic Neo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822739" y="7628372"/>
            <a:ext cx="6199171" cy="1247467"/>
            <a:chOff x="0" y="0"/>
            <a:chExt cx="8265562" cy="166328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166485"/>
              <a:ext cx="8265562" cy="496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 lang="en-US" sz="2199" u="none" dirty="0">
                <a:solidFill>
                  <a:srgbClr val="000000"/>
                </a:solidFill>
                <a:ea typeface="Nanum Gothic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07515"/>
              <a:ext cx="8265562" cy="615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  <a:spcBef>
                  <a:spcPct val="0"/>
                </a:spcBef>
              </a:pP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백 대 환 </a:t>
              </a: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0"/>
              <a:ext cx="8265562" cy="0"/>
            </a:xfrm>
            <a:prstGeom prst="line">
              <a:avLst/>
            </a:prstGeom>
            <a:ln w="25400" cap="flat">
              <a:solidFill>
                <a:srgbClr val="FA643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0" y="1592669"/>
            <a:ext cx="5425119" cy="2458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3-1-1 </a:t>
            </a:r>
          </a:p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Self-Attention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Self-Attention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C1F86B3-5F17-183F-1F69-513176B45287}"/>
              </a:ext>
            </a:extLst>
          </p:cNvPr>
          <p:cNvSpPr txBox="1"/>
          <p:nvPr/>
        </p:nvSpPr>
        <p:spPr>
          <a:xfrm>
            <a:off x="8305008" y="2920256"/>
            <a:ext cx="7884273" cy="6867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Query?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시점의 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디코더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셀에서의 은닉 상태들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무언가를 물어보는 주체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단어가 다른 단어들과 어떤 연관성을 가지는지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Key?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시점의 인코더 셀의 은닉 상태들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비교될 단어 벡터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Value?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시점의 인코더 셀의 은닉 상태들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Key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값에 대해 학습된 가중치 벡터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d(model)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차원에서 벡터를 가짐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(Q = K = V)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4FDD44-ADAF-FC7B-F2B8-EDCF48D7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75" y="4528529"/>
            <a:ext cx="4664785" cy="51517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B653331-3A95-D764-FCF4-C5E9D3BB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042" y="5691125"/>
            <a:ext cx="2954477" cy="3455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178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66800" y="1592669"/>
            <a:ext cx="6491920" cy="4964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3-1-2 </a:t>
            </a:r>
          </a:p>
          <a:p>
            <a:pPr>
              <a:lnSpc>
                <a:spcPts val="9869"/>
              </a:lnSpc>
            </a:pPr>
            <a:r>
              <a:rPr lang="en-US" sz="6000" dirty="0">
                <a:solidFill>
                  <a:srgbClr val="000000"/>
                </a:solidFill>
                <a:ea typeface="Nanum Gothic Bold"/>
              </a:rPr>
              <a:t>Scaled </a:t>
            </a:r>
          </a:p>
          <a:p>
            <a:pPr>
              <a:lnSpc>
                <a:spcPts val="9869"/>
              </a:lnSpc>
            </a:pPr>
            <a:r>
              <a:rPr lang="en-US" sz="6000" dirty="0">
                <a:solidFill>
                  <a:srgbClr val="000000"/>
                </a:solidFill>
                <a:ea typeface="Nanum Gothic Bold"/>
              </a:rPr>
              <a:t>Dot-Product Attention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Scaled Dot-Product Attention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C1F86B3-5F17-183F-1F69-513176B45287}"/>
              </a:ext>
            </a:extLst>
          </p:cNvPr>
          <p:cNvSpPr txBox="1"/>
          <p:nvPr/>
        </p:nvSpPr>
        <p:spPr>
          <a:xfrm>
            <a:off x="8305008" y="2949445"/>
            <a:ext cx="7884273" cy="2252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score(q, k) = q · k (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내적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아닌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score(q, k) =                     &lt;-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스케일링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But,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일일이 연산한다는 문제점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BBC18D-EEC0-8DDC-3526-5A63205A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96" y="5607219"/>
            <a:ext cx="4876800" cy="8375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208EC6-E2E5-8BA4-97A2-8A58F06F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988" y="3591426"/>
            <a:ext cx="1347384" cy="5105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3C687B-34E2-29C9-C485-0EAE390DC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23" y="8149389"/>
            <a:ext cx="5022477" cy="14298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B7A23C-0166-FB34-C190-81646309E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17" y="6777789"/>
            <a:ext cx="4457766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F4C2E3-49E5-9537-495E-DC6554B36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0977" y="5143500"/>
            <a:ext cx="3310223" cy="25445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693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0" y="1592669"/>
            <a:ext cx="5425119" cy="3728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3-1-3</a:t>
            </a:r>
          </a:p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Multi-head Attention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Multi-head Attention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ADB1F2-F515-3A0B-19D5-8B8434AD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2" y="5981700"/>
            <a:ext cx="5675002" cy="3031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660F70-B266-44D4-EB22-F4A88BDF3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144" y="6434033"/>
            <a:ext cx="5487166" cy="2724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E575A8C-0680-EFEF-1AEA-16673ED90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067" y="4846436"/>
            <a:ext cx="4105293" cy="27457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B71551-8702-4012-929A-196D63977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981" y="8188830"/>
            <a:ext cx="3600953" cy="16480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18">
            <a:extLst>
              <a:ext uri="{FF2B5EF4-FFF2-40B4-BE49-F238E27FC236}">
                <a16:creationId xmlns:a16="http://schemas.microsoft.com/office/drawing/2014/main" id="{2C1F86B3-5F17-183F-1F69-513176B45287}"/>
              </a:ext>
            </a:extLst>
          </p:cNvPr>
          <p:cNvSpPr txBox="1"/>
          <p:nvPr/>
        </p:nvSpPr>
        <p:spPr>
          <a:xfrm>
            <a:off x="8305008" y="2920256"/>
            <a:ext cx="9982992" cy="1098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attention function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사용하는 것보다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queries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keys, values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linear projection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중간에 매핑해줘서 각 다른 값들을 입력으로 함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80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0" y="1592669"/>
            <a:ext cx="5425119" cy="2458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3-2</a:t>
            </a:r>
          </a:p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Feed Forward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3-2. Feed Forward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C1F86B3-5F17-183F-1F69-513176B45287}"/>
              </a:ext>
            </a:extLst>
          </p:cNvPr>
          <p:cNvSpPr txBox="1"/>
          <p:nvPr/>
        </p:nvSpPr>
        <p:spPr>
          <a:xfrm>
            <a:off x="8305008" y="2920256"/>
            <a:ext cx="9982992" cy="2252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attention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결과를 취합하여 전달하는 역할을 수행한다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feed-forward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layer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MLP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multi-head attention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나온 다양한 정보들을 합쳐주는 역할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C3D47-B790-7D5C-DBAC-2FA5A195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20934"/>
            <a:ext cx="5181600" cy="4661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3932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0" y="1592669"/>
            <a:ext cx="5425119" cy="2458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3-3</a:t>
            </a:r>
          </a:p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Add &amp; Norm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3-3. Add &amp; Norm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C1F86B3-5F17-183F-1F69-513176B45287}"/>
              </a:ext>
            </a:extLst>
          </p:cNvPr>
          <p:cNvSpPr txBox="1"/>
          <p:nvPr/>
        </p:nvSpPr>
        <p:spPr>
          <a:xfrm>
            <a:off x="8305008" y="2920256"/>
            <a:ext cx="9982992" cy="5136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잔차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연결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(residual connection)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층 정규화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(layer normalization)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residual connection: CV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분야에서 주로 사용되는 모델의 학습을 돕는 기법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layer normalization: 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텐서의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마지막 차원에 대해서 평균과 분산을 구하고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가지고 어떤 수식을 통해 값을 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정규화하여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학습을 도움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C3D47-B790-7D5C-DBAC-2FA5A195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20934"/>
            <a:ext cx="5181600" cy="4661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A39919-CE11-4BDE-D08F-65D5B6ED294D}"/>
              </a:ext>
            </a:extLst>
          </p:cNvPr>
          <p:cNvSpPr/>
          <p:nvPr/>
        </p:nvSpPr>
        <p:spPr>
          <a:xfrm>
            <a:off x="1981200" y="7886700"/>
            <a:ext cx="914400" cy="209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7F38ED-5AF3-48EE-6E26-E8E9CA036D70}"/>
              </a:ext>
            </a:extLst>
          </p:cNvPr>
          <p:cNvSpPr/>
          <p:nvPr/>
        </p:nvSpPr>
        <p:spPr>
          <a:xfrm>
            <a:off x="1981200" y="7185660"/>
            <a:ext cx="914400" cy="209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12A84-0A53-77A1-49D9-15FC6C7959E5}"/>
              </a:ext>
            </a:extLst>
          </p:cNvPr>
          <p:cNvSpPr/>
          <p:nvPr/>
        </p:nvSpPr>
        <p:spPr>
          <a:xfrm>
            <a:off x="3334512" y="7063740"/>
            <a:ext cx="914400" cy="209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08C71C-C5BC-F92C-6589-0DE6AE6DDD41}"/>
              </a:ext>
            </a:extLst>
          </p:cNvPr>
          <p:cNvSpPr/>
          <p:nvPr/>
        </p:nvSpPr>
        <p:spPr>
          <a:xfrm>
            <a:off x="3334512" y="6434033"/>
            <a:ext cx="914400" cy="209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C9A9EA-3FEC-0875-EB01-C4FB374326CE}"/>
              </a:ext>
            </a:extLst>
          </p:cNvPr>
          <p:cNvSpPr/>
          <p:nvPr/>
        </p:nvSpPr>
        <p:spPr>
          <a:xfrm>
            <a:off x="3334512" y="7766664"/>
            <a:ext cx="914400" cy="209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ADB404-F22C-B44E-6C67-94B0B40B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4762500"/>
            <a:ext cx="8077200" cy="19953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B8B172-1E2C-AA30-083D-E6545BB51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82" y="8370505"/>
            <a:ext cx="2824743" cy="16124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07521C-CB31-255E-E2B3-B6B1B328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4148" y="8572500"/>
            <a:ext cx="5233814" cy="680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990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821393" y="2357059"/>
            <a:ext cx="6380431" cy="2122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Why </a:t>
            </a:r>
          </a:p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Self-Attention?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77800" y="2223411"/>
            <a:ext cx="4876800" cy="376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altLang="ko-KR" sz="21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Layer </a:t>
            </a:r>
            <a:r>
              <a:rPr lang="ko-KR" altLang="en-US" sz="21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 전체 계산 복잡도</a:t>
            </a:r>
            <a:endParaRPr lang="en-US" sz="21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77800" y="4742815"/>
            <a:ext cx="4876800" cy="773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3079"/>
              </a:lnSpc>
              <a:spcBef>
                <a:spcPct val="0"/>
              </a:spcBef>
            </a:pPr>
            <a:r>
              <a:rPr lang="ko-KR" altLang="en-US" sz="2199" u="none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순차작업을 최소화하고</a:t>
            </a:r>
            <a:r>
              <a:rPr lang="en-US" altLang="ko-KR" sz="2199" u="none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lvl="1" indent="0" algn="l">
              <a:lnSpc>
                <a:spcPts val="3079"/>
              </a:lnSpc>
              <a:spcBef>
                <a:spcPct val="0"/>
              </a:spcBef>
            </a:pPr>
            <a:r>
              <a:rPr lang="ko-KR" altLang="en-US" sz="2199" u="none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병렬화 할 수 있는 </a:t>
            </a:r>
            <a:r>
              <a:rPr lang="ko-KR" altLang="en-US" sz="2199" u="none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계산량</a:t>
            </a:r>
            <a:endParaRPr lang="en-US" sz="2199" u="none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877800" y="7262219"/>
            <a:ext cx="48768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22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내부의 장거리 종속성 간의 </a:t>
            </a:r>
            <a:endParaRPr lang="en-US" altLang="ko-KR" sz="2200" b="0" i="0" dirty="0">
              <a:solidFill>
                <a:srgbClr val="353638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ko-KR" altLang="en-US" sz="22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경로 길이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0145237-12C7-5B43-CC20-7E90281E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27" y="1542753"/>
            <a:ext cx="4643703" cy="8088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821393" y="2357059"/>
            <a:ext cx="6380431" cy="1044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Transformer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A626ADD-FB07-5CDC-37B2-22910B21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95699"/>
            <a:ext cx="11811000" cy="55313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782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511300" y="2558546"/>
            <a:ext cx="9385300" cy="4433475"/>
            <a:chOff x="0" y="0"/>
            <a:chExt cx="10542190" cy="591129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10542190" cy="140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 dirty="0">
                  <a:solidFill>
                    <a:srgbClr val="000000"/>
                  </a:solidFill>
                  <a:ea typeface="Nanum Gothic Bold"/>
                </a:rPr>
                <a:t>OVERVIEW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809749"/>
              <a:ext cx="10542190" cy="4101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en-US" altLang="ko-KR" sz="2700" dirty="0">
                  <a:solidFill>
                    <a:srgbClr val="000000"/>
                  </a:solidFill>
                  <a:ea typeface="Nanum Gothic"/>
                </a:rPr>
                <a:t>Transformer</a:t>
              </a:r>
              <a:r>
                <a:rPr lang="ko-KR" altLang="en-US" sz="2700" dirty="0">
                  <a:solidFill>
                    <a:srgbClr val="000000"/>
                  </a:solidFill>
                  <a:ea typeface="Nanum Gothic"/>
                </a:rPr>
                <a:t>는 이렇게 말했다</a:t>
              </a:r>
              <a:r>
                <a:rPr lang="en-US" altLang="ko-KR" sz="2700" dirty="0">
                  <a:solidFill>
                    <a:srgbClr val="000000"/>
                  </a:solidFill>
                  <a:ea typeface="Nanum Gothic"/>
                </a:rPr>
                <a:t>, “Attention is all you need”</a:t>
              </a: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en-US" altLang="ko-KR" sz="2700" dirty="0">
                  <a:solidFill>
                    <a:srgbClr val="000000"/>
                  </a:solidFill>
                  <a:ea typeface="Nanum Gothic"/>
                </a:rPr>
                <a:t>Attention ?</a:t>
              </a: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en-US" altLang="ko-KR" sz="2700" dirty="0">
                  <a:solidFill>
                    <a:srgbClr val="000000"/>
                  </a:solidFill>
                  <a:ea typeface="Nanum Gothic"/>
                </a:rPr>
                <a:t>Transformer ?</a:t>
              </a: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en-US" altLang="ko-KR" sz="2700" dirty="0">
                  <a:solidFill>
                    <a:srgbClr val="000000"/>
                  </a:solidFill>
                  <a:ea typeface="Nanum Gothic"/>
                </a:rPr>
                <a:t>BERT, ChatGPT</a:t>
              </a: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en-US" altLang="ko-KR" sz="2700" dirty="0">
                  <a:solidFill>
                    <a:srgbClr val="000000"/>
                  </a:solidFill>
                  <a:ea typeface="Nanum Gothic"/>
                </a:rPr>
                <a:t>NLLB-200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0B62618-A542-AEB5-762A-7751F7AF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029" y="1110014"/>
            <a:ext cx="5838682" cy="80669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185E31-CE04-3E8B-C1BC-5D9EF59A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119687"/>
            <a:ext cx="4226555" cy="4324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511300" y="2558546"/>
            <a:ext cx="15786100" cy="4437964"/>
            <a:chOff x="0" y="0"/>
            <a:chExt cx="10542190" cy="59172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10542190" cy="140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 dirty="0">
                  <a:solidFill>
                    <a:srgbClr val="000000"/>
                  </a:solidFill>
                  <a:ea typeface="Nanum Gothic Bold"/>
                </a:rPr>
                <a:t>OVERVIEW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809749"/>
              <a:ext cx="10542190" cy="4107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Attention,</a:t>
              </a:r>
            </a:p>
            <a:p>
              <a:pPr marL="291466" lvl="1">
                <a:lnSpc>
                  <a:spcPts val="4914"/>
                </a:lnSpc>
              </a:pP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입력데이터의 특정 부분에 집중하여 해당 부분이 더 중요하게 반영되도록 하는 방법</a:t>
              </a:r>
              <a:endParaRPr lang="en-US" altLang="ko-KR" sz="27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91466" lvl="1">
                <a:lnSpc>
                  <a:spcPts val="4914"/>
                </a:lnSpc>
              </a:pPr>
              <a:endParaRPr lang="en-US" altLang="ko-KR" sz="27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Transformer, </a:t>
              </a:r>
            </a:p>
            <a:p>
              <a:pPr marL="291466" lvl="1">
                <a:lnSpc>
                  <a:spcPts val="4914"/>
                </a:lnSpc>
              </a:pP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기존의 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seq2seq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구조인 인코더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27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디코더를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따르면서도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논문의 이름처럼 </a:t>
              </a:r>
              <a:r>
                <a:rPr lang="ko-KR" altLang="en-US" sz="27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어텐션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(Attention)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만으로 구현한 모델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9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E6FC19F-F5DD-AB1E-B153-1FE652C7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97" y="6294788"/>
            <a:ext cx="9711254" cy="2867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" name="Group 9"/>
          <p:cNvGrpSpPr/>
          <p:nvPr/>
        </p:nvGrpSpPr>
        <p:grpSpPr>
          <a:xfrm>
            <a:off x="1511300" y="2558546"/>
            <a:ext cx="15786100" cy="5066341"/>
            <a:chOff x="0" y="0"/>
            <a:chExt cx="10542190" cy="675512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10542190" cy="140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ko-KR" altLang="en-US" sz="6999" dirty="0">
                  <a:solidFill>
                    <a:srgbClr val="000000"/>
                  </a:solidFill>
                  <a:ea typeface="Nanum Gothic Bold"/>
                </a:rPr>
                <a:t>기존 </a:t>
              </a:r>
              <a:r>
                <a:rPr lang="en-US" sz="6999" dirty="0">
                  <a:solidFill>
                    <a:srgbClr val="000000"/>
                  </a:solidFill>
                  <a:ea typeface="Nanum Gothic Bold"/>
                </a:rPr>
                <a:t>Seq2seq </a:t>
              </a:r>
              <a:r>
                <a:rPr lang="ko-KR" altLang="en-US" sz="6999" dirty="0">
                  <a:solidFill>
                    <a:srgbClr val="000000"/>
                  </a:solidFill>
                  <a:ea typeface="Nanum Gothic Bold"/>
                </a:rPr>
                <a:t>모델의 한계</a:t>
              </a:r>
              <a:endParaRPr lang="en-US" sz="6999" dirty="0">
                <a:solidFill>
                  <a:srgbClr val="000000"/>
                </a:solidFill>
                <a:ea typeface="Nanum Gothic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809749"/>
              <a:ext cx="10542190" cy="4945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인코더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27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디코더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구조</a:t>
              </a:r>
              <a:endParaRPr lang="en-US" altLang="ko-KR" sz="27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인코더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입력 시퀀스를 하나의 </a:t>
              </a:r>
              <a:r>
                <a:rPr lang="ko-KR" altLang="en-US" sz="2700" dirty="0">
                  <a:solidFill>
                    <a:srgbClr val="0000F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벡터</a:t>
              </a:r>
              <a:r>
                <a:rPr lang="en-US" altLang="ko-KR" sz="2700" dirty="0">
                  <a:solidFill>
                    <a:srgbClr val="0000F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2700" dirty="0">
                  <a:solidFill>
                    <a:srgbClr val="0000F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고정길이</a:t>
              </a:r>
              <a:r>
                <a:rPr lang="en-US" altLang="ko-KR" sz="2700" dirty="0">
                  <a:solidFill>
                    <a:srgbClr val="0000F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압축</a:t>
              </a:r>
              <a:endParaRPr lang="en-US" altLang="ko-KR" sz="27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r>
                <a:rPr lang="ko-KR" altLang="en-US" sz="27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디코더</a:t>
              </a:r>
              <a:r>
                <a:rPr lang="en-US" altLang="ko-KR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인코더의 벡터 표현을 통해서 출력 시퀀스로 만듦</a:t>
              </a:r>
              <a:endParaRPr lang="en-US" altLang="ko-KR" sz="27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582932" lvl="1" indent="-291466">
                <a:lnSpc>
                  <a:spcPts val="4914"/>
                </a:lnSpc>
                <a:buFont typeface="Arial"/>
                <a:buChar char="•"/>
              </a:pPr>
              <a:endParaRPr lang="en-US" altLang="ko-KR" sz="27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748666" lvl="1" indent="-457200">
                <a:lnSpc>
                  <a:spcPts val="4914"/>
                </a:lnSpc>
                <a:buFont typeface="Wingdings" panose="05000000000000000000" pitchFamily="2" charset="2"/>
                <a:buChar char="è"/>
              </a:pPr>
              <a:r>
                <a:rPr lang="ko-KR" altLang="en-US" sz="27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인코더가 하나의 벡터로 압축하는 과정에서 </a:t>
              </a:r>
              <a:r>
                <a:rPr lang="ko-KR" altLang="en-US" sz="2700" dirty="0">
                  <a:solidFill>
                    <a:srgbClr val="0000F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정보손실 多</a:t>
              </a:r>
              <a:endParaRPr lang="en-US" altLang="ko-KR" sz="2700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748666" lvl="1" indent="-457200">
                <a:lnSpc>
                  <a:spcPts val="4914"/>
                </a:lnSpc>
                <a:buFont typeface="Wingdings" panose="05000000000000000000" pitchFamily="2" charset="2"/>
                <a:buChar char="è"/>
              </a:pPr>
              <a:r>
                <a:rPr lang="ko-KR" altLang="en-US" sz="27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이를 보정하기 위해 </a:t>
              </a:r>
              <a:r>
                <a:rPr lang="en-US" altLang="ko-KR" sz="27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Attention</a:t>
              </a:r>
              <a:r>
                <a:rPr lang="ko-KR" altLang="en-US" sz="27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사용</a:t>
              </a:r>
              <a:endParaRPr lang="en-US" altLang="ko-KR" sz="27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1600D9-BE1E-022F-3A46-FD4166D4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495300"/>
            <a:ext cx="6373051" cy="464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500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1051900" y="7341574"/>
            <a:ext cx="4661918" cy="9525"/>
          </a:xfrm>
          <a:prstGeom prst="line">
            <a:avLst/>
          </a:prstGeom>
          <a:ln w="2540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1" y="1592669"/>
            <a:ext cx="4638738" cy="11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0. Abstract</a:t>
            </a:r>
          </a:p>
        </p:txBody>
      </p:sp>
      <p:sp>
        <p:nvSpPr>
          <p:cNvPr id="8" name="AutoShape 8"/>
          <p:cNvSpPr/>
          <p:nvPr/>
        </p:nvSpPr>
        <p:spPr>
          <a:xfrm>
            <a:off x="8305009" y="5893437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05009" y="6594930"/>
            <a:ext cx="7884272" cy="756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WMT 2014 data set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이용해서 번역하는 작업에서 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훨씬 개선된 성능을 보여줌</a:t>
            </a:r>
            <a:endParaRPr lang="en-US" sz="2499" dirty="0">
              <a:solidFill>
                <a:srgbClr val="0000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8305009" y="4371171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05008" y="5067632"/>
            <a:ext cx="9144792" cy="756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어텐션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기법으로 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행렬곱을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이용해서 병렬적으로 시퀀스 데이터를 처리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전보다 훨씬 더 빠른 처리가 가능함</a:t>
            </a:r>
            <a:endParaRPr lang="en-US" sz="2499" dirty="0">
              <a:solidFill>
                <a:srgbClr val="0000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8305009" y="329662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305008" y="3943331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Atttention</a:t>
            </a:r>
            <a:r>
              <a:rPr 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메커니즘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기반의 </a:t>
            </a:r>
            <a:r>
              <a:rPr lang="en-US" altLang="ko-KR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제안</a:t>
            </a: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756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최고의 성능 모델은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Attention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메커니즘의 </a:t>
            </a: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인코더와 </a:t>
            </a:r>
            <a:r>
              <a:rPr lang="ko-KR" altLang="en-US" sz="2499" dirty="0" err="1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디코더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연결하는 것</a:t>
            </a: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163C71B6-5B66-3B9B-18DE-B5ED735B086D}"/>
              </a:ext>
            </a:extLst>
          </p:cNvPr>
          <p:cNvSpPr/>
          <p:nvPr/>
        </p:nvSpPr>
        <p:spPr>
          <a:xfrm>
            <a:off x="8305009" y="7428356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557C1-B60A-1144-F096-B846F136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9" y="7599737"/>
            <a:ext cx="5715000" cy="12451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1051900" y="7341574"/>
            <a:ext cx="4661918" cy="9525"/>
          </a:xfrm>
          <a:prstGeom prst="line">
            <a:avLst/>
          </a:prstGeom>
          <a:ln w="2540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57200" y="1592669"/>
            <a:ext cx="6339520" cy="3728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1,2. Introduction &amp; Background</a:t>
            </a:r>
          </a:p>
          <a:p>
            <a:pPr>
              <a:lnSpc>
                <a:spcPts val="9869"/>
              </a:lnSpc>
            </a:pPr>
            <a:endParaRPr lang="en-US" sz="6999" dirty="0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8305009" y="5893437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8305009" y="4371171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05008" y="5067632"/>
            <a:ext cx="8306591" cy="76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CNN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사용하지 않고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self-Attention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의존하는 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최초의 변환 모델</a:t>
            </a:r>
            <a:endParaRPr lang="en-US" sz="2499" dirty="0">
              <a:solidFill>
                <a:srgbClr val="0000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8305009" y="329662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305008" y="3943331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GPU 8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연결하여 분석</a:t>
            </a: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76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RNN, LSTM, GRM -&gt;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병렬연산 불가능</a:t>
            </a: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 -&gt; </a:t>
            </a: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병렬연산 가능</a:t>
            </a:r>
            <a:endParaRPr lang="en-US" sz="2499" dirty="0">
              <a:solidFill>
                <a:srgbClr val="0000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A731E17-6EAC-62E0-D999-A78A9F047BE4}"/>
              </a:ext>
            </a:extLst>
          </p:cNvPr>
          <p:cNvSpPr txBox="1"/>
          <p:nvPr/>
        </p:nvSpPr>
        <p:spPr>
          <a:xfrm>
            <a:off x="1051900" y="7399137"/>
            <a:ext cx="4661918" cy="10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ko-KR" altLang="en-US" sz="18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병렬연산이란</a:t>
            </a:r>
            <a:r>
              <a:rPr lang="en-US" altLang="ko-KR" sz="18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  <a:p>
            <a:pPr>
              <a:lnSpc>
                <a:spcPts val="2659"/>
              </a:lnSpc>
            </a:pPr>
            <a:r>
              <a:rPr lang="ko-KR" altLang="en-US" sz="18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문제를 여러 개의 작은 문제로 분할하여 풂</a:t>
            </a:r>
            <a:r>
              <a:rPr lang="en-US" altLang="ko-KR" sz="18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sz="18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작업 분할</a:t>
            </a:r>
            <a:endParaRPr lang="en-US" sz="18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65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0" y="1592669"/>
            <a:ext cx="5425119" cy="2458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3-0  Model </a:t>
            </a:r>
            <a:r>
              <a:rPr lang="en-US" altLang="ko-KR" sz="6999" dirty="0">
                <a:solidFill>
                  <a:srgbClr val="000000"/>
                </a:solidFill>
                <a:ea typeface="Nanum Gothic Bold"/>
              </a:rPr>
              <a:t>Architecture</a:t>
            </a:r>
            <a:endParaRPr lang="en-US" sz="6999" dirty="0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Encoder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C1F86B3-5F17-183F-1F69-513176B45287}"/>
              </a:ext>
            </a:extLst>
          </p:cNvPr>
          <p:cNvSpPr txBox="1"/>
          <p:nvPr/>
        </p:nvSpPr>
        <p:spPr>
          <a:xfrm>
            <a:off x="8305008" y="2896560"/>
            <a:ext cx="9754392" cy="2828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- 6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동일한 레이어 스택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Nx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부분이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반복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-&gt; </a:t>
            </a:r>
            <a:r>
              <a:rPr lang="ko-KR" altLang="en-US" sz="2499" dirty="0" err="1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endParaRPr lang="en-US" altLang="ko-KR" sz="2499" dirty="0">
              <a:solidFill>
                <a:srgbClr val="0000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레이어에는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Multi-Head Attention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개의 하위 계층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Multi-Head Attention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 text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내에서 </a:t>
            </a: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문맥 정보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파악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(encoder self-attention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이라고도 함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FED97-C97B-56D1-36AA-F4941979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9099"/>
            <a:ext cx="2498178" cy="5753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3E7928-FCAB-BB1B-0DE2-0DA01E14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202" y="5448300"/>
            <a:ext cx="2654050" cy="29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0" y="1592669"/>
            <a:ext cx="5425119" cy="2458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3-0  Model </a:t>
            </a:r>
            <a:r>
              <a:rPr lang="en-US" altLang="ko-KR" sz="6999" dirty="0">
                <a:solidFill>
                  <a:srgbClr val="000000"/>
                </a:solidFill>
                <a:ea typeface="Nanum Gothic Bold"/>
              </a:rPr>
              <a:t>Architecture</a:t>
            </a:r>
            <a:endParaRPr lang="en-US" sz="6999" dirty="0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Decoder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FED97-C97B-56D1-36AA-F4941979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9099"/>
            <a:ext cx="2498178" cy="5753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B4C774-AC61-D564-33F7-72929B72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65" y="4772601"/>
            <a:ext cx="1870189" cy="4726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80026A81-614B-7551-34E5-5AD721B07D93}"/>
              </a:ext>
            </a:extLst>
          </p:cNvPr>
          <p:cNvSpPr txBox="1"/>
          <p:nvPr/>
        </p:nvSpPr>
        <p:spPr>
          <a:xfrm>
            <a:off x="8305008" y="2896560"/>
            <a:ext cx="9754392" cy="3405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- 6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동일한 레이어 스택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Nx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부분이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반복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-&gt; </a:t>
            </a:r>
            <a:r>
              <a:rPr lang="ko-KR" altLang="en-US" sz="2499" dirty="0" err="1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endParaRPr lang="en-US" altLang="ko-KR" sz="2499" dirty="0">
              <a:solidFill>
                <a:srgbClr val="0000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레이어에는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Multi-Head Attention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개의 하위 계층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Multi-Head Attention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 text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내에서 </a:t>
            </a:r>
            <a:r>
              <a:rPr lang="ko-KR" altLang="en-US" sz="2499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문맥 정보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파악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(encoder self-attention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이라고도 함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Encoder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부터 직접적인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residual connection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입력받고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있다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입력은 당연히 인코더의 마지막 레이어로부터 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입력받음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42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658959" cy="102870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51880" y="1592669"/>
            <a:ext cx="5425119" cy="2458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69"/>
              </a:lnSpc>
            </a:pPr>
            <a:r>
              <a:rPr lang="en-US" sz="6999" dirty="0">
                <a:solidFill>
                  <a:srgbClr val="000000"/>
                </a:solidFill>
                <a:ea typeface="Nanum Gothic Bold"/>
              </a:rPr>
              <a:t>3-1 Model Architecture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305009" y="2867985"/>
            <a:ext cx="7884273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05008" y="2490702"/>
            <a:ext cx="7884273" cy="37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Positional Encoding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C1F86B3-5F17-183F-1F69-513176B45287}"/>
              </a:ext>
            </a:extLst>
          </p:cNvPr>
          <p:cNvSpPr txBox="1"/>
          <p:nvPr/>
        </p:nvSpPr>
        <p:spPr>
          <a:xfrm>
            <a:off x="8305008" y="2867985"/>
            <a:ext cx="8382792" cy="7760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 RNN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계열의 모델들 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499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단어별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순서가 자연스럽게 기록</a:t>
            </a:r>
            <a:r>
              <a:rPr lang="en-US" altLang="ko-KR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-&gt;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Transformer - </a:t>
            </a:r>
            <a:r>
              <a:rPr lang="ko-KR" altLang="en-US" sz="2499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순서를 주입 후 분석</a:t>
            </a:r>
            <a:endParaRPr lang="en-US" altLang="ko-KR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 처리에서의 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단어의 개수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d : 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표현 차원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Convolution Layer 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 </a:t>
            </a:r>
            <a:r>
              <a:rPr lang="en-US" altLang="ko-KR" sz="2000" dirty="0">
                <a:solidFill>
                  <a:srgbClr val="35363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 Size</a:t>
            </a:r>
            <a:endParaRPr lang="ko-KR" altLang="en-US" sz="2000" b="0" i="0" dirty="0">
              <a:solidFill>
                <a:srgbClr val="353638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말 그대로 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self-attention 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거리제한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br>
              <a:rPr lang="ko-KR" altLang="en-US" sz="2800" dirty="0"/>
            </a:b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FED97-C97B-56D1-36AA-F4941979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9099"/>
            <a:ext cx="5181600" cy="5753819"/>
          </a:xfrm>
          <a:prstGeom prst="roundRect">
            <a:avLst>
              <a:gd name="adj" fmla="val 1442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DAECDF-D5E7-CC95-0331-1366C41D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7658100"/>
            <a:ext cx="9094435" cy="20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636</Words>
  <Application>Microsoft Office PowerPoint</Application>
  <PresentationFormat>사용자 지정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나눔스퀘어_ac</vt:lpstr>
      <vt:lpstr>Arial</vt:lpstr>
      <vt:lpstr>Nanum Gothic Bold</vt:lpstr>
      <vt:lpstr>Nanum Gothic</vt:lpstr>
      <vt:lpstr>Calibri</vt:lpstr>
      <vt:lpstr>Apple SD Gothic Neo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주황색 회색 심플하고 미니멀한 컨퍼런스 연구 교육 프레젠테이션</dc:title>
  <dc:creator>BaekDaeHwan</dc:creator>
  <cp:lastModifiedBy>백대환[ 학부재학 / 경제통계학부 빅데이터전공 ]</cp:lastModifiedBy>
  <cp:revision>13</cp:revision>
  <dcterms:created xsi:type="dcterms:W3CDTF">2006-08-16T00:00:00Z</dcterms:created>
  <dcterms:modified xsi:type="dcterms:W3CDTF">2024-01-24T06:08:35Z</dcterms:modified>
  <dc:identifier>DAFyvK06cNs</dc:identifier>
</cp:coreProperties>
</file>