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9" r:id="rId3"/>
    <p:sldId id="343" r:id="rId4"/>
    <p:sldId id="400" r:id="rId5"/>
    <p:sldId id="406" r:id="rId6"/>
    <p:sldId id="432" r:id="rId7"/>
    <p:sldId id="443" r:id="rId8"/>
    <p:sldId id="318" r:id="rId9"/>
    <p:sldId id="330" r:id="rId10"/>
    <p:sldId id="259" r:id="rId11"/>
    <p:sldId id="321" r:id="rId12"/>
    <p:sldId id="351" r:id="rId13"/>
    <p:sldId id="274" r:id="rId14"/>
    <p:sldId id="334" r:id="rId15"/>
    <p:sldId id="422" r:id="rId16"/>
    <p:sldId id="444" r:id="rId17"/>
    <p:sldId id="350" r:id="rId18"/>
    <p:sldId id="391" r:id="rId19"/>
    <p:sldId id="286" r:id="rId20"/>
    <p:sldId id="355" r:id="rId21"/>
    <p:sldId id="322" r:id="rId22"/>
    <p:sldId id="446" r:id="rId23"/>
    <p:sldId id="464" r:id="rId24"/>
    <p:sldId id="338" r:id="rId25"/>
    <p:sldId id="339" r:id="rId26"/>
    <p:sldId id="362" r:id="rId27"/>
    <p:sldId id="296" r:id="rId28"/>
    <p:sldId id="324" r:id="rId29"/>
    <p:sldId id="469" r:id="rId30"/>
    <p:sldId id="316" r:id="rId31"/>
    <p:sldId id="335" r:id="rId32"/>
    <p:sldId id="450" r:id="rId33"/>
    <p:sldId id="455" r:id="rId34"/>
    <p:sldId id="315" r:id="rId35"/>
    <p:sldId id="340" r:id="rId36"/>
    <p:sldId id="459" r:id="rId37"/>
    <p:sldId id="458" r:id="rId38"/>
    <p:sldId id="394" r:id="rId39"/>
    <p:sldId id="276" r:id="rId40"/>
    <p:sldId id="387" r:id="rId41"/>
    <p:sldId id="467" r:id="rId42"/>
    <p:sldId id="468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84908" autoAdjust="0"/>
  </p:normalViewPr>
  <p:slideViewPr>
    <p:cSldViewPr snapToGrid="0" snapToObjects="1">
      <p:cViewPr varScale="1">
        <p:scale>
          <a:sx n="91" d="100"/>
          <a:sy n="91" d="100"/>
        </p:scale>
        <p:origin x="-11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6F5BC-7382-1943-8D99-F8A30BF069AE}" type="datetimeFigureOut">
              <a:rPr lang="en-US" smtClean="0"/>
              <a:t>16. 2. 24.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E88D-93FF-0C4D-9722-A6DF25E4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1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4964-DBEE-4F6A-88B1-C638B66DD64C}" type="datetimeFigureOut">
              <a:rPr lang="en-US" altLang="ko-KR"/>
              <a:t>16. 2. 24.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0A9C2-AE12-4D72-B18D-D0400A4F18B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3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Good afternoon! </a:t>
            </a:r>
            <a:r>
              <a:rPr lang="en-US" altLang="ko-KR" baseline="0" dirty="0" smtClean="0"/>
              <a:t>My name is </a:t>
            </a:r>
            <a:r>
              <a:rPr lang="en-US" altLang="ko-KR" baseline="0" dirty="0" err="1" smtClean="0"/>
              <a:t>Jaebaek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Seo</a:t>
            </a:r>
            <a:r>
              <a:rPr lang="en-US" altLang="ko-KR" baseline="0" dirty="0" smtClean="0"/>
              <a:t> from KAIST.</a:t>
            </a:r>
          </a:p>
          <a:p>
            <a:r>
              <a:rPr lang="en-US" altLang="ko-KR" baseline="0" dirty="0" smtClean="0"/>
              <a:t>Today I will present FLEXDROID which provides in-app privilege separation in Android.</a:t>
            </a:r>
          </a:p>
          <a:p>
            <a:r>
              <a:rPr lang="en-US" altLang="ko-KR" baseline="0" dirty="0" smtClean="0"/>
              <a:t>This is a joint work between KAIST and GA Tech.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5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We found that</a:t>
            </a:r>
            <a:r>
              <a:rPr lang="en-US" altLang="ko-KR" baseline="0" dirty="0" smtClean="0"/>
              <a:t> some third-party libraries contain code to invoke Android APIs which require some Android permissions.</a:t>
            </a:r>
          </a:p>
          <a:p>
            <a:r>
              <a:rPr lang="en-US" altLang="ko-KR" baseline="0" dirty="0" smtClean="0"/>
              <a:t>In this table, the red colored X denotes the undocumented permissions which are not specified in the documents of third-party libraries.</a:t>
            </a:r>
          </a:p>
          <a:p>
            <a:r>
              <a:rPr lang="en-US" altLang="ko-KR" baseline="0" dirty="0" smtClean="0"/>
              <a:t>Note that the target apps of this analysis were crawled around 2013, so some information can be inconsistent with the current version of third-party libraries.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particular, a third-party library can exploit “read SMS” permission to leak some critical private data like SMS OTP. </a:t>
            </a:r>
          </a:p>
          <a:p>
            <a:r>
              <a:rPr lang="en-US" altLang="ko-KR" baseline="0" dirty="0" smtClean="0"/>
              <a:t>For an app developer, this can be a serious problem.</a:t>
            </a:r>
          </a:p>
          <a:p>
            <a:r>
              <a:rPr lang="en-US" altLang="ko-KR" baseline="0" dirty="0" smtClean="0"/>
              <a:t>Even though the app developer does not actually intend the malicious behavior, the app looks like malicious because of its third-party library.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As another result of the investigation,</a:t>
            </a:r>
            <a:endParaRPr lang="en-US" altLang="ko-KR" baseline="0" dirty="0"/>
          </a:p>
          <a:p>
            <a:r>
              <a:rPr lang="en-US" altLang="ko-KR" baseline="0" dirty="0" smtClean="0"/>
              <a:t>we discovered that many classes in host applications inherit classes of third-party libraries.</a:t>
            </a:r>
          </a:p>
          <a:p>
            <a:r>
              <a:rPr lang="en-US" altLang="ko-KR" baseline="0" dirty="0" smtClean="0"/>
              <a:t>In addition, third-party libraries intensively use complicated runtime behaviors such as JNI, runtime class loading and reflection.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9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en-US" altLang="ko-KR" baseline="0" dirty="0" smtClean="0"/>
              <a:t>The analysis results introduce two system design challenges.</a:t>
            </a:r>
          </a:p>
          <a:p>
            <a:r>
              <a:rPr lang="en-US" altLang="ko-KR" baseline="0" dirty="0" smtClean="0"/>
              <a:t>First, because of strong dependency between a host application and its third-party libraries, we cannot easily separate the code of each third-party library from its host application.</a:t>
            </a:r>
          </a:p>
          <a:p>
            <a:r>
              <a:rPr lang="en-US" altLang="ko-KR" baseline="0" dirty="0" smtClean="0"/>
              <a:t>Second, because of dynamic and complex runtime behaviors of third-party libraries, it is hard to </a:t>
            </a:r>
            <a:r>
              <a:rPr lang="en-US" altLang="ko-KR" b="1" baseline="0" dirty="0" smtClean="0"/>
              <a:t>accurately detect</a:t>
            </a:r>
            <a:r>
              <a:rPr lang="en-US" altLang="ko-KR" baseline="0" dirty="0" smtClean="0"/>
              <a:t> malicious behaviors of third-party libraries.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9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Before going</a:t>
            </a:r>
            <a:r>
              <a:rPr lang="en-US" altLang="ko-KR" baseline="0" dirty="0" smtClean="0"/>
              <a:t> further, I will give you the</a:t>
            </a:r>
            <a:r>
              <a:rPr lang="en-US" altLang="ko-KR" dirty="0" smtClean="0"/>
              <a:t> assumption</a:t>
            </a:r>
            <a:r>
              <a:rPr lang="en-US" altLang="ko-KR" baseline="0" dirty="0" smtClean="0"/>
              <a:t> of our research.</a:t>
            </a:r>
          </a:p>
          <a:p>
            <a:r>
              <a:rPr lang="en-US" altLang="ko-KR" baseline="0" dirty="0" smtClean="0"/>
              <a:t>We assume</a:t>
            </a:r>
            <a:r>
              <a:rPr lang="en-US" altLang="ko-KR" dirty="0" smtClean="0"/>
              <a:t> third-party libraries as strong attackers.</a:t>
            </a:r>
          </a:p>
          <a:p>
            <a:r>
              <a:rPr lang="en-US" altLang="ko-KR" dirty="0" smtClean="0"/>
              <a:t>Their</a:t>
            </a:r>
            <a:r>
              <a:rPr lang="en-US" altLang="ko-KR" baseline="0" dirty="0" smtClean="0"/>
              <a:t> code and logic are obfuscated.</a:t>
            </a:r>
          </a:p>
          <a:p>
            <a:r>
              <a:rPr lang="en-US" altLang="ko-KR" baseline="0" dirty="0" smtClean="0"/>
              <a:t>Additionally, they use dynamic Java language features such as JNI, reflection and multi-threading.</a:t>
            </a:r>
            <a:endParaRPr lang="en-US" altLang="ko-KR" dirty="0" smtClean="0"/>
          </a:p>
          <a:p>
            <a:r>
              <a:rPr lang="en-US" altLang="ko-KR" dirty="0" smtClean="0"/>
              <a:t>We also assume that app developers exactly know</a:t>
            </a:r>
            <a:r>
              <a:rPr lang="en-US" altLang="ko-KR" baseline="0" dirty="0" smtClean="0"/>
              <a:t> the permissions needed by each third-party library,</a:t>
            </a:r>
          </a:p>
          <a:p>
            <a:r>
              <a:rPr lang="en-US" altLang="ko-KR" baseline="0" dirty="0" smtClean="0"/>
              <a:t>So that they can specify the required permissions of each third-party library in the manifest file.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5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Now I will explain the system design of FLEXDROID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key idea is to dynamically adjust the permissions of an app at the runtime, whenever</a:t>
            </a:r>
            <a:r>
              <a:rPr lang="en-US" altLang="ko-KR" baseline="0" dirty="0" smtClean="0"/>
              <a:t> an app requests a resource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do</a:t>
            </a:r>
            <a:r>
              <a:rPr lang="en-US" altLang="ko-KR" baseline="0" dirty="0" smtClean="0"/>
              <a:t> so, FLEXDROID maintains a set of permissions for each third-party library specified in the policy.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76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When executing the host application’s code, the permissions granted to the host application become the permissions of the app.</a:t>
            </a:r>
          </a:p>
          <a:p>
            <a:r>
              <a:rPr lang="en-US" altLang="ko-KR" dirty="0" smtClean="0"/>
              <a:t>On the other hand, </a:t>
            </a:r>
            <a:r>
              <a:rPr lang="en-US" altLang="ko-KR" baseline="0" dirty="0" smtClean="0"/>
              <a:t>when executing the third-party library’s code, the permissions granted to the third-party library become the permissions of the app.</a:t>
            </a:r>
            <a:endParaRPr lang="en-US" altLang="ko-KR" dirty="0" smtClean="0"/>
          </a:p>
          <a:p>
            <a:r>
              <a:rPr lang="en-US" altLang="ko-KR" baseline="0" dirty="0" smtClean="0"/>
              <a:t>Then how does FLEXDROID know which code is currently executed?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8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FLEXDROID identifies the principal of the running</a:t>
            </a:r>
            <a:r>
              <a:rPr lang="en-US" altLang="ko-KR" baseline="0" dirty="0" smtClean="0"/>
              <a:t> code using stack inspection.</a:t>
            </a:r>
          </a:p>
          <a:p>
            <a:r>
              <a:rPr lang="en-US" altLang="ko-KR" dirty="0" smtClean="0"/>
              <a:t>We apply</a:t>
            </a:r>
            <a:r>
              <a:rPr lang="en-US" altLang="ko-KR" baseline="0" dirty="0" smtClean="0"/>
              <a:t> the stack inspection to Android with the consideration of Android’s system </a:t>
            </a:r>
            <a:r>
              <a:rPr lang="en-US" altLang="ko-KR" b="1" baseline="0" dirty="0" smtClean="0"/>
              <a:t>architecture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Moreover, FLEXDROID guarantees the integrity of call stack information against attacks, </a:t>
            </a:r>
            <a:r>
              <a:rPr lang="en-US" altLang="ko-KR" b="1" baseline="0" dirty="0" smtClean="0"/>
              <a:t>particularly</a:t>
            </a:r>
            <a:r>
              <a:rPr lang="en-US" altLang="ko-KR" baseline="0" dirty="0" smtClean="0"/>
              <a:t>, via JNI, reflection and </a:t>
            </a:r>
            <a:r>
              <a:rPr lang="en-US" altLang="ko-KR" baseline="0" dirty="0" err="1" smtClean="0"/>
              <a:t>mutli</a:t>
            </a:r>
            <a:r>
              <a:rPr lang="en-US" altLang="ko-KR" baseline="0" dirty="0" smtClean="0"/>
              <a:t>-threading.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4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 the view of security, the stack inspection is the process of determining the permissions allowed to the current thread by inspecting the call stack.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example, suppose that there are three principals A, B, and C in the call stack.</a:t>
            </a:r>
          </a:p>
          <a:p>
            <a:r>
              <a:rPr lang="en-US" altLang="ko-KR" baseline="0" dirty="0" smtClean="0"/>
              <a:t>We can decide the current permissions by intersecting permissions of A, permissions of B, and permissions of C.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8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Android, permission checkers such as Package Manager and kernel Access Control List checker reside out of the user process,</a:t>
            </a:r>
          </a:p>
          <a:p>
            <a:r>
              <a:rPr lang="en-US" altLang="ko-KR" baseline="0" dirty="0" smtClean="0"/>
              <a:t>while the traditional Java process contains the permission checker.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5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these</a:t>
            </a:r>
            <a:r>
              <a:rPr lang="en-US" altLang="ko-KR" baseline="0" dirty="0" smtClean="0"/>
              <a:t> days, third-party libraries become popular in Android.</a:t>
            </a:r>
            <a:endParaRPr lang="en-US" altLang="ko-KR" dirty="0" smtClean="0"/>
          </a:p>
          <a:p>
            <a:r>
              <a:rPr lang="en-US" altLang="ko-KR" baseline="0" dirty="0" smtClean="0"/>
              <a:t>Android app developers adopt various third-party libraries in their apps such as </a:t>
            </a:r>
            <a:r>
              <a:rPr lang="en-US" altLang="ko-KR" dirty="0" smtClean="0"/>
              <a:t>ad,</a:t>
            </a:r>
            <a:r>
              <a:rPr lang="en-US" altLang="ko-KR" baseline="0" dirty="0" smtClean="0"/>
              <a:t> analytics, in-app billing and so on.</a:t>
            </a:r>
            <a:endParaRPr lang="en-US" altLang="ko-KR" dirty="0" smtClean="0"/>
          </a:p>
          <a:p>
            <a:r>
              <a:rPr lang="en-US" altLang="ko-KR" dirty="0" smtClean="0"/>
              <a:t>However, how can we trust them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3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Which means an inter-process communication is needed to deliver</a:t>
            </a:r>
            <a:r>
              <a:rPr lang="en-US" altLang="ko-KR" baseline="0" dirty="0" smtClean="0"/>
              <a:t> the call </a:t>
            </a:r>
            <a:r>
              <a:rPr lang="en-US" altLang="ko-KR" dirty="0" smtClean="0"/>
              <a:t>stack information to</a:t>
            </a:r>
            <a:r>
              <a:rPr lang="en-US" altLang="ko-KR" baseline="0" dirty="0" smtClean="0"/>
              <a:t> the permission checker.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 do so, we create a thread called stack tracer in the </a:t>
            </a:r>
            <a:r>
              <a:rPr lang="en-US" altLang="ko-KR" baseline="0" dirty="0" err="1" smtClean="0"/>
              <a:t>Dalvik</a:t>
            </a:r>
            <a:r>
              <a:rPr lang="en-US" altLang="ko-KR" baseline="0" dirty="0" smtClean="0"/>
              <a:t> virtual machine, which gathers the call stack information and send it to the permission checker.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also create a secure IPC channel called stack transmission channel to transfer the call stack information.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5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However, third-party</a:t>
            </a:r>
            <a:r>
              <a:rPr lang="en-US" altLang="ko-KR" baseline="0" dirty="0" smtClean="0"/>
              <a:t> libraries also reside in the user address space.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Which means a malicious third-party library can manipulate</a:t>
            </a:r>
            <a:r>
              <a:rPr lang="en-US" altLang="ko-KR" baseline="0" dirty="0" smtClean="0"/>
              <a:t> the call stack using JNI.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Furthermore, the</a:t>
            </a:r>
            <a:r>
              <a:rPr lang="en-US" altLang="ko-KR" baseline="0" dirty="0" smtClean="0"/>
              <a:t> third-party library</a:t>
            </a:r>
            <a:r>
              <a:rPr lang="en-US" altLang="ko-KR" dirty="0" smtClean="0"/>
              <a:t> can compromise the call stack by attacks</a:t>
            </a:r>
            <a:r>
              <a:rPr lang="en-US" altLang="ko-KR" baseline="0" dirty="0" smtClean="0"/>
              <a:t> via reflection and multi-threading.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5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Here, I categorize the</a:t>
            </a:r>
            <a:r>
              <a:rPr lang="en-US" altLang="ko-KR" baseline="0" dirty="0" smtClean="0"/>
              <a:t> potential </a:t>
            </a:r>
            <a:r>
              <a:rPr lang="en-US" altLang="ko-KR" dirty="0" smtClean="0"/>
              <a:t>attack surfaces.</a:t>
            </a:r>
            <a:endParaRPr lang="en-US" altLang="ko-KR" baseline="0" dirty="0" smtClean="0"/>
          </a:p>
          <a:p>
            <a:r>
              <a:rPr lang="en-US" altLang="ko-KR" baseline="0" dirty="0" smtClean="0"/>
              <a:t>The attacker can compromise the stack tracer, manipulate the call stack, and hijack the control data.</a:t>
            </a:r>
          </a:p>
          <a:p>
            <a:r>
              <a:rPr lang="en-US" altLang="ko-KR" baseline="0" dirty="0" smtClean="0"/>
              <a:t>These attacks can compromise the integrity of the call stack information.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Because these attacks can be performed via JNI, reflection, and multi-threading,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40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design three defense mechanisms against attacks via these techniques.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Due to the time limitation, I will introduce only JNI sandbox and defense mechanism against attacks via reflection.</a:t>
            </a:r>
          </a:p>
          <a:p>
            <a:r>
              <a:rPr lang="en-US" altLang="ko-KR" baseline="0" dirty="0" smtClean="0"/>
              <a:t>Please refer to our paper for the multi-</a:t>
            </a:r>
            <a:r>
              <a:rPr lang="en-US" altLang="ko-KR" baseline="0" smtClean="0"/>
              <a:t>threading issue.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21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</a:t>
            </a:r>
            <a:r>
              <a:rPr lang="en-US" altLang="ko-KR" baseline="0" dirty="0" smtClean="0"/>
              <a:t>build JNI sandbox to run JNI code in an isolated memory domain.</a:t>
            </a:r>
          </a:p>
          <a:p>
            <a:r>
              <a:rPr lang="en-US" altLang="ko-KR" baseline="0" dirty="0" smtClean="0"/>
              <a:t>To enable this, we apply fault isolation using ARM Memory Domain to Android.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7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When</a:t>
            </a:r>
            <a:r>
              <a:rPr lang="en-US" altLang="ko-KR" baseline="0" dirty="0" smtClean="0"/>
              <a:t> an app is initially launched, there is only Java domain in the user address space.</a:t>
            </a:r>
          </a:p>
          <a:p>
            <a:r>
              <a:rPr lang="en-US" altLang="ko-KR" baseline="0" dirty="0" smtClean="0"/>
              <a:t>The domain contains all memory objects required to run </a:t>
            </a:r>
            <a:r>
              <a:rPr lang="en-US" altLang="ko-KR" baseline="0" dirty="0" err="1" smtClean="0"/>
              <a:t>Dalvik</a:t>
            </a:r>
            <a:r>
              <a:rPr lang="en-US" altLang="ko-KR" baseline="0" dirty="0" smtClean="0"/>
              <a:t> virtual machine, such as shared libraries, heap, stack, and thread local storage.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When the </a:t>
            </a:r>
            <a:r>
              <a:rPr lang="en-US" altLang="ko-KR" dirty="0" err="1" smtClean="0"/>
              <a:t>Dalvik</a:t>
            </a:r>
            <a:r>
              <a:rPr lang="en-US" altLang="ko-KR" dirty="0" smtClean="0"/>
              <a:t> interpreter</a:t>
            </a:r>
            <a:r>
              <a:rPr lang="en-US" altLang="ko-KR" baseline="0" dirty="0" smtClean="0"/>
              <a:t> meets the byte code to execute a JNI method, it invokes a system call of FLEXDROID to reserve the JNI domain, and then loads the JNI code into the domain.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FLEXDROID allows </a:t>
            </a:r>
            <a:r>
              <a:rPr lang="en-US" altLang="ko-KR" dirty="0" err="1" smtClean="0"/>
              <a:t>Dalvik</a:t>
            </a:r>
            <a:r>
              <a:rPr lang="en-US" altLang="ko-KR" baseline="0" dirty="0" smtClean="0"/>
              <a:t> virtual machine to access both memory domains.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On the other hand, FLEXDROID allows JNI code to</a:t>
            </a:r>
            <a:r>
              <a:rPr lang="en-US" altLang="ko-KR" baseline="0" dirty="0" smtClean="0"/>
              <a:t> access only JNI domain by setting Domain Access Control Register, which is a specialized ARM register to enforce the access control for domains.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If JNI code attempts</a:t>
            </a:r>
            <a:r>
              <a:rPr lang="en-US" altLang="ko-KR" baseline="0" dirty="0" smtClean="0"/>
              <a:t> to </a:t>
            </a:r>
            <a:r>
              <a:rPr lang="en-US" altLang="ko-KR" dirty="0" smtClean="0"/>
              <a:t>access memory of Java domain, a domain fault occurs.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introduced</a:t>
            </a:r>
            <a:r>
              <a:rPr lang="en-US" altLang="ko-KR" dirty="0" smtClean="0"/>
              <a:t> JNI</a:t>
            </a:r>
            <a:r>
              <a:rPr lang="en-US" altLang="ko-KR" baseline="0" dirty="0" smtClean="0"/>
              <a:t> sandbox successfully denies malicious memory access from JNI code,</a:t>
            </a:r>
          </a:p>
          <a:p>
            <a:r>
              <a:rPr lang="en-US" altLang="ko-KR" baseline="0" dirty="0" smtClean="0"/>
              <a:t>But it also prevents JNI code from accessing required memory objects like </a:t>
            </a:r>
            <a:r>
              <a:rPr lang="en-US" altLang="ko-KR" baseline="0" dirty="0" err="1" smtClean="0"/>
              <a:t>libc</a:t>
            </a:r>
            <a:r>
              <a:rPr lang="en-US" altLang="ko-KR" baseline="0" dirty="0" smtClean="0"/>
              <a:t> and heap.</a:t>
            </a:r>
          </a:p>
          <a:p>
            <a:r>
              <a:rPr lang="en-US" altLang="ko-KR" baseline="0" dirty="0" smtClean="0"/>
              <a:t>This is because the memory objects stay in Java domain.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7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Which</a:t>
            </a:r>
            <a:r>
              <a:rPr lang="en-US" altLang="ko-KR" baseline="0" dirty="0" smtClean="0"/>
              <a:t> implies JNI cannot access them.</a:t>
            </a:r>
          </a:p>
          <a:p>
            <a:r>
              <a:rPr lang="en-US" altLang="ko-KR" baseline="0" dirty="0" smtClean="0"/>
              <a:t>To solve this problem, FLEXDROID provides JNI code with independent shared libraries, heap, stack and thread local storage.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7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Now I will explain the defense mechanism</a:t>
            </a:r>
            <a:r>
              <a:rPr lang="en-US" altLang="ko-KR" baseline="0" dirty="0" smtClean="0"/>
              <a:t> against attacks via reflection.</a:t>
            </a:r>
          </a:p>
          <a:p>
            <a:r>
              <a:rPr lang="en-US" altLang="ko-KR" baseline="0" dirty="0" smtClean="0"/>
              <a:t>By reflection, a malicious third-party libraries can dynamically generate a class with the package name of its host application.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example, in this code, a m</a:t>
            </a:r>
            <a:r>
              <a:rPr lang="en-US" altLang="ko-KR" dirty="0" smtClean="0"/>
              <a:t>alicious third-party library can generate a class and a method with the package name of its host application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to</a:t>
            </a:r>
            <a:r>
              <a:rPr lang="en-US" altLang="ko-KR" baseline="0" dirty="0" smtClean="0"/>
              <a:t> </a:t>
            </a:r>
            <a:r>
              <a:rPr lang="en-US" altLang="ko-KR" b="1" baseline="0" dirty="0" smtClean="0"/>
              <a:t>pretend to be its host application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Later, when calling</a:t>
            </a:r>
            <a:r>
              <a:rPr lang="en-US" altLang="ko-KR" baseline="0" dirty="0" smtClean="0"/>
              <a:t> the generated method, t</a:t>
            </a:r>
            <a:r>
              <a:rPr lang="en-US" altLang="ko-KR" dirty="0" smtClean="0"/>
              <a:t>here is only the principal</a:t>
            </a:r>
            <a:r>
              <a:rPr lang="en-US" altLang="ko-KR" baseline="0" dirty="0" smtClean="0"/>
              <a:t> of the host application in the call stack, but </a:t>
            </a:r>
            <a:r>
              <a:rPr lang="en-US" altLang="ko-KR" dirty="0" smtClean="0"/>
              <a:t>no information about the third-party library.</a:t>
            </a:r>
          </a:p>
          <a:p>
            <a:r>
              <a:rPr lang="en-US" altLang="ko-KR" dirty="0" smtClean="0"/>
              <a:t>Therefore,</a:t>
            </a:r>
            <a:r>
              <a:rPr lang="en-US" altLang="ko-KR" baseline="0" dirty="0" smtClean="0"/>
              <a:t> the code generated by the third-party library can access resources as its host application code does.</a:t>
            </a:r>
          </a:p>
          <a:p>
            <a:r>
              <a:rPr lang="en-US" altLang="ko-KR" dirty="0" smtClean="0"/>
              <a:t>To prevent malicious third-party libraries from using reflection to circumvent the stack inspection,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FLEXDROID maintains the information</a:t>
            </a:r>
            <a:r>
              <a:rPr lang="en-US" altLang="ko-KR" baseline="0" dirty="0" smtClean="0"/>
              <a:t> of class loader.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65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implemented FLEXDROID on the top of Android </a:t>
            </a:r>
            <a:r>
              <a:rPr lang="en-US" dirty="0" err="1" smtClean="0"/>
              <a:t>Kitkat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total, we add</a:t>
            </a:r>
            <a:r>
              <a:rPr lang="en-US" baseline="0" dirty="0" smtClean="0"/>
              <a:t> more than ten thousand lines </a:t>
            </a:r>
            <a:r>
              <a:rPr lang="en-US" baseline="0" smtClean="0"/>
              <a:t>of code from </a:t>
            </a:r>
            <a:r>
              <a:rPr lang="en-US" baseline="0" dirty="0" smtClean="0"/>
              <a:t>one hundred thirty three files.</a:t>
            </a:r>
          </a:p>
          <a:p>
            <a:r>
              <a:rPr lang="en-US" baseline="0" dirty="0" smtClean="0"/>
              <a:t>We mainly engineered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VM, dynamic linker,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, kernel, and Android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6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latin typeface="+mn-lt"/>
              <a:ea typeface="+mn-ea"/>
            </a:endParaRPr>
          </a:p>
          <a:p>
            <a:endParaRPr lang="en-US" altLang="ko-KR" baseline="0" dirty="0" smtClean="0">
              <a:latin typeface="+mn-lt"/>
              <a:ea typeface="+mn-ea"/>
            </a:endParaRPr>
          </a:p>
          <a:p>
            <a:r>
              <a:rPr lang="en-US" altLang="ko-KR" baseline="0" dirty="0" smtClean="0">
                <a:latin typeface="+mn-lt"/>
                <a:ea typeface="+mn-ea"/>
              </a:rPr>
              <a:t>Actually, we can’t. Many articles report the privacy issues of third-party libraries in Android.</a:t>
            </a:r>
          </a:p>
          <a:p>
            <a:r>
              <a:rPr lang="en-US" altLang="ko-KR" baseline="0" dirty="0" smtClean="0">
                <a:latin typeface="+mn-lt"/>
                <a:ea typeface="+mn-ea"/>
              </a:rPr>
              <a:t>Indeed, this is a fundamental problem of Android permission system.</a:t>
            </a:r>
          </a:p>
          <a:p>
            <a:r>
              <a:rPr lang="en-US" altLang="ko-KR" baseline="0" dirty="0" smtClean="0">
                <a:latin typeface="+mn-lt"/>
                <a:ea typeface="+mn-ea"/>
              </a:rPr>
              <a:t>Why Android permission system has this problem?</a:t>
            </a:r>
            <a:endParaRPr lang="ko-KR" altLang="en-US" dirty="0" smtClean="0">
              <a:latin typeface="+mn-lt"/>
              <a:ea typeface="+mn-ea"/>
            </a:endParaRPr>
          </a:p>
          <a:p>
            <a:endParaRPr lang="ko-KR" altLang="en-US" dirty="0" smtClean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44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Now I will show you our</a:t>
            </a:r>
            <a:r>
              <a:rPr lang="en-US" altLang="ko-KR" baseline="0" dirty="0" smtClean="0"/>
              <a:t> evaluation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2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 our evaluation, we mainly focus on the effectiveness,</a:t>
            </a:r>
            <a:r>
              <a:rPr lang="en-US" altLang="ko-KR" baseline="0" dirty="0" smtClean="0"/>
              <a:t> the usability, and the performance overheads of FLEXDROID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First, to check if FLEXDROID effectively blocks the permission abuses</a:t>
            </a:r>
            <a:r>
              <a:rPr lang="en-US" altLang="ko-KR" baseline="0" dirty="0" smtClean="0"/>
              <a:t> of third-party libraries, we choose 8 real-world third-party libraries.</a:t>
            </a:r>
          </a:p>
          <a:p>
            <a:r>
              <a:rPr lang="en-US" altLang="ko-KR" b="1" baseline="0" dirty="0" smtClean="0"/>
              <a:t>By repackaging their host applications with FLEXDROID policy</a:t>
            </a:r>
            <a:r>
              <a:rPr lang="en-US" altLang="ko-KR" baseline="0" dirty="0" smtClean="0"/>
              <a:t>, we do not give any permission to the third-party libraries, and observe what happen.</a:t>
            </a:r>
          </a:p>
          <a:p>
            <a:r>
              <a:rPr lang="en-US" altLang="ko-KR" baseline="0" dirty="0" smtClean="0"/>
              <a:t>As a result, all accesses to resources from the third-party libraries are denied accordingly,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Which</a:t>
            </a:r>
            <a:r>
              <a:rPr lang="en-US" altLang="ko-KR" baseline="0" dirty="0" smtClean="0"/>
              <a:t> means, FLEXDROID can effectively block permission abuses of third-party libraries.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46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Moreover, in this experiment, we only updated</a:t>
            </a:r>
            <a:r>
              <a:rPr lang="en-US" altLang="ko-KR" baseline="0" dirty="0" smtClean="0"/>
              <a:t> the manifests of the apps to add FLEXDROID policy.</a:t>
            </a:r>
          </a:p>
          <a:p>
            <a:r>
              <a:rPr lang="en-US" altLang="ko-KR" baseline="0" dirty="0" smtClean="0"/>
              <a:t>This implies an app developer can easily use the FLEXDROID without any modification on the code and logic of the app.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25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also conduct a</a:t>
            </a:r>
            <a:r>
              <a:rPr lang="en-US" altLang="ko-KR" baseline="0" dirty="0" smtClean="0"/>
              <a:t> backward compatibility test.</a:t>
            </a:r>
          </a:p>
          <a:p>
            <a:r>
              <a:rPr lang="en-US" altLang="ko-KR" baseline="0" dirty="0" smtClean="0"/>
              <a:t>We download 32 popular apps from Google Play and run them in FLEXDROID without any modification.</a:t>
            </a:r>
          </a:p>
          <a:p>
            <a:r>
              <a:rPr lang="en-US" altLang="ko-KR" baseline="0" dirty="0" smtClean="0"/>
              <a:t>As a result, 27 of them run as normal, which means FLEXDROID has a high backward compatibility.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20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Now I will explain</a:t>
            </a:r>
            <a:r>
              <a:rPr lang="en-US" altLang="ko-KR" baseline="0" dirty="0" smtClean="0"/>
              <a:t> the performance evaluation.</a:t>
            </a:r>
          </a:p>
          <a:p>
            <a:r>
              <a:rPr lang="en-US" altLang="ko-KR" baseline="0" dirty="0" smtClean="0"/>
              <a:t>We turned on all cores and fixed their frequencies as maximum to avoid interference from other system components such as system daemon.</a:t>
            </a:r>
          </a:p>
          <a:p>
            <a:r>
              <a:rPr lang="en-US" altLang="ko-KR" baseline="0" dirty="0" smtClean="0"/>
              <a:t>We test both micro-benchmark and macro-benchmark.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68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There are mainly two</a:t>
            </a:r>
            <a:r>
              <a:rPr lang="en-US" altLang="ko-KR" baseline="0" dirty="0" smtClean="0"/>
              <a:t> factors of performance overheads in FLEXDROID comparing to the current Android.</a:t>
            </a:r>
          </a:p>
          <a:p>
            <a:r>
              <a:rPr lang="en-US" altLang="ko-KR" baseline="0" dirty="0" smtClean="0"/>
              <a:t>The first one is inter-process stack inspection, which impose less than 600 micro second overhead.</a:t>
            </a:r>
          </a:p>
          <a:p>
            <a:r>
              <a:rPr lang="en-US" altLang="ko-KR" baseline="0" dirty="0" smtClean="0"/>
              <a:t>The second one is sandbox switch between JNI and Java domains, which gives less than 90 micro second overhead.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68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In K-9</a:t>
            </a:r>
            <a:r>
              <a:rPr lang="en-US" altLang="ko-KR" baseline="0" dirty="0" smtClean="0"/>
              <a:t> email app, which a popular open-source email app, the performance overhead is less than 2 %.</a:t>
            </a:r>
          </a:p>
          <a:p>
            <a:r>
              <a:rPr lang="en-US" altLang="ko-KR" baseline="0" dirty="0" smtClean="0"/>
              <a:t>Moreover, we also performed an experiment with our custom apps and the result showed less than 2.3 % of overhead.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</a:t>
            </a:r>
            <a:r>
              <a:rPr lang="en-US" altLang="ko-KR" baseline="0" dirty="0" smtClean="0"/>
              <a:t> means FLEXDROID incurs reasonable performance overheads.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96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conclusion, we aim to design a solution defending against the privacy threats from third-party libraries.</a:t>
            </a:r>
          </a:p>
          <a:p>
            <a:r>
              <a:rPr lang="en-US" altLang="ko-KR" baseline="0" dirty="0" smtClean="0"/>
              <a:t>We propose an extension of Android permission system, FLEXDROID, which supports an in-app privilege separation,</a:t>
            </a:r>
          </a:p>
          <a:p>
            <a:r>
              <a:rPr lang="en-US" altLang="ko-KR" baseline="0" dirty="0" smtClean="0"/>
              <a:t>While resisting against attacks via JNI, reflection and multi-threading.</a:t>
            </a:r>
          </a:p>
          <a:p>
            <a:r>
              <a:rPr lang="en-US" altLang="ko-KR" baseline="0" dirty="0" smtClean="0"/>
              <a:t>Our evaluation verifies that FLEXDROID can block permission abuses of third-party libraries.</a:t>
            </a:r>
          </a:p>
          <a:p>
            <a:r>
              <a:rPr lang="en-US" altLang="ko-KR" baseline="0" dirty="0" smtClean="0"/>
              <a:t>In addition, FLEXDROID incurs reasonable performance overheads.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3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Thank you for listening</a:t>
            </a:r>
            <a:r>
              <a:rPr lang="en-US" altLang="ko-KR" baseline="0" dirty="0" smtClean="0"/>
              <a:t> and I will take your questions.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1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This is because the</a:t>
            </a:r>
            <a:r>
              <a:rPr lang="en-US" altLang="ko-KR" baseline="0" dirty="0" smtClean="0"/>
              <a:t> unit of trust in Android is an app,</a:t>
            </a:r>
          </a:p>
          <a:p>
            <a:r>
              <a:rPr lang="en-US" altLang="ko-KR" baseline="0" dirty="0" smtClean="0"/>
              <a:t>which means an app can access a resource only when it has the corresponding permission.</a:t>
            </a:r>
          </a:p>
          <a:p>
            <a:r>
              <a:rPr lang="en-US" altLang="ko-KR" baseline="0" dirty="0" smtClean="0"/>
              <a:t>On the other hand, when an app accesses a resource out of its permissions, Android denies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Because a third-party</a:t>
            </a:r>
            <a:r>
              <a:rPr lang="en-US" altLang="ko-KR" baseline="0" dirty="0" smtClean="0"/>
              <a:t> library is a part of an app, Android grants all permissions of its host application to the third-party library,</a:t>
            </a:r>
          </a:p>
          <a:p>
            <a:r>
              <a:rPr lang="en-US" altLang="ko-KR" baseline="0" dirty="0" smtClean="0"/>
              <a:t>So a third-party library can access all resources that are granted to its host application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Which introduce</a:t>
            </a:r>
            <a:r>
              <a:rPr lang="en-US" altLang="ko-KR" baseline="0" dirty="0" smtClean="0"/>
              <a:t> potential permission abuses of third-party libraries.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0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solve this problem, in our research, we aim to design an extension of Android permission system that provides privilege separation between a host application and its third-party libraries.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en-US" altLang="ko-KR" baseline="0" dirty="0" smtClean="0"/>
              <a:t>In the current Android, an app developer cannot set the required permissions of each third-party library.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In </a:t>
            </a:r>
            <a:r>
              <a:rPr lang="en-US" altLang="ko-KR" baseline="0" dirty="0" smtClean="0"/>
              <a:t>contrast, FLEXDROID allows an app developer to specify required permissions of each third-party library by providing XML based policy.</a:t>
            </a:r>
          </a:p>
          <a:p>
            <a:r>
              <a:rPr lang="en-US" altLang="ko-KR" baseline="0" dirty="0" smtClean="0"/>
              <a:t>In FLEXDROID, a third-party library can use only the permissions specified in the policy.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Here</a:t>
            </a:r>
            <a:r>
              <a:rPr lang="en-US" altLang="ko-KR" baseline="0" dirty="0" smtClean="0"/>
              <a:t> are our contributions.</a:t>
            </a:r>
          </a:p>
          <a:p>
            <a:r>
              <a:rPr lang="en-US" altLang="ko-KR" baseline="0" dirty="0" smtClean="0"/>
              <a:t>We analyze real-world Android apps from Google Play to investigate potential privacy threats from third-party libraries and dynamic behaviors of them.</a:t>
            </a:r>
          </a:p>
          <a:p>
            <a:r>
              <a:rPr lang="en-US" altLang="ko-KR" baseline="0" dirty="0" smtClean="0"/>
              <a:t>Based on the analysis, we designed a solution to provide an in-app privilege separation in Android, while supporting JNI, reflection, and multi-threading.</a:t>
            </a:r>
          </a:p>
          <a:p>
            <a:r>
              <a:rPr lang="en-US" altLang="ko-KR" baseline="0" dirty="0" smtClean="0"/>
              <a:t>In particular, to enable the defense against attacks via JNI, we suggest a fault isolation using ARM Memory Domain to sandbox native code of third-party libraries.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8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investigated one hundred thousand Android apps to check out privacy threats from real-world third-party libraries and to get intuitions for designing a solution.</a:t>
            </a:r>
          </a:p>
          <a:p>
            <a:r>
              <a:rPr lang="en-US" altLang="ko-KR" baseline="0" dirty="0" smtClean="0"/>
              <a:t>We mainly focused on how many third-party libraries use undocumented permissions and how complicate their behaviors are at runtime.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9C2-AE12-4D72-B18D-D0400A4F18B4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2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5090-AF43-D445-84F8-F3B5A022736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818-9E6D-7245-B66C-104ECC1785D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0DB9-F858-8340-BFA1-2EB352F7C62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A976-F73A-8B4D-B54F-DEF82A629331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FDB6-90C4-9A44-AA9D-6E12BB1A7200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85C8-48C2-564C-96A7-488EFD96E8C7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6D9D-CD25-E544-A269-68267BAB774A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5469-A70F-1D4D-9DD4-84CCBBAA783F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00B-C4BD-E243-90F7-5761F8D8FB6A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73-4D92-A442-A49F-4A382CB5F86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FC4-4569-2F40-AB96-113D9C098FD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E088-89AD-8C46-843E-6E0F7E6D826B}" type="datetime1">
              <a:rPr lang="ko-KR" altLang="en-US" smtClean="0"/>
              <a:t>16. 2. 24.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1DED-BB9B-CF40-BB8B-BD3F697B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FLEXDROID: Enforcing In-App Privilege Separation in Android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215" y="4082142"/>
            <a:ext cx="6803571" cy="1752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2400" b="1" dirty="0" err="1" smtClean="0">
                <a:solidFill>
                  <a:schemeClr val="tx1"/>
                </a:solidFill>
              </a:rPr>
              <a:t>Jaebaek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Seo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*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Daehyeok</a:t>
            </a:r>
            <a:r>
              <a:rPr lang="en-US" altLang="ko-KR" sz="2400" dirty="0" smtClean="0">
                <a:solidFill>
                  <a:schemeClr val="tx1"/>
                </a:solidFill>
              </a:rPr>
              <a:t> Kim*,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Donghyun</a:t>
            </a:r>
            <a:r>
              <a:rPr lang="en-US" altLang="ko-KR" sz="2400" dirty="0" smtClean="0">
                <a:solidFill>
                  <a:schemeClr val="tx1"/>
                </a:solidFill>
              </a:rPr>
              <a:t> Cho*, </a:t>
            </a:r>
            <a:br>
              <a:rPr lang="en-US" altLang="ko-KR" sz="2400" dirty="0" smtClean="0">
                <a:solidFill>
                  <a:schemeClr val="tx1"/>
                </a:solidFill>
              </a:rPr>
            </a:br>
            <a:r>
              <a:rPr lang="en-US" altLang="ko-KR" sz="2400" dirty="0" err="1" smtClean="0">
                <a:solidFill>
                  <a:schemeClr val="tx1"/>
                </a:solidFill>
              </a:rPr>
              <a:t>Taesoo</a:t>
            </a:r>
            <a:r>
              <a:rPr lang="en-US" altLang="ko-KR" sz="2400" dirty="0" smtClean="0">
                <a:solidFill>
                  <a:schemeClr val="tx1"/>
                </a:solidFill>
              </a:rPr>
              <a:t> Kim†,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Insik</a:t>
            </a:r>
            <a:r>
              <a:rPr lang="en-US" altLang="ko-KR" sz="2400" dirty="0" smtClean="0">
                <a:solidFill>
                  <a:schemeClr val="tx1"/>
                </a:solidFill>
              </a:rPr>
              <a:t> shin*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* KAIST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† Georgia </a:t>
            </a:r>
            <a:r>
              <a:rPr lang="en-US" altLang="ko-KR" sz="2400" dirty="0">
                <a:solidFill>
                  <a:schemeClr val="tx1"/>
                </a:solidFill>
              </a:rPr>
              <a:t>Institute of Technology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"/>
    </mc:Choice>
    <mc:Fallback xmlns="">
      <p:transition spd="slow" advTm="14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Undocumented Permissions</a:t>
            </a:r>
            <a:endParaRPr lang="ko-KR" altLang="en-US" dirty="0"/>
          </a:p>
        </p:txBody>
      </p:sp>
      <p:sp>
        <p:nvSpPr>
          <p:cNvPr id="21" name="직사각형 3"/>
          <p:cNvSpPr/>
          <p:nvPr/>
        </p:nvSpPr>
        <p:spPr>
          <a:xfrm rot="19166236">
            <a:off x="3084468" y="1744933"/>
            <a:ext cx="2029074" cy="1028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Phone Information</a:t>
            </a:r>
            <a:endParaRPr lang="ko-KR" altLang="en-US" sz="2800" dirty="0"/>
          </a:p>
        </p:txBody>
      </p:sp>
      <p:sp>
        <p:nvSpPr>
          <p:cNvPr id="22" name="직사각형 4"/>
          <p:cNvSpPr/>
          <p:nvPr/>
        </p:nvSpPr>
        <p:spPr>
          <a:xfrm rot="19166236">
            <a:off x="4767265" y="1852289"/>
            <a:ext cx="1698883" cy="1028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Location</a:t>
            </a:r>
            <a:endParaRPr lang="ko-KR" altLang="en-US" sz="2800" dirty="0"/>
          </a:p>
        </p:txBody>
      </p:sp>
      <p:sp>
        <p:nvSpPr>
          <p:cNvPr id="23" name="직사각형 5"/>
          <p:cNvSpPr/>
          <p:nvPr/>
        </p:nvSpPr>
        <p:spPr>
          <a:xfrm rot="19166236">
            <a:off x="5892285" y="1852289"/>
            <a:ext cx="1698883" cy="1028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Internet</a:t>
            </a:r>
            <a:endParaRPr lang="ko-KR" altLang="en-US" sz="2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149656" y="1736335"/>
            <a:ext cx="0" cy="4592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91440" y="3123346"/>
            <a:ext cx="79094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9"/>
          <p:cNvSpPr/>
          <p:nvPr/>
        </p:nvSpPr>
        <p:spPr>
          <a:xfrm>
            <a:off x="591439" y="3309461"/>
            <a:ext cx="2294187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Facebook (Social)</a:t>
            </a:r>
            <a:endParaRPr lang="ko-KR" altLang="en-US" sz="2400" dirty="0"/>
          </a:p>
        </p:txBody>
      </p:sp>
      <p:sp>
        <p:nvSpPr>
          <p:cNvPr id="32" name="직사각형 11"/>
          <p:cNvSpPr/>
          <p:nvPr/>
        </p:nvSpPr>
        <p:spPr>
          <a:xfrm>
            <a:off x="591440" y="3858065"/>
            <a:ext cx="2294186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Flurry (Analytics)</a:t>
            </a:r>
            <a:endParaRPr lang="ko-KR" altLang="en-US" sz="2400" dirty="0"/>
          </a:p>
        </p:txBody>
      </p:sp>
      <p:sp>
        <p:nvSpPr>
          <p:cNvPr id="33" name="직사각형 12"/>
          <p:cNvSpPr/>
          <p:nvPr/>
        </p:nvSpPr>
        <p:spPr>
          <a:xfrm>
            <a:off x="575157" y="4434331"/>
            <a:ext cx="2189906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Paypal</a:t>
            </a:r>
            <a:r>
              <a:rPr lang="en-US" altLang="ko-KR" sz="2400" dirty="0" smtClean="0"/>
              <a:t> (Billing)</a:t>
            </a:r>
            <a:endParaRPr lang="ko-KR" altLang="en-US" sz="2400" dirty="0"/>
          </a:p>
        </p:txBody>
      </p:sp>
      <p:sp>
        <p:nvSpPr>
          <p:cNvPr id="34" name="직사각형 13"/>
          <p:cNvSpPr/>
          <p:nvPr/>
        </p:nvSpPr>
        <p:spPr>
          <a:xfrm rot="19166236">
            <a:off x="7024364" y="1852291"/>
            <a:ext cx="1698883" cy="1028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R/W SMS</a:t>
            </a:r>
            <a:endParaRPr lang="ko-KR" altLang="en-US" sz="2800" dirty="0"/>
          </a:p>
        </p:txBody>
      </p:sp>
      <p:sp>
        <p:nvSpPr>
          <p:cNvPr id="37" name="직사각형 14"/>
          <p:cNvSpPr/>
          <p:nvPr/>
        </p:nvSpPr>
        <p:spPr>
          <a:xfrm>
            <a:off x="591440" y="5024296"/>
            <a:ext cx="1882203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InMobi</a:t>
            </a:r>
            <a:r>
              <a:rPr lang="en-US" altLang="ko-KR" sz="2400" dirty="0" smtClean="0"/>
              <a:t> (Ad)</a:t>
            </a:r>
            <a:endParaRPr lang="ko-KR" altLang="en-US" sz="2400" dirty="0"/>
          </a:p>
        </p:txBody>
      </p:sp>
      <p:sp>
        <p:nvSpPr>
          <p:cNvPr id="38" name="직사각형 16"/>
          <p:cNvSpPr/>
          <p:nvPr/>
        </p:nvSpPr>
        <p:spPr>
          <a:xfrm>
            <a:off x="591438" y="5588078"/>
            <a:ext cx="2189907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Chartboost</a:t>
            </a:r>
            <a:r>
              <a:rPr lang="en-US" altLang="ko-KR" sz="2400" dirty="0" smtClean="0"/>
              <a:t> (Ad)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92539" y="3412202"/>
            <a:ext cx="1521039" cy="2770777"/>
            <a:chOff x="5261994" y="3309459"/>
            <a:chExt cx="1521039" cy="2770777"/>
          </a:xfrm>
        </p:grpSpPr>
        <p:grpSp>
          <p:nvGrpSpPr>
            <p:cNvPr id="5" name="그룹 4"/>
            <p:cNvGrpSpPr/>
            <p:nvPr/>
          </p:nvGrpSpPr>
          <p:grpSpPr>
            <a:xfrm>
              <a:off x="5295626" y="3309459"/>
              <a:ext cx="1487407" cy="2770777"/>
              <a:chOff x="5295626" y="3309459"/>
              <a:chExt cx="1487407" cy="277077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465838" y="3921336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446389" y="3309459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452583" y="4560661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465838" y="5186112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6465838" y="5756600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295626" y="3956731"/>
                <a:ext cx="317195" cy="323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이등변 삼각형 5"/>
            <p:cNvSpPr/>
            <p:nvPr/>
          </p:nvSpPr>
          <p:spPr>
            <a:xfrm>
              <a:off x="5261994" y="5186112"/>
              <a:ext cx="384457" cy="28350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타원 75"/>
          <p:cNvSpPr/>
          <p:nvPr/>
        </p:nvSpPr>
        <p:spPr>
          <a:xfrm>
            <a:off x="760613" y="1690639"/>
            <a:ext cx="317195" cy="323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222526" y="1667791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Required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2526" y="218952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Optional</a:t>
            </a:r>
            <a:endParaRPr lang="ko-KR" altLang="en-US" dirty="0"/>
          </a:p>
        </p:txBody>
      </p:sp>
      <p:sp>
        <p:nvSpPr>
          <p:cNvPr id="79" name="이등변 삼각형 78"/>
          <p:cNvSpPr/>
          <p:nvPr/>
        </p:nvSpPr>
        <p:spPr>
          <a:xfrm>
            <a:off x="726981" y="2232438"/>
            <a:ext cx="384457" cy="28350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763460" y="2652147"/>
            <a:ext cx="7266095" cy="3517420"/>
            <a:chOff x="763460" y="2652147"/>
            <a:chExt cx="7266095" cy="3517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095653" y="3425614"/>
              <a:ext cx="3933902" cy="2743953"/>
              <a:chOff x="3313612" y="3425612"/>
              <a:chExt cx="3933902" cy="2743953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316963" y="3425612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/>
              <p:cNvGrpSpPr/>
              <p:nvPr/>
            </p:nvGrpSpPr>
            <p:grpSpPr>
              <a:xfrm>
                <a:off x="3316963" y="4037489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3316963" y="5859341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43" name="직선 연결선 42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3313612" y="4661338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>
                <a:off x="4632574" y="4676814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/>
              <p:cNvGrpSpPr/>
              <p:nvPr/>
            </p:nvGrpSpPr>
            <p:grpSpPr>
              <a:xfrm>
                <a:off x="6936014" y="5288853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4632574" y="3425612"/>
                <a:ext cx="311500" cy="310224"/>
                <a:chOff x="8018585" y="3808325"/>
                <a:chExt cx="311500" cy="310224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 flipH="1">
                  <a:off x="8018585" y="3808325"/>
                  <a:ext cx="311499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8018585" y="3808325"/>
                  <a:ext cx="311500" cy="3102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TextBox 80"/>
            <p:cNvSpPr txBox="1"/>
            <p:nvPr/>
          </p:nvSpPr>
          <p:spPr>
            <a:xfrm>
              <a:off x="1246345" y="2652147"/>
              <a:ext cx="164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Undocumented</a:t>
              </a:r>
              <a:endParaRPr lang="ko-KR" altLang="en-US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>
              <a:off x="763460" y="2711255"/>
              <a:ext cx="311499" cy="310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 flipV="1">
              <a:off x="763460" y="2711255"/>
              <a:ext cx="311500" cy="310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29785" y="361397"/>
            <a:ext cx="6407751" cy="6128434"/>
            <a:chOff x="1929785" y="361397"/>
            <a:chExt cx="6407751" cy="6128434"/>
          </a:xfrm>
        </p:grpSpPr>
        <p:grpSp>
          <p:nvGrpSpPr>
            <p:cNvPr id="3" name="Group 2"/>
            <p:cNvGrpSpPr/>
            <p:nvPr/>
          </p:nvGrpSpPr>
          <p:grpSpPr>
            <a:xfrm>
              <a:off x="1929785" y="361397"/>
              <a:ext cx="6407751" cy="6128434"/>
              <a:chOff x="1929785" y="361397"/>
              <a:chExt cx="6407751" cy="6128434"/>
            </a:xfrm>
          </p:grpSpPr>
          <p:pic>
            <p:nvPicPr>
              <p:cNvPr id="57" name="Picture 8" descr="http://2.bp.blogspot.com/-Gyk15jp7mbs/UwQBSqjBj8I/AAAAAAAACso/_ytGHXCTxe4/s1600/Screen+Shot+2014-02-18+at+4.38.59+PM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95" r="34698"/>
              <a:stretch/>
            </p:blipFill>
            <p:spPr bwMode="auto">
              <a:xfrm>
                <a:off x="1929785" y="361397"/>
                <a:ext cx="3624116" cy="6128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2"/>
              <p:cNvSpPr/>
              <p:nvPr/>
            </p:nvSpPr>
            <p:spPr>
              <a:xfrm>
                <a:off x="2765063" y="2711255"/>
                <a:ext cx="2627476" cy="22603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2800" dirty="0" smtClean="0"/>
                  <a:t>From </a:t>
                </a:r>
                <a:r>
                  <a:rPr lang="en-US" altLang="ko-KR" sz="2800" dirty="0" err="1" smtClean="0"/>
                  <a:t>XXXBank</a:t>
                </a:r>
                <a:r>
                  <a:rPr lang="en-US" altLang="ko-KR" sz="2800" dirty="0" smtClean="0"/>
                  <a:t>: Your One-Time Password is 34819. Valid for 5 mins.</a:t>
                </a:r>
                <a:endParaRPr lang="ko-KR" altLang="en-US" sz="2800" dirty="0"/>
              </a:p>
            </p:txBody>
          </p:sp>
          <p:cxnSp>
            <p:nvCxnSpPr>
              <p:cNvPr id="59" name="직선 연결선 19"/>
              <p:cNvCxnSpPr/>
              <p:nvPr/>
            </p:nvCxnSpPr>
            <p:spPr>
              <a:xfrm>
                <a:off x="5553901" y="361397"/>
                <a:ext cx="2035619" cy="47202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66"/>
              <p:cNvCxnSpPr>
                <a:endCxn id="61" idx="3"/>
              </p:cNvCxnSpPr>
              <p:nvPr/>
            </p:nvCxnSpPr>
            <p:spPr>
              <a:xfrm flipV="1">
                <a:off x="5553901" y="5773780"/>
                <a:ext cx="1991996" cy="716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56"/>
              <p:cNvSpPr/>
              <p:nvPr/>
            </p:nvSpPr>
            <p:spPr>
              <a:xfrm>
                <a:off x="7410073" y="4977541"/>
                <a:ext cx="927463" cy="93285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2" name="직선 연결선 8"/>
            <p:cNvCxnSpPr/>
            <p:nvPr/>
          </p:nvCxnSpPr>
          <p:spPr>
            <a:xfrm>
              <a:off x="2765063" y="4434331"/>
              <a:ext cx="119298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Real-World </a:t>
            </a:r>
            <a:r>
              <a:rPr lang="en-US" altLang="ko-KR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Control-flow </a:t>
            </a:r>
            <a:r>
              <a:rPr lang="en-US" dirty="0"/>
              <a:t>and data dependency</a:t>
            </a:r>
          </a:p>
          <a:p>
            <a:pPr lvl="1"/>
            <a:r>
              <a:rPr lang="en-US" dirty="0"/>
              <a:t>Class Inheritance</a:t>
            </a:r>
          </a:p>
          <a:p>
            <a:pPr lvl="1"/>
            <a:endParaRPr lang="en-US" dirty="0" smtClean="0"/>
          </a:p>
          <a:p>
            <a:r>
              <a:rPr lang="en-US" altLang="ko-KR" dirty="0">
                <a:latin typeface="Calibri" charset="0"/>
              </a:rPr>
              <a:t>Dynamic runtime behavior</a:t>
            </a:r>
            <a:r>
              <a:rPr lang="ko-KR" altLang="en-US" dirty="0">
                <a:latin typeface="Calibri" charset="0"/>
              </a:rPr>
              <a:t> </a:t>
            </a:r>
          </a:p>
          <a:p>
            <a:pPr lvl="1"/>
            <a:r>
              <a:rPr lang="en-US" altLang="ko-KR" dirty="0">
                <a:latin typeface="Calibri" charset="0"/>
              </a:rPr>
              <a:t>Java Native Interface (JNI)</a:t>
            </a:r>
          </a:p>
          <a:p>
            <a:pPr lvl="1"/>
            <a:r>
              <a:rPr lang="en-US" altLang="x-none" dirty="0">
                <a:latin typeface="Calibri" charset="0"/>
              </a:rPr>
              <a:t>Runtime </a:t>
            </a:r>
            <a:r>
              <a:rPr lang="en-US" altLang="ko-KR" dirty="0">
                <a:latin typeface="Calibri" charset="0"/>
              </a:rPr>
              <a:t>class </a:t>
            </a:r>
            <a:r>
              <a:rPr lang="en-US" altLang="x-none" dirty="0">
                <a:latin typeface="Calibri" charset="0"/>
              </a:rPr>
              <a:t>loading</a:t>
            </a:r>
          </a:p>
          <a:p>
            <a:pPr lvl="1"/>
            <a:r>
              <a:rPr lang="en-US" altLang="ko-KR" dirty="0" smtClean="0">
                <a:latin typeface="Calibri" charset="0"/>
              </a:rPr>
              <a:t>Reflection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47458" y="2317177"/>
            <a:ext cx="510362" cy="2308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67690" y="2232619"/>
            <a:ext cx="830677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71.5%</a:t>
            </a:r>
            <a:endParaRPr lang="ko-KR" altLang="en-US" sz="2000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5178946" y="3922898"/>
            <a:ext cx="510362" cy="2308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5251" y="3838340"/>
            <a:ext cx="830677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17.1%</a:t>
            </a:r>
            <a:endParaRPr lang="ko-KR" altLang="en-US" sz="2000" b="1" dirty="0"/>
          </a:p>
        </p:txBody>
      </p:sp>
      <p:sp>
        <p:nvSpPr>
          <p:cNvPr id="18" name="오른쪽 화살표 17"/>
          <p:cNvSpPr/>
          <p:nvPr/>
        </p:nvSpPr>
        <p:spPr>
          <a:xfrm>
            <a:off x="5178946" y="4460115"/>
            <a:ext cx="510362" cy="2308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45251" y="4375557"/>
            <a:ext cx="830677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27.9%</a:t>
            </a:r>
            <a:endParaRPr lang="ko-KR" altLang="en-US" sz="2000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5178946" y="4991721"/>
            <a:ext cx="510362" cy="2308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45251" y="4907163"/>
            <a:ext cx="830677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49.6%</a:t>
            </a:r>
            <a:endParaRPr lang="ko-KR" alt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Control-flow and data dependency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 </a:t>
            </a:r>
            <a:r>
              <a:rPr lang="en-US" dirty="0"/>
              <a:t>Naïvely </a:t>
            </a:r>
            <a:r>
              <a:rPr lang="en-US" dirty="0">
                <a:solidFill>
                  <a:srgbClr val="FF0000"/>
                </a:solidFill>
              </a:rPr>
              <a:t>separating</a:t>
            </a:r>
            <a:r>
              <a:rPr lang="en-US" dirty="0"/>
              <a:t> third-party libraries from the </a:t>
            </a:r>
            <a:r>
              <a:rPr lang="en-US" dirty="0" smtClean="0"/>
              <a:t>	host </a:t>
            </a:r>
            <a:r>
              <a:rPr lang="en-US" dirty="0"/>
              <a:t>app 	</a:t>
            </a:r>
            <a:r>
              <a:rPr lang="en-US" dirty="0" smtClean="0"/>
              <a:t>is </a:t>
            </a:r>
            <a:r>
              <a:rPr lang="en-US" dirty="0"/>
              <a:t>not applicable</a:t>
            </a:r>
          </a:p>
          <a:p>
            <a:pPr lvl="1"/>
            <a:endParaRPr lang="en-US" dirty="0"/>
          </a:p>
          <a:p>
            <a:r>
              <a:rPr lang="en-US" altLang="ko-KR" dirty="0">
                <a:latin typeface="Calibri" charset="0"/>
              </a:rPr>
              <a:t>Dynamic runtime behavior</a:t>
            </a:r>
          </a:p>
          <a:p>
            <a:pPr marL="457200" lvl="1" indent="0">
              <a:buNone/>
            </a:pPr>
            <a:r>
              <a:rPr lang="en-US" altLang="ko-KR" dirty="0">
                <a:latin typeface="Calibri" charset="0"/>
                <a:sym typeface="Wingdings"/>
              </a:rPr>
              <a:t> Statically or dynamically </a:t>
            </a:r>
            <a:r>
              <a:rPr lang="en-US" altLang="ko-KR" dirty="0" smtClean="0">
                <a:solidFill>
                  <a:srgbClr val="FF0000"/>
                </a:solidFill>
                <a:latin typeface="Calibri" charset="0"/>
                <a:sym typeface="Wingdings"/>
              </a:rPr>
              <a:t>detecting</a:t>
            </a:r>
            <a:r>
              <a:rPr lang="en-US" altLang="ko-KR" dirty="0" smtClean="0">
                <a:latin typeface="Calibri" charset="0"/>
                <a:sym typeface="Wingdings"/>
              </a:rPr>
              <a:t> </a:t>
            </a:r>
            <a:r>
              <a:rPr lang="en-US" altLang="ko-KR" dirty="0">
                <a:latin typeface="Calibri" charset="0"/>
              </a:rPr>
              <a:t>malicious </a:t>
            </a:r>
            <a:r>
              <a:rPr lang="en-US" altLang="ko-KR" dirty="0" smtClean="0">
                <a:latin typeface="Calibri" charset="0"/>
              </a:rPr>
              <a:t>	behaviors </a:t>
            </a:r>
            <a:r>
              <a:rPr lang="en-US" altLang="ko-KR" dirty="0">
                <a:latin typeface="Calibri" charset="0"/>
              </a:rPr>
              <a:t>introduces low accuracy</a:t>
            </a:r>
            <a:endParaRPr lang="ko-KR" altLang="en-US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smtClean="0"/>
              <a:t>Potentially malicious t</a:t>
            </a:r>
            <a:r>
              <a:rPr lang="en-US" altLang="ko-KR" sz="2800" dirty="0" smtClean="0"/>
              <a:t>hird-party libraries</a:t>
            </a:r>
            <a:endParaRPr lang="en-US" sz="2800" dirty="0" smtClean="0"/>
          </a:p>
          <a:p>
            <a:pPr lvl="1"/>
            <a:r>
              <a:rPr lang="en-US" sz="2400" dirty="0" smtClean="0"/>
              <a:t>Obfuscated </a:t>
            </a:r>
            <a:r>
              <a:rPr lang="en-US" altLang="ko-KR" sz="2400" dirty="0" smtClean="0"/>
              <a:t>code </a:t>
            </a:r>
            <a:r>
              <a:rPr lang="en-US" altLang="ko-KR" sz="2400" dirty="0"/>
              <a:t>and </a:t>
            </a:r>
            <a:r>
              <a:rPr lang="en-US" altLang="ko-KR" sz="2400" dirty="0" smtClean="0"/>
              <a:t>logic</a:t>
            </a:r>
            <a:endParaRPr lang="en-US" sz="2400" dirty="0" smtClean="0"/>
          </a:p>
          <a:p>
            <a:r>
              <a:rPr lang="en-US" sz="2800" dirty="0" smtClean="0"/>
              <a:t>Use of </a:t>
            </a:r>
            <a:r>
              <a:rPr lang="en-US" sz="2800" dirty="0"/>
              <a:t>dynamic </a:t>
            </a:r>
            <a:r>
              <a:rPr lang="en-US" sz="2800" dirty="0" smtClean="0"/>
              <a:t>features</a:t>
            </a:r>
            <a:br>
              <a:rPr lang="en-US" sz="2800" dirty="0" smtClean="0"/>
            </a:br>
            <a:r>
              <a:rPr lang="en-US" sz="2800" dirty="0" smtClean="0"/>
              <a:t>(e.g</a:t>
            </a:r>
            <a:r>
              <a:rPr lang="en-US" sz="2800" dirty="0"/>
              <a:t>., JNI, </a:t>
            </a:r>
            <a:r>
              <a:rPr lang="en-US" sz="2800" dirty="0" smtClean="0"/>
              <a:t>reflection</a:t>
            </a:r>
            <a:r>
              <a:rPr lang="en-US" sz="2800" dirty="0"/>
              <a:t>, </a:t>
            </a:r>
            <a:r>
              <a:rPr lang="en-US" sz="2800" dirty="0" smtClean="0"/>
              <a:t>multi-threading)</a:t>
            </a:r>
          </a:p>
          <a:p>
            <a:r>
              <a:rPr lang="en-US" sz="2800" dirty="0" smtClean="0"/>
              <a:t>App developers</a:t>
            </a:r>
            <a:r>
              <a:rPr lang="en-US" dirty="0"/>
              <a:t> </a:t>
            </a:r>
            <a:r>
              <a:rPr lang="en-US" sz="2800" dirty="0" smtClean="0"/>
              <a:t>specifying permissions of</a:t>
            </a:r>
            <a:br>
              <a:rPr lang="en-US" sz="2800" dirty="0" smtClean="0"/>
            </a:br>
            <a:r>
              <a:rPr lang="en-US" sz="2800" dirty="0" smtClean="0"/>
              <a:t>each third-party library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design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624" y="2501689"/>
            <a:ext cx="8802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Adjusting permissions dynamically</a:t>
            </a:r>
          </a:p>
          <a:p>
            <a:r>
              <a:rPr lang="en-US" sz="4400" dirty="0" smtClean="0"/>
              <a:t>whenever an app requests a resource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Permission Adjustment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348" y="1938656"/>
            <a:ext cx="8904932" cy="3863818"/>
            <a:chOff x="66348" y="1938656"/>
            <a:chExt cx="8904932" cy="3863818"/>
          </a:xfrm>
        </p:grpSpPr>
        <p:sp>
          <p:nvSpPr>
            <p:cNvPr id="15" name="Shape 70"/>
            <p:cNvSpPr txBox="1"/>
            <p:nvPr/>
          </p:nvSpPr>
          <p:spPr>
            <a:xfrm>
              <a:off x="3333185" y="4699321"/>
              <a:ext cx="5638095" cy="110315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sz="3200" dirty="0" smtClean="0"/>
                <a:t>Permissions of third-party library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Location</a:t>
              </a:r>
              <a:endParaRPr lang="ko-KR" altLang="en-US" sz="1600" dirty="0"/>
            </a:p>
          </p:txBody>
        </p:sp>
        <p:sp>
          <p:nvSpPr>
            <p:cNvPr id="7" name="Shape 70"/>
            <p:cNvSpPr txBox="1"/>
            <p:nvPr/>
          </p:nvSpPr>
          <p:spPr>
            <a:xfrm>
              <a:off x="3333184" y="3103700"/>
              <a:ext cx="5638096" cy="1418166"/>
            </a:xfrm>
            <a:prstGeom prst="rect">
              <a:avLst/>
            </a:prstGeom>
            <a:solidFill>
              <a:srgbClr val="EFEFEF"/>
            </a:solidFill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sz="3200" dirty="0" smtClean="0"/>
                <a:t>Permissions of host application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Location</a:t>
              </a:r>
              <a:endParaRPr lang="ko-KR" altLang="en-US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Contacts</a:t>
              </a:r>
              <a:endParaRPr lang="ko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113" y="1938656"/>
              <a:ext cx="7541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When executing the </a:t>
              </a:r>
              <a:r>
                <a:rPr lang="en-US" altLang="ko-KR" sz="3200" b="1" dirty="0" smtClean="0"/>
                <a:t>host application’s code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48" y="3553951"/>
              <a:ext cx="26443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App Permissions</a:t>
              </a:r>
              <a:endParaRPr lang="ko-KR" altLang="en-US" sz="2800" b="1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710662" y="3614663"/>
              <a:ext cx="497840" cy="3962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8" y="1938656"/>
            <a:ext cx="8904932" cy="3863818"/>
            <a:chOff x="66348" y="1938656"/>
            <a:chExt cx="8904932" cy="3863818"/>
          </a:xfrm>
        </p:grpSpPr>
        <p:sp>
          <p:nvSpPr>
            <p:cNvPr id="12" name="Shape 70"/>
            <p:cNvSpPr txBox="1"/>
            <p:nvPr/>
          </p:nvSpPr>
          <p:spPr>
            <a:xfrm>
              <a:off x="3333185" y="4699321"/>
              <a:ext cx="5638095" cy="1103153"/>
            </a:xfrm>
            <a:prstGeom prst="rect">
              <a:avLst/>
            </a:prstGeom>
            <a:solidFill>
              <a:srgbClr val="EFEFEF"/>
            </a:solidFill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sz="3200" dirty="0" smtClean="0"/>
                <a:t>Permissions of third-party library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Location</a:t>
              </a:r>
              <a:endParaRPr lang="ko-KR" altLang="en-US" sz="1600" dirty="0"/>
            </a:p>
          </p:txBody>
        </p:sp>
        <p:sp>
          <p:nvSpPr>
            <p:cNvPr id="13" name="Shape 70"/>
            <p:cNvSpPr txBox="1"/>
            <p:nvPr/>
          </p:nvSpPr>
          <p:spPr>
            <a:xfrm>
              <a:off x="3333184" y="3103700"/>
              <a:ext cx="5638096" cy="1418166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sz="3200" dirty="0" smtClean="0"/>
                <a:t>Permissions of host application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Location</a:t>
              </a:r>
              <a:endParaRPr lang="ko-KR" altLang="en-US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" sz="2400" dirty="0" smtClean="0"/>
                <a:t>Contacts</a:t>
              </a:r>
              <a:endParaRPr lang="ko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0113" y="1938656"/>
              <a:ext cx="7541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When executing the </a:t>
              </a:r>
              <a:r>
                <a:rPr lang="en-US" altLang="ko-KR" sz="3200" b="1" dirty="0"/>
                <a:t>3</a:t>
              </a:r>
              <a:r>
                <a:rPr lang="en-US" altLang="ko-KR" sz="3200" b="1" baseline="30000" dirty="0"/>
                <a:t>rd</a:t>
              </a:r>
              <a:r>
                <a:rPr lang="en-US" altLang="ko-KR" sz="3200" b="1" dirty="0"/>
                <a:t>-party lib’s code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348" y="4992065"/>
              <a:ext cx="26443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App Permissions</a:t>
              </a:r>
              <a:endParaRPr lang="ko-KR" altLang="en-US" sz="2800" b="1" dirty="0"/>
            </a:p>
          </p:txBody>
        </p:sp>
        <p:sp>
          <p:nvSpPr>
            <p:cNvPr id="17" name="오른쪽 화살표 9"/>
            <p:cNvSpPr/>
            <p:nvPr/>
          </p:nvSpPr>
          <p:spPr>
            <a:xfrm>
              <a:off x="2710662" y="5052777"/>
              <a:ext cx="497840" cy="3962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Executed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7724"/>
            <a:ext cx="8229600" cy="452596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ko-KR" dirty="0"/>
              <a:t>Identify the principal </a:t>
            </a:r>
            <a:r>
              <a:rPr lang="en-US" altLang="ko-KR" dirty="0" smtClean="0"/>
              <a:t>using </a:t>
            </a:r>
            <a:r>
              <a:rPr lang="en-US" altLang="ko-KR" dirty="0" smtClean="0">
                <a:solidFill>
                  <a:srgbClr val="FF0000"/>
                </a:solidFill>
              </a:rPr>
              <a:t>stack </a:t>
            </a:r>
            <a:r>
              <a:rPr lang="en-US" altLang="ko-KR" dirty="0">
                <a:solidFill>
                  <a:srgbClr val="FF0000"/>
                </a:solidFill>
              </a:rPr>
              <a:t>inspection</a:t>
            </a:r>
            <a:endParaRPr lang="ko-KR" altLang="en-US" dirty="0">
              <a:solidFill>
                <a:srgbClr val="FF00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altLang="ko-KR" dirty="0" smtClean="0"/>
              <a:t>Apply the </a:t>
            </a:r>
            <a:r>
              <a:rPr lang="en-US" altLang="ko-KR" dirty="0"/>
              <a:t>stack inspection </a:t>
            </a:r>
            <a:r>
              <a:rPr lang="en-US" altLang="ko-KR" dirty="0" smtClean="0"/>
              <a:t>to </a:t>
            </a:r>
            <a:r>
              <a:rPr lang="en-US" altLang="ko-KR" dirty="0">
                <a:solidFill>
                  <a:srgbClr val="FF0000"/>
                </a:solidFill>
              </a:rPr>
              <a:t>Android</a:t>
            </a:r>
            <a:endParaRPr lang="ko-KR" altLang="en-US" dirty="0">
              <a:solidFill>
                <a:srgbClr val="FF00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Protect the </a:t>
            </a:r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 of call stack information against attacks via:</a:t>
            </a:r>
            <a:endParaRPr lang="en-US" altLang="ko-KR" dirty="0" smtClean="0"/>
          </a:p>
          <a:p>
            <a:pPr lvl="1"/>
            <a:r>
              <a:rPr lang="en-US" dirty="0" smtClean="0"/>
              <a:t>JNI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Stack Inspection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Security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Process of determining the </a:t>
            </a:r>
            <a:r>
              <a:rPr lang="en-US" altLang="ko-KR" dirty="0" smtClean="0">
                <a:solidFill>
                  <a:srgbClr val="FF0000"/>
                </a:solidFill>
              </a:rPr>
              <a:t>permissions</a:t>
            </a:r>
            <a:r>
              <a:rPr lang="en-US" altLang="ko-KR" dirty="0" smtClean="0"/>
              <a:t> allowed to the current thread according to </a:t>
            </a:r>
            <a:r>
              <a:rPr lang="en-US" altLang="ko-KR" dirty="0" smtClean="0">
                <a:solidFill>
                  <a:srgbClr val="FF0000"/>
                </a:solidFill>
              </a:rPr>
              <a:t>principals</a:t>
            </a:r>
            <a:r>
              <a:rPr lang="en-US" altLang="ko-KR" dirty="0" smtClean="0"/>
              <a:t> shown in the </a:t>
            </a:r>
            <a:r>
              <a:rPr lang="en-US" altLang="ko-KR" dirty="0" smtClean="0">
                <a:solidFill>
                  <a:srgbClr val="FF0000"/>
                </a:solidFill>
              </a:rPr>
              <a:t>call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3724"/>
              </p:ext>
            </p:extLst>
          </p:nvPr>
        </p:nvGraphicFramePr>
        <p:xfrm>
          <a:off x="732025" y="3691259"/>
          <a:ext cx="432676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55"/>
                <a:gridCol w="668404"/>
                <a:gridCol w="3201107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Call</a:t>
                      </a:r>
                      <a:r>
                        <a:rPr lang="en-US" sz="2400" baseline="0" dirty="0" smtClean="0"/>
                        <a:t> stack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400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com.A.functionA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com.B.functionB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com.C.functionC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60275" y="3978641"/>
            <a:ext cx="24914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Perm = Perm(A)</a:t>
            </a:r>
            <a:br>
              <a:rPr lang="en-US" altLang="ko-KR" sz="2800" dirty="0" smtClean="0"/>
            </a:br>
            <a:r>
              <a:rPr lang="en-US" altLang="ko-KR" sz="2800" dirty="0" smtClean="0"/>
              <a:t>∩ Perm(B)</a:t>
            </a:r>
            <a:br>
              <a:rPr lang="en-US" altLang="ko-KR" sz="2800" dirty="0" smtClean="0"/>
            </a:br>
            <a:r>
              <a:rPr lang="en-US" altLang="ko-KR" sz="2800" dirty="0" smtClean="0"/>
              <a:t>∩ Perm(C)</a:t>
            </a:r>
            <a:endParaRPr lang="ko-KR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latin typeface="Calibri"/>
              </a:rPr>
              <a:t>Inter-process Stack Inspection</a:t>
            </a:r>
            <a:r>
              <a:rPr lang="ko-KR" altLang="x-none" dirty="0" smtClean="0">
                <a:latin typeface="맑은 고딕" charset="0"/>
              </a:rPr>
              <a:t> </a:t>
            </a:r>
            <a:endParaRPr lang="ko-KR" altLang="x-none" dirty="0">
              <a:latin typeface="맑은 고딕" charset="0"/>
            </a:endParaRPr>
          </a:p>
        </p:txBody>
      </p:sp>
      <p:sp>
        <p:nvSpPr>
          <p:cNvPr id="5" name="Shape 30"/>
          <p:cNvSpPr/>
          <p:nvPr/>
        </p:nvSpPr>
        <p:spPr>
          <a:xfrm>
            <a:off x="4174344" y="4334702"/>
            <a:ext cx="1196460" cy="67431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" sz="2000" dirty="0"/>
              <a:t>Internet</a:t>
            </a:r>
            <a:endParaRPr lang="ko-KR" altLang="ko" sz="2000" dirty="0"/>
          </a:p>
        </p:txBody>
      </p:sp>
      <p:sp>
        <p:nvSpPr>
          <p:cNvPr id="6" name="Shape 31"/>
          <p:cNvSpPr/>
          <p:nvPr/>
        </p:nvSpPr>
        <p:spPr>
          <a:xfrm>
            <a:off x="1799716" y="2947905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7" name="Shape 32"/>
          <p:cNvSpPr/>
          <p:nvPr/>
        </p:nvSpPr>
        <p:spPr>
          <a:xfrm>
            <a:off x="2056179" y="2093029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/>
              <a:t>App</a:t>
            </a:r>
            <a:endParaRPr lang="ko-KR" altLang="en-US" sz="2000" dirty="0"/>
          </a:p>
        </p:txBody>
      </p:sp>
      <p:cxnSp>
        <p:nvCxnSpPr>
          <p:cNvPr id="8" name="Shape 35"/>
          <p:cNvCxnSpPr/>
          <p:nvPr/>
        </p:nvCxnSpPr>
        <p:spPr>
          <a:xfrm>
            <a:off x="450913" y="4078240"/>
            <a:ext cx="7579124" cy="6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36"/>
          <p:cNvSpPr txBox="1"/>
          <p:nvPr/>
        </p:nvSpPr>
        <p:spPr>
          <a:xfrm>
            <a:off x="450913" y="4040245"/>
            <a:ext cx="1200487" cy="40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Kernel</a:t>
            </a:r>
            <a:r>
              <a:rPr lang="ko" altLang="en-US" sz="1400" dirty="0">
                <a:latin typeface="Calibri" charset="0"/>
              </a:rPr>
              <a:t> </a:t>
            </a:r>
            <a:r>
              <a:rPr lang="en-US" altLang="ko" sz="1400" dirty="0">
                <a:latin typeface="Calibri" charset="0"/>
              </a:rPr>
              <a:t>Space</a:t>
            </a:r>
            <a:r>
              <a:rPr lang="ko" altLang="en-US" sz="1400" dirty="0">
                <a:latin typeface="Calibri" charset="0"/>
              </a:rPr>
              <a:t>  </a:t>
            </a:r>
            <a:endParaRPr lang="ko-KR" altLang="en-US" sz="1400" dirty="0">
              <a:latin typeface="Calibri" charset="0"/>
            </a:endParaRPr>
          </a:p>
        </p:txBody>
      </p:sp>
      <p:sp>
        <p:nvSpPr>
          <p:cNvPr id="10" name="Shape 46"/>
          <p:cNvSpPr txBox="1"/>
          <p:nvPr/>
        </p:nvSpPr>
        <p:spPr>
          <a:xfrm>
            <a:off x="450913" y="3736290"/>
            <a:ext cx="1135800" cy="4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User Space</a:t>
            </a:r>
          </a:p>
        </p:txBody>
      </p:sp>
      <p:sp>
        <p:nvSpPr>
          <p:cNvPr id="11" name="Shape 30"/>
          <p:cNvSpPr/>
          <p:nvPr/>
        </p:nvSpPr>
        <p:spPr>
          <a:xfrm>
            <a:off x="6178551" y="4315705"/>
            <a:ext cx="1329730" cy="67468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x-none" sz="2000" dirty="0"/>
              <a:t>SD Card</a:t>
            </a:r>
            <a:endParaRPr lang="ko-KR" altLang="ko" sz="2000" dirty="0"/>
          </a:p>
        </p:txBody>
      </p:sp>
      <p:sp>
        <p:nvSpPr>
          <p:cNvPr id="12" name="Shape 30"/>
          <p:cNvSpPr/>
          <p:nvPr/>
        </p:nvSpPr>
        <p:spPr>
          <a:xfrm>
            <a:off x="1809188" y="4325204"/>
            <a:ext cx="1508543" cy="69331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" sz="2000" dirty="0"/>
              <a:t>File</a:t>
            </a:r>
            <a:r>
              <a:rPr lang="ko" altLang="en-US" sz="2000" dirty="0"/>
              <a:t> </a:t>
            </a:r>
            <a:r>
              <a:rPr lang="en-US" altLang="ko" sz="2000" dirty="0"/>
              <a:t>Sysm</a:t>
            </a:r>
            <a:endParaRPr lang="ko-KR" altLang="en-US" sz="2000" dirty="0"/>
          </a:p>
        </p:txBody>
      </p:sp>
      <p:sp>
        <p:nvSpPr>
          <p:cNvPr id="14" name="Shape 31"/>
          <p:cNvSpPr/>
          <p:nvPr/>
        </p:nvSpPr>
        <p:spPr>
          <a:xfrm>
            <a:off x="3860725" y="2938406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5" name="Shape 32"/>
          <p:cNvSpPr/>
          <p:nvPr/>
        </p:nvSpPr>
        <p:spPr>
          <a:xfrm>
            <a:off x="3974787" y="2102528"/>
            <a:ext cx="1179016" cy="7334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x-none" sz="2000" dirty="0" err="1"/>
              <a:t>LocationManager</a:t>
            </a:r>
            <a:endParaRPr lang="ko-KR" altLang="en-US" sz="2000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5865032" y="150474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>
                <a:solidFill>
                  <a:srgbClr val="C0504D"/>
                </a:solidFill>
                <a:latin typeface="맑은 고딕"/>
              </a:rPr>
              <a:t>Permission Checker</a:t>
            </a:r>
            <a:endParaRPr lang="ko-KR" altLang="en-US" dirty="0">
              <a:solidFill>
                <a:srgbClr val="C0504D"/>
              </a:solidFill>
              <a:latin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97575" y="1950550"/>
            <a:ext cx="1893435" cy="199724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hape 31"/>
          <p:cNvSpPr/>
          <p:nvPr/>
        </p:nvSpPr>
        <p:spPr>
          <a:xfrm>
            <a:off x="6406545" y="2976400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7" name="Shape 32"/>
          <p:cNvSpPr/>
          <p:nvPr/>
        </p:nvSpPr>
        <p:spPr>
          <a:xfrm>
            <a:off x="6663007" y="2112026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/>
              <a:t>PM</a:t>
            </a:r>
            <a:endParaRPr lang="ko-KR" altLang="en-US" sz="2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58290" y="4211221"/>
            <a:ext cx="1893888" cy="94272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3185" y="515158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>
                <a:solidFill>
                  <a:srgbClr val="C0504D"/>
                </a:solidFill>
                <a:latin typeface="맑은 고딕"/>
              </a:rPr>
              <a:t>Permission Checker</a:t>
            </a:r>
            <a:endParaRPr lang="ko-KR" altLang="en-US" dirty="0">
              <a:solidFill>
                <a:srgbClr val="C0504D"/>
              </a:solidFill>
              <a:latin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rcRect l="28774" t="5827" r="24057" b="8216"/>
          <a:stretch>
            <a:fillRect/>
          </a:stretch>
        </p:blipFill>
        <p:spPr>
          <a:xfrm>
            <a:off x="457200" y="1758645"/>
            <a:ext cx="2321795" cy="4255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3</a:t>
            </a:r>
            <a:r>
              <a:rPr lang="en-US" altLang="ko-KR" sz="3600" b="1" baseline="30000" dirty="0"/>
              <a:t>rd</a:t>
            </a:r>
            <a:r>
              <a:rPr lang="en-US" altLang="ko-KR" sz="3600" b="1" dirty="0"/>
              <a:t>-party libraries become popular in Android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665878" y="2313881"/>
            <a:ext cx="1934618" cy="3144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Application</a:t>
            </a:r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 smtClean="0"/>
          </a:p>
          <a:p>
            <a:pPr algn="ctr"/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70932" y="4479319"/>
            <a:ext cx="1694329" cy="828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/>
              </a:rPr>
              <a:t>3r</a:t>
            </a:r>
            <a:r>
              <a:rPr lang="en-US" altLang="ko-KR" dirty="0" smtClean="0">
                <a:latin typeface="맑은 고딕"/>
              </a:rPr>
              <a:t>d-party</a:t>
            </a:r>
            <a:r>
              <a:rPr lang="ko-KR" altLang="en-US" dirty="0" smtClean="0">
                <a:latin typeface="맑은 고딕"/>
              </a:rPr>
              <a:t> </a:t>
            </a:r>
            <a:r>
              <a:rPr lang="en-US" altLang="ko-KR" dirty="0" smtClean="0">
                <a:latin typeface="맑은 고딕"/>
              </a:rPr>
              <a:t>libraries</a:t>
            </a:r>
            <a:endParaRPr lang="ko-KR" altLang="en-US" dirty="0">
              <a:latin typeface="맑은 고딕"/>
            </a:endParaRPr>
          </a:p>
        </p:txBody>
      </p:sp>
      <p:grpSp>
        <p:nvGrpSpPr>
          <p:cNvPr id="30" name="그룹 12"/>
          <p:cNvGrpSpPr/>
          <p:nvPr/>
        </p:nvGrpSpPr>
        <p:grpSpPr>
          <a:xfrm>
            <a:off x="2465261" y="2118274"/>
            <a:ext cx="6389874" cy="3535848"/>
            <a:chOff x="2465261" y="2118274"/>
            <a:chExt cx="6389874" cy="3535848"/>
          </a:xfrm>
        </p:grpSpPr>
        <p:sp>
          <p:nvSpPr>
            <p:cNvPr id="15" name="모서리가 둥근 직사각형 15"/>
            <p:cNvSpPr/>
            <p:nvPr/>
          </p:nvSpPr>
          <p:spPr>
            <a:xfrm>
              <a:off x="3113240" y="2118274"/>
              <a:ext cx="5741895" cy="35358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Shape 31"/>
            <p:cNvPicPr preferRelativeResize="0"/>
            <p:nvPr/>
          </p:nvPicPr>
          <p:blipFill rotWithShape="1">
            <a:blip r:embed="rId4">
              <a:alphaModFix/>
            </a:blip>
            <a:srcRect t="19956" b="19204"/>
            <a:stretch/>
          </p:blipFill>
          <p:spPr>
            <a:xfrm>
              <a:off x="3569699" y="2501151"/>
              <a:ext cx="1709250" cy="779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3832" y="2614255"/>
              <a:ext cx="2635474" cy="62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21292" y="3527268"/>
              <a:ext cx="2364474" cy="945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34"/>
            <p:cNvPicPr preferRelativeResize="0"/>
            <p:nvPr/>
          </p:nvPicPr>
          <p:blipFill rotWithShape="1">
            <a:blip r:embed="rId7">
              <a:alphaModFix/>
            </a:blip>
            <a:srcRect t="22321" b="27087"/>
            <a:stretch/>
          </p:blipFill>
          <p:spPr>
            <a:xfrm>
              <a:off x="3466225" y="3603810"/>
              <a:ext cx="1916199" cy="726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20029" y="4472148"/>
              <a:ext cx="2635474" cy="9417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그림 23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19969" y="4585061"/>
              <a:ext cx="2743200" cy="950400"/>
            </a:xfrm>
            <a:prstGeom prst="rect">
              <a:avLst/>
            </a:prstGeom>
          </p:spPr>
        </p:pic>
        <p:pic>
          <p:nvPicPr>
            <p:cNvPr id="4" name="그림 24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9264" y="4811079"/>
              <a:ext cx="1524000" cy="381000"/>
            </a:xfrm>
            <a:prstGeom prst="rect">
              <a:avLst/>
            </a:prstGeom>
          </p:spPr>
        </p:pic>
        <p:cxnSp>
          <p:nvCxnSpPr>
            <p:cNvPr id="17" name="직선 연결선[R] 25"/>
            <p:cNvCxnSpPr/>
            <p:nvPr/>
          </p:nvCxnSpPr>
          <p:spPr>
            <a:xfrm flipV="1">
              <a:off x="2465261" y="2699047"/>
              <a:ext cx="647979" cy="17802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[R] 26"/>
            <p:cNvCxnSpPr/>
            <p:nvPr/>
          </p:nvCxnSpPr>
          <p:spPr>
            <a:xfrm>
              <a:off x="2480351" y="5308159"/>
              <a:ext cx="985874" cy="2936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770932" y="2901400"/>
            <a:ext cx="1694329" cy="1404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/>
              </a:rPr>
              <a:t>Host</a:t>
            </a:r>
            <a:r>
              <a:rPr lang="ko-KR" altLang="en-US" dirty="0" smtClean="0">
                <a:latin typeface="맑은 고딕"/>
              </a:rPr>
              <a:t> </a:t>
            </a:r>
            <a:r>
              <a:rPr lang="en-US" altLang="ko-KR" dirty="0" smtClean="0">
                <a:latin typeface="맑은 고딕"/>
              </a:rPr>
              <a:t>code </a:t>
            </a:r>
            <a:endParaRPr lang="ko-KR" altLang="en-US" dirty="0">
              <a:latin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817" y="5842730"/>
            <a:ext cx="8807476" cy="70788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Ad, Analytics, Game engine, Billing, Social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2909713"/>
            <a:ext cx="8004565" cy="1015663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/>
                </a:solidFill>
              </a:rPr>
              <a:t>How can we trust them?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latin typeface="Calibri"/>
              </a:rPr>
              <a:t>Inter-process Stack Inspection</a:t>
            </a:r>
            <a:r>
              <a:rPr lang="ko-KR" altLang="x-none" dirty="0" smtClean="0">
                <a:latin typeface="맑은 고딕" charset="0"/>
              </a:rPr>
              <a:t> </a:t>
            </a:r>
            <a:endParaRPr lang="ko-KR" altLang="x-none" dirty="0">
              <a:latin typeface="맑은 고딕" charset="0"/>
            </a:endParaRPr>
          </a:p>
        </p:txBody>
      </p:sp>
      <p:sp>
        <p:nvSpPr>
          <p:cNvPr id="5" name="Shape 30"/>
          <p:cNvSpPr/>
          <p:nvPr/>
        </p:nvSpPr>
        <p:spPr>
          <a:xfrm>
            <a:off x="4174344" y="4334702"/>
            <a:ext cx="1196460" cy="67431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" sz="2000" dirty="0"/>
              <a:t>Internet</a:t>
            </a:r>
            <a:endParaRPr lang="ko-KR" altLang="ko" sz="2000" dirty="0"/>
          </a:p>
        </p:txBody>
      </p:sp>
      <p:sp>
        <p:nvSpPr>
          <p:cNvPr id="6" name="Shape 31"/>
          <p:cNvSpPr/>
          <p:nvPr/>
        </p:nvSpPr>
        <p:spPr>
          <a:xfrm>
            <a:off x="1799716" y="2947905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7" name="Shape 32"/>
          <p:cNvSpPr/>
          <p:nvPr/>
        </p:nvSpPr>
        <p:spPr>
          <a:xfrm>
            <a:off x="2056179" y="2093029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/>
              <a:t>App</a:t>
            </a:r>
            <a:endParaRPr lang="ko-KR" altLang="en-US" sz="2000" dirty="0"/>
          </a:p>
        </p:txBody>
      </p:sp>
      <p:cxnSp>
        <p:nvCxnSpPr>
          <p:cNvPr id="8" name="Shape 35"/>
          <p:cNvCxnSpPr/>
          <p:nvPr/>
        </p:nvCxnSpPr>
        <p:spPr>
          <a:xfrm>
            <a:off x="450913" y="4078240"/>
            <a:ext cx="7579124" cy="6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36"/>
          <p:cNvSpPr txBox="1"/>
          <p:nvPr/>
        </p:nvSpPr>
        <p:spPr>
          <a:xfrm>
            <a:off x="450913" y="4040245"/>
            <a:ext cx="1200487" cy="40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Kernel</a:t>
            </a:r>
            <a:r>
              <a:rPr lang="ko" altLang="en-US" sz="1400" dirty="0">
                <a:latin typeface="Calibri" charset="0"/>
              </a:rPr>
              <a:t> </a:t>
            </a:r>
            <a:r>
              <a:rPr lang="en-US" altLang="ko" sz="1400" dirty="0">
                <a:latin typeface="Calibri" charset="0"/>
              </a:rPr>
              <a:t>Space</a:t>
            </a:r>
            <a:r>
              <a:rPr lang="ko" altLang="en-US" sz="1400" dirty="0">
                <a:latin typeface="Calibri" charset="0"/>
              </a:rPr>
              <a:t>  </a:t>
            </a:r>
            <a:endParaRPr lang="ko-KR" altLang="en-US" sz="1400" dirty="0">
              <a:latin typeface="Calibri" charset="0"/>
            </a:endParaRPr>
          </a:p>
        </p:txBody>
      </p:sp>
      <p:sp>
        <p:nvSpPr>
          <p:cNvPr id="10" name="Shape 46"/>
          <p:cNvSpPr txBox="1"/>
          <p:nvPr/>
        </p:nvSpPr>
        <p:spPr>
          <a:xfrm>
            <a:off x="450913" y="3736290"/>
            <a:ext cx="1135800" cy="4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User Space</a:t>
            </a:r>
          </a:p>
        </p:txBody>
      </p:sp>
      <p:sp>
        <p:nvSpPr>
          <p:cNvPr id="11" name="Shape 30"/>
          <p:cNvSpPr/>
          <p:nvPr/>
        </p:nvSpPr>
        <p:spPr>
          <a:xfrm>
            <a:off x="6178551" y="4315705"/>
            <a:ext cx="1329730" cy="67468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x-none" sz="2000" dirty="0"/>
              <a:t>SD Card</a:t>
            </a:r>
            <a:endParaRPr lang="ko-KR" altLang="ko" sz="2000" dirty="0"/>
          </a:p>
        </p:txBody>
      </p:sp>
      <p:sp>
        <p:nvSpPr>
          <p:cNvPr id="12" name="Shape 30"/>
          <p:cNvSpPr/>
          <p:nvPr/>
        </p:nvSpPr>
        <p:spPr>
          <a:xfrm>
            <a:off x="1809188" y="4325204"/>
            <a:ext cx="1508543" cy="69331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" sz="2000" dirty="0"/>
              <a:t>File</a:t>
            </a:r>
            <a:r>
              <a:rPr lang="ko" altLang="en-US" sz="2000" dirty="0"/>
              <a:t> </a:t>
            </a:r>
            <a:r>
              <a:rPr lang="en-US" altLang="ko" sz="2000" dirty="0"/>
              <a:t>Sysm</a:t>
            </a:r>
            <a:endParaRPr lang="ko-KR" altLang="en-US" sz="2000" dirty="0"/>
          </a:p>
        </p:txBody>
      </p:sp>
      <p:sp>
        <p:nvSpPr>
          <p:cNvPr id="14" name="Shape 31"/>
          <p:cNvSpPr/>
          <p:nvPr/>
        </p:nvSpPr>
        <p:spPr>
          <a:xfrm>
            <a:off x="3860725" y="2938406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5" name="Shape 32"/>
          <p:cNvSpPr/>
          <p:nvPr/>
        </p:nvSpPr>
        <p:spPr>
          <a:xfrm>
            <a:off x="3974787" y="2102528"/>
            <a:ext cx="1179016" cy="7334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x-none" sz="2000" dirty="0" err="1"/>
              <a:t>LocationManager</a:t>
            </a:r>
            <a:endParaRPr lang="ko-KR" altLang="en-US" sz="2000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5865032" y="150474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>
                <a:solidFill>
                  <a:srgbClr val="C0504D"/>
                </a:solidFill>
                <a:latin typeface="맑은 고딕"/>
              </a:rPr>
              <a:t>Permission Checker</a:t>
            </a:r>
            <a:endParaRPr lang="ko-KR" altLang="en-US" dirty="0">
              <a:solidFill>
                <a:srgbClr val="C0504D"/>
              </a:solidFill>
              <a:latin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97575" y="1950550"/>
            <a:ext cx="1893435" cy="199724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hape 31"/>
          <p:cNvSpPr/>
          <p:nvPr/>
        </p:nvSpPr>
        <p:spPr>
          <a:xfrm>
            <a:off x="6406545" y="2976400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7" name="Shape 32"/>
          <p:cNvSpPr/>
          <p:nvPr/>
        </p:nvSpPr>
        <p:spPr>
          <a:xfrm>
            <a:off x="6663007" y="2112026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/>
              <a:t>PM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141896" y="3737379"/>
            <a:ext cx="914400" cy="2077663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hape 71"/>
          <p:cNvSpPr/>
          <p:nvPr/>
        </p:nvSpPr>
        <p:spPr>
          <a:xfrm>
            <a:off x="2326181" y="5848198"/>
            <a:ext cx="4477200" cy="674100"/>
          </a:xfrm>
          <a:prstGeom prst="rect">
            <a:avLst/>
          </a:prstGeom>
          <a:solidFill>
            <a:srgbClr val="DCE6F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 dirty="0"/>
              <a:t>Stack Transmission Channel</a:t>
            </a:r>
          </a:p>
        </p:txBody>
      </p:sp>
      <p:cxnSp>
        <p:nvCxnSpPr>
          <p:cNvPr id="25" name="직선 화살표 연결선 24"/>
          <p:cNvCxnSpPr>
            <a:stCxn id="27" idx="2"/>
          </p:cNvCxnSpPr>
          <p:nvPr/>
        </p:nvCxnSpPr>
        <p:spPr>
          <a:xfrm>
            <a:off x="2496739" y="3625705"/>
            <a:ext cx="544621" cy="2156003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hape 31"/>
          <p:cNvSpPr/>
          <p:nvPr/>
        </p:nvSpPr>
        <p:spPr>
          <a:xfrm>
            <a:off x="1952117" y="3018933"/>
            <a:ext cx="1089244" cy="606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sz="2000" dirty="0" smtClean="0"/>
              <a:t>Stack Tracer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libri" charset="0"/>
              </a:rPr>
              <a:t>Potential Attack Surface</a:t>
            </a:r>
            <a:endParaRPr lang="ko-KR" altLang="x-none" dirty="0">
              <a:latin typeface="맑은 고딕" charset="0"/>
            </a:endParaRPr>
          </a:p>
        </p:txBody>
      </p:sp>
      <p:sp>
        <p:nvSpPr>
          <p:cNvPr id="6" name="Shape 31"/>
          <p:cNvSpPr/>
          <p:nvPr/>
        </p:nvSpPr>
        <p:spPr>
          <a:xfrm>
            <a:off x="1980684" y="3150479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7" name="Shape 32"/>
          <p:cNvSpPr/>
          <p:nvPr/>
        </p:nvSpPr>
        <p:spPr>
          <a:xfrm>
            <a:off x="2237147" y="2295603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/>
              <a:t>App</a:t>
            </a:r>
            <a:endParaRPr lang="ko-KR" altLang="en-US" sz="2000" dirty="0"/>
          </a:p>
        </p:txBody>
      </p:sp>
      <p:cxnSp>
        <p:nvCxnSpPr>
          <p:cNvPr id="8" name="Shape 35"/>
          <p:cNvCxnSpPr/>
          <p:nvPr/>
        </p:nvCxnSpPr>
        <p:spPr>
          <a:xfrm>
            <a:off x="631881" y="4280814"/>
            <a:ext cx="7579124" cy="6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36"/>
          <p:cNvSpPr txBox="1"/>
          <p:nvPr/>
        </p:nvSpPr>
        <p:spPr>
          <a:xfrm>
            <a:off x="631881" y="4242819"/>
            <a:ext cx="1200487" cy="40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Kernel</a:t>
            </a:r>
            <a:r>
              <a:rPr lang="ko" altLang="en-US" sz="1400" dirty="0">
                <a:latin typeface="Calibri" charset="0"/>
              </a:rPr>
              <a:t> </a:t>
            </a:r>
            <a:r>
              <a:rPr lang="en-US" altLang="ko" sz="1400" dirty="0">
                <a:latin typeface="Calibri" charset="0"/>
              </a:rPr>
              <a:t>Space</a:t>
            </a:r>
            <a:r>
              <a:rPr lang="ko" altLang="en-US" sz="1400" dirty="0">
                <a:latin typeface="Calibri" charset="0"/>
              </a:rPr>
              <a:t>  </a:t>
            </a:r>
            <a:endParaRPr lang="ko-KR" altLang="en-US" sz="1400" dirty="0">
              <a:latin typeface="Calibri" charset="0"/>
            </a:endParaRPr>
          </a:p>
        </p:txBody>
      </p:sp>
      <p:sp>
        <p:nvSpPr>
          <p:cNvPr id="10" name="Shape 46"/>
          <p:cNvSpPr txBox="1"/>
          <p:nvPr/>
        </p:nvSpPr>
        <p:spPr>
          <a:xfrm>
            <a:off x="631881" y="3938864"/>
            <a:ext cx="1135800" cy="4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400" dirty="0"/>
              <a:t>User Space</a:t>
            </a:r>
          </a:p>
        </p:txBody>
      </p:sp>
      <p:sp>
        <p:nvSpPr>
          <p:cNvPr id="14" name="Shape 31"/>
          <p:cNvSpPr/>
          <p:nvPr/>
        </p:nvSpPr>
        <p:spPr>
          <a:xfrm>
            <a:off x="4041693" y="3140980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5" name="Shape 32"/>
          <p:cNvSpPr/>
          <p:nvPr/>
        </p:nvSpPr>
        <p:spPr>
          <a:xfrm>
            <a:off x="4155755" y="2305102"/>
            <a:ext cx="1179016" cy="7334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x-none" sz="2000" dirty="0" err="1"/>
              <a:t>LocationManager</a:t>
            </a:r>
            <a:endParaRPr lang="ko-KR" altLang="en-US" sz="2000" dirty="0" err="1"/>
          </a:p>
        </p:txBody>
      </p:sp>
      <p:sp>
        <p:nvSpPr>
          <p:cNvPr id="16" name="Shape 31"/>
          <p:cNvSpPr/>
          <p:nvPr/>
        </p:nvSpPr>
        <p:spPr>
          <a:xfrm>
            <a:off x="6587513" y="3178974"/>
            <a:ext cx="1408113" cy="74578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 err="1" smtClean="0"/>
              <a:t>Dalvik</a:t>
            </a:r>
            <a:endParaRPr lang="ko-KR" altLang="en-US" sz="2000" dirty="0"/>
          </a:p>
        </p:txBody>
      </p:sp>
      <p:sp>
        <p:nvSpPr>
          <p:cNvPr id="17" name="Shape 32"/>
          <p:cNvSpPr/>
          <p:nvPr/>
        </p:nvSpPr>
        <p:spPr>
          <a:xfrm>
            <a:off x="6843975" y="2314600"/>
            <a:ext cx="941248" cy="73300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dirty="0"/>
              <a:t>PM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>
            <a:endCxn id="16" idx="2"/>
          </p:cNvCxnSpPr>
          <p:nvPr/>
        </p:nvCxnSpPr>
        <p:spPr>
          <a:xfrm flipV="1">
            <a:off x="5802237" y="3924755"/>
            <a:ext cx="1489333" cy="881717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hape 71"/>
          <p:cNvSpPr/>
          <p:nvPr/>
        </p:nvSpPr>
        <p:spPr>
          <a:xfrm>
            <a:off x="2547184" y="4867595"/>
            <a:ext cx="4477200" cy="674100"/>
          </a:xfrm>
          <a:prstGeom prst="rect">
            <a:avLst/>
          </a:prstGeom>
          <a:solidFill>
            <a:srgbClr val="DCE6F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 dirty="0"/>
              <a:t>Stack Transmission Channel</a:t>
            </a:r>
          </a:p>
        </p:txBody>
      </p:sp>
      <p:sp>
        <p:nvSpPr>
          <p:cNvPr id="26" name="Shape 31"/>
          <p:cNvSpPr/>
          <p:nvPr/>
        </p:nvSpPr>
        <p:spPr>
          <a:xfrm>
            <a:off x="1980684" y="3151745"/>
            <a:ext cx="1408113" cy="745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-KR" altLang="en-US" sz="2000" dirty="0"/>
          </a:p>
        </p:txBody>
      </p:sp>
      <p:cxnSp>
        <p:nvCxnSpPr>
          <p:cNvPr id="25" name="직선 화살표 연결선 24"/>
          <p:cNvCxnSpPr>
            <a:stCxn id="27" idx="2"/>
          </p:cNvCxnSpPr>
          <p:nvPr/>
        </p:nvCxnSpPr>
        <p:spPr>
          <a:xfrm>
            <a:off x="2677707" y="3828279"/>
            <a:ext cx="1253200" cy="978193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hape 31"/>
          <p:cNvSpPr/>
          <p:nvPr/>
        </p:nvSpPr>
        <p:spPr>
          <a:xfrm>
            <a:off x="2133085" y="3221507"/>
            <a:ext cx="1089244" cy="606772"/>
          </a:xfrm>
          <a:prstGeom prst="rect">
            <a:avLst/>
          </a:prstGeom>
          <a:solidFill>
            <a:srgbClr val="DCE6F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sz="2000" dirty="0" smtClean="0"/>
              <a:t>Stack Tracer</a:t>
            </a:r>
            <a:endParaRPr lang="ko-KR" altLang="en-US" sz="2000" dirty="0"/>
          </a:p>
        </p:txBody>
      </p:sp>
      <p:grpSp>
        <p:nvGrpSpPr>
          <p:cNvPr id="18" name="그룹 37"/>
          <p:cNvGrpSpPr/>
          <p:nvPr/>
        </p:nvGrpSpPr>
        <p:grpSpPr>
          <a:xfrm>
            <a:off x="1008316" y="3150479"/>
            <a:ext cx="1672425" cy="551141"/>
            <a:chOff x="869430" y="3300767"/>
            <a:chExt cx="1672425" cy="551141"/>
          </a:xfrm>
        </p:grpSpPr>
        <p:pic>
          <p:nvPicPr>
            <p:cNvPr id="19" name="그림 38"/>
            <p:cNvPicPr>
              <a:picLocks noChangeAspect="1"/>
            </p:cNvPicPr>
            <p:nvPr/>
          </p:nvPicPr>
          <p:blipFill rotWithShape="1">
            <a:blip r:embed="rId3"/>
            <a:srcRect l="16943" r="13653"/>
            <a:stretch/>
          </p:blipFill>
          <p:spPr>
            <a:xfrm>
              <a:off x="2114787" y="3447996"/>
              <a:ext cx="427068" cy="40391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69430" y="3300767"/>
              <a:ext cx="718593" cy="369888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altLang="ko-KR" dirty="0">
                  <a:latin typeface="맑은 고딕"/>
                </a:rPr>
                <a:t>JNI</a:t>
              </a:r>
              <a:endParaRPr lang="ko-KR" altLang="en-US" dirty="0"/>
            </a:p>
          </p:txBody>
        </p:sp>
        <p:cxnSp>
          <p:nvCxnSpPr>
            <p:cNvPr id="21" name="직선 화살표 연결선 40"/>
            <p:cNvCxnSpPr/>
            <p:nvPr/>
          </p:nvCxnSpPr>
          <p:spPr>
            <a:xfrm>
              <a:off x="1476036" y="3550296"/>
              <a:ext cx="638751" cy="88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7"/>
          <p:cNvGrpSpPr/>
          <p:nvPr/>
        </p:nvGrpSpPr>
        <p:grpSpPr>
          <a:xfrm>
            <a:off x="349398" y="1503254"/>
            <a:ext cx="3807799" cy="1333291"/>
            <a:chOff x="209600" y="1659283"/>
            <a:chExt cx="3807799" cy="1333291"/>
          </a:xfrm>
        </p:grpSpPr>
        <p:pic>
          <p:nvPicPr>
            <p:cNvPr id="28" name="그림 28"/>
            <p:cNvPicPr>
              <a:picLocks noChangeAspect="1"/>
            </p:cNvPicPr>
            <p:nvPr/>
          </p:nvPicPr>
          <p:blipFill rotWithShape="1">
            <a:blip r:embed="rId3"/>
            <a:srcRect l="9331" r="7481"/>
            <a:stretch/>
          </p:blipFill>
          <p:spPr>
            <a:xfrm>
              <a:off x="2281791" y="2588662"/>
              <a:ext cx="511888" cy="40391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09600" y="1659283"/>
              <a:ext cx="3807799" cy="646331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altLang="x-none" dirty="0" smtClean="0">
                  <a:latin typeface="맑은 고딕"/>
                </a:rPr>
                <a:t>Reflection</a:t>
              </a:r>
            </a:p>
            <a:p>
              <a:pPr algn="ctr"/>
              <a:r>
                <a:rPr lang="en-US" altLang="ko-KR" dirty="0" smtClean="0">
                  <a:latin typeface="맑은 고딕"/>
                </a:rPr>
                <a:t>Multi-threading</a:t>
              </a:r>
              <a:endParaRPr lang="ko-KR" altLang="x-none" dirty="0"/>
            </a:p>
          </p:txBody>
        </p:sp>
        <p:cxnSp>
          <p:nvCxnSpPr>
            <p:cNvPr id="30" name="직선 화살표 연결선 31"/>
            <p:cNvCxnSpPr>
              <a:stCxn id="29" idx="2"/>
              <a:endCxn id="28" idx="1"/>
            </p:cNvCxnSpPr>
            <p:nvPr/>
          </p:nvCxnSpPr>
          <p:spPr>
            <a:xfrm>
              <a:off x="2113500" y="2305614"/>
              <a:ext cx="168291" cy="48500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libri" charset="0"/>
              </a:rPr>
              <a:t>Potential </a:t>
            </a:r>
            <a:r>
              <a:rPr lang="en-US" altLang="ko-KR" dirty="0">
                <a:latin typeface="Calibri" charset="0"/>
              </a:rPr>
              <a:t>Attack Surface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703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Compromising </a:t>
            </a:r>
            <a:r>
              <a:rPr lang="en-US" sz="2800" dirty="0" smtClean="0"/>
              <a:t>stack </a:t>
            </a:r>
            <a:r>
              <a:rPr lang="en-US" sz="2800" dirty="0"/>
              <a:t>tracer</a:t>
            </a:r>
          </a:p>
          <a:p>
            <a:endParaRPr lang="en-US" altLang="ko-KR" sz="2800" dirty="0"/>
          </a:p>
          <a:p>
            <a:r>
              <a:rPr lang="en-US" sz="2800" dirty="0"/>
              <a:t>Manipulating </a:t>
            </a:r>
            <a:r>
              <a:rPr lang="en-US" sz="2800" dirty="0" err="1"/>
              <a:t>Dalvik</a:t>
            </a:r>
            <a:r>
              <a:rPr lang="en-US" sz="2800" dirty="0"/>
              <a:t> call stack</a:t>
            </a:r>
          </a:p>
          <a:p>
            <a:endParaRPr lang="en-US" sz="2800" dirty="0"/>
          </a:p>
          <a:p>
            <a:r>
              <a:rPr lang="en-US" sz="2800" dirty="0"/>
              <a:t>Hijacking the control data</a:t>
            </a:r>
          </a:p>
          <a:p>
            <a:pPr marL="457200" lvl="1" indent="0">
              <a:buNone/>
            </a:pPr>
            <a:r>
              <a:rPr lang="en-US" sz="2400" dirty="0"/>
              <a:t>e.g., code injection on Dalvik functions, manipulating code pointers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75175" y="1640780"/>
            <a:ext cx="3090193" cy="2949888"/>
            <a:chOff x="5475175" y="1640780"/>
            <a:chExt cx="3090193" cy="2949888"/>
          </a:xfrm>
        </p:grpSpPr>
        <p:sp>
          <p:nvSpPr>
            <p:cNvPr id="8" name="TextBox 7"/>
            <p:cNvSpPr txBox="1"/>
            <p:nvPr/>
          </p:nvSpPr>
          <p:spPr>
            <a:xfrm>
              <a:off x="5744685" y="1640780"/>
              <a:ext cx="1261487" cy="461665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ko-KR" altLang="x-none" sz="2400" b="1" dirty="0">
                  <a:latin typeface="맑은 고딕"/>
                </a:rPr>
                <a:t>JNI</a:t>
              </a:r>
              <a:endParaRPr lang="ko-KR" alt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2335" y="2617402"/>
              <a:ext cx="2693033" cy="830997"/>
            </a:xfrm>
            <a:prstGeom prst="rect">
              <a:avLst/>
            </a:prstGeom>
          </p:spPr>
          <p:txBody>
            <a:bodyPr rtlCol="0" anchor="t">
              <a:spAutoFit/>
            </a:bodyPr>
            <a:lstStyle/>
            <a:p>
              <a:pPr algn="ctr"/>
              <a:r>
                <a:rPr lang="ko-KR" altLang="x-none" sz="2400" b="1" dirty="0">
                  <a:latin typeface="맑은 고딕"/>
                </a:rPr>
                <a:t>JNI, </a:t>
              </a:r>
              <a:r>
                <a:rPr lang="en-US" altLang="ko-KR" sz="2400" b="1" dirty="0">
                  <a:latin typeface="맑은 고딕"/>
                </a:rPr>
                <a:t>Reflection, Multi-threading</a:t>
              </a:r>
              <a:endParaRPr lang="ko-KR" altLang="x-none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4685" y="4129003"/>
              <a:ext cx="1261487" cy="461665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ko-KR" altLang="x-none" sz="2400" b="1" dirty="0">
                  <a:latin typeface="맑은 고딕"/>
                </a:rPr>
                <a:t>JNI</a:t>
              </a:r>
              <a:endParaRPr lang="ko-KR" altLang="en-US" sz="2400" b="1" dirty="0"/>
            </a:p>
          </p:txBody>
        </p:sp>
        <p:sp>
          <p:nvSpPr>
            <p:cNvPr id="11" name="왼쪽 화살표 10"/>
            <p:cNvSpPr/>
            <p:nvPr/>
          </p:nvSpPr>
          <p:spPr>
            <a:xfrm>
              <a:off x="5475175" y="1722166"/>
              <a:ext cx="439737" cy="301202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화살표 11"/>
            <p:cNvSpPr/>
            <p:nvPr/>
          </p:nvSpPr>
          <p:spPr>
            <a:xfrm>
              <a:off x="5475175" y="2820716"/>
              <a:ext cx="439737" cy="301202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화살표 12"/>
            <p:cNvSpPr/>
            <p:nvPr/>
          </p:nvSpPr>
          <p:spPr>
            <a:xfrm>
              <a:off x="5475175" y="4205016"/>
              <a:ext cx="439737" cy="301202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Protecting Integrity of Call </a:t>
            </a:r>
            <a:r>
              <a:rPr lang="en-US" altLang="ko-KR" dirty="0"/>
              <a:t>S</a:t>
            </a:r>
            <a:r>
              <a:rPr lang="en-US" altLang="ko-KR" dirty="0" smtClean="0"/>
              <a:t>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JNI Sandbox</a:t>
            </a:r>
          </a:p>
          <a:p>
            <a:endParaRPr lang="en-US" altLang="ko-KR" dirty="0"/>
          </a:p>
          <a:p>
            <a:r>
              <a:rPr lang="en-US" altLang="ko-KR" dirty="0" smtClean="0"/>
              <a:t>Defense mechanism against attacks via reflection</a:t>
            </a:r>
          </a:p>
          <a:p>
            <a:endParaRPr lang="en-US" altLang="ko-KR" dirty="0"/>
          </a:p>
          <a:p>
            <a:r>
              <a:rPr lang="en-US" altLang="ko-KR" dirty="0"/>
              <a:t>Defense mechanism against attacks </a:t>
            </a:r>
            <a:r>
              <a:rPr lang="en-US" altLang="ko-KR" dirty="0" smtClean="0"/>
              <a:t>via</a:t>
            </a:r>
            <a:br>
              <a:rPr lang="en-US" altLang="ko-KR" dirty="0" smtClean="0"/>
            </a:br>
            <a:r>
              <a:rPr lang="en-US" altLang="ko-KR" dirty="0" smtClean="0"/>
              <a:t>multi-threading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JNI Sandbox </a:t>
            </a:r>
          </a:p>
          <a:p>
            <a:endParaRPr lang="en-US" altLang="ko-KR" smtClean="0"/>
          </a:p>
          <a:p>
            <a:r>
              <a:rPr lang="en-US" altLang="ko-KR" smtClean="0"/>
              <a:t>Defense mechanism against attacks via reflection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Defense mechanism against attacks via</a:t>
            </a:r>
            <a:b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multi-threading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14" descr="http://images.all-free-download.com/images/graphiclarge/simple_red_checkmark_clip_art_13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4" y="1600199"/>
            <a:ext cx="497129" cy="5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images.all-free-download.com/images/graphiclarge/simple_red_checkmark_clip_art_13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4" y="2885599"/>
            <a:ext cx="497129" cy="5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JNI Sandbox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523" y="1592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ko-KR" sz="3200" dirty="0" smtClean="0"/>
              <a:t>Inspired </a:t>
            </a:r>
            <a:r>
              <a:rPr lang="en-US" altLang="ko-KR" sz="3200" dirty="0"/>
              <a:t>by </a:t>
            </a:r>
            <a:r>
              <a:rPr lang="en-US" altLang="ko-KR" sz="3200" dirty="0" err="1"/>
              <a:t>ARMlock</a:t>
            </a:r>
            <a:r>
              <a:rPr lang="en-US" altLang="ko-KR" sz="3200" dirty="0"/>
              <a:t> (CCS’14),</a:t>
            </a:r>
            <a:br>
              <a:rPr lang="en-US" altLang="ko-KR" sz="3200" dirty="0"/>
            </a:br>
            <a:r>
              <a:rPr lang="en-US" altLang="ko-KR" sz="3200" dirty="0" smtClean="0"/>
              <a:t>applying </a:t>
            </a:r>
            <a:r>
              <a:rPr lang="en-US" altLang="ko-KR" sz="3200" b="1" i="1" dirty="0" smtClean="0"/>
              <a:t>Fault Isolation</a:t>
            </a:r>
            <a:br>
              <a:rPr lang="en-US" altLang="ko-KR" sz="3200" b="1" i="1" dirty="0" smtClean="0"/>
            </a:br>
            <a:r>
              <a:rPr lang="en-US" altLang="ko-KR" sz="3200" dirty="0" smtClean="0"/>
              <a:t>using </a:t>
            </a:r>
            <a:r>
              <a:rPr lang="en-US" altLang="ko-KR" sz="3200" b="1" i="1" dirty="0" smtClean="0"/>
              <a:t>ARM </a:t>
            </a:r>
            <a:r>
              <a:rPr lang="en-US" altLang="ko-KR" sz="3200" b="1" i="1" dirty="0"/>
              <a:t>Memory </a:t>
            </a:r>
            <a:r>
              <a:rPr lang="en-US" altLang="ko-KR" sz="3200" b="1" i="1" dirty="0" smtClean="0"/>
              <a:t>Domain</a:t>
            </a:r>
            <a:r>
              <a:rPr lang="en-US" altLang="ko-KR" sz="3200" dirty="0"/>
              <a:t> to Android</a:t>
            </a:r>
            <a:endParaRPr lang="ko-KR" altLang="en-US" sz="3200" dirty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Key Idea</a:t>
            </a:r>
          </a:p>
          <a:p>
            <a:pPr lvl="1"/>
            <a:r>
              <a:rPr lang="en-US" dirty="0" smtClean="0"/>
              <a:t>Regard </a:t>
            </a:r>
            <a:r>
              <a:rPr lang="en-US" dirty="0" smtClean="0">
                <a:solidFill>
                  <a:srgbClr val="FF0000"/>
                </a:solidFill>
              </a:rPr>
              <a:t>JNI</a:t>
            </a:r>
            <a:r>
              <a:rPr lang="en-US" dirty="0" smtClean="0"/>
              <a:t> code of 3</a:t>
            </a:r>
            <a:r>
              <a:rPr lang="en-US" baseline="30000" dirty="0" smtClean="0"/>
              <a:t>rd</a:t>
            </a:r>
            <a:r>
              <a:rPr lang="en-US" dirty="0" smtClean="0"/>
              <a:t>-party libraries as potentially </a:t>
            </a:r>
            <a:r>
              <a:rPr lang="en-US" dirty="0" smtClean="0">
                <a:solidFill>
                  <a:srgbClr val="000000"/>
                </a:solidFill>
              </a:rPr>
              <a:t>malicious code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Run JNI in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isolated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restricted memory </a:t>
            </a:r>
            <a:r>
              <a:rPr lang="en-US" dirty="0" smtClean="0"/>
              <a:t>domain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0823" y="3234316"/>
            <a:ext cx="2743200" cy="3040774"/>
            <a:chOff x="480823" y="3234316"/>
            <a:chExt cx="2743200" cy="3040774"/>
          </a:xfrm>
        </p:grpSpPr>
        <p:sp>
          <p:nvSpPr>
            <p:cNvPr id="16" name="직사각형 4"/>
            <p:cNvSpPr/>
            <p:nvPr/>
          </p:nvSpPr>
          <p:spPr>
            <a:xfrm>
              <a:off x="943471" y="3234316"/>
              <a:ext cx="1541463" cy="427998"/>
            </a:xfrm>
            <a:prstGeom prst="rect">
              <a:avLst/>
            </a:prstGeom>
            <a:solidFill>
              <a:srgbClr val="C6E60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53734"/>
                </a:solidFill>
              </a:endParaRPr>
            </a:p>
          </p:txBody>
        </p:sp>
        <p:sp>
          <p:nvSpPr>
            <p:cNvPr id="17" name="직사각형 5"/>
            <p:cNvSpPr/>
            <p:nvPr/>
          </p:nvSpPr>
          <p:spPr>
            <a:xfrm>
              <a:off x="953616" y="4338166"/>
              <a:ext cx="1541462" cy="358935"/>
            </a:xfrm>
            <a:prstGeom prst="rect">
              <a:avLst/>
            </a:prstGeom>
            <a:solidFill>
              <a:srgbClr val="C6E60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53734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0823" y="5905758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altLang="ko-KR" dirty="0" smtClean="0">
                  <a:latin typeface="맑은 고딕"/>
                </a:rPr>
                <a:t>JNI domain</a:t>
              </a:r>
              <a:endParaRPr lang="ko-KR" altLang="x-none" dirty="0">
                <a:latin typeface="맑은 고딕"/>
              </a:endParaRPr>
            </a:p>
          </p:txBody>
        </p:sp>
        <p:sp>
          <p:nvSpPr>
            <p:cNvPr id="20" name="직사각형 16"/>
            <p:cNvSpPr/>
            <p:nvPr/>
          </p:nvSpPr>
          <p:spPr>
            <a:xfrm>
              <a:off x="869016" y="5968629"/>
              <a:ext cx="262270" cy="243589"/>
            </a:xfrm>
            <a:prstGeom prst="rect">
              <a:avLst/>
            </a:prstGeom>
            <a:solidFill>
              <a:srgbClr val="C6E60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537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Fault </a:t>
            </a:r>
            <a:r>
              <a:rPr lang="en-US" dirty="0" smtClean="0">
                <a:latin typeface="Calibri" charset="0"/>
              </a:rPr>
              <a:t>Isolation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using </a:t>
            </a:r>
            <a:r>
              <a:rPr lang="en-US" dirty="0">
                <a:latin typeface="Calibri" charset="0"/>
              </a:rPr>
              <a:t>ARM </a:t>
            </a:r>
            <a:r>
              <a:rPr lang="en-US" dirty="0" smtClean="0">
                <a:latin typeface="Calibri" charset="0"/>
              </a:rPr>
              <a:t>Memory Domain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33326" y="3662314"/>
            <a:ext cx="1561752" cy="675852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3326" y="4697101"/>
            <a:ext cx="1561752" cy="551206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3327" y="2738514"/>
            <a:ext cx="1561752" cy="495802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3326" y="2603167"/>
            <a:ext cx="1902" cy="2727786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84934" y="2603167"/>
            <a:ext cx="12619" cy="2728433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602" y="209507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x-none" dirty="0">
                <a:latin typeface="맑은 고딕"/>
              </a:rPr>
              <a:t>A</a:t>
            </a:r>
            <a:r>
              <a:rPr lang="en-US" altLang="ko-KR" dirty="0">
                <a:latin typeface="맑은 고딕"/>
              </a:rPr>
              <a:t>pp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address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space</a:t>
            </a:r>
            <a:endParaRPr lang="ko-KR" altLang="x-none" dirty="0"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9016" y="5574153"/>
            <a:ext cx="262270" cy="247901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3988" y="551343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</a:rPr>
              <a:t>Java domain</a:t>
            </a:r>
            <a:endParaRPr lang="ko-KR" altLang="x-none" dirty="0">
              <a:latin typeface="맑은 고딕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95078" y="2128786"/>
            <a:ext cx="5341680" cy="3535848"/>
            <a:chOff x="2480351" y="2118812"/>
            <a:chExt cx="5341680" cy="3535848"/>
          </a:xfrm>
        </p:grpSpPr>
        <p:sp>
          <p:nvSpPr>
            <p:cNvPr id="19" name="모서리가 둥근 직사각형 15"/>
            <p:cNvSpPr/>
            <p:nvPr/>
          </p:nvSpPr>
          <p:spPr>
            <a:xfrm>
              <a:off x="3121413" y="2118812"/>
              <a:ext cx="4700618" cy="35358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libc.so</a:t>
              </a:r>
              <a:endParaRPr lang="en-US" sz="2800" dirty="0"/>
            </a:p>
            <a:p>
              <a:pPr algn="ctr"/>
              <a:r>
                <a:rPr lang="en-US" sz="2800" dirty="0" err="1"/>
                <a:t>libdvm.so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2800" dirty="0"/>
                <a:t>Heap</a:t>
              </a:r>
            </a:p>
            <a:p>
              <a:pPr algn="ctr"/>
              <a:r>
                <a:rPr lang="en-US" sz="2800" dirty="0"/>
                <a:t>Stack</a:t>
              </a:r>
            </a:p>
            <a:p>
              <a:pPr algn="ctr"/>
              <a:r>
                <a:rPr lang="en-US" sz="2800" dirty="0" smtClean="0"/>
                <a:t>Thread Local Storage (TLS)</a:t>
              </a:r>
              <a:endParaRPr lang="en-US" sz="2800" dirty="0"/>
            </a:p>
            <a:p>
              <a:pPr algn="ctr"/>
              <a:r>
                <a:rPr lang="en-US" sz="2800" dirty="0" smtClean="0"/>
                <a:t>…</a:t>
              </a:r>
              <a:endParaRPr lang="en-US" sz="2800" dirty="0"/>
            </a:p>
          </p:txBody>
        </p:sp>
        <p:cxnSp>
          <p:nvCxnSpPr>
            <p:cNvPr id="27" name="직선 연결선[R] 25"/>
            <p:cNvCxnSpPr/>
            <p:nvPr/>
          </p:nvCxnSpPr>
          <p:spPr>
            <a:xfrm flipV="1">
              <a:off x="2480351" y="2362167"/>
              <a:ext cx="743672" cy="376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6"/>
            <p:cNvCxnSpPr/>
            <p:nvPr/>
          </p:nvCxnSpPr>
          <p:spPr>
            <a:xfrm>
              <a:off x="2497553" y="5248307"/>
              <a:ext cx="968672" cy="3535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95078" y="2764276"/>
            <a:ext cx="5326953" cy="2265125"/>
            <a:chOff x="2480351" y="2257696"/>
            <a:chExt cx="5326953" cy="2265125"/>
          </a:xfrm>
        </p:grpSpPr>
        <p:sp>
          <p:nvSpPr>
            <p:cNvPr id="22" name="모서리가 둥근 직사각형 15"/>
            <p:cNvSpPr/>
            <p:nvPr/>
          </p:nvSpPr>
          <p:spPr>
            <a:xfrm>
              <a:off x="3106686" y="2257696"/>
              <a:ext cx="4700618" cy="22651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libjpeg.so</a:t>
              </a:r>
              <a:endParaRPr lang="en-US" sz="3200" dirty="0" smtClean="0"/>
            </a:p>
            <a:p>
              <a:pPr algn="ctr"/>
              <a:r>
                <a:rPr lang="en-US" sz="3200" dirty="0" err="1" smtClean="0"/>
                <a:t>libimage.so</a:t>
              </a:r>
              <a:endParaRPr lang="en-US" sz="3200" dirty="0" smtClean="0"/>
            </a:p>
            <a:p>
              <a:pPr algn="ctr"/>
              <a:r>
                <a:rPr lang="en-US" sz="3200" dirty="0" err="1" smtClean="0"/>
                <a:t>libad.so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…</a:t>
              </a:r>
            </a:p>
          </p:txBody>
        </p:sp>
        <p:cxnSp>
          <p:nvCxnSpPr>
            <p:cNvPr id="23" name="직선 연결선[R] 25"/>
            <p:cNvCxnSpPr/>
            <p:nvPr/>
          </p:nvCxnSpPr>
          <p:spPr>
            <a:xfrm flipV="1">
              <a:off x="2480351" y="2362167"/>
              <a:ext cx="743672" cy="376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6"/>
            <p:cNvCxnSpPr/>
            <p:nvPr/>
          </p:nvCxnSpPr>
          <p:spPr>
            <a:xfrm>
              <a:off x="2497553" y="3155734"/>
              <a:ext cx="711743" cy="12638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484934" y="2169151"/>
            <a:ext cx="6344106" cy="2803553"/>
            <a:chOff x="2484934" y="2169151"/>
            <a:chExt cx="6344106" cy="2803553"/>
          </a:xfrm>
        </p:grpSpPr>
        <p:sp>
          <p:nvSpPr>
            <p:cNvPr id="25" name="TextBox 24"/>
            <p:cNvSpPr txBox="1"/>
            <p:nvPr/>
          </p:nvSpPr>
          <p:spPr>
            <a:xfrm>
              <a:off x="3939467" y="2169151"/>
              <a:ext cx="488957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altLang="ko-KR" sz="2400" dirty="0" smtClean="0">
                  <a:latin typeface="맑은 고딕"/>
                </a:rPr>
                <a:t>FLEXDROID allows </a:t>
              </a:r>
              <a:r>
                <a:rPr lang="en-US" altLang="ko-KR" sz="2400" dirty="0" err="1" smtClean="0">
                  <a:latin typeface="맑은 고딕"/>
                </a:rPr>
                <a:t>Dalvik</a:t>
              </a:r>
              <a:r>
                <a:rPr lang="en-US" altLang="ko-KR" sz="2400" dirty="0" smtClean="0">
                  <a:latin typeface="맑은 고딕"/>
                </a:rPr>
                <a:t> VM</a:t>
              </a:r>
              <a:br>
                <a:rPr lang="en-US" altLang="ko-KR" sz="2400" dirty="0" smtClean="0">
                  <a:latin typeface="맑은 고딕"/>
                </a:rPr>
              </a:br>
              <a:r>
                <a:rPr lang="en-US" altLang="ko-KR" sz="2400" dirty="0" smtClean="0">
                  <a:latin typeface="맑은 고딕"/>
                </a:rPr>
                <a:t>to access both memory domains</a:t>
              </a:r>
              <a:endParaRPr lang="ko-KR" altLang="en-US" sz="2400" dirty="0">
                <a:latin typeface="맑은 고딕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2495079" y="2986415"/>
              <a:ext cx="1598858" cy="675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2484934" y="3448315"/>
              <a:ext cx="1609003" cy="36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95078" y="4000240"/>
              <a:ext cx="1598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495078" y="4189986"/>
              <a:ext cx="1598859" cy="3276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95078" y="4338166"/>
              <a:ext cx="1598859" cy="634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093937" y="3448315"/>
              <a:ext cx="2627691" cy="128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 smtClean="0">
                  <a:solidFill>
                    <a:schemeClr val="tx1"/>
                  </a:solidFill>
                </a:rPr>
                <a:t>Dalvik</a:t>
              </a:r>
              <a:r>
                <a:rPr lang="en-US" sz="4400" dirty="0" smtClean="0">
                  <a:solidFill>
                    <a:schemeClr val="tx1"/>
                  </a:solidFill>
                </a:rPr>
                <a:t> VM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72686" y="2191427"/>
            <a:ext cx="6220972" cy="2542611"/>
            <a:chOff x="2472686" y="2191427"/>
            <a:chExt cx="6220972" cy="2542611"/>
          </a:xfrm>
        </p:grpSpPr>
        <p:sp>
          <p:nvSpPr>
            <p:cNvPr id="35" name="TextBox 34"/>
            <p:cNvSpPr txBox="1"/>
            <p:nvPr/>
          </p:nvSpPr>
          <p:spPr>
            <a:xfrm>
              <a:off x="3226502" y="2191427"/>
              <a:ext cx="5467156" cy="1200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dirty="0">
                  <a:latin typeface="맑은 고딕"/>
                </a:rPr>
                <a:t>by </a:t>
              </a:r>
              <a:r>
                <a:rPr lang="en-US" altLang="ko-KR" sz="2400" dirty="0">
                  <a:latin typeface="맑은 고딕"/>
                </a:rPr>
                <a:t>setting </a:t>
              </a:r>
              <a:r>
                <a:rPr lang="ko-KR" altLang="x-none" sz="2400" b="1" dirty="0" smtClean="0">
                  <a:latin typeface="맑은 고딕"/>
                </a:rPr>
                <a:t>D</a:t>
              </a:r>
              <a:r>
                <a:rPr lang="en-US" altLang="ko-KR" sz="2400" b="1" dirty="0" err="1" smtClean="0">
                  <a:latin typeface="맑은 고딕"/>
                </a:rPr>
                <a:t>omain</a:t>
              </a:r>
              <a:r>
                <a:rPr lang="en-US" altLang="ko-KR" sz="2400" b="1" dirty="0" smtClean="0">
                  <a:latin typeface="맑은 고딕"/>
                </a:rPr>
                <a:t> </a:t>
              </a:r>
              <a:r>
                <a:rPr lang="en-US" altLang="x-none" sz="2400" b="1" dirty="0" smtClean="0">
                  <a:latin typeface="맑은 고딕"/>
                </a:rPr>
                <a:t>Access Control Register</a:t>
              </a:r>
              <a:r>
                <a:rPr lang="ko-KR" altLang="en-US" sz="2400" dirty="0" smtClean="0">
                  <a:latin typeface="맑은 고딕"/>
                </a:rPr>
                <a:t> </a:t>
              </a:r>
              <a:r>
                <a:rPr lang="en-US" altLang="ko-KR" sz="2400" dirty="0">
                  <a:latin typeface="맑은 고딕"/>
                </a:rPr>
                <a:t>of each t</a:t>
              </a:r>
              <a:r>
                <a:rPr lang="ko-KR" altLang="en-US" sz="2400" dirty="0">
                  <a:latin typeface="맑은 고딕"/>
                </a:rPr>
                <a:t>h</a:t>
              </a:r>
              <a:r>
                <a:rPr lang="en-US" altLang="x-none" sz="2400" dirty="0">
                  <a:latin typeface="맑은 고딕"/>
                </a:rPr>
                <a:t>read</a:t>
              </a:r>
              <a:endParaRPr lang="ko-KR" altLang="en-US" sz="2400" dirty="0">
                <a:latin typeface="맑은 고딕"/>
              </a:endParaRPr>
            </a:p>
            <a:p>
              <a:endParaRPr lang="ko-KR" altLang="en-US" sz="24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2472686" y="3450720"/>
              <a:ext cx="1609003" cy="36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482830" y="4192391"/>
              <a:ext cx="1598859" cy="3276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81689" y="3450720"/>
              <a:ext cx="2627691" cy="128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JNI code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95078" y="3389350"/>
            <a:ext cx="5700977" cy="1851124"/>
            <a:chOff x="2495078" y="3389350"/>
            <a:chExt cx="5700977" cy="1851124"/>
          </a:xfrm>
        </p:grpSpPr>
        <p:cxnSp>
          <p:nvCxnSpPr>
            <p:cNvPr id="39" name="Straight Arrow Connector 38"/>
            <p:cNvCxnSpPr>
              <a:stCxn id="40" idx="1"/>
            </p:cNvCxnSpPr>
            <p:nvPr/>
          </p:nvCxnSpPr>
          <p:spPr>
            <a:xfrm flipH="1" flipV="1">
              <a:off x="2495078" y="4000240"/>
              <a:ext cx="3073286" cy="292025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568364" y="3650606"/>
              <a:ext cx="2627691" cy="128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JNI code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1" name="Explosion 1 40"/>
            <p:cNvSpPr/>
            <p:nvPr/>
          </p:nvSpPr>
          <p:spPr>
            <a:xfrm>
              <a:off x="2808434" y="3389350"/>
              <a:ext cx="2482562" cy="1851124"/>
            </a:xfrm>
            <a:prstGeom prst="irregularSeal1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Domain</a:t>
              </a:r>
              <a:br>
                <a:rPr lang="en-US" sz="2800" dirty="0" smtClean="0">
                  <a:solidFill>
                    <a:srgbClr val="FF0000"/>
                  </a:solidFill>
                </a:rPr>
              </a:br>
              <a:r>
                <a:rPr lang="en-US" sz="2800" dirty="0" smtClean="0">
                  <a:solidFill>
                    <a:srgbClr val="FF0000"/>
                  </a:solidFill>
                </a:rPr>
                <a:t>Fault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Memory and Shared Libraries for JNI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3471" y="3234316"/>
            <a:ext cx="1541463" cy="427998"/>
          </a:xfrm>
          <a:prstGeom prst="rect">
            <a:avLst/>
          </a:prstGeom>
          <a:solidFill>
            <a:srgbClr val="C6E6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3734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3616" y="4338166"/>
            <a:ext cx="1541462" cy="358935"/>
          </a:xfrm>
          <a:prstGeom prst="rect">
            <a:avLst/>
          </a:prstGeom>
          <a:solidFill>
            <a:srgbClr val="C6E6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373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3326" y="3662314"/>
            <a:ext cx="1561752" cy="675852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3471" y="4697101"/>
            <a:ext cx="1551607" cy="551206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3327" y="2738514"/>
            <a:ext cx="1561752" cy="495802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3326" y="2603167"/>
            <a:ext cx="1902" cy="2727786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84934" y="2603167"/>
            <a:ext cx="12619" cy="2728433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602" y="209507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x-none" dirty="0">
                <a:latin typeface="맑은 고딕"/>
              </a:rPr>
              <a:t>A</a:t>
            </a:r>
            <a:r>
              <a:rPr lang="en-US" altLang="ko-KR" dirty="0">
                <a:latin typeface="맑은 고딕"/>
              </a:rPr>
              <a:t>pp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address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space</a:t>
            </a:r>
            <a:endParaRPr lang="ko-KR" altLang="x-none" dirty="0"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9016" y="5574153"/>
            <a:ext cx="262270" cy="247901"/>
          </a:xfrm>
          <a:prstGeom prst="rect">
            <a:avLst/>
          </a:prstGeom>
          <a:solidFill>
            <a:srgbClr val="F03A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3988" y="551343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</a:rPr>
              <a:t>Java domain</a:t>
            </a:r>
            <a:endParaRPr lang="ko-KR" altLang="x-none" dirty="0">
              <a:latin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823" y="59057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</a:rPr>
              <a:t>JNI domain</a:t>
            </a:r>
            <a:endParaRPr lang="ko-KR" altLang="x-none" dirty="0">
              <a:latin typeface="맑은 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016" y="5968629"/>
            <a:ext cx="262270" cy="243589"/>
          </a:xfrm>
          <a:prstGeom prst="rect">
            <a:avLst/>
          </a:prstGeom>
          <a:solidFill>
            <a:srgbClr val="C6E6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3734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97553" y="2109588"/>
            <a:ext cx="5341680" cy="3535848"/>
            <a:chOff x="2480351" y="2118812"/>
            <a:chExt cx="5341680" cy="3535848"/>
          </a:xfrm>
        </p:grpSpPr>
        <p:sp>
          <p:nvSpPr>
            <p:cNvPr id="42" name="모서리가 둥근 직사각형 15"/>
            <p:cNvSpPr/>
            <p:nvPr/>
          </p:nvSpPr>
          <p:spPr>
            <a:xfrm>
              <a:off x="3121413" y="2118812"/>
              <a:ext cx="4700618" cy="35358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libc.so</a:t>
              </a:r>
              <a:endParaRPr lang="en-US" sz="3200" b="1" dirty="0" smtClean="0"/>
            </a:p>
            <a:p>
              <a:pPr algn="ctr"/>
              <a:r>
                <a:rPr lang="en-US" sz="3200" b="1" dirty="0" smtClean="0"/>
                <a:t>Heap</a:t>
              </a:r>
            </a:p>
            <a:p>
              <a:pPr algn="ctr"/>
              <a:r>
                <a:rPr lang="en-US" sz="3200" b="1" dirty="0" smtClean="0"/>
                <a:t>Stack</a:t>
              </a:r>
              <a:endParaRPr lang="en-US" sz="3200" b="1" dirty="0"/>
            </a:p>
            <a:p>
              <a:pPr algn="ctr"/>
              <a:r>
                <a:rPr lang="en-US" sz="3200" b="1" dirty="0"/>
                <a:t>TLS</a:t>
              </a:r>
            </a:p>
            <a:p>
              <a:pPr algn="ctr"/>
              <a:r>
                <a:rPr lang="en-US" sz="3200" dirty="0" smtClean="0"/>
                <a:t>…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Stay in Java domain!!</a:t>
              </a:r>
            </a:p>
          </p:txBody>
        </p:sp>
        <p:cxnSp>
          <p:nvCxnSpPr>
            <p:cNvPr id="43" name="직선 연결선[R] 25"/>
            <p:cNvCxnSpPr/>
            <p:nvPr/>
          </p:nvCxnSpPr>
          <p:spPr>
            <a:xfrm flipV="1">
              <a:off x="2480351" y="2362167"/>
              <a:ext cx="743672" cy="376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[R] 26"/>
            <p:cNvCxnSpPr/>
            <p:nvPr/>
          </p:nvCxnSpPr>
          <p:spPr>
            <a:xfrm>
              <a:off x="2484934" y="3245096"/>
              <a:ext cx="636479" cy="1911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</a:rPr>
              <a:t>Memory and Shared Libraries </a:t>
            </a:r>
            <a:r>
              <a:rPr lang="en-US" dirty="0">
                <a:latin typeface="Calibri" charset="0"/>
              </a:rPr>
              <a:t>for </a:t>
            </a:r>
            <a:r>
              <a:rPr lang="en-US" dirty="0" smtClean="0">
                <a:latin typeface="Calibri" charset="0"/>
              </a:rPr>
              <a:t>JNI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523" y="1592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Shared libraries (e.g., libc.so), heap, stack and </a:t>
            </a:r>
            <a:r>
              <a:rPr lang="en-US" altLang="ko-KR" dirty="0" smtClean="0"/>
              <a:t>TLS </a:t>
            </a:r>
            <a:r>
              <a:rPr lang="en-US" altLang="ko-KR" dirty="0"/>
              <a:t>are </a:t>
            </a:r>
            <a:r>
              <a:rPr lang="en-US" altLang="ko-KR" b="1" dirty="0"/>
              <a:t>in Java domain</a:t>
            </a:r>
            <a:endParaRPr lang="en-US" altLang="ko-KR" dirty="0"/>
          </a:p>
          <a:p>
            <a:pPr lvl="1"/>
            <a:r>
              <a:rPr lang="en-US" altLang="ko-KR" dirty="0"/>
              <a:t>JNI cannot access them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FLEXDROID provides </a:t>
            </a:r>
            <a:r>
              <a:rPr lang="en-US" dirty="0" smtClean="0"/>
              <a:t>JNI </a:t>
            </a:r>
            <a:r>
              <a:rPr lang="en-US" altLang="ko-KR" dirty="0"/>
              <a:t>with </a:t>
            </a:r>
            <a:r>
              <a:rPr lang="en-US" altLang="ko-KR" b="1" dirty="0"/>
              <a:t>independent</a:t>
            </a:r>
            <a:r>
              <a:rPr lang="en-US" altLang="ko-KR" dirty="0"/>
              <a:t> 	shared libraries, heap, stack and </a:t>
            </a:r>
            <a:r>
              <a:rPr lang="en-US" altLang="ko-KR" dirty="0" smtClean="0"/>
              <a:t>TLS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charset="0"/>
              </a:rPr>
              <a:t>Defense against Reflection</a:t>
            </a:r>
            <a:endParaRPr lang="ko-KR" alt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723"/>
            <a:ext cx="8229600" cy="475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</a:rPr>
              <a:t>Problem</a:t>
            </a:r>
            <a:r>
              <a:rPr lang="en-US" altLang="ko-KR" sz="2800" dirty="0" smtClean="0"/>
              <a:t>: A </a:t>
            </a:r>
            <a:r>
              <a:rPr lang="en-US" altLang="ko-KR" sz="2800" dirty="0"/>
              <a:t>third-party library can dynamically generate a class with the package name of its host </a:t>
            </a:r>
            <a:r>
              <a:rPr lang="en-US" altLang="ko-KR" sz="2800" dirty="0" smtClean="0"/>
              <a:t>application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b="1" dirty="0">
              <a:latin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85677"/>
              </p:ext>
            </p:extLst>
          </p:nvPr>
        </p:nvGraphicFramePr>
        <p:xfrm>
          <a:off x="5673399" y="3118987"/>
          <a:ext cx="347060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75"/>
                <a:gridCol w="433476"/>
                <a:gridCol w="2670350"/>
              </a:tblGrid>
              <a:tr h="46674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dirty="0" smtClean="0"/>
                        <a:t>Call</a:t>
                      </a:r>
                      <a:r>
                        <a:rPr lang="en-US" sz="2000" baseline="0" dirty="0" smtClean="0"/>
                        <a:t> stack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000" dirty="0" err="1" smtClean="0"/>
                        <a:t>com.host.C.runCallback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000" dirty="0" err="1" smtClean="0"/>
                        <a:t>com.host.B.malFunc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026289"/>
            <a:ext cx="5140141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package </a:t>
            </a:r>
            <a:r>
              <a:rPr lang="en-US" sz="1400" dirty="0" err="1" smtClean="0">
                <a:latin typeface="Andale Mono"/>
                <a:cs typeface="Andale Mono"/>
              </a:rPr>
              <a:t>com.malicious.lib</a:t>
            </a:r>
            <a:endParaRPr lang="en-US" sz="1400" dirty="0" smtClean="0">
              <a:latin typeface="Andale Mono"/>
              <a:cs typeface="Andale Mono"/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class</a:t>
            </a:r>
            <a:r>
              <a:rPr lang="en-US" sz="1400" dirty="0" smtClean="0">
                <a:latin typeface="Andale Mono"/>
                <a:cs typeface="Andale Mono"/>
              </a:rPr>
              <a:t> A</a:t>
            </a:r>
          </a:p>
          <a:p>
            <a:pPr>
              <a:lnSpc>
                <a:spcPct val="130000"/>
              </a:lnSpc>
            </a:pP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method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launch_attack</a:t>
            </a:r>
            <a:endParaRPr lang="en-US" sz="1400" dirty="0">
              <a:latin typeface="Andale Mono"/>
              <a:cs typeface="Andale Mono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</a:t>
            </a:r>
            <a:r>
              <a:rPr lang="en-US" sz="1400" dirty="0" err="1" smtClean="0">
                <a:latin typeface="Andale Mono"/>
                <a:cs typeface="Andale Mono"/>
              </a:rPr>
              <a:t>generateClass</a:t>
            </a:r>
            <a:r>
              <a:rPr lang="en-US" sz="1400" dirty="0" smtClean="0">
                <a:latin typeface="Andale Mono"/>
                <a:cs typeface="Andale Mono"/>
              </a:rPr>
              <a:t>(“</a:t>
            </a:r>
            <a:r>
              <a:rPr lang="en-US" sz="1400" dirty="0" err="1" smtClean="0">
                <a:latin typeface="Andale Mono"/>
                <a:cs typeface="Andale Mono"/>
              </a:rPr>
              <a:t>com.host.B</a:t>
            </a:r>
            <a:r>
              <a:rPr lang="en-US" sz="1400" dirty="0" smtClean="0">
                <a:latin typeface="Andale Mono"/>
                <a:cs typeface="Andale Mono"/>
              </a:rPr>
              <a:t>”)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</a:t>
            </a:r>
            <a:r>
              <a:rPr lang="en-US" sz="1400" dirty="0" err="1" smtClean="0">
                <a:latin typeface="Andale Mono"/>
                <a:cs typeface="Andale Mono"/>
              </a:rPr>
              <a:t>generateClass</a:t>
            </a:r>
            <a:r>
              <a:rPr lang="en-US" sz="1400" dirty="0" smtClean="0">
                <a:latin typeface="Andale Mono"/>
                <a:cs typeface="Andale Mono"/>
              </a:rPr>
              <a:t>(“com.host.B”, “</a:t>
            </a:r>
            <a:r>
              <a:rPr lang="en-US" sz="1400" dirty="0" err="1" smtClean="0">
                <a:latin typeface="Andale Mono"/>
                <a:cs typeface="Andale Mono"/>
              </a:rPr>
              <a:t>malFunction</a:t>
            </a:r>
            <a:r>
              <a:rPr lang="en-US" sz="1400" dirty="0" smtClean="0">
                <a:latin typeface="Andale Mono"/>
                <a:cs typeface="Andale Mono"/>
              </a:rPr>
              <a:t>”)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</a:t>
            </a:r>
            <a:r>
              <a:rPr lang="en-US" sz="1400" dirty="0" err="1" smtClean="0">
                <a:latin typeface="Andale Mono"/>
                <a:cs typeface="Andale Mono"/>
              </a:rPr>
              <a:t>loadClass</a:t>
            </a:r>
            <a:r>
              <a:rPr lang="en-US" sz="1400" dirty="0" smtClean="0">
                <a:latin typeface="Andale Mono"/>
                <a:cs typeface="Andale Mono"/>
              </a:rPr>
              <a:t>(“</a:t>
            </a:r>
            <a:r>
              <a:rPr lang="en-US" sz="1400" dirty="0" err="1" smtClean="0">
                <a:latin typeface="Andale Mono"/>
                <a:cs typeface="Andale Mono"/>
              </a:rPr>
              <a:t>com.host.B</a:t>
            </a:r>
            <a:r>
              <a:rPr lang="en-US" sz="1400" dirty="0" smtClean="0">
                <a:latin typeface="Andale Mono"/>
                <a:cs typeface="Andale Mono"/>
              </a:rPr>
              <a:t>”)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</a:t>
            </a:r>
            <a:r>
              <a:rPr lang="en-US" sz="1400" dirty="0" err="1" smtClean="0">
                <a:latin typeface="Andale Mono"/>
                <a:cs typeface="Andale Mono"/>
              </a:rPr>
              <a:t>com.host.C.setCallback</a:t>
            </a:r>
            <a:r>
              <a:rPr lang="en-US" sz="1400" dirty="0" smtClean="0">
                <a:latin typeface="Andale Mono"/>
                <a:cs typeface="Andale Mono"/>
              </a:rPr>
              <a:t>(new </a:t>
            </a:r>
            <a:r>
              <a:rPr lang="en-US" sz="1400" dirty="0" err="1" smtClean="0">
                <a:latin typeface="Andale Mono"/>
                <a:cs typeface="Andale Mono"/>
              </a:rPr>
              <a:t>com.host.B</a:t>
            </a:r>
            <a:r>
              <a:rPr lang="en-US" sz="1400" dirty="0" smtClean="0">
                <a:latin typeface="Andale Mono"/>
                <a:cs typeface="Andale Mono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end method</a:t>
            </a: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0000FF"/>
                </a:solidFill>
                <a:latin typeface="Andale Mono"/>
                <a:cs typeface="Andale Mono"/>
              </a:rPr>
              <a:t>end class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65843" y="4204019"/>
            <a:ext cx="2479393" cy="767954"/>
            <a:chOff x="9144000" y="4124011"/>
            <a:chExt cx="2479393" cy="76795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9144000" y="4124011"/>
              <a:ext cx="2408299" cy="348344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4124011"/>
              <a:ext cx="2408299" cy="348344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368340" y="4489011"/>
              <a:ext cx="2255053" cy="402954"/>
              <a:chOff x="6170611" y="4436257"/>
              <a:chExt cx="2255053" cy="4029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377131" y="4439101"/>
                <a:ext cx="2048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/>
                  <a:t>com.malicious.lib</a:t>
                </a:r>
                <a:endParaRPr lang="en-US" sz="2000" b="1" dirty="0"/>
              </a:p>
            </p:txBody>
          </p:sp>
          <p:cxnSp>
            <p:nvCxnSpPr>
              <p:cNvPr id="11" name="Elbow Connector 10"/>
              <p:cNvCxnSpPr>
                <a:endCxn id="10" idx="1"/>
              </p:cNvCxnSpPr>
              <p:nvPr/>
            </p:nvCxnSpPr>
            <p:spPr>
              <a:xfrm>
                <a:off x="6170611" y="4436257"/>
                <a:ext cx="206520" cy="202899"/>
              </a:xfrm>
              <a:prstGeom prst="bentConnector3">
                <a:avLst>
                  <a:gd name="adj1" fmla="val -3265"/>
                </a:avLst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/>
          <p:cNvSpPr txBox="1"/>
          <p:nvPr/>
        </p:nvSpPr>
        <p:spPr>
          <a:xfrm>
            <a:off x="1093889" y="5238938"/>
            <a:ext cx="7249485" cy="1446550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FLEXDROID </a:t>
            </a:r>
            <a:r>
              <a:rPr lang="en-US" altLang="ko-KR" sz="4400" dirty="0" smtClean="0">
                <a:solidFill>
                  <a:sysClr val="windowText" lastClr="000000"/>
                </a:solidFill>
              </a:rPr>
              <a:t>maintains</a:t>
            </a:r>
            <a:br>
              <a:rPr lang="en-US" altLang="ko-KR" sz="4400" dirty="0" smtClean="0">
                <a:solidFill>
                  <a:sysClr val="windowText" lastClr="000000"/>
                </a:solidFill>
              </a:rPr>
            </a:br>
            <a:r>
              <a:rPr lang="en-US" altLang="ko-KR" sz="4400" dirty="0" smtClean="0">
                <a:solidFill>
                  <a:sysClr val="windowText" lastClr="000000"/>
                </a:solidFill>
              </a:rPr>
              <a:t>the information of </a:t>
            </a:r>
            <a:r>
              <a:rPr lang="en-US" altLang="ko-KR" sz="4400" b="1" dirty="0" smtClean="0">
                <a:solidFill>
                  <a:sysClr val="windowText" lastClr="000000"/>
                </a:solidFill>
              </a:rPr>
              <a:t>class loader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Connector 36"/>
          <p:cNvCxnSpPr/>
          <p:nvPr/>
        </p:nvCxnSpPr>
        <p:spPr>
          <a:xfrm>
            <a:off x="916090" y="3369506"/>
            <a:ext cx="1843274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/>
          <p:cNvCxnSpPr/>
          <p:nvPr/>
        </p:nvCxnSpPr>
        <p:spPr>
          <a:xfrm>
            <a:off x="491835" y="4485446"/>
            <a:ext cx="448425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4"/>
          <p:cNvSpPr/>
          <p:nvPr/>
        </p:nvSpPr>
        <p:spPr>
          <a:xfrm>
            <a:off x="5142555" y="4204019"/>
            <a:ext cx="350009" cy="3483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36"/>
          <p:cNvCxnSpPr/>
          <p:nvPr/>
        </p:nvCxnSpPr>
        <p:spPr>
          <a:xfrm>
            <a:off x="6056515" y="4583951"/>
            <a:ext cx="2817627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4.4.4 </a:t>
            </a:r>
            <a:r>
              <a:rPr lang="en-US" dirty="0" err="1"/>
              <a:t>Kitkat</a:t>
            </a:r>
            <a:r>
              <a:rPr lang="en-US" dirty="0"/>
              <a:t> / Linux 3.4.0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47000"/>
              </p:ext>
            </p:extLst>
          </p:nvPr>
        </p:nvGraphicFramePr>
        <p:xfrm>
          <a:off x="794992" y="2720856"/>
          <a:ext cx="7649780" cy="28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79"/>
                <a:gridCol w="1401269"/>
                <a:gridCol w="2073305"/>
                <a:gridCol w="1815927"/>
              </a:tblGrid>
              <a:tr h="462543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# of Files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Insertion (</a:t>
                      </a:r>
                      <a:r>
                        <a:rPr lang="en-US" sz="2000" b="1" i="0" dirty="0" err="1" smtClean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Deletion (</a:t>
                      </a:r>
                      <a:r>
                        <a:rPr lang="en-US" sz="2000" b="1" i="0" dirty="0" err="1" smtClean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Kernel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1831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Android Framework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1466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err="1" smtClean="0">
                          <a:solidFill>
                            <a:schemeClr val="tx1"/>
                          </a:solidFill>
                        </a:rPr>
                        <a:t>Dalvik</a:t>
                      </a:r>
                      <a:r>
                        <a:rPr lang="en-US" sz="2000" b="1" i="0" baseline="0" dirty="0" smtClean="0">
                          <a:solidFill>
                            <a:schemeClr val="tx1"/>
                          </a:solidFill>
                        </a:rPr>
                        <a:t> VM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6081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Bionic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2827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704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12300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0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34563" y="269635"/>
            <a:ext cx="7268526" cy="1926913"/>
            <a:chOff x="843155" y="604425"/>
            <a:chExt cx="7416151" cy="22319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155" y="1252125"/>
              <a:ext cx="7416151" cy="158424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9201" y="604425"/>
              <a:ext cx="1600200" cy="647700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753192" y="2589556"/>
            <a:ext cx="7647864" cy="1614067"/>
            <a:chOff x="186735" y="2041674"/>
            <a:chExt cx="8676269" cy="205856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7" y="2041674"/>
              <a:ext cx="2019300" cy="889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35" y="2950735"/>
              <a:ext cx="8676269" cy="114950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78317" y="4203623"/>
            <a:ext cx="7647864" cy="2035308"/>
            <a:chOff x="672275" y="4044050"/>
            <a:chExt cx="7996500" cy="221376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701" y="4044050"/>
              <a:ext cx="2720074" cy="7888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275" y="5056166"/>
              <a:ext cx="7991974" cy="120165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30378" y="4608073"/>
              <a:ext cx="6476484" cy="524877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97696"/>
            <a:ext cx="9144000" cy="62586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 NDSS 16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The </a:t>
            </a:r>
            <a:r>
              <a:rPr lang="en-US" sz="3200" dirty="0"/>
              <a:t>Price of Free:  Privacy Leakage in Personalized Mobile In-Apps </a:t>
            </a:r>
            <a:r>
              <a:rPr lang="en-US" sz="3200" dirty="0" smtClean="0"/>
              <a:t>Ads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What Mobile Ads Know About Mobile </a:t>
            </a:r>
            <a:r>
              <a:rPr lang="en-US" sz="3200" dirty="0" smtClean="0"/>
              <a:t>Users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Free for All! Assessing User Data Exposure to Advertising Libraries on </a:t>
            </a:r>
            <a:r>
              <a:rPr lang="en-US" sz="3200" dirty="0" smtClean="0"/>
              <a:t>Android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6341" y="2880184"/>
            <a:ext cx="6937057" cy="132343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Fundamental problem</a:t>
            </a:r>
            <a:br>
              <a:rPr lang="en-US" altLang="ko-KR" sz="4000" b="1" dirty="0" smtClean="0">
                <a:solidFill>
                  <a:schemeClr val="tx1"/>
                </a:solidFill>
              </a:rPr>
            </a:br>
            <a:r>
              <a:rPr lang="en-US" altLang="ko-KR" sz="4000" b="1" dirty="0" smtClean="0">
                <a:solidFill>
                  <a:schemeClr val="tx1"/>
                </a:solidFill>
              </a:rPr>
              <a:t>in Android’s </a:t>
            </a:r>
            <a:r>
              <a:rPr lang="en-US" altLang="ko-KR" sz="4000" b="1" dirty="0">
                <a:solidFill>
                  <a:schemeClr val="tx1"/>
                </a:solidFill>
              </a:rPr>
              <a:t>permission system</a:t>
            </a:r>
            <a:endParaRPr lang="ko-KR" altLang="x-non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</a:rPr>
              <a:t>eval</a:t>
            </a:r>
            <a:r>
              <a:rPr lang="en-US" altLang="ko-KR" dirty="0" err="1">
                <a:latin typeface="맑은 고딕"/>
              </a:rPr>
              <a:t>uation</a:t>
            </a:r>
            <a:endParaRPr lang="ko-KR" altLang="en-US" dirty="0" err="1">
              <a:latin typeface="맑은 고딕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</a:t>
            </a:r>
            <a:r>
              <a:rPr lang="en-US" altLang="ko-KR" dirty="0" smtClean="0">
                <a:solidFill>
                  <a:srgbClr val="FF0000"/>
                </a:solidFill>
              </a:rPr>
              <a:t>effective</a:t>
            </a:r>
            <a:r>
              <a:rPr lang="en-US" altLang="ko-KR" dirty="0" smtClean="0"/>
              <a:t> is FLEXDROID’s policy to restrict third-party libraries?</a:t>
            </a:r>
          </a:p>
          <a:p>
            <a:r>
              <a:rPr lang="en-US" altLang="ko-KR" dirty="0" smtClean="0"/>
              <a:t>How </a:t>
            </a:r>
            <a:r>
              <a:rPr lang="en-US" altLang="ko-KR" dirty="0" smtClean="0">
                <a:solidFill>
                  <a:srgbClr val="FF0000"/>
                </a:solidFill>
              </a:rPr>
              <a:t>easy</a:t>
            </a:r>
            <a:r>
              <a:rPr lang="en-US" altLang="ko-KR" dirty="0" smtClean="0"/>
              <a:t> is it to adopt FLEXDROID’s policy to existing Android apps?</a:t>
            </a:r>
          </a:p>
          <a:p>
            <a:r>
              <a:rPr lang="en-US" altLang="ko-KR" dirty="0" smtClean="0"/>
              <a:t>How much </a:t>
            </a:r>
            <a:r>
              <a:rPr lang="en-US" altLang="ko-KR" dirty="0" smtClean="0">
                <a:solidFill>
                  <a:srgbClr val="FF0000"/>
                </a:solidFill>
              </a:rPr>
              <a:t>performance overhead</a:t>
            </a:r>
            <a:r>
              <a:rPr lang="en-US" altLang="ko-KR" dirty="0" smtClean="0"/>
              <a:t> does FLEXDROID impose when adopted?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Blocking Permissions with FLEXDROID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Choosing 8 third-party libraries from</a:t>
            </a:r>
            <a:br>
              <a:rPr lang="en-US" altLang="ko-KR" dirty="0" smtClean="0"/>
            </a:br>
            <a:r>
              <a:rPr lang="en-US" altLang="ko-KR" dirty="0" smtClean="0"/>
              <a:t>real-world apps</a:t>
            </a:r>
          </a:p>
          <a:p>
            <a:r>
              <a:rPr lang="en-US" altLang="ko-KR" dirty="0" smtClean="0"/>
              <a:t>Repackaging their host applications with FLEXDROID policy</a:t>
            </a:r>
          </a:p>
          <a:p>
            <a:pPr lvl="1"/>
            <a:r>
              <a:rPr lang="en-US" altLang="ko-KR" dirty="0" smtClean="0"/>
              <a:t>No permission given to third-party libraries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Denying</a:t>
            </a:r>
            <a:r>
              <a:rPr lang="en-US" altLang="ko-KR" dirty="0" smtClean="0">
                <a:sym typeface="Wingdings" panose="05000000000000000000" pitchFamily="2" charset="2"/>
              </a:rPr>
              <a:t> all accesses to resources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from third-party libraries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4"/>
          <p:cNvSpPr/>
          <p:nvPr/>
        </p:nvSpPr>
        <p:spPr>
          <a:xfrm>
            <a:off x="836022" y="2857143"/>
            <a:ext cx="7471955" cy="139772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FLEXDROID </a:t>
            </a:r>
            <a:r>
              <a:rPr lang="en-US" altLang="ko-KR" sz="4000" dirty="0" smtClean="0">
                <a:solidFill>
                  <a:schemeClr val="tx1"/>
                </a:solidFill>
              </a:rPr>
              <a:t>can block</a:t>
            </a:r>
            <a:br>
              <a:rPr lang="en-US" altLang="ko-KR" sz="4000" dirty="0" smtClean="0">
                <a:solidFill>
                  <a:schemeClr val="tx1"/>
                </a:solidFill>
              </a:rPr>
            </a:br>
            <a:r>
              <a:rPr lang="en-US" altLang="ko-KR" sz="4000" dirty="0" smtClean="0">
                <a:solidFill>
                  <a:schemeClr val="tx1"/>
                </a:solidFill>
              </a:rPr>
              <a:t>permission </a:t>
            </a:r>
            <a:r>
              <a:rPr lang="en-US" altLang="ko-KR" sz="4000" dirty="0">
                <a:solidFill>
                  <a:schemeClr val="tx1"/>
                </a:solidFill>
              </a:rPr>
              <a:t>abuses of 3</a:t>
            </a:r>
            <a:r>
              <a:rPr lang="en-US" altLang="ko-KR" sz="4000" baseline="30000" dirty="0">
                <a:solidFill>
                  <a:schemeClr val="tx1"/>
                </a:solidFill>
              </a:rPr>
              <a:t>rd</a:t>
            </a:r>
            <a:r>
              <a:rPr lang="en-US" altLang="ko-KR" sz="4000" dirty="0">
                <a:solidFill>
                  <a:schemeClr val="tx1"/>
                </a:solidFill>
              </a:rPr>
              <a:t>-party libs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8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Blocking Permissions with FLEXDROID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modifying </a:t>
            </a:r>
            <a:r>
              <a:rPr lang="en-US" altLang="ko-KR" dirty="0"/>
              <a:t>only </a:t>
            </a:r>
            <a:r>
              <a:rPr lang="en-US" altLang="ko-KR" b="1" i="1" dirty="0" smtClean="0"/>
              <a:t>AndroidManifest.xml</a:t>
            </a:r>
            <a:endParaRPr lang="en-US" altLang="ko-KR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endParaRPr lang="en-US" altLang="ko-KR" b="1" i="1" dirty="0" smtClean="0"/>
          </a:p>
          <a:p>
            <a:endParaRPr lang="en-US" altLang="ko-KR" b="1" i="1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Easy</a:t>
            </a:r>
            <a:r>
              <a:rPr lang="en-US" altLang="ko-KR" dirty="0" smtClean="0">
                <a:sym typeface="Wingdings" panose="05000000000000000000" pitchFamily="2" charset="2"/>
              </a:rPr>
              <a:t> to adopt FLEXDROID’s policy</a:t>
            </a:r>
            <a:endParaRPr lang="en-US" altLang="ko-KR" dirty="0" smtClean="0"/>
          </a:p>
        </p:txBody>
      </p:sp>
      <p:sp>
        <p:nvSpPr>
          <p:cNvPr id="6" name="Shape 70"/>
          <p:cNvSpPr txBox="1"/>
          <p:nvPr/>
        </p:nvSpPr>
        <p:spPr>
          <a:xfrm>
            <a:off x="719906" y="2427223"/>
            <a:ext cx="7611294" cy="222750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800" dirty="0" smtClean="0"/>
              <a:t>&lt;</a:t>
            </a:r>
            <a:r>
              <a:rPr lang="en-US" altLang="ko" sz="2800" b="1" dirty="0" err="1" smtClean="0">
                <a:solidFill>
                  <a:schemeClr val="tx2"/>
                </a:solidFill>
              </a:rPr>
              <a:t>flexdroid</a:t>
            </a:r>
            <a:r>
              <a:rPr lang="en-US" altLang="ko" sz="2800" b="1" dirty="0" smtClean="0">
                <a:solidFill>
                  <a:srgbClr val="FF0000"/>
                </a:solidFill>
              </a:rPr>
              <a:t> </a:t>
            </a:r>
            <a:r>
              <a:rPr lang="en-US" altLang="ko" sz="2800" dirty="0" err="1" smtClean="0"/>
              <a:t>android:name</a:t>
            </a:r>
            <a:r>
              <a:rPr lang="en-US" altLang="ko" sz="2800" dirty="0" smtClean="0"/>
              <a:t>=“</a:t>
            </a:r>
            <a:r>
              <a:rPr lang="en-US" altLang="ko" sz="2800" dirty="0" err="1" smtClean="0"/>
              <a:t>com.ebay.redlasersdk</a:t>
            </a:r>
            <a:r>
              <a:rPr lang="en-US" altLang="ko" sz="2800" dirty="0" smtClean="0"/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sz="2800" dirty="0" smtClean="0"/>
              <a:t>&lt;!-- no permission --&gt;</a:t>
            </a:r>
            <a:endParaRPr lang="ko-KR" altLang="en-US" sz="2800" dirty="0"/>
          </a:p>
          <a:p>
            <a:pPr lvl="0" rtl="0">
              <a:spcBef>
                <a:spcPts val="0"/>
              </a:spcBef>
              <a:buNone/>
            </a:pPr>
            <a:r>
              <a:rPr lang="en-US" altLang="ko" sz="2800" dirty="0" smtClean="0"/>
              <a:t>&lt;</a:t>
            </a:r>
            <a:r>
              <a:rPr lang="en-US" altLang="ko" sz="2800" b="1" dirty="0" smtClean="0">
                <a:solidFill>
                  <a:schemeClr val="tx2"/>
                </a:solidFill>
              </a:rPr>
              <a:t>/</a:t>
            </a:r>
            <a:r>
              <a:rPr lang="en-US" altLang="ko" sz="2800" b="1" dirty="0" err="1" smtClean="0">
                <a:solidFill>
                  <a:schemeClr val="tx2"/>
                </a:solidFill>
              </a:rPr>
              <a:t>flexdroid</a:t>
            </a:r>
            <a:r>
              <a:rPr lang="en-US" altLang="ko" sz="2800" dirty="0" smtClean="0"/>
              <a:t>&gt;</a:t>
            </a:r>
            <a:endParaRPr lang="ko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800" dirty="0" smtClean="0"/>
              <a:t>Run 32 popular apps from Google Play without any modification in FLEXDROID</a:t>
            </a:r>
          </a:p>
          <a:p>
            <a:r>
              <a:rPr lang="en-US" sz="2800" dirty="0" smtClean="0"/>
              <a:t>Check to see if each of them crashes during the execution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27 of 32 apps run as normal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US" sz="2400" dirty="0" smtClean="0"/>
              <a:t>Other apps crashed due to JNI sandbox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FLEXDROID has a high backward compatibility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setting</a:t>
            </a:r>
          </a:p>
          <a:p>
            <a:pPr lvl="1"/>
            <a:r>
              <a:rPr lang="en-US" dirty="0" smtClean="0"/>
              <a:t>Nexus 5</a:t>
            </a:r>
          </a:p>
          <a:p>
            <a:pPr lvl="1"/>
            <a:r>
              <a:rPr lang="en-US" altLang="ko-KR" dirty="0"/>
              <a:t>Turning on all </a:t>
            </a:r>
            <a:r>
              <a:rPr lang="en-US" altLang="ko-KR" dirty="0" smtClean="0"/>
              <a:t>cores</a:t>
            </a:r>
            <a:r>
              <a:rPr lang="en-US" altLang="ko-KR" dirty="0"/>
              <a:t> </a:t>
            </a:r>
            <a:r>
              <a:rPr lang="en-US" altLang="ko-KR" dirty="0" smtClean="0"/>
              <a:t>with </a:t>
            </a:r>
            <a:r>
              <a:rPr lang="en-US" altLang="ko-KR" dirty="0"/>
              <a:t>m</a:t>
            </a:r>
            <a:r>
              <a:rPr lang="en-US" dirty="0" smtClean="0"/>
              <a:t>aximum CPU frequency</a:t>
            </a:r>
          </a:p>
          <a:p>
            <a:r>
              <a:rPr lang="en-US" dirty="0" smtClean="0"/>
              <a:t>Micro-benchmark</a:t>
            </a:r>
          </a:p>
          <a:p>
            <a:r>
              <a:rPr lang="en-US" dirty="0" smtClean="0"/>
              <a:t>Macro-benchmark</a:t>
            </a:r>
          </a:p>
          <a:p>
            <a:pPr lvl="1"/>
            <a:r>
              <a:rPr lang="en-US" dirty="0" smtClean="0"/>
              <a:t>K-9 email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Micro-benchmark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factors of performance overheads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Inter-process stack inspection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Sandbox switch</a:t>
            </a:r>
            <a:br>
              <a:rPr lang="en-US" dirty="0" smtClean="0"/>
            </a:br>
            <a:r>
              <a:rPr lang="en-US" dirty="0" smtClean="0"/>
              <a:t>(i.e., switch to JNI domain / Java domain)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4906" y="2989313"/>
            <a:ext cx="28141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 </a:t>
            </a:r>
            <a:r>
              <a:rPr lang="en-US" sz="3200" i="1" dirty="0" smtClean="0">
                <a:solidFill>
                  <a:srgbClr val="FF0000"/>
                </a:solidFill>
              </a:rPr>
              <a:t>438 ~ 594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μs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74906" y="4906082"/>
            <a:ext cx="15838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 </a:t>
            </a:r>
            <a:r>
              <a:rPr lang="en-US" sz="3200" i="1" dirty="0" smtClean="0">
                <a:solidFill>
                  <a:srgbClr val="FF0000"/>
                </a:solidFill>
              </a:rPr>
              <a:t>89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μs</a:t>
            </a:r>
            <a:endParaRPr lang="en-US" sz="32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Macro-benchmark </a:t>
            </a:r>
            <a:r>
              <a:rPr lang="en-US" altLang="ko-KR" dirty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experiment using K-9 email 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Launching the app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an email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6106" y="2989312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 </a:t>
            </a:r>
            <a:r>
              <a:rPr lang="en-US" sz="3200" i="1" dirty="0" smtClean="0">
                <a:solidFill>
                  <a:srgbClr val="FF0000"/>
                </a:solidFill>
              </a:rPr>
              <a:t>1.55</a:t>
            </a:r>
            <a:r>
              <a:rPr lang="en-US" sz="3200" i="1" dirty="0" smtClean="0"/>
              <a:t> %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186106" y="4226601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 </a:t>
            </a:r>
            <a:r>
              <a:rPr lang="en-US" sz="3200" i="1" dirty="0" smtClean="0">
                <a:solidFill>
                  <a:srgbClr val="FF0000"/>
                </a:solidFill>
              </a:rPr>
              <a:t>1.13</a:t>
            </a:r>
            <a:r>
              <a:rPr lang="en-US" sz="3200" i="1" dirty="0" smtClean="0"/>
              <a:t> %</a:t>
            </a:r>
            <a:endParaRPr lang="en-US" sz="3200" i="1" dirty="0"/>
          </a:p>
        </p:txBody>
      </p:sp>
      <p:sp>
        <p:nvSpPr>
          <p:cNvPr id="6" name="직사각형 8"/>
          <p:cNvSpPr/>
          <p:nvPr/>
        </p:nvSpPr>
        <p:spPr>
          <a:xfrm>
            <a:off x="326571" y="4811376"/>
            <a:ext cx="8490858" cy="139772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FLEXDROID </a:t>
            </a:r>
            <a:r>
              <a:rPr lang="en-US" altLang="ko-KR" sz="4000" dirty="0" smtClean="0">
                <a:solidFill>
                  <a:schemeClr val="tx1"/>
                </a:solidFill>
              </a:rPr>
              <a:t>incurs reasonable performance overheads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lang="en-US" altLang="ko-KR" sz="2800" dirty="0" smtClean="0"/>
              <a:t>: Privacy threats from 3</a:t>
            </a:r>
            <a:r>
              <a:rPr lang="en-US" altLang="ko-KR" sz="2800" baseline="30000" dirty="0" smtClean="0"/>
              <a:t>rd</a:t>
            </a:r>
            <a:r>
              <a:rPr lang="en-US" altLang="ko-KR" sz="2800" dirty="0" smtClean="0"/>
              <a:t>-party libraries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FLEXDROID</a:t>
            </a:r>
            <a:r>
              <a:rPr lang="en-US" altLang="ko-KR" sz="2800" dirty="0" smtClean="0"/>
              <a:t>: Extension of Android permission system</a:t>
            </a:r>
          </a:p>
          <a:p>
            <a:pPr lvl="1"/>
            <a:r>
              <a:rPr lang="en-US" altLang="ko-KR" sz="2400" dirty="0" smtClean="0"/>
              <a:t>Supporting in-app privilege separation</a:t>
            </a:r>
          </a:p>
          <a:p>
            <a:pPr lvl="1"/>
            <a:r>
              <a:rPr lang="en-US" altLang="ko-KR" sz="2400" dirty="0" smtClean="0"/>
              <a:t>Resistant against attacks via JNI, reflection</a:t>
            </a:r>
            <a:br>
              <a:rPr lang="en-US" altLang="ko-KR" sz="2400" dirty="0" smtClean="0"/>
            </a:br>
            <a:r>
              <a:rPr lang="en-US" altLang="ko-KR" sz="2400" dirty="0" smtClean="0"/>
              <a:t>and multi-threading</a:t>
            </a:r>
          </a:p>
          <a:p>
            <a:pPr lvl="1"/>
            <a:r>
              <a:rPr lang="en-US" altLang="ko-KR" sz="2400" dirty="0" smtClean="0"/>
              <a:t>Showing reasonable performance overheads</a:t>
            </a:r>
          </a:p>
          <a:p>
            <a:endParaRPr lang="ko-KR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545" y="2597727"/>
            <a:ext cx="71963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i="1" dirty="0" smtClean="0"/>
              <a:t>Thank you!</a:t>
            </a:r>
            <a:endParaRPr lang="en-US" sz="115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Problem: Android Permission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trust in Android: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</a:p>
        </p:txBody>
      </p:sp>
      <p:cxnSp>
        <p:nvCxnSpPr>
          <p:cNvPr id="24" name="Shape 64"/>
          <p:cNvCxnSpPr>
            <a:stCxn id="69" idx="3"/>
            <a:endCxn id="73" idx="1"/>
          </p:cNvCxnSpPr>
          <p:nvPr/>
        </p:nvCxnSpPr>
        <p:spPr>
          <a:xfrm flipV="1">
            <a:off x="3021265" y="3126272"/>
            <a:ext cx="2243730" cy="122023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65"/>
          <p:cNvCxnSpPr>
            <a:stCxn id="69" idx="3"/>
            <a:endCxn id="79" idx="1"/>
          </p:cNvCxnSpPr>
          <p:nvPr/>
        </p:nvCxnSpPr>
        <p:spPr>
          <a:xfrm>
            <a:off x="3021265" y="4346507"/>
            <a:ext cx="224373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70"/>
          <p:cNvSpPr txBox="1"/>
          <p:nvPr/>
        </p:nvSpPr>
        <p:spPr>
          <a:xfrm>
            <a:off x="1152835" y="3090586"/>
            <a:ext cx="2212975" cy="68871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Location</a:t>
            </a:r>
            <a:r>
              <a:rPr lang="en-US" altLang="ko" sz="1100" dirty="0"/>
              <a:t>&gt;</a:t>
            </a:r>
            <a:endParaRPr lang="ko-KR" altLang="en-US" sz="1100" dirty="0"/>
          </a:p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Contacts</a:t>
            </a:r>
            <a:r>
              <a:rPr lang="en-US" altLang="ko" sz="1100" dirty="0"/>
              <a:t>&gt;</a:t>
            </a:r>
            <a:endParaRPr lang="ko" altLang="en-US" sz="1100" dirty="0"/>
          </a:p>
        </p:txBody>
      </p:sp>
      <p:sp>
        <p:nvSpPr>
          <p:cNvPr id="29" name="Shape 57"/>
          <p:cNvSpPr/>
          <p:nvPr/>
        </p:nvSpPr>
        <p:spPr>
          <a:xfrm>
            <a:off x="5264996" y="5564255"/>
            <a:ext cx="2039574" cy="7920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3200" dirty="0" smtClean="0">
                <a:solidFill>
                  <a:schemeClr val="tx1"/>
                </a:solidFill>
              </a:rPr>
              <a:t>Calendar</a:t>
            </a:r>
            <a:endParaRPr lang="ko" sz="3200" dirty="0">
              <a:solidFill>
                <a:schemeClr val="tx1"/>
              </a:solidFill>
            </a:endParaRPr>
          </a:p>
        </p:txBody>
      </p:sp>
      <p:cxnSp>
        <p:nvCxnSpPr>
          <p:cNvPr id="42" name="Shape 65"/>
          <p:cNvCxnSpPr>
            <a:stCxn id="69" idx="3"/>
            <a:endCxn id="29" idx="1"/>
          </p:cNvCxnSpPr>
          <p:nvPr/>
        </p:nvCxnSpPr>
        <p:spPr>
          <a:xfrm>
            <a:off x="3021265" y="4346507"/>
            <a:ext cx="2243731" cy="1613796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69"/>
          <p:cNvSpPr/>
          <p:nvPr/>
        </p:nvSpPr>
        <p:spPr>
          <a:xfrm>
            <a:off x="3021265" y="4762044"/>
            <a:ext cx="2359360" cy="918152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800" b="1"/>
              <a:t>Denied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310107" y="3870215"/>
            <a:ext cx="1711158" cy="9525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App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264995" y="2745487"/>
            <a:ext cx="2039574" cy="761569"/>
          </a:xfrm>
          <a:prstGeom prst="roundRect">
            <a:avLst/>
          </a:prstGeom>
          <a:solidFill>
            <a:srgbClr val="8EB4E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Location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64995" y="3965722"/>
            <a:ext cx="2039574" cy="761569"/>
          </a:xfrm>
          <a:prstGeom prst="roundRect">
            <a:avLst/>
          </a:prstGeom>
          <a:solidFill>
            <a:srgbClr val="8EB4E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Contacts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Backward Compatibility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 crashed apps</a:t>
            </a:r>
          </a:p>
          <a:p>
            <a:pPr lvl="1"/>
            <a:r>
              <a:rPr lang="en-US" altLang="ko-KR" dirty="0" err="1" smtClean="0"/>
              <a:t>Waze</a:t>
            </a:r>
            <a:r>
              <a:rPr lang="en-US" altLang="ko-KR" dirty="0" smtClean="0"/>
              <a:t> Social GPS Map &amp; Travel</a:t>
            </a:r>
          </a:p>
          <a:p>
            <a:pPr lvl="1"/>
            <a:r>
              <a:rPr lang="en-US" altLang="ko-KR" dirty="0" err="1" smtClean="0"/>
              <a:t>Uber</a:t>
            </a:r>
            <a:endParaRPr lang="en-US" altLang="ko-KR" dirty="0"/>
          </a:p>
          <a:p>
            <a:pPr lvl="1"/>
            <a:r>
              <a:rPr lang="en-US" altLang="ko-KR" dirty="0" smtClean="0"/>
              <a:t>Adobe Acrobat Reader</a:t>
            </a:r>
            <a:endParaRPr lang="en-US" altLang="ko-KR" dirty="0"/>
          </a:p>
          <a:p>
            <a:pPr lvl="1"/>
            <a:r>
              <a:rPr lang="en-US" altLang="ko-KR" dirty="0" smtClean="0"/>
              <a:t>Facebook</a:t>
            </a:r>
          </a:p>
          <a:p>
            <a:pPr lvl="1"/>
            <a:r>
              <a:rPr lang="en-US" altLang="ko-KR" dirty="0" smtClean="0"/>
              <a:t>UC Browser</a:t>
            </a:r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45633" y="2145883"/>
            <a:ext cx="2740316" cy="523220"/>
            <a:chOff x="5845633" y="2145883"/>
            <a:chExt cx="2740316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450404" y="2145883"/>
              <a:ext cx="2135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sym typeface="Wingdings"/>
                </a:rPr>
                <a:t>Pthread</a:t>
              </a:r>
              <a:r>
                <a:rPr lang="en-US" altLang="ko-KR" sz="2800" dirty="0" smtClean="0">
                  <a:sym typeface="Wingdings"/>
                </a:rPr>
                <a:t> </a:t>
              </a:r>
              <a:r>
                <a:rPr lang="en-US" altLang="ko-KR" sz="2800" dirty="0">
                  <a:sym typeface="Wingdings"/>
                </a:rPr>
                <a:t>/ TLS</a:t>
              </a:r>
              <a:endParaRPr lang="en-US" sz="2800" dirty="0"/>
            </a:p>
          </p:txBody>
        </p:sp>
        <p:sp>
          <p:nvSpPr>
            <p:cNvPr id="5" name="오른쪽 화살표 7"/>
            <p:cNvSpPr/>
            <p:nvPr/>
          </p:nvSpPr>
          <p:spPr>
            <a:xfrm>
              <a:off x="5845633" y="2317177"/>
              <a:ext cx="510362" cy="2308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45633" y="2663146"/>
            <a:ext cx="1941520" cy="523220"/>
            <a:chOff x="5845633" y="2663146"/>
            <a:chExt cx="194152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6450404" y="2663146"/>
              <a:ext cx="13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sym typeface="Wingdings"/>
                </a:rPr>
                <a:t>mmap</a:t>
              </a:r>
              <a:r>
                <a:rPr lang="en-US" altLang="ko-KR" sz="2800" dirty="0" smtClean="0">
                  <a:sym typeface="Wingdings"/>
                </a:rPr>
                <a:t>()</a:t>
              </a:r>
              <a:endParaRPr lang="en-US" sz="2800" dirty="0"/>
            </a:p>
          </p:txBody>
        </p:sp>
        <p:sp>
          <p:nvSpPr>
            <p:cNvPr id="7" name="오른쪽 화살표 7"/>
            <p:cNvSpPr/>
            <p:nvPr/>
          </p:nvSpPr>
          <p:spPr>
            <a:xfrm>
              <a:off x="5845633" y="2834440"/>
              <a:ext cx="510362" cy="2308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1853" y="3944544"/>
            <a:ext cx="5245368" cy="1877039"/>
            <a:chOff x="3101853" y="3944544"/>
            <a:chExt cx="5245368" cy="1877039"/>
          </a:xfrm>
        </p:grpSpPr>
        <p:sp>
          <p:nvSpPr>
            <p:cNvPr id="10" name="Right Brace 9"/>
            <p:cNvSpPr/>
            <p:nvPr/>
          </p:nvSpPr>
          <p:spPr>
            <a:xfrm>
              <a:off x="3101853" y="3944544"/>
              <a:ext cx="348396" cy="584377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5907" y="4005701"/>
              <a:ext cx="480131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Many JNI libraries</a:t>
              </a:r>
              <a:br>
                <a:rPr lang="en-US" sz="2800" dirty="0" smtClean="0"/>
              </a:br>
              <a:r>
                <a:rPr lang="en-US" sz="2800" dirty="0" smtClean="0"/>
                <a:t>(</a:t>
              </a:r>
              <a:r>
                <a:rPr lang="en-US" sz="2800" dirty="0"/>
                <a:t>29 and </a:t>
              </a:r>
              <a:r>
                <a:rPr lang="en-US" sz="2800" dirty="0" smtClean="0"/>
                <a:t>20, respectively)</a:t>
              </a:r>
              <a:br>
                <a:rPr lang="en-US" sz="2800" dirty="0" smtClean="0"/>
              </a:br>
              <a:r>
                <a:rPr lang="en-US" sz="2800" dirty="0" smtClean="0">
                  <a:sym typeface="Wingdings"/>
                </a:rPr>
                <a:t> too complicated to manually</a:t>
              </a:r>
              <a:br>
                <a:rPr lang="en-US" sz="2800" dirty="0" smtClean="0">
                  <a:sym typeface="Wingdings"/>
                </a:rPr>
              </a:br>
              <a:r>
                <a:rPr lang="en-US" sz="2800" dirty="0" smtClean="0">
                  <a:sym typeface="Wingdings"/>
                </a:rPr>
                <a:t>	analyze them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5633" y="3186366"/>
            <a:ext cx="1599279" cy="523220"/>
            <a:chOff x="5845633" y="3186366"/>
            <a:chExt cx="159927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6450404" y="3186366"/>
              <a:ext cx="994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ym typeface="Wingdings"/>
                </a:rPr>
                <a:t>free()</a:t>
              </a:r>
              <a:endParaRPr lang="en-US" sz="2800" dirty="0"/>
            </a:p>
          </p:txBody>
        </p:sp>
        <p:sp>
          <p:nvSpPr>
            <p:cNvPr id="9" name="오른쪽 화살표 7"/>
            <p:cNvSpPr/>
            <p:nvPr/>
          </p:nvSpPr>
          <p:spPr>
            <a:xfrm>
              <a:off x="5845633" y="3357660"/>
              <a:ext cx="510362" cy="2308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AdRisk</a:t>
            </a:r>
            <a:r>
              <a:rPr lang="en-US" sz="2800" dirty="0" smtClean="0"/>
              <a:t> (</a:t>
            </a:r>
            <a:r>
              <a:rPr lang="en-US" sz="2800" dirty="0" err="1" smtClean="0"/>
              <a:t>Wisec</a:t>
            </a:r>
            <a:r>
              <a:rPr lang="en-US" sz="2800" dirty="0" smtClean="0"/>
              <a:t>’ 12)</a:t>
            </a:r>
          </a:p>
          <a:p>
            <a:pPr lvl="1"/>
            <a:r>
              <a:rPr lang="en-US" sz="2400" dirty="0"/>
              <a:t>Report private threats from ad </a:t>
            </a:r>
            <a:r>
              <a:rPr lang="en-US" sz="2400" dirty="0" smtClean="0"/>
              <a:t>libraries</a:t>
            </a:r>
          </a:p>
          <a:p>
            <a:r>
              <a:rPr lang="en-US" sz="2800" dirty="0" err="1" smtClean="0"/>
              <a:t>AdSplit</a:t>
            </a:r>
            <a:r>
              <a:rPr lang="en-US" sz="2800" dirty="0" smtClean="0"/>
              <a:t> (</a:t>
            </a:r>
            <a:r>
              <a:rPr lang="en-US" sz="2800" dirty="0" err="1" smtClean="0"/>
              <a:t>Usenix</a:t>
            </a:r>
            <a:r>
              <a:rPr lang="en-US" sz="2800" dirty="0" smtClean="0"/>
              <a:t> Sec’ 12) / </a:t>
            </a:r>
            <a:r>
              <a:rPr lang="en-US" sz="2800" dirty="0" err="1" smtClean="0"/>
              <a:t>AdDroid</a:t>
            </a:r>
            <a:r>
              <a:rPr lang="en-US" sz="2800" dirty="0" smtClean="0"/>
              <a:t> (</a:t>
            </a:r>
            <a:r>
              <a:rPr lang="en-US" sz="2800" dirty="0" err="1" smtClean="0"/>
              <a:t>AsiaCCS</a:t>
            </a:r>
            <a:r>
              <a:rPr lang="en-US" sz="2800" dirty="0" smtClean="0"/>
              <a:t>’ 12)</a:t>
            </a:r>
          </a:p>
          <a:p>
            <a:pPr lvl="1"/>
            <a:r>
              <a:rPr lang="en-US" sz="2400" dirty="0" smtClean="0"/>
              <a:t>Separate an ad library from its host app</a:t>
            </a:r>
          </a:p>
          <a:p>
            <a:r>
              <a:rPr lang="en-US" sz="2800" dirty="0" err="1" smtClean="0"/>
              <a:t>NativeGuard</a:t>
            </a:r>
            <a:r>
              <a:rPr lang="en-US" sz="2800" dirty="0" smtClean="0"/>
              <a:t> (</a:t>
            </a:r>
            <a:r>
              <a:rPr lang="en-US" sz="2800" dirty="0" err="1" smtClean="0"/>
              <a:t>WiSec</a:t>
            </a:r>
            <a:r>
              <a:rPr lang="en-US" sz="2800" dirty="0" smtClean="0"/>
              <a:t>’ 14)</a:t>
            </a:r>
          </a:p>
          <a:p>
            <a:pPr lvl="1"/>
            <a:r>
              <a:rPr lang="en-US" sz="2400" dirty="0" smtClean="0"/>
              <a:t>Separate a library written in native code from its host app</a:t>
            </a:r>
          </a:p>
          <a:p>
            <a:r>
              <a:rPr lang="en-US" sz="2800" dirty="0" err="1"/>
              <a:t>Compac</a:t>
            </a:r>
            <a:r>
              <a:rPr lang="en-US" sz="2800" dirty="0"/>
              <a:t> (CODASPY’ 14)</a:t>
            </a:r>
          </a:p>
          <a:p>
            <a:pPr lvl="1"/>
            <a:r>
              <a:rPr lang="en-US" sz="2400" dirty="0"/>
              <a:t>Suggest an idea similar to inter-process stack </a:t>
            </a:r>
            <a:r>
              <a:rPr lang="en-US" sz="2400" dirty="0" smtClean="0"/>
              <a:t>inspection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Fault Isolation / Java API / Trampoline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Problem: Android Permission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Third-party library</a:t>
            </a:r>
            <a:r>
              <a:rPr lang="en-US" dirty="0" smtClean="0">
                <a:solidFill>
                  <a:srgbClr val="000000"/>
                </a:solidFill>
              </a:rPr>
              <a:t>: having the same access right as the host app</a:t>
            </a:r>
            <a:endParaRPr lang="en-US" sz="2800" dirty="0"/>
          </a:p>
        </p:txBody>
      </p:sp>
      <p:sp>
        <p:nvSpPr>
          <p:cNvPr id="27" name="Shape 70"/>
          <p:cNvSpPr txBox="1"/>
          <p:nvPr/>
        </p:nvSpPr>
        <p:spPr>
          <a:xfrm>
            <a:off x="1527509" y="3148472"/>
            <a:ext cx="2212975" cy="68871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Location</a:t>
            </a:r>
            <a:r>
              <a:rPr lang="en-US" altLang="ko" sz="1100" dirty="0"/>
              <a:t>&gt;</a:t>
            </a:r>
            <a:endParaRPr lang="ko-KR" altLang="en-US" sz="1100" dirty="0"/>
          </a:p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Contacts</a:t>
            </a:r>
            <a:r>
              <a:rPr lang="en-US" altLang="ko" sz="1100" dirty="0"/>
              <a:t>&gt;</a:t>
            </a:r>
            <a:endParaRPr lang="ko" altLang="en-US" sz="1100" dirty="0"/>
          </a:p>
        </p:txBody>
      </p:sp>
      <p:sp>
        <p:nvSpPr>
          <p:cNvPr id="69" name="Rounded Rectangle 68"/>
          <p:cNvSpPr/>
          <p:nvPr/>
        </p:nvSpPr>
        <p:spPr>
          <a:xfrm>
            <a:off x="895684" y="3903303"/>
            <a:ext cx="3339433" cy="165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App</a:t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37689" y="3837183"/>
            <a:ext cx="2039574" cy="7615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Location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037689" y="5055334"/>
            <a:ext cx="2039574" cy="761569"/>
          </a:xfrm>
          <a:prstGeom prst="roundRect">
            <a:avLst/>
          </a:prstGeom>
          <a:solidFill>
            <a:srgbClr val="8EB4E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Contacts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34168" y="4593612"/>
            <a:ext cx="2406316" cy="817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3</a:t>
            </a:r>
            <a:r>
              <a:rPr lang="en-US" sz="3200" baseline="30000" dirty="0" smtClean="0">
                <a:solidFill>
                  <a:srgbClr val="000000"/>
                </a:solidFill>
              </a:rPr>
              <a:t>rd</a:t>
            </a:r>
            <a:r>
              <a:rPr lang="en-US" sz="3200" dirty="0" smtClean="0">
                <a:solidFill>
                  <a:srgbClr val="000000"/>
                </a:solidFill>
              </a:rPr>
              <a:t>-party lib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24" name="Shape 64"/>
          <p:cNvCxnSpPr>
            <a:endCxn id="73" idx="1"/>
          </p:cNvCxnSpPr>
          <p:nvPr/>
        </p:nvCxnSpPr>
        <p:spPr>
          <a:xfrm flipV="1">
            <a:off x="4235117" y="4217968"/>
            <a:ext cx="1802572" cy="25012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65"/>
          <p:cNvCxnSpPr>
            <a:endCxn id="79" idx="1"/>
          </p:cNvCxnSpPr>
          <p:nvPr/>
        </p:nvCxnSpPr>
        <p:spPr>
          <a:xfrm>
            <a:off x="4235117" y="5172364"/>
            <a:ext cx="1802572" cy="26375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TextBox 29"/>
          <p:cNvSpPr txBox="1"/>
          <p:nvPr/>
        </p:nvSpPr>
        <p:spPr>
          <a:xfrm>
            <a:off x="1160379" y="5592957"/>
            <a:ext cx="276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(The unit of trust)</a:t>
            </a:r>
            <a:endParaRPr lang="en-US" sz="2800" dirty="0"/>
          </a:p>
        </p:txBody>
      </p:sp>
      <p:cxnSp>
        <p:nvCxnSpPr>
          <p:cNvPr id="14" name="Shape 64"/>
          <p:cNvCxnSpPr/>
          <p:nvPr/>
        </p:nvCxnSpPr>
        <p:spPr>
          <a:xfrm flipV="1">
            <a:off x="3740484" y="4370369"/>
            <a:ext cx="2297205" cy="45563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64"/>
          <p:cNvCxnSpPr/>
          <p:nvPr/>
        </p:nvCxnSpPr>
        <p:spPr>
          <a:xfrm>
            <a:off x="3740484" y="5276273"/>
            <a:ext cx="2297205" cy="31668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TextBox 20"/>
          <p:cNvSpPr txBox="1"/>
          <p:nvPr/>
        </p:nvSpPr>
        <p:spPr>
          <a:xfrm>
            <a:off x="1334168" y="2821999"/>
            <a:ext cx="6937057" cy="132343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A third-party library can abuse the permissions of its host app</a:t>
            </a:r>
            <a:endParaRPr lang="ko-KR" altLang="x-none" sz="40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FLEXDROID</a:t>
            </a:r>
            <a:endParaRPr lang="ko-KR" alt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x-none" b="1" dirty="0" smtClean="0">
                <a:solidFill>
                  <a:srgbClr val="002060"/>
                </a:solidFill>
              </a:rPr>
              <a:t>Goal</a:t>
            </a:r>
            <a:r>
              <a:rPr lang="en-US" altLang="x-none" dirty="0" smtClean="0">
                <a:solidFill>
                  <a:srgbClr val="000000"/>
                </a:solidFill>
              </a:rPr>
              <a:t>: </a:t>
            </a:r>
            <a:r>
              <a:rPr lang="en-US" altLang="x-none" dirty="0" smtClean="0"/>
              <a:t>In</a:t>
            </a:r>
            <a:r>
              <a:rPr lang="en-US" altLang="x-none" dirty="0"/>
              <a:t>-app</a:t>
            </a:r>
            <a:r>
              <a:rPr lang="ko-KR" altLang="x-none" dirty="0"/>
              <a:t> </a:t>
            </a:r>
            <a:r>
              <a:rPr lang="en-US" altLang="x-none" dirty="0"/>
              <a:t>privilege</a:t>
            </a:r>
            <a:r>
              <a:rPr lang="ko-KR" altLang="x-none" dirty="0"/>
              <a:t> </a:t>
            </a:r>
            <a:r>
              <a:rPr lang="en-US" altLang="x-none" dirty="0"/>
              <a:t>separation</a:t>
            </a:r>
            <a:r>
              <a:rPr lang="ko-KR" altLang="x-none" dirty="0"/>
              <a:t> </a:t>
            </a:r>
            <a:r>
              <a:rPr lang="en-US" altLang="x-none" dirty="0"/>
              <a:t>between </a:t>
            </a:r>
            <a:r>
              <a:rPr lang="ko-KR" altLang="x-none" dirty="0"/>
              <a:t>a </a:t>
            </a:r>
            <a:r>
              <a:rPr lang="en-US" altLang="x-none" dirty="0"/>
              <a:t>host</a:t>
            </a:r>
            <a:r>
              <a:rPr lang="ko-KR" altLang="x-none" dirty="0"/>
              <a:t> </a:t>
            </a:r>
            <a:r>
              <a:rPr lang="en-US" altLang="x-none" dirty="0" smtClean="0"/>
              <a:t>application and</a:t>
            </a:r>
            <a:r>
              <a:rPr lang="ko-KR" altLang="x-none" dirty="0" smtClean="0"/>
              <a:t> </a:t>
            </a:r>
            <a:r>
              <a:rPr lang="en-US" altLang="x-none" dirty="0"/>
              <a:t>its </a:t>
            </a:r>
            <a:r>
              <a:rPr lang="en-US" altLang="x-none" dirty="0" smtClean="0"/>
              <a:t>third-</a:t>
            </a:r>
            <a:r>
              <a:rPr lang="en-US" altLang="x-none" dirty="0"/>
              <a:t>party</a:t>
            </a:r>
            <a:r>
              <a:rPr lang="ko-KR" altLang="x-none" dirty="0"/>
              <a:t> </a:t>
            </a:r>
            <a:r>
              <a:rPr lang="en-US" altLang="x-none" dirty="0" smtClean="0"/>
              <a:t>libraries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 of FLEXDROID</a:t>
            </a:r>
            <a:endParaRPr lang="ko-KR" alt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x-none" dirty="0" smtClean="0"/>
              <a:t>Specifying the package name and its permissions in </a:t>
            </a:r>
            <a:r>
              <a:rPr lang="en-US" altLang="x-none" b="1" i="1" dirty="0" smtClean="0"/>
              <a:t>AndroidManifest.xml</a:t>
            </a:r>
            <a:endParaRPr lang="en-US" altLang="x-none" b="1" i="1" dirty="0"/>
          </a:p>
        </p:txBody>
      </p:sp>
      <p:sp>
        <p:nvSpPr>
          <p:cNvPr id="16" name="Shape 70"/>
          <p:cNvSpPr txBox="1"/>
          <p:nvPr/>
        </p:nvSpPr>
        <p:spPr>
          <a:xfrm>
            <a:off x="1458912" y="2926329"/>
            <a:ext cx="2212975" cy="68871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Location</a:t>
            </a:r>
            <a:r>
              <a:rPr lang="en-US" altLang="ko" sz="1100" dirty="0"/>
              <a:t>&gt;</a:t>
            </a:r>
            <a:endParaRPr lang="ko-KR" altLang="en-US" sz="1100" dirty="0"/>
          </a:p>
          <a:p>
            <a:pPr lvl="0" rtl="0">
              <a:spcBef>
                <a:spcPts val="0"/>
              </a:spcBef>
              <a:buNone/>
            </a:pPr>
            <a:r>
              <a:rPr lang="ko" sz="1100" dirty="0"/>
              <a:t>&lt;uses-permission </a:t>
            </a:r>
            <a:r>
              <a:rPr lang="en-US" altLang="ko" sz="1100" dirty="0"/>
              <a:t>...</a:t>
            </a:r>
            <a:r>
              <a:rPr lang="ko" b="1" dirty="0"/>
              <a:t>Contacts</a:t>
            </a:r>
            <a:r>
              <a:rPr lang="en-US" altLang="ko" sz="1100" dirty="0"/>
              <a:t>&gt;</a:t>
            </a:r>
            <a:endParaRPr lang="ko" altLang="en-US" sz="1100" dirty="0"/>
          </a:p>
        </p:txBody>
      </p:sp>
      <p:sp>
        <p:nvSpPr>
          <p:cNvPr id="17" name="Rounded Rectangle 68"/>
          <p:cNvSpPr/>
          <p:nvPr/>
        </p:nvSpPr>
        <p:spPr>
          <a:xfrm>
            <a:off x="895684" y="3644180"/>
            <a:ext cx="3339433" cy="1483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App</a:t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Rounded Rectangle 72"/>
          <p:cNvSpPr/>
          <p:nvPr/>
        </p:nvSpPr>
        <p:spPr>
          <a:xfrm>
            <a:off x="6691658" y="3412096"/>
            <a:ext cx="1257633" cy="4781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Location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ounded Rectangle 78"/>
          <p:cNvSpPr/>
          <p:nvPr/>
        </p:nvSpPr>
        <p:spPr>
          <a:xfrm>
            <a:off x="6691658" y="4318139"/>
            <a:ext cx="1257633" cy="504254"/>
          </a:xfrm>
          <a:prstGeom prst="roundRect">
            <a:avLst/>
          </a:prstGeom>
          <a:solidFill>
            <a:srgbClr val="8EB4E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Contacts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Rounded Rectangle 21"/>
          <p:cNvSpPr/>
          <p:nvPr/>
        </p:nvSpPr>
        <p:spPr>
          <a:xfrm>
            <a:off x="1334168" y="4161535"/>
            <a:ext cx="2406316" cy="817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000000"/>
                </a:solidFill>
              </a:rPr>
              <a:t>com.ad.sdk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21" name="Shape 64"/>
          <p:cNvCxnSpPr>
            <a:endCxn id="18" idx="1"/>
          </p:cNvCxnSpPr>
          <p:nvPr/>
        </p:nvCxnSpPr>
        <p:spPr>
          <a:xfrm flipV="1">
            <a:off x="4235117" y="3651168"/>
            <a:ext cx="2456541" cy="39845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5"/>
          <p:cNvCxnSpPr>
            <a:stCxn id="20" idx="3"/>
            <a:endCxn id="19" idx="1"/>
          </p:cNvCxnSpPr>
          <p:nvPr/>
        </p:nvCxnSpPr>
        <p:spPr>
          <a:xfrm>
            <a:off x="3740484" y="4570266"/>
            <a:ext cx="2951174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Rounded Rectangle 21"/>
          <p:cNvSpPr/>
          <p:nvPr/>
        </p:nvSpPr>
        <p:spPr>
          <a:xfrm>
            <a:off x="1334168" y="4161535"/>
            <a:ext cx="2406316" cy="817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000000"/>
                </a:solidFill>
              </a:rPr>
              <a:t>com.ad.sdk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2" name="Shape 65"/>
          <p:cNvCxnSpPr>
            <a:stCxn id="11" idx="3"/>
          </p:cNvCxnSpPr>
          <p:nvPr/>
        </p:nvCxnSpPr>
        <p:spPr>
          <a:xfrm>
            <a:off x="3740484" y="4570266"/>
            <a:ext cx="2951174" cy="0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69"/>
          <p:cNvSpPr/>
          <p:nvPr/>
        </p:nvSpPr>
        <p:spPr>
          <a:xfrm>
            <a:off x="4553169" y="4215386"/>
            <a:ext cx="1559395" cy="76361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 b="1" dirty="0" smtClean="0"/>
              <a:t>Den</a:t>
            </a:r>
            <a:r>
              <a:rPr lang="en-US" altLang="ko" sz="2400" b="1" dirty="0" smtClean="0"/>
              <a:t>y</a:t>
            </a:r>
            <a:endParaRPr lang="ko" sz="2400" b="1" dirty="0"/>
          </a:p>
        </p:txBody>
      </p:sp>
      <p:sp>
        <p:nvSpPr>
          <p:cNvPr id="14" name="Shape 70"/>
          <p:cNvSpPr txBox="1"/>
          <p:nvPr/>
        </p:nvSpPr>
        <p:spPr>
          <a:xfrm>
            <a:off x="1817010" y="5324361"/>
            <a:ext cx="5249630" cy="13524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 smtClean="0"/>
              <a:t>&lt;</a:t>
            </a:r>
            <a:r>
              <a:rPr lang="en-US" altLang="ko" sz="2000" b="1" dirty="0" err="1" smtClean="0">
                <a:solidFill>
                  <a:srgbClr val="FF0000"/>
                </a:solidFill>
              </a:rPr>
              <a:t>flexdroid</a:t>
            </a:r>
            <a:r>
              <a:rPr lang="en-US" altLang="ko" sz="2000" b="1" dirty="0">
                <a:solidFill>
                  <a:srgbClr val="FF0000"/>
                </a:solidFill>
              </a:rPr>
              <a:t> </a:t>
            </a:r>
            <a:r>
              <a:rPr lang="en-US" altLang="ko" sz="2000" dirty="0" err="1" smtClean="0"/>
              <a:t>android:name</a:t>
            </a:r>
            <a:r>
              <a:rPr lang="en-US" altLang="ko" sz="2000" dirty="0" smtClean="0"/>
              <a:t>=“</a:t>
            </a:r>
            <a:r>
              <a:rPr lang="en-US" altLang="ko" sz="2800" b="1" dirty="0" err="1" smtClean="0"/>
              <a:t>com.ad.sdk</a:t>
            </a:r>
            <a:r>
              <a:rPr lang="en-US" altLang="ko" sz="2000" dirty="0" smtClean="0"/>
              <a:t>” &gt;</a:t>
            </a:r>
            <a:endParaRPr lang="ko-KR" alt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altLang="ko" sz="2000" dirty="0" smtClean="0"/>
              <a:t>	</a:t>
            </a:r>
            <a:r>
              <a:rPr lang="ko" sz="2000" dirty="0" smtClean="0"/>
              <a:t>&lt;</a:t>
            </a:r>
            <a:r>
              <a:rPr lang="en-US" altLang="ko" sz="2000" dirty="0" smtClean="0"/>
              <a:t>allow</a:t>
            </a:r>
            <a:r>
              <a:rPr lang="ko" sz="2000" dirty="0" smtClean="0"/>
              <a:t> </a:t>
            </a:r>
            <a:r>
              <a:rPr lang="is-IS" altLang="ko" sz="2000" dirty="0" smtClean="0"/>
              <a:t>…</a:t>
            </a:r>
            <a:r>
              <a:rPr lang="en-US" altLang="ko" sz="2800" b="1" dirty="0" smtClean="0"/>
              <a:t>Location</a:t>
            </a:r>
            <a:r>
              <a:rPr lang="en-US" altLang="ko" sz="2000" dirty="0" smtClean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sz="2000" dirty="0" smtClean="0"/>
              <a:t>&lt;</a:t>
            </a:r>
            <a:r>
              <a:rPr lang="en-US" altLang="ko" sz="2000" b="1" dirty="0" smtClean="0">
                <a:solidFill>
                  <a:srgbClr val="FF0000"/>
                </a:solidFill>
              </a:rPr>
              <a:t>/</a:t>
            </a:r>
            <a:r>
              <a:rPr lang="en-US" altLang="ko" sz="2000" b="1" dirty="0" err="1" smtClean="0">
                <a:solidFill>
                  <a:srgbClr val="FF0000"/>
                </a:solidFill>
              </a:rPr>
              <a:t>flexdroid</a:t>
            </a:r>
            <a:r>
              <a:rPr lang="en-US" altLang="ko" sz="2000" dirty="0" smtClean="0"/>
              <a:t>&gt;</a:t>
            </a:r>
            <a:endParaRPr lang="ko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Contributions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Report </a:t>
            </a:r>
            <a:r>
              <a:rPr lang="en-US" altLang="x-none" sz="2800" dirty="0" smtClean="0"/>
              <a:t>potential</a:t>
            </a:r>
            <a:r>
              <a:rPr lang="ko-KR" altLang="x-none" sz="2800" dirty="0" smtClean="0"/>
              <a:t> </a:t>
            </a:r>
            <a:r>
              <a:rPr lang="en-US" altLang="x-none" sz="2800" dirty="0"/>
              <a:t>privacy</a:t>
            </a:r>
            <a:r>
              <a:rPr lang="ko-KR" altLang="x-none" sz="2800" dirty="0"/>
              <a:t> </a:t>
            </a:r>
            <a:r>
              <a:rPr lang="en-US" altLang="x-none" sz="2800" dirty="0"/>
              <a:t>threats</a:t>
            </a:r>
            <a:r>
              <a:rPr lang="ko-KR" altLang="x-none" sz="2800" dirty="0"/>
              <a:t> </a:t>
            </a:r>
            <a:r>
              <a:rPr lang="en-US" altLang="ko-KR" sz="2800" dirty="0"/>
              <a:t>of</a:t>
            </a:r>
            <a:r>
              <a:rPr lang="ko-KR" altLang="x-none" sz="2800" dirty="0"/>
              <a:t> </a:t>
            </a:r>
            <a:r>
              <a:rPr lang="en-US" altLang="x-none" sz="2800" dirty="0"/>
              <a:t>third-party</a:t>
            </a:r>
            <a:r>
              <a:rPr lang="ko-KR" altLang="x-none" sz="2800" dirty="0"/>
              <a:t> </a:t>
            </a:r>
            <a:r>
              <a:rPr lang="en-US" altLang="x-none" sz="2800" dirty="0" smtClean="0"/>
              <a:t>libraries by </a:t>
            </a:r>
            <a:r>
              <a:rPr lang="en-US" altLang="ko-KR" sz="2800" dirty="0" smtClean="0"/>
              <a:t>analyzing</a:t>
            </a:r>
            <a:r>
              <a:rPr lang="en-US" altLang="x-none" sz="2800" dirty="0" smtClean="0"/>
              <a:t> </a:t>
            </a:r>
            <a:r>
              <a:rPr lang="ko-KR" altLang="x-none" sz="2800" dirty="0"/>
              <a:t>100,000 </a:t>
            </a:r>
            <a:r>
              <a:rPr lang="en-US" altLang="ko-KR" sz="2800" dirty="0" smtClean="0"/>
              <a:t>real-world</a:t>
            </a:r>
            <a:r>
              <a:rPr lang="ko-KR" altLang="x-none" sz="2800" dirty="0" smtClean="0"/>
              <a:t> </a:t>
            </a:r>
            <a:r>
              <a:rPr lang="en-US" altLang="ko-KR" sz="2800" dirty="0" smtClean="0"/>
              <a:t>Android</a:t>
            </a:r>
            <a:r>
              <a:rPr lang="ko-KR" altLang="x-none" sz="2800" dirty="0" smtClean="0"/>
              <a:t> </a:t>
            </a:r>
            <a:r>
              <a:rPr lang="en-US" altLang="x-none" sz="2800" dirty="0"/>
              <a:t>apps</a:t>
            </a:r>
            <a:endParaRPr lang="ko-KR" altLang="x-none" sz="2800" dirty="0"/>
          </a:p>
          <a:p>
            <a:pPr marL="514350" indent="-514350">
              <a:buFont typeface="+mj-lt"/>
              <a:buAutoNum type="arabicPeriod"/>
            </a:pPr>
            <a:endParaRPr lang="ko-KR" alt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sz="2800" dirty="0"/>
              <a:t>Provide</a:t>
            </a:r>
            <a:r>
              <a:rPr lang="ko-KR" altLang="x-none" sz="2800" dirty="0"/>
              <a:t> </a:t>
            </a:r>
            <a:r>
              <a:rPr lang="en-US" altLang="ko-KR" sz="2800" dirty="0" smtClean="0"/>
              <a:t>an </a:t>
            </a:r>
            <a:r>
              <a:rPr lang="en-US" altLang="x-none" sz="2800" dirty="0" smtClean="0"/>
              <a:t>in-app</a:t>
            </a:r>
            <a:r>
              <a:rPr lang="ko-KR" altLang="x-none" sz="2800" dirty="0" smtClean="0"/>
              <a:t> </a:t>
            </a:r>
            <a:r>
              <a:rPr lang="en-US" altLang="x-none" sz="2800" dirty="0"/>
              <a:t>privilege</a:t>
            </a:r>
            <a:r>
              <a:rPr lang="ko-KR" altLang="x-none" sz="2800" dirty="0"/>
              <a:t> </a:t>
            </a:r>
            <a:r>
              <a:rPr lang="en-US" altLang="x-none" sz="2800" dirty="0"/>
              <a:t>separation in </a:t>
            </a:r>
            <a:r>
              <a:rPr lang="en-US" altLang="x-none" sz="2800" dirty="0" smtClean="0"/>
              <a:t>Android</a:t>
            </a:r>
          </a:p>
          <a:p>
            <a:pPr marL="914400" lvl="1" indent="-514350"/>
            <a:r>
              <a:rPr lang="en-US" altLang="x-none" sz="2400" dirty="0" smtClean="0"/>
              <a:t>Supporting JNI, reflection, and multi-threading</a:t>
            </a:r>
            <a:endParaRPr lang="en-US" altLang="x-none" sz="2400" dirty="0"/>
          </a:p>
          <a:p>
            <a:pPr marL="514350" indent="-514350">
              <a:buFont typeface="+mj-lt"/>
              <a:buAutoNum type="arabicPeriod"/>
            </a:pPr>
            <a:endParaRPr lang="ko-KR" altLang="x-none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sz="2800" dirty="0"/>
              <a:t>Adopt </a:t>
            </a:r>
            <a:r>
              <a:rPr lang="ko-KR" altLang="x-none" sz="2800" dirty="0"/>
              <a:t>a </a:t>
            </a:r>
            <a:r>
              <a:rPr lang="en-US" altLang="x-none" sz="2800" dirty="0"/>
              <a:t>fa</a:t>
            </a:r>
            <a:r>
              <a:rPr lang="ko-KR" altLang="x-none" sz="2800" dirty="0"/>
              <a:t>ult isolation </a:t>
            </a:r>
            <a:r>
              <a:rPr lang="en-US" altLang="ko-KR" sz="2800" dirty="0"/>
              <a:t>using </a:t>
            </a:r>
            <a:r>
              <a:rPr lang="en-US" altLang="ko-KR" sz="2800" b="1" i="1" dirty="0"/>
              <a:t>ARM </a:t>
            </a:r>
            <a:r>
              <a:rPr lang="en-US" altLang="ko-KR" sz="2800" b="1" i="1" dirty="0" smtClean="0"/>
              <a:t>Memory Domain</a:t>
            </a:r>
            <a:r>
              <a:rPr lang="en-US" altLang="ko-KR" sz="2800" dirty="0" smtClean="0"/>
              <a:t> </a:t>
            </a:r>
            <a:r>
              <a:rPr lang="ko-KR" altLang="x-none" sz="2800" dirty="0" smtClean="0"/>
              <a:t>to </a:t>
            </a:r>
            <a:r>
              <a:rPr lang="ko-KR" altLang="x-none" sz="2800" dirty="0"/>
              <a:t>sandbox </a:t>
            </a:r>
            <a:r>
              <a:rPr lang="en-US" altLang="ko-KR" sz="2800" dirty="0" smtClean="0"/>
              <a:t>native code in Android</a:t>
            </a:r>
            <a:endParaRPr lang="en-US" altLang="ko-K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Investigating Real-world Threats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Investigate 100,000 Android apps from Google Play using a static analysis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sz="1800" dirty="0" smtClean="0"/>
          </a:p>
          <a:p>
            <a:pPr marL="0" indent="0">
              <a:buNone/>
            </a:pPr>
            <a:r>
              <a:rPr kumimoji="1" lang="en-US" altLang="ko-KR" dirty="0" smtClean="0"/>
              <a:t>	Q1: How many third-party libraries use 	</a:t>
            </a:r>
            <a:r>
              <a:rPr kumimoji="1" lang="en-US" altLang="ko-KR" i="1" dirty="0" smtClean="0">
                <a:solidFill>
                  <a:srgbClr val="FF0000"/>
                </a:solidFill>
              </a:rPr>
              <a:t>undocumented</a:t>
            </a:r>
            <a:r>
              <a:rPr kumimoji="1" lang="en-US" altLang="ko-KR" dirty="0" smtClean="0">
                <a:solidFill>
                  <a:srgbClr val="FF0000"/>
                </a:solidFill>
              </a:rPr>
              <a:t> permissions</a:t>
            </a:r>
            <a:r>
              <a:rPr kumimoji="1" lang="en-US" altLang="ko-KR" dirty="0" smtClean="0"/>
              <a:t>?</a:t>
            </a:r>
          </a:p>
          <a:p>
            <a:pPr marL="0" indent="0">
              <a:buNone/>
            </a:pPr>
            <a:endParaRPr kumimoji="1" lang="en-US" altLang="ko-KR" sz="1800" dirty="0" smtClean="0"/>
          </a:p>
          <a:p>
            <a:pPr marL="0" indent="0">
              <a:buNone/>
            </a:pPr>
            <a:r>
              <a:rPr kumimoji="1" lang="en-US" altLang="ko-KR" dirty="0" smtClean="0"/>
              <a:t>	Q2: How many of them rely on </a:t>
            </a:r>
            <a:r>
              <a:rPr kumimoji="1" lang="en-US" altLang="ko-KR" dirty="0" smtClean="0">
                <a:solidFill>
                  <a:srgbClr val="FF0000"/>
                </a:solidFill>
              </a:rPr>
              <a:t>dynamic code 	execution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1DED-BB9B-CF40-BB8B-BD3F697B7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9536</TotalTime>
  <Words>3527</Words>
  <Application>Microsoft Macintosh PowerPoint</Application>
  <PresentationFormat>On-screen Show (4:3)</PresentationFormat>
  <Paragraphs>665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FLEXDROID: Enforcing In-App Privilege Separation in Android</vt:lpstr>
      <vt:lpstr>3rd-party libraries become popular in Android</vt:lpstr>
      <vt:lpstr>PowerPoint Presentation</vt:lpstr>
      <vt:lpstr>Problem: Android Permission System</vt:lpstr>
      <vt:lpstr>Problem: Android Permission System</vt:lpstr>
      <vt:lpstr>FLEXDROID</vt:lpstr>
      <vt:lpstr>Overview of FLEXDROID</vt:lpstr>
      <vt:lpstr>Contributions</vt:lpstr>
      <vt:lpstr>Investigating Real-world Threats</vt:lpstr>
      <vt:lpstr>Undocumented Permissions</vt:lpstr>
      <vt:lpstr>Analysis of Real-World Apps</vt:lpstr>
      <vt:lpstr>Challenges</vt:lpstr>
      <vt:lpstr>Threat Model</vt:lpstr>
      <vt:lpstr>System design</vt:lpstr>
      <vt:lpstr>Key Idea</vt:lpstr>
      <vt:lpstr>Dynamic Permission Adjustment</vt:lpstr>
      <vt:lpstr>Identification of Executed Code</vt:lpstr>
      <vt:lpstr>Stack Inspection in Security Context</vt:lpstr>
      <vt:lpstr>Inter-process Stack Inspection </vt:lpstr>
      <vt:lpstr>Inter-process Stack Inspection </vt:lpstr>
      <vt:lpstr>Potential Attack Surface</vt:lpstr>
      <vt:lpstr>Potential Attack Surface</vt:lpstr>
      <vt:lpstr>Protecting Integrity of Call Stack</vt:lpstr>
      <vt:lpstr>JNI Sandbox</vt:lpstr>
      <vt:lpstr>Fault Isolation using ARM Memory Domain</vt:lpstr>
      <vt:lpstr>Memory and Shared Libraries for JNI</vt:lpstr>
      <vt:lpstr>Memory and Shared Libraries for JNI</vt:lpstr>
      <vt:lpstr>Defense against Reflection</vt:lpstr>
      <vt:lpstr>Implementation</vt:lpstr>
      <vt:lpstr>evaluation</vt:lpstr>
      <vt:lpstr>Overview</vt:lpstr>
      <vt:lpstr>Blocking Permissions with FLEXDROID</vt:lpstr>
      <vt:lpstr>Blocking Permissions with FLEXDROID</vt:lpstr>
      <vt:lpstr>Backward Compatibility</vt:lpstr>
      <vt:lpstr>Performance Evaluation</vt:lpstr>
      <vt:lpstr>Micro-benchmark Result</vt:lpstr>
      <vt:lpstr>Macro-benchmark Result</vt:lpstr>
      <vt:lpstr>Conclusion</vt:lpstr>
      <vt:lpstr>PowerPoint Presentation</vt:lpstr>
      <vt:lpstr>Backward Compatibility Issues</vt:lpstr>
      <vt:lpstr>Previous Works</vt:lpstr>
      <vt:lpstr>Fault Isolation / Java API / Trampoline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FlexDroid: In-app Privilege Separation</dc:title>
  <dc:creator>bmw</dc:creator>
  <cp:lastModifiedBy>bmw</cp:lastModifiedBy>
  <cp:revision>1325</cp:revision>
  <dcterms:created xsi:type="dcterms:W3CDTF">2015-06-01T14:10:21Z</dcterms:created>
  <dcterms:modified xsi:type="dcterms:W3CDTF">2016-02-23T23:36:53Z</dcterms:modified>
</cp:coreProperties>
</file>