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786" y="73771"/>
            <a:ext cx="16154426" cy="187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F1F1E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34309" y="5750551"/>
            <a:ext cx="12019381" cy="166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rgbClr val="F1F1E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rgbClr val="F1F1E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rgbClr val="F1F1E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rgbClr val="F1F1E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0" b="0" i="0">
                <a:solidFill>
                  <a:srgbClr val="F1F1E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77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9252" y="3530505"/>
            <a:ext cx="8789495" cy="2312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0" b="0" i="0">
                <a:solidFill>
                  <a:srgbClr val="F1F1E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9252" y="3530505"/>
            <a:ext cx="8789495" cy="2312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0" b="0" i="0">
                <a:solidFill>
                  <a:srgbClr val="F1F1ED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20.jpeg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22.jpeg"  /><Relationship Id="rId4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4.png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jpe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78b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773582" y="3945807"/>
            <a:ext cx="14744699" cy="23907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14411315" y="9225946"/>
            <a:ext cx="2860672" cy="4324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5">
                <a:solidFill>
                  <a:srgbClr val="f1f1ed"/>
                </a:solidFill>
                <a:latin typeface="Verdana"/>
                <a:cs typeface="Verdana"/>
              </a:rPr>
              <a:t>2</a:t>
            </a:r>
            <a:r>
              <a:rPr sz="2800" b="0" spc="-710">
                <a:solidFill>
                  <a:srgbClr val="f1f1ed"/>
                </a:solidFill>
                <a:latin typeface="Verdana"/>
                <a:cs typeface="Verdana"/>
              </a:rPr>
              <a:t> </a:t>
            </a:r>
            <a:r>
              <a:rPr sz="2800" b="0" spc="175">
                <a:solidFill>
                  <a:srgbClr val="f1f1ed"/>
                </a:solidFill>
                <a:latin typeface="Verdana"/>
                <a:cs typeface="Verdana"/>
              </a:rPr>
              <a:t>0</a:t>
            </a:r>
            <a:r>
              <a:rPr sz="2800" b="0" spc="-710">
                <a:solidFill>
                  <a:srgbClr val="f1f1ed"/>
                </a:solidFill>
                <a:latin typeface="Verdana"/>
                <a:cs typeface="Verdana"/>
              </a:rPr>
              <a:t> </a:t>
            </a:r>
            <a:r>
              <a:rPr sz="2800" b="0" spc="5">
                <a:solidFill>
                  <a:srgbClr val="f1f1ed"/>
                </a:solidFill>
                <a:latin typeface="Verdana"/>
                <a:cs typeface="Verdana"/>
              </a:rPr>
              <a:t>2</a:t>
            </a:r>
            <a:r>
              <a:rPr sz="2800" b="0" spc="-710">
                <a:solidFill>
                  <a:srgbClr val="f1f1ed"/>
                </a:solidFill>
                <a:latin typeface="Verdana"/>
                <a:cs typeface="Verdana"/>
              </a:rPr>
              <a:t> </a:t>
            </a:r>
            <a:r>
              <a:rPr sz="2800" b="0" spc="5">
                <a:solidFill>
                  <a:srgbClr val="f1f1ed"/>
                </a:solidFill>
                <a:latin typeface="Verdana"/>
                <a:cs typeface="Verdana"/>
              </a:rPr>
              <a:t>2</a:t>
            </a:r>
            <a:r>
              <a:rPr sz="2800" b="0" spc="240">
                <a:solidFill>
                  <a:srgbClr val="f1f1ed"/>
                </a:solidFill>
                <a:latin typeface="Verdana"/>
                <a:cs typeface="Verdana"/>
              </a:rPr>
              <a:t> </a:t>
            </a:r>
            <a:r>
              <a:rPr sz="2800" b="0" spc="65">
                <a:solidFill>
                  <a:srgbClr val="f1f1ed"/>
                </a:solidFill>
                <a:latin typeface="Verdana"/>
                <a:cs typeface="Verdana"/>
              </a:rPr>
              <a:t>J</a:t>
            </a:r>
            <a:r>
              <a:rPr sz="2800" b="0" spc="-710">
                <a:solidFill>
                  <a:srgbClr val="f1f1ed"/>
                </a:solidFill>
                <a:latin typeface="Verdana"/>
                <a:cs typeface="Verdana"/>
              </a:rPr>
              <a:t> </a:t>
            </a:r>
            <a:r>
              <a:rPr sz="2800" b="0" spc="-10">
                <a:solidFill>
                  <a:srgbClr val="f1f1ed"/>
                </a:solidFill>
                <a:latin typeface="Verdana"/>
                <a:cs typeface="Verdana"/>
              </a:rPr>
              <a:t>U</a:t>
            </a:r>
            <a:r>
              <a:rPr sz="2800" b="0" spc="-710">
                <a:solidFill>
                  <a:srgbClr val="f1f1ed"/>
                </a:solidFill>
                <a:latin typeface="Verdana"/>
                <a:cs typeface="Verdana"/>
              </a:rPr>
              <a:t> </a:t>
            </a:r>
            <a:r>
              <a:rPr sz="2800" b="0" spc="25">
                <a:solidFill>
                  <a:srgbClr val="f1f1ed"/>
                </a:solidFill>
                <a:latin typeface="Verdana"/>
                <a:cs typeface="Verdana"/>
              </a:rPr>
              <a:t>N</a:t>
            </a:r>
            <a:r>
              <a:rPr sz="2800" b="0" spc="-710">
                <a:solidFill>
                  <a:srgbClr val="f1f1ed"/>
                </a:solidFill>
                <a:latin typeface="Verdana"/>
                <a:cs typeface="Verdana"/>
              </a:rPr>
              <a:t> </a:t>
            </a:r>
            <a:r>
              <a:rPr sz="2800" b="0" spc="-85">
                <a:solidFill>
                  <a:srgbClr val="f1f1ed"/>
                </a:solidFill>
                <a:latin typeface="Verdana"/>
                <a:cs typeface="Verdana"/>
              </a:rPr>
              <a:t>E</a:t>
            </a:r>
            <a:r>
              <a:rPr sz="2800" b="0" spc="240">
                <a:solidFill>
                  <a:srgbClr val="f1f1ed"/>
                </a:solidFill>
                <a:latin typeface="Verdana"/>
                <a:cs typeface="Verdana"/>
              </a:rPr>
              <a:t> </a:t>
            </a:r>
            <a:r>
              <a:rPr sz="2800" b="0" spc="5">
                <a:solidFill>
                  <a:srgbClr val="f1f1ed"/>
                </a:solidFill>
                <a:latin typeface="Verdana"/>
                <a:cs typeface="Verdana"/>
              </a:rPr>
              <a:t>2</a:t>
            </a:r>
            <a:r>
              <a:rPr sz="2800" b="0" spc="-710">
                <a:solidFill>
                  <a:srgbClr val="f1f1ed"/>
                </a:solidFill>
                <a:latin typeface="Verdana"/>
                <a:cs typeface="Verdana"/>
              </a:rPr>
              <a:t> </a:t>
            </a:r>
            <a:r>
              <a:rPr sz="2800" b="0" spc="-260">
                <a:solidFill>
                  <a:srgbClr val="f1f1ed"/>
                </a:solidFill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999" y="9225946"/>
            <a:ext cx="3501390" cy="4324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-22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강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대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현</a:t>
            </a:r>
            <a:r>
              <a:rPr sz="2800" b="0" spc="229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서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한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석</a:t>
            </a:r>
            <a:r>
              <a:rPr sz="2800" b="0" spc="229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엄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희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건</a:t>
            </a:r>
            <a:endParaRPr sz="2800">
              <a:latin typeface="맑은 고딕"/>
              <a:ea typeface="+mj-ea"/>
              <a:cs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3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664960" y="2176554"/>
            <a:ext cx="14316074" cy="656272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2863022" y="8860030"/>
            <a:ext cx="12562205" cy="712595"/>
          </a:xfrm>
          <a:prstGeom prst="rect">
            <a:avLst/>
          </a:prstGeom>
        </p:spPr>
        <p:txBody>
          <a:bodyPr vert="horz" wrap="square" lIns="0" tIns="13969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z="4600" b="0" spc="-270">
                <a:solidFill>
                  <a:srgbClr val="f1f1ed"/>
                </a:solidFill>
                <a:latin typeface="바탕"/>
                <a:cs typeface="바탕"/>
              </a:rPr>
              <a:t>전형적인 </a:t>
            </a:r>
            <a:r>
              <a:rPr sz="4600" b="0" spc="-265">
                <a:solidFill>
                  <a:srgbClr val="f1f1ed"/>
                </a:solidFill>
                <a:latin typeface="바탕"/>
                <a:cs typeface="바탕"/>
              </a:rPr>
              <a:t>API를 </a:t>
            </a:r>
            <a:r>
              <a:rPr sz="4600" b="0" spc="-270">
                <a:solidFill>
                  <a:srgbClr val="f1f1ed"/>
                </a:solidFill>
                <a:latin typeface="바탕"/>
                <a:cs typeface="바탕"/>
              </a:rPr>
              <a:t>사용하기위한 </a:t>
            </a:r>
            <a:r>
              <a:rPr sz="4600" b="0" spc="-260">
                <a:solidFill>
                  <a:srgbClr val="f1f1ed"/>
                </a:solidFill>
                <a:latin typeface="바탕"/>
                <a:cs typeface="바탕"/>
              </a:rPr>
              <a:t>API </a:t>
            </a:r>
            <a:r>
              <a:rPr sz="4600" b="0" spc="-270">
                <a:solidFill>
                  <a:srgbClr val="f1f1ed"/>
                </a:solidFill>
                <a:latin typeface="바탕"/>
                <a:cs typeface="바탕"/>
              </a:rPr>
              <a:t>웹서비스</a:t>
            </a:r>
            <a:r>
              <a:rPr sz="4600" b="0" spc="-240">
                <a:solidFill>
                  <a:srgbClr val="f1f1ed"/>
                </a:solidFill>
                <a:latin typeface="바탕"/>
                <a:cs typeface="바탕"/>
              </a:rPr>
              <a:t> </a:t>
            </a:r>
            <a:r>
              <a:rPr sz="4600" b="0" spc="-270">
                <a:solidFill>
                  <a:srgbClr val="f1f1ed"/>
                </a:solidFill>
                <a:latin typeface="바탕"/>
                <a:cs typeface="바탕"/>
              </a:rPr>
              <a:t>입니다</a:t>
            </a:r>
            <a:endParaRPr sz="4600">
              <a:latin typeface="바탕"/>
              <a:cs typeface="바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 idx="0"/>
          </p:nvPr>
        </p:nvSpPr>
        <p:spPr>
          <a:xfrm>
            <a:off x="7813479" y="73775"/>
            <a:ext cx="9297669" cy="18598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423795" marR="5080" indent="-2411730">
              <a:lnSpc>
                <a:spcPct val="116599"/>
              </a:lnSpc>
              <a:spcBef>
                <a:spcPts val="100"/>
              </a:spcBef>
              <a:defRPr/>
            </a:pPr>
            <a:r>
              <a:rPr sz="5200" b="1" spc="-265">
                <a:latin typeface="맑은 고딕"/>
                <a:ea typeface="+mj-ea"/>
                <a:cs typeface="맑은 고딕"/>
              </a:rPr>
              <a:t>- </a:t>
            </a:r>
            <a:r>
              <a:rPr sz="5200" b="1" spc="-150">
                <a:latin typeface="맑은 고딕"/>
                <a:ea typeface="+mj-ea"/>
                <a:cs typeface="맑은 고딕"/>
              </a:rPr>
              <a:t>API </a:t>
            </a:r>
            <a:r>
              <a:rPr sz="5200" b="1" spc="-320">
                <a:latin typeface="맑은 고딕"/>
                <a:ea typeface="+mj-ea"/>
                <a:cs typeface="맑은 고딕"/>
              </a:rPr>
              <a:t>서비스 </a:t>
            </a:r>
            <a:r>
              <a:rPr sz="5200" b="1" spc="-315">
                <a:latin typeface="맑은 고딕"/>
                <a:ea typeface="+mj-ea"/>
                <a:cs typeface="맑은 고딕"/>
              </a:rPr>
              <a:t>개발 </a:t>
            </a:r>
            <a:r>
              <a:rPr sz="5200" b="1" spc="-250">
                <a:latin typeface="맑은 고딕"/>
                <a:ea typeface="+mj-ea"/>
                <a:cs typeface="맑은 고딕"/>
              </a:rPr>
              <a:t>(전형적인</a:t>
            </a:r>
            <a:r>
              <a:rPr sz="5200" b="1" spc="-885">
                <a:latin typeface="맑은 고딕"/>
                <a:ea typeface="+mj-ea"/>
                <a:cs typeface="맑은 고딕"/>
              </a:rPr>
              <a:t> </a:t>
            </a:r>
            <a:r>
              <a:rPr sz="5200" b="1" spc="-104">
                <a:latin typeface="맑은 고딕"/>
                <a:ea typeface="+mj-ea"/>
                <a:cs typeface="맑은 고딕"/>
              </a:rPr>
              <a:t>API) </a:t>
            </a:r>
            <a:r>
              <a:rPr sz="5200" b="1" spc="-104">
                <a:solidFill>
                  <a:srgbClr val="004aac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5200" b="1" spc="-150">
                <a:solidFill>
                  <a:srgbClr val="004aac"/>
                </a:solidFill>
                <a:latin typeface="맑은 고딕"/>
                <a:ea typeface="+mj-ea"/>
                <a:cs typeface="맑은 고딕"/>
              </a:rPr>
              <a:t>전형적인.kro.kr</a:t>
            </a:r>
            <a:endParaRPr sz="5200">
              <a:latin typeface="맑은 고딕"/>
              <a:ea typeface="+mj-ea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2416291" y="2242719"/>
            <a:ext cx="13458824" cy="66674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ctrTitle" idx="0"/>
          </p:nvPr>
        </p:nvSpPr>
        <p:spPr>
          <a:xfrm>
            <a:off x="1066786" y="73771"/>
            <a:ext cx="16154426" cy="18598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7406640" marR="5080" indent="-758190">
              <a:lnSpc>
                <a:spcPct val="116599"/>
              </a:lnSpc>
              <a:spcBef>
                <a:spcPts val="100"/>
              </a:spcBef>
              <a:defRPr/>
            </a:pPr>
            <a:r>
              <a:rPr b="0" spc="-265"/>
              <a:t>- </a:t>
            </a:r>
            <a:r>
              <a:rPr b="0" spc="-150"/>
              <a:t>API </a:t>
            </a:r>
            <a:r>
              <a:rPr b="0" spc="-320"/>
              <a:t>서비스 </a:t>
            </a:r>
            <a:r>
              <a:rPr b="0" spc="-315"/>
              <a:t>개발 </a:t>
            </a:r>
            <a:r>
              <a:rPr b="0" spc="-250"/>
              <a:t>(전형적인</a:t>
            </a:r>
            <a:r>
              <a:rPr b="0" spc="-880"/>
              <a:t> </a:t>
            </a:r>
            <a:r>
              <a:rPr b="0" spc="-204"/>
              <a:t>닷컴) </a:t>
            </a:r>
            <a:r>
              <a:rPr b="0" spc="-204">
                <a:solidFill>
                  <a:srgbClr val="004aac"/>
                </a:solidFill>
              </a:rPr>
              <a:t> </a:t>
            </a:r>
            <a:r>
              <a:rPr b="0" spc="-125">
                <a:solidFill>
                  <a:srgbClr val="004aac"/>
                </a:solidFill>
              </a:rPr>
              <a:t>전형적인.kro.kr/homepage</a:t>
            </a:r>
            <a:endParaRPr b="0" spc="-125">
              <a:solidFill>
                <a:srgbClr val="004aac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120" y="8860027"/>
            <a:ext cx="12890500" cy="712597"/>
          </a:xfrm>
          <a:prstGeom prst="rect">
            <a:avLst/>
          </a:prstGeom>
        </p:spPr>
        <p:txBody>
          <a:bodyPr vert="horz" wrap="square" lIns="0" tIns="13969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z="4600" b="0" spc="-270">
                <a:solidFill>
                  <a:srgbClr val="f1f1ed"/>
                </a:solidFill>
                <a:latin typeface="바탕"/>
                <a:cs typeface="바탕"/>
              </a:rPr>
              <a:t>전형적인 </a:t>
            </a:r>
            <a:r>
              <a:rPr sz="4600" b="0" spc="-265">
                <a:solidFill>
                  <a:srgbClr val="f1f1ed"/>
                </a:solidFill>
                <a:latin typeface="바탕"/>
                <a:cs typeface="바탕"/>
              </a:rPr>
              <a:t>API를 </a:t>
            </a:r>
            <a:r>
              <a:rPr sz="4600" b="0" spc="-270">
                <a:solidFill>
                  <a:srgbClr val="f1f1ed"/>
                </a:solidFill>
                <a:latin typeface="바탕"/>
                <a:cs typeface="바탕"/>
              </a:rPr>
              <a:t>사용하여 만든 </a:t>
            </a:r>
            <a:r>
              <a:rPr sz="4600" b="0" spc="-260">
                <a:solidFill>
                  <a:srgbClr val="f1f1ed"/>
                </a:solidFill>
                <a:latin typeface="바탕"/>
                <a:cs typeface="바탕"/>
              </a:rPr>
              <a:t>API </a:t>
            </a:r>
            <a:r>
              <a:rPr sz="4600" b="0" spc="-270">
                <a:solidFill>
                  <a:srgbClr val="f1f1ed"/>
                </a:solidFill>
                <a:latin typeface="바탕"/>
                <a:cs typeface="바탕"/>
              </a:rPr>
              <a:t>활용 예시</a:t>
            </a:r>
            <a:r>
              <a:rPr sz="4600" b="0" spc="-180">
                <a:solidFill>
                  <a:srgbClr val="f1f1ed"/>
                </a:solidFill>
                <a:latin typeface="바탕"/>
                <a:cs typeface="바탕"/>
              </a:rPr>
              <a:t> </a:t>
            </a:r>
            <a:r>
              <a:rPr sz="4600" b="0" spc="-270">
                <a:solidFill>
                  <a:srgbClr val="f1f1ed"/>
                </a:solidFill>
                <a:latin typeface="바탕"/>
                <a:cs typeface="바탕"/>
              </a:rPr>
              <a:t>사이트</a:t>
            </a:r>
            <a:endParaRPr sz="4600">
              <a:latin typeface="바탕"/>
              <a:cs typeface="바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744" y="0"/>
            <a:ext cx="241300" cy="4381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25">
                <a:solidFill>
                  <a:srgbClr val="f1f1ed"/>
                </a:solidFill>
                <a:latin typeface="바탕"/>
                <a:cs typeface="바탕"/>
              </a:rPr>
              <a:t>2</a:t>
            </a:r>
            <a:endParaRPr sz="2800">
              <a:latin typeface="바탕"/>
              <a:cs typeface="바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028700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2116583" y="5459307"/>
            <a:ext cx="13912850" cy="282744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3103880" marR="2954655" indent="534670">
              <a:lnSpc>
                <a:spcPct val="115599"/>
              </a:lnSpc>
              <a:spcBef>
                <a:spcPts val="100"/>
              </a:spcBef>
              <a:defRPr/>
            </a:pPr>
            <a:r>
              <a:rPr sz="4000" b="0" spc="-245">
                <a:solidFill>
                  <a:srgbClr val="f1f1ed"/>
                </a:solidFill>
                <a:latin typeface="바탕"/>
                <a:cs typeface="바탕"/>
              </a:rPr>
              <a:t>대학교 전형 데이터 </a:t>
            </a:r>
            <a:r>
              <a:rPr sz="4000" b="0" spc="-240">
                <a:solidFill>
                  <a:srgbClr val="f1f1ed"/>
                </a:solidFill>
                <a:latin typeface="바탕"/>
                <a:cs typeface="바탕"/>
              </a:rPr>
              <a:t>가 </a:t>
            </a:r>
            <a:r>
              <a:rPr sz="4000" b="0" spc="-245">
                <a:solidFill>
                  <a:srgbClr val="f1f1ed"/>
                </a:solidFill>
                <a:latin typeface="바탕"/>
                <a:cs typeface="바탕"/>
              </a:rPr>
              <a:t>필요하는  </a:t>
            </a:r>
            <a:r>
              <a:rPr sz="4000" b="0" spc="-240">
                <a:solidFill>
                  <a:srgbClr val="f1f1ed"/>
                </a:solidFill>
                <a:latin typeface="바탕"/>
                <a:cs typeface="바탕"/>
              </a:rPr>
              <a:t>웹 </a:t>
            </a:r>
            <a:r>
              <a:rPr sz="4000" b="0" spc="-245">
                <a:solidFill>
                  <a:srgbClr val="f1f1ed"/>
                </a:solidFill>
                <a:latin typeface="바탕"/>
                <a:cs typeface="바탕"/>
              </a:rPr>
              <a:t>사이트 </a:t>
            </a:r>
            <a:r>
              <a:rPr sz="4000" b="0" spc="-150">
                <a:solidFill>
                  <a:srgbClr val="f1f1ed"/>
                </a:solidFill>
                <a:latin typeface="바탕"/>
                <a:cs typeface="바탕"/>
              </a:rPr>
              <a:t>개발, </a:t>
            </a:r>
            <a:r>
              <a:rPr sz="4000" b="0" spc="-240">
                <a:solidFill>
                  <a:srgbClr val="f1f1ed"/>
                </a:solidFill>
                <a:latin typeface="바탕"/>
                <a:cs typeface="바탕"/>
              </a:rPr>
              <a:t>앱 </a:t>
            </a:r>
            <a:r>
              <a:rPr sz="4000" b="0" spc="-150">
                <a:solidFill>
                  <a:srgbClr val="f1f1ed"/>
                </a:solidFill>
                <a:latin typeface="바탕"/>
                <a:cs typeface="바탕"/>
              </a:rPr>
              <a:t>개발, </a:t>
            </a:r>
            <a:r>
              <a:rPr sz="4000" b="0" spc="-245">
                <a:solidFill>
                  <a:srgbClr val="f1f1ed"/>
                </a:solidFill>
                <a:latin typeface="바탕"/>
                <a:cs typeface="바탕"/>
              </a:rPr>
              <a:t>참고자료</a:t>
            </a:r>
            <a:r>
              <a:rPr sz="4000" b="0" spc="-350">
                <a:solidFill>
                  <a:srgbClr val="f1f1ed"/>
                </a:solidFill>
                <a:latin typeface="바탕"/>
                <a:cs typeface="바탕"/>
              </a:rPr>
              <a:t> </a:t>
            </a:r>
            <a:r>
              <a:rPr sz="4000" b="0" spc="-240">
                <a:solidFill>
                  <a:srgbClr val="f1f1ed"/>
                </a:solidFill>
                <a:latin typeface="바탕"/>
                <a:cs typeface="바탕"/>
              </a:rPr>
              <a:t>등</a:t>
            </a:r>
            <a:endParaRPr sz="4000" b="0" spc="-240">
              <a:solidFill>
                <a:srgbClr val="f1f1ed"/>
              </a:solidFill>
              <a:latin typeface="바탕"/>
              <a:cs typeface="바탕"/>
            </a:endParaRPr>
          </a:p>
          <a:p>
            <a:pPr marL="5227320" marR="5080" indent="-5215255">
              <a:lnSpc>
                <a:spcPct val="115599"/>
              </a:lnSpc>
              <a:defRPr/>
            </a:pPr>
            <a:r>
              <a:rPr sz="4000" b="0" spc="-245">
                <a:solidFill>
                  <a:srgbClr val="f1f1ed"/>
                </a:solidFill>
                <a:latin typeface="바탕"/>
                <a:cs typeface="바탕"/>
              </a:rPr>
              <a:t>대학교 전형 데이터가 필요한 모든 사람들이 자유롭게 사용가능한  공개 </a:t>
            </a:r>
            <a:r>
              <a:rPr sz="4000" b="0" spc="-234">
                <a:solidFill>
                  <a:srgbClr val="f1f1ed"/>
                </a:solidFill>
                <a:latin typeface="바탕"/>
                <a:cs typeface="바탕"/>
              </a:rPr>
              <a:t>API</a:t>
            </a:r>
            <a:r>
              <a:rPr sz="4000" b="0" spc="-190">
                <a:solidFill>
                  <a:srgbClr val="f1f1ed"/>
                </a:solidFill>
                <a:latin typeface="바탕"/>
                <a:cs typeface="바탕"/>
              </a:rPr>
              <a:t> </a:t>
            </a:r>
            <a:r>
              <a:rPr sz="4000" b="0" spc="-245">
                <a:solidFill>
                  <a:srgbClr val="f1f1ed"/>
                </a:solidFill>
                <a:latin typeface="바탕"/>
                <a:cs typeface="바탕"/>
              </a:rPr>
              <a:t>입니다</a:t>
            </a:r>
            <a:endParaRPr sz="4000">
              <a:latin typeface="바탕"/>
              <a:cs typeface="바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 idx="0"/>
          </p:nvPr>
        </p:nvSpPr>
        <p:spPr>
          <a:xfrm>
            <a:off x="4087290" y="3226976"/>
            <a:ext cx="10113645" cy="1240249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8050" b="0" spc="-469">
                <a:latin typeface="바탕"/>
                <a:cs typeface="바탕"/>
              </a:rPr>
              <a:t>누가 사용할수 있나요</a:t>
            </a:r>
            <a:r>
              <a:rPr sz="8050" b="0" spc="-415">
                <a:latin typeface="바탕"/>
                <a:cs typeface="바탕"/>
              </a:rPr>
              <a:t> </a:t>
            </a:r>
            <a:r>
              <a:rPr sz="8050" b="0" spc="365">
                <a:latin typeface="바탕"/>
                <a:cs typeface="바탕"/>
              </a:rPr>
              <a:t>?</a:t>
            </a:r>
            <a:endParaRPr sz="8050">
              <a:latin typeface="바탕"/>
              <a:cs typeface="바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90131" y="9225946"/>
            <a:ext cx="2181861" cy="4324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65">
                <a:solidFill>
                  <a:srgbClr val="f1f1ed"/>
                </a:solidFill>
                <a:latin typeface="Lucida Sans Unicode"/>
                <a:cs typeface="Lucida Sans Unicode"/>
              </a:rPr>
              <a:t>2022 </a:t>
            </a:r>
            <a:r>
              <a:rPr sz="2800" b="0" spc="75">
                <a:solidFill>
                  <a:srgbClr val="f1f1ed"/>
                </a:solidFill>
                <a:latin typeface="Lucida Sans Unicode"/>
                <a:cs typeface="Lucida Sans Unicode"/>
              </a:rPr>
              <a:t>Apr</a:t>
            </a:r>
            <a:r>
              <a:rPr sz="2800" b="0" spc="-425">
                <a:solidFill>
                  <a:srgbClr val="f1f1ed"/>
                </a:solidFill>
                <a:latin typeface="Lucida Sans Unicode"/>
                <a:cs typeface="Lucida Sans Unicode"/>
              </a:rPr>
              <a:t> </a:t>
            </a:r>
            <a:r>
              <a:rPr sz="2800" b="0" spc="-275">
                <a:solidFill>
                  <a:srgbClr val="f1f1ed"/>
                </a:solidFill>
                <a:latin typeface="Lucida Sans Unicode"/>
                <a:cs typeface="Lucida Sans Unicode"/>
              </a:rPr>
              <a:t>10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9225946"/>
            <a:ext cx="3501389" cy="4324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-2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강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대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현</a:t>
            </a:r>
            <a:r>
              <a:rPr sz="2800" b="0" spc="229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서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한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석</a:t>
            </a:r>
            <a:r>
              <a:rPr sz="2800" b="0" spc="229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엄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희</a:t>
            </a:r>
            <a:r>
              <a:rPr sz="2800" b="0" spc="-71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2800" b="0" spc="-2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건</a:t>
            </a:r>
            <a:endParaRPr sz="2800">
              <a:latin typeface="맑은 고딕"/>
              <a:ea typeface="+mn-ea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749251" y="3530505"/>
            <a:ext cx="8789496" cy="228926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1205"/>
              <a:t>감사합니</a:t>
            </a:r>
            <a:r>
              <a:rPr b="0" spc="-1200"/>
              <a:t>다</a:t>
            </a:r>
            <a:endParaRPr b="0" spc="-1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744" y="4889533"/>
            <a:ext cx="241300" cy="43494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25">
                <a:solidFill>
                  <a:srgbClr val="f1f1ed"/>
                </a:solidFill>
                <a:latin typeface="바탕"/>
                <a:cs typeface="바탕"/>
              </a:rPr>
              <a:t>2</a:t>
            </a:r>
            <a:endParaRPr sz="2800">
              <a:latin typeface="바탕"/>
              <a:cs typeface="바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028700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3604308" y="4979804"/>
            <a:ext cx="10915650" cy="246874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 indent="1346200">
              <a:lnSpc>
                <a:spcPct val="116799"/>
              </a:lnSpc>
              <a:spcBef>
                <a:spcPts val="100"/>
              </a:spcBef>
              <a:defRPr/>
            </a:pPr>
            <a:r>
              <a:rPr sz="4600" b="1" spc="-270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저희가 수집한 대학 전형 데이터를  누구나 쉽게 활용할 수 있도록 외부에</a:t>
            </a:r>
            <a:r>
              <a:rPr sz="4600" b="1" spc="-710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4600" b="1" spc="-270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공개한</a:t>
            </a:r>
            <a:endParaRPr sz="4600" b="1" spc="-270">
              <a:solidFill>
                <a:srgbClr val="f1f1ed"/>
              </a:solidFill>
              <a:latin typeface="맑은 고딕"/>
              <a:ea typeface="+mj-ea"/>
              <a:cs typeface="맑은 고딕"/>
            </a:endParaRPr>
          </a:p>
          <a:p>
            <a:pPr marL="883919">
              <a:lnSpc>
                <a:spcPct val="100000"/>
              </a:lnSpc>
              <a:spcBef>
                <a:spcPts val="930"/>
              </a:spcBef>
              <a:defRPr/>
            </a:pPr>
            <a:r>
              <a:rPr sz="4600" b="1" spc="-270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프로그래밍 인터페이스</a:t>
            </a:r>
            <a:r>
              <a:rPr sz="4600" b="1" spc="-419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4600" b="1" spc="-204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서비스입니다.</a:t>
            </a:r>
            <a:endParaRPr sz="46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 idx="0"/>
          </p:nvPr>
        </p:nvSpPr>
        <p:spPr>
          <a:xfrm>
            <a:off x="5846736" y="3037433"/>
            <a:ext cx="6595108" cy="1239292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8050" b="1" spc="-469">
                <a:latin typeface="맑은 고딕"/>
                <a:ea typeface="+mj-ea"/>
                <a:cs typeface="맑은 고딕"/>
              </a:rPr>
              <a:t>전형적인 </a:t>
            </a:r>
            <a:r>
              <a:rPr sz="8050" b="1" spc="-215">
                <a:latin typeface="맑은 고딕"/>
                <a:ea typeface="+mj-ea"/>
                <a:cs typeface="맑은 고딕"/>
              </a:rPr>
              <a:t>API</a:t>
            </a:r>
            <a:r>
              <a:rPr sz="8050" b="1" spc="-770">
                <a:latin typeface="맑은 고딕"/>
                <a:ea typeface="+mj-ea"/>
                <a:cs typeface="맑은 고딕"/>
              </a:rPr>
              <a:t> </a:t>
            </a:r>
            <a:r>
              <a:rPr sz="8050" b="1" spc="750">
                <a:latin typeface="맑은 고딕"/>
                <a:ea typeface="+mj-ea"/>
                <a:cs typeface="맑은 고딕"/>
              </a:rPr>
              <a:t>?</a:t>
            </a:r>
            <a:endParaRPr sz="8050">
              <a:latin typeface="맑은 고딕"/>
              <a:ea typeface="+mj-ea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744" y="0"/>
            <a:ext cx="241300" cy="4381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25">
                <a:solidFill>
                  <a:srgbClr val="f1f1ed"/>
                </a:solidFill>
                <a:latin typeface="바탕"/>
                <a:cs typeface="바탕"/>
              </a:rPr>
              <a:t>2</a:t>
            </a:r>
            <a:endParaRPr sz="2800">
              <a:latin typeface="바탕"/>
              <a:cs typeface="바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028701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 idx="0"/>
          </p:nvPr>
        </p:nvSpPr>
        <p:spPr>
          <a:xfrm>
            <a:off x="6269402" y="4458428"/>
            <a:ext cx="5749925" cy="1237522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8050" b="1" spc="-215">
                <a:latin typeface="맑은 고딕"/>
                <a:ea typeface="+mj-ea"/>
                <a:cs typeface="맑은 고딕"/>
              </a:rPr>
              <a:t>API</a:t>
            </a:r>
            <a:r>
              <a:rPr sz="8050" b="1" spc="-665">
                <a:latin typeface="맑은 고딕"/>
                <a:ea typeface="+mj-ea"/>
                <a:cs typeface="맑은 고딕"/>
              </a:rPr>
              <a:t> </a:t>
            </a:r>
            <a:r>
              <a:rPr sz="8050" b="1" spc="-469">
                <a:latin typeface="맑은 고딕"/>
                <a:ea typeface="+mj-ea"/>
                <a:cs typeface="맑은 고딕"/>
              </a:rPr>
              <a:t>개발과정</a:t>
            </a:r>
            <a:endParaRPr sz="8050">
              <a:latin typeface="맑은 고딕"/>
              <a:ea typeface="+mj-ea"/>
              <a:cs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744" y="0"/>
            <a:ext cx="241300" cy="4381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1" spc="6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2</a:t>
            </a:r>
            <a:endParaRPr sz="2800">
              <a:latin typeface="맑은 고딕"/>
              <a:ea typeface="+mn-ea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028700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713190" y="4498812"/>
            <a:ext cx="171449" cy="17144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713190" y="5889462"/>
            <a:ext cx="171449" cy="171449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713190" y="7280112"/>
            <a:ext cx="171449" cy="171449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713190" y="8670762"/>
            <a:ext cx="171449" cy="171449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2107386" y="4184550"/>
            <a:ext cx="8291195" cy="48832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400" b="1" spc="-25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데이터 </a:t>
            </a:r>
            <a:r>
              <a:rPr sz="4400" b="1" spc="-254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수집</a:t>
            </a:r>
            <a:endParaRPr sz="4400" b="1" spc="-254">
              <a:solidFill>
                <a:srgbClr val="f1f1ed"/>
              </a:solidFill>
              <a:latin typeface="맑은 고딕"/>
              <a:ea typeface="+mn-ea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defRPr/>
            </a:pPr>
            <a:endParaRPr sz="4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sz="4400" b="1" spc="-104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API</a:t>
            </a:r>
            <a:r>
              <a:rPr sz="4400" b="1" spc="-25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4400" b="1" spc="-254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개발</a:t>
            </a:r>
            <a:endParaRPr sz="4400" b="1" spc="-254">
              <a:solidFill>
                <a:srgbClr val="f1f1ed"/>
              </a:solidFill>
              <a:latin typeface="맑은 고딕"/>
              <a:ea typeface="+mn-ea"/>
              <a:cs typeface="맑은 고딕"/>
            </a:endParaRPr>
          </a:p>
          <a:p>
            <a:pPr marL="12700" marR="5080">
              <a:lnSpc>
                <a:spcPct val="207399"/>
              </a:lnSpc>
              <a:defRPr/>
            </a:pPr>
            <a:r>
              <a:rPr sz="4400" b="1" spc="-104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API </a:t>
            </a:r>
            <a:r>
              <a:rPr sz="4400" b="1" spc="-26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웹 </a:t>
            </a:r>
            <a:r>
              <a:rPr sz="4400" b="1" spc="-25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서비스 </a:t>
            </a:r>
            <a:r>
              <a:rPr sz="4400" b="1" spc="-254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개발 </a:t>
            </a:r>
            <a:r>
              <a:rPr sz="4400" b="1" spc="-19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(전형적인</a:t>
            </a:r>
            <a:r>
              <a:rPr sz="4400" b="1" spc="-33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4400" b="1" spc="-6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API)  </a:t>
            </a:r>
            <a:r>
              <a:rPr sz="4400" b="1" spc="-104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API </a:t>
            </a:r>
            <a:r>
              <a:rPr sz="4400" b="1" spc="-254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활용 </a:t>
            </a:r>
            <a:r>
              <a:rPr sz="4400" b="1" spc="-25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서비스 </a:t>
            </a:r>
            <a:r>
              <a:rPr sz="4400" b="1" spc="-19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(전형적인</a:t>
            </a:r>
            <a:r>
              <a:rPr sz="4400" b="1" spc="-36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4400" b="1" spc="-15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닷컴)</a:t>
            </a:r>
            <a:endParaRPr sz="4400">
              <a:latin typeface="맑은 고딕"/>
              <a:ea typeface="+mn-ea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0"/>
          </p:nvPr>
        </p:nvSpPr>
        <p:spPr>
          <a:xfrm>
            <a:off x="6851817" y="1052284"/>
            <a:ext cx="2933065" cy="79556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200" b="1" spc="-265">
                <a:latin typeface="맑은 고딕"/>
                <a:ea typeface="+mn-ea"/>
                <a:cs typeface="맑은 고딕"/>
              </a:rPr>
              <a:t>-</a:t>
            </a:r>
            <a:r>
              <a:rPr sz="5200" b="1" spc="-450">
                <a:latin typeface="맑은 고딕"/>
                <a:ea typeface="+mn-ea"/>
                <a:cs typeface="맑은 고딕"/>
              </a:rPr>
              <a:t> </a:t>
            </a:r>
            <a:r>
              <a:rPr sz="5200" b="1" spc="-320">
                <a:latin typeface="맑은 고딕"/>
                <a:ea typeface="+mn-ea"/>
                <a:cs typeface="맑은 고딕"/>
              </a:rPr>
              <a:t>개발과정</a:t>
            </a:r>
            <a:endParaRPr sz="5200">
              <a:latin typeface="맑은 고딕"/>
              <a:ea typeface="+mn-ea"/>
              <a:cs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744" y="0"/>
            <a:ext cx="241300" cy="4381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1" spc="6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2</a:t>
            </a:r>
            <a:endParaRPr sz="2800">
              <a:latin typeface="맑은 고딕"/>
              <a:ea typeface="+mn-ea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028703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1556244" y="5554597"/>
            <a:ext cx="15175865" cy="347510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대학교의 데이터 </a:t>
            </a:r>
            <a:r>
              <a:rPr sz="4000" b="1" spc="-16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입시전형, 모집인원, </a:t>
            </a: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전년도 입결 등을</a:t>
            </a:r>
            <a:r>
              <a:rPr sz="4000" b="1" spc="-77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수집하였습니다</a:t>
            </a:r>
            <a:endParaRPr sz="4000" b="1" spc="-245">
              <a:solidFill>
                <a:srgbClr val="f1f1ed"/>
              </a:solidFill>
              <a:latin typeface="맑은 고딕"/>
              <a:ea typeface="+mn-ea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defRPr/>
            </a:pPr>
            <a:endParaRPr sz="5450">
              <a:latin typeface="Times New Roman"/>
              <a:cs typeface="Times New Roman"/>
            </a:endParaRPr>
          </a:p>
          <a:p>
            <a:pPr marL="3412490">
              <a:lnSpc>
                <a:spcPct val="100000"/>
              </a:lnSpc>
              <a:defRPr/>
            </a:pP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한국의 대학교 데이터양이 많아</a:t>
            </a:r>
            <a:r>
              <a:rPr sz="4000" b="1" spc="-44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현재는</a:t>
            </a:r>
            <a:endParaRPr sz="4000" b="1" spc="-245">
              <a:solidFill>
                <a:srgbClr val="f1f1ed"/>
              </a:solidFill>
              <a:latin typeface="맑은 고딕"/>
              <a:ea typeface="+mn-ea"/>
              <a:cs typeface="맑은 고딕"/>
            </a:endParaRPr>
          </a:p>
          <a:p>
            <a:pPr marL="154940" marR="146685" algn="ctr">
              <a:lnSpc>
                <a:spcPct val="115599"/>
              </a:lnSpc>
              <a:defRPr/>
            </a:pP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서울의 </a:t>
            </a:r>
            <a:r>
              <a:rPr sz="4000" b="1" spc="-19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특성화고전형, </a:t>
            </a:r>
            <a:r>
              <a:rPr sz="4000" b="1" spc="-18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특기자전형, </a:t>
            </a: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대학별자체 수시전형이</a:t>
            </a:r>
            <a:r>
              <a:rPr sz="4000" b="1" spc="-62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있는대학의  정보컴퓨터 계열의 학교만</a:t>
            </a:r>
            <a:r>
              <a:rPr sz="4000" b="1" spc="-39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수집하였습니다</a:t>
            </a:r>
            <a:endParaRPr sz="4000">
              <a:latin typeface="맑은 고딕"/>
              <a:ea typeface="+mn-ea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 idx="0"/>
          </p:nvPr>
        </p:nvSpPr>
        <p:spPr>
          <a:xfrm>
            <a:off x="6726055" y="1052290"/>
            <a:ext cx="3738880" cy="7955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200" b="1" spc="-265">
                <a:latin typeface="맑은 고딕"/>
                <a:ea typeface="+mn-ea"/>
                <a:cs typeface="맑은 고딕"/>
              </a:rPr>
              <a:t>- </a:t>
            </a:r>
            <a:r>
              <a:rPr sz="5200" b="1" spc="-320">
                <a:latin typeface="맑은 고딕"/>
                <a:ea typeface="+mn-ea"/>
                <a:cs typeface="맑은 고딕"/>
              </a:rPr>
              <a:t>데이터</a:t>
            </a:r>
            <a:r>
              <a:rPr sz="5200" b="1" spc="-565">
                <a:latin typeface="맑은 고딕"/>
                <a:ea typeface="+mn-ea"/>
                <a:cs typeface="맑은 고딕"/>
              </a:rPr>
              <a:t> </a:t>
            </a:r>
            <a:r>
              <a:rPr sz="5200" b="1" spc="-315">
                <a:latin typeface="맑은 고딕"/>
                <a:ea typeface="+mn-ea"/>
                <a:cs typeface="맑은 고딕"/>
              </a:rPr>
              <a:t>수집</a:t>
            </a:r>
            <a:endParaRPr sz="5200">
              <a:latin typeface="맑은 고딕"/>
              <a:ea typeface="+mn-ea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744" y="0"/>
            <a:ext cx="241300" cy="4381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25">
                <a:solidFill>
                  <a:srgbClr val="f1f1ed"/>
                </a:solidFill>
                <a:latin typeface="바탕"/>
                <a:cs typeface="바탕"/>
              </a:rPr>
              <a:t>2</a:t>
            </a:r>
            <a:endParaRPr sz="2800">
              <a:latin typeface="바탕"/>
              <a:cs typeface="바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028700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6726130" y="1052286"/>
            <a:ext cx="3738880" cy="79556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200" b="0" spc="-1365">
                <a:solidFill>
                  <a:srgbClr val="f1f1ed"/>
                </a:solidFill>
                <a:latin typeface="바탕"/>
                <a:cs typeface="바탕"/>
              </a:rPr>
              <a:t>- </a:t>
            </a:r>
            <a:r>
              <a:rPr sz="5200" b="1" spc="-32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데이터</a:t>
            </a:r>
            <a:r>
              <a:rPr sz="5200" b="1" spc="-469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5200" b="1" spc="-31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수집</a:t>
            </a:r>
            <a:endParaRPr sz="5200">
              <a:latin typeface="맑은 고딕"/>
              <a:ea typeface="+mn-ea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889" y="5095906"/>
            <a:ext cx="16460469" cy="61909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000" b="1" spc="-20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한국대학교육협의회_대학알리미 </a:t>
            </a: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대학별 학과정보 </a:t>
            </a:r>
            <a:r>
              <a:rPr sz="4000" b="1" spc="-1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(2022년도 </a:t>
            </a: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대학</a:t>
            </a:r>
            <a:r>
              <a:rPr sz="4000" b="1" spc="-77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4000" b="1" spc="-19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기본정보)</a:t>
            </a:r>
            <a:endParaRPr sz="4000">
              <a:latin typeface="맑은 고딕"/>
              <a:ea typeface="+mn-ea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7203" y="5483019"/>
            <a:ext cx="5453380" cy="3070431"/>
          </a:xfrm>
          <a:prstGeom prst="rect">
            <a:avLst/>
          </a:prstGeom>
        </p:spPr>
        <p:txBody>
          <a:bodyPr vert="horz" wrap="square" lIns="0" tIns="756285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5955"/>
              </a:spcBef>
              <a:defRPr/>
            </a:pPr>
            <a:r>
              <a:rPr sz="9000" b="0" spc="-1614">
                <a:solidFill>
                  <a:srgbClr val="f1f1ed"/>
                </a:solidFill>
                <a:latin typeface="바탕"/>
                <a:cs typeface="바탕"/>
              </a:rPr>
              <a:t>+</a:t>
            </a:r>
            <a:endParaRPr sz="9000" b="0" spc="-1614">
              <a:solidFill>
                <a:srgbClr val="f1f1ed"/>
              </a:solidFill>
              <a:latin typeface="바탕"/>
              <a:cs typeface="바탕"/>
            </a:endParaRPr>
          </a:p>
          <a:p>
            <a:pPr algn="ctr">
              <a:lnSpc>
                <a:spcPct val="100000"/>
              </a:lnSpc>
              <a:spcBef>
                <a:spcPts val="2605"/>
              </a:spcBef>
              <a:defRPr/>
            </a:pPr>
            <a:r>
              <a:rPr sz="4000" b="1" spc="-24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수작업 데이터</a:t>
            </a:r>
            <a:r>
              <a:rPr sz="4000" b="1" spc="-409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4000" b="1" spc="-16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(입시결과)</a:t>
            </a:r>
            <a:endParaRPr sz="4000">
              <a:latin typeface="맑은 고딕"/>
              <a:ea typeface="+mn-ea"/>
              <a:cs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230501" y="9391650"/>
            <a:ext cx="858519" cy="895350"/>
          </a:xfrm>
          <a:custGeom>
            <a:avLst/>
            <a:gdLst/>
            <a:rect l="l" t="t" r="r" b="b"/>
            <a:pathLst>
              <a:path w="858519" h="895350">
                <a:moveTo>
                  <a:pt x="858440" y="895350"/>
                </a:moveTo>
                <a:lnTo>
                  <a:pt x="0" y="895350"/>
                </a:lnTo>
                <a:lnTo>
                  <a:pt x="0" y="0"/>
                </a:lnTo>
                <a:lnTo>
                  <a:pt x="858440" y="0"/>
                </a:lnTo>
                <a:lnTo>
                  <a:pt x="858440" y="89535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16753075" y="6105525"/>
            <a:ext cx="1336040" cy="904875"/>
          </a:xfrm>
          <a:custGeom>
            <a:avLst/>
            <a:gdLst/>
            <a:rect l="l" t="t" r="r" b="b"/>
            <a:pathLst>
              <a:path w="1336040" h="904875">
                <a:moveTo>
                  <a:pt x="1335881" y="904874"/>
                </a:moveTo>
                <a:lnTo>
                  <a:pt x="0" y="904874"/>
                </a:lnTo>
                <a:lnTo>
                  <a:pt x="0" y="0"/>
                </a:lnTo>
                <a:lnTo>
                  <a:pt x="1335881" y="0"/>
                </a:lnTo>
                <a:lnTo>
                  <a:pt x="1335881" y="90487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6753075" y="7200900"/>
            <a:ext cx="1336040" cy="904875"/>
          </a:xfrm>
          <a:custGeom>
            <a:avLst/>
            <a:gdLst/>
            <a:rect l="l" t="t" r="r" b="b"/>
            <a:pathLst>
              <a:path w="1336040" h="904875">
                <a:moveTo>
                  <a:pt x="1335881" y="904874"/>
                </a:moveTo>
                <a:lnTo>
                  <a:pt x="0" y="904874"/>
                </a:lnTo>
                <a:lnTo>
                  <a:pt x="0" y="0"/>
                </a:lnTo>
                <a:lnTo>
                  <a:pt x="1335881" y="0"/>
                </a:lnTo>
                <a:lnTo>
                  <a:pt x="1335881" y="90487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6753075" y="8296275"/>
            <a:ext cx="1336040" cy="904875"/>
          </a:xfrm>
          <a:custGeom>
            <a:avLst/>
            <a:gdLst/>
            <a:rect l="l" t="t" r="r" b="b"/>
            <a:pathLst>
              <a:path w="1336040" h="904875">
                <a:moveTo>
                  <a:pt x="1335881" y="904874"/>
                </a:moveTo>
                <a:lnTo>
                  <a:pt x="0" y="904874"/>
                </a:lnTo>
                <a:lnTo>
                  <a:pt x="0" y="0"/>
                </a:lnTo>
                <a:lnTo>
                  <a:pt x="1335881" y="0"/>
                </a:lnTo>
                <a:lnTo>
                  <a:pt x="1335881" y="90487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279442" y="9391650"/>
            <a:ext cx="858519" cy="895350"/>
          </a:xfrm>
          <a:custGeom>
            <a:avLst/>
            <a:gdLst/>
            <a:rect l="l" t="t" r="r" b="b"/>
            <a:pathLst>
              <a:path w="858519" h="895350">
                <a:moveTo>
                  <a:pt x="858440" y="895350"/>
                </a:moveTo>
                <a:lnTo>
                  <a:pt x="0" y="895350"/>
                </a:lnTo>
                <a:lnTo>
                  <a:pt x="0" y="0"/>
                </a:lnTo>
                <a:lnTo>
                  <a:pt x="858440" y="0"/>
                </a:lnTo>
                <a:lnTo>
                  <a:pt x="858440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2328382" y="9391650"/>
            <a:ext cx="1336040" cy="895350"/>
          </a:xfrm>
          <a:custGeom>
            <a:avLst/>
            <a:gdLst/>
            <a:rect l="l" t="t" r="r" b="b"/>
            <a:pathLst>
              <a:path w="1336039" h="895350">
                <a:moveTo>
                  <a:pt x="1335881" y="895350"/>
                </a:moveTo>
                <a:lnTo>
                  <a:pt x="0" y="895350"/>
                </a:lnTo>
                <a:lnTo>
                  <a:pt x="0" y="0"/>
                </a:lnTo>
                <a:lnTo>
                  <a:pt x="1335881" y="0"/>
                </a:lnTo>
                <a:lnTo>
                  <a:pt x="1335881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3854763" y="9391650"/>
            <a:ext cx="1336040" cy="895350"/>
          </a:xfrm>
          <a:custGeom>
            <a:avLst/>
            <a:gdLst/>
            <a:rect l="l" t="t" r="r" b="b"/>
            <a:pathLst>
              <a:path w="1336039" h="895350">
                <a:moveTo>
                  <a:pt x="1335881" y="895350"/>
                </a:moveTo>
                <a:lnTo>
                  <a:pt x="0" y="895350"/>
                </a:lnTo>
                <a:lnTo>
                  <a:pt x="0" y="0"/>
                </a:lnTo>
                <a:lnTo>
                  <a:pt x="1335881" y="0"/>
                </a:lnTo>
                <a:lnTo>
                  <a:pt x="1335881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5381145" y="9391650"/>
            <a:ext cx="1097280" cy="895350"/>
          </a:xfrm>
          <a:custGeom>
            <a:avLst/>
            <a:gdLst/>
            <a:rect l="l" t="t" r="r" b="b"/>
            <a:pathLst>
              <a:path w="1097279" h="895350">
                <a:moveTo>
                  <a:pt x="1097160" y="895350"/>
                </a:moveTo>
                <a:lnTo>
                  <a:pt x="0" y="895350"/>
                </a:lnTo>
                <a:lnTo>
                  <a:pt x="0" y="0"/>
                </a:lnTo>
                <a:lnTo>
                  <a:pt x="1097160" y="0"/>
                </a:lnTo>
                <a:lnTo>
                  <a:pt x="1097160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6668806" y="9391650"/>
            <a:ext cx="1446530" cy="895350"/>
          </a:xfrm>
          <a:custGeom>
            <a:avLst/>
            <a:gdLst/>
            <a:rect l="l" t="t" r="r" b="b"/>
            <a:pathLst>
              <a:path w="1446529" h="895350">
                <a:moveTo>
                  <a:pt x="1445987" y="895350"/>
                </a:moveTo>
                <a:lnTo>
                  <a:pt x="0" y="895350"/>
                </a:lnTo>
                <a:lnTo>
                  <a:pt x="0" y="0"/>
                </a:lnTo>
                <a:lnTo>
                  <a:pt x="1445987" y="0"/>
                </a:lnTo>
                <a:lnTo>
                  <a:pt x="1445987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8305293" y="9391650"/>
            <a:ext cx="1336040" cy="895350"/>
          </a:xfrm>
          <a:custGeom>
            <a:avLst/>
            <a:gdLst/>
            <a:rect l="l" t="t" r="r" b="b"/>
            <a:pathLst>
              <a:path w="1336040" h="895350">
                <a:moveTo>
                  <a:pt x="1335881" y="895350"/>
                </a:moveTo>
                <a:lnTo>
                  <a:pt x="0" y="895350"/>
                </a:lnTo>
                <a:lnTo>
                  <a:pt x="0" y="0"/>
                </a:lnTo>
                <a:lnTo>
                  <a:pt x="1335881" y="0"/>
                </a:lnTo>
                <a:lnTo>
                  <a:pt x="1335881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9831675" y="9391650"/>
            <a:ext cx="1663064" cy="895350"/>
          </a:xfrm>
          <a:custGeom>
            <a:avLst/>
            <a:gdLst/>
            <a:rect l="l" t="t" r="r" b="b"/>
            <a:pathLst>
              <a:path w="1663065" h="895350">
                <a:moveTo>
                  <a:pt x="1662558" y="895350"/>
                </a:moveTo>
                <a:lnTo>
                  <a:pt x="0" y="895350"/>
                </a:lnTo>
                <a:lnTo>
                  <a:pt x="0" y="0"/>
                </a:lnTo>
                <a:lnTo>
                  <a:pt x="1662558" y="0"/>
                </a:lnTo>
                <a:lnTo>
                  <a:pt x="1662558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11684733" y="9391650"/>
            <a:ext cx="1993264" cy="895350"/>
          </a:xfrm>
          <a:custGeom>
            <a:avLst/>
            <a:gdLst/>
            <a:rect l="l" t="t" r="r" b="b"/>
            <a:pathLst>
              <a:path w="1993265" h="895350">
                <a:moveTo>
                  <a:pt x="1992659" y="895350"/>
                </a:moveTo>
                <a:lnTo>
                  <a:pt x="0" y="895350"/>
                </a:lnTo>
                <a:lnTo>
                  <a:pt x="0" y="0"/>
                </a:lnTo>
                <a:lnTo>
                  <a:pt x="1992659" y="0"/>
                </a:lnTo>
                <a:lnTo>
                  <a:pt x="1992659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13867893" y="9391650"/>
            <a:ext cx="1336040" cy="895350"/>
          </a:xfrm>
          <a:custGeom>
            <a:avLst/>
            <a:gdLst/>
            <a:rect l="l" t="t" r="r" b="b"/>
            <a:pathLst>
              <a:path w="1336040" h="895350">
                <a:moveTo>
                  <a:pt x="1335881" y="895350"/>
                </a:moveTo>
                <a:lnTo>
                  <a:pt x="0" y="895350"/>
                </a:lnTo>
                <a:lnTo>
                  <a:pt x="0" y="0"/>
                </a:lnTo>
                <a:lnTo>
                  <a:pt x="1335881" y="0"/>
                </a:lnTo>
                <a:lnTo>
                  <a:pt x="1335881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15394274" y="9391650"/>
            <a:ext cx="1168400" cy="895350"/>
          </a:xfrm>
          <a:custGeom>
            <a:avLst/>
            <a:gdLst/>
            <a:rect l="l" t="t" r="r" b="b"/>
            <a:pathLst>
              <a:path w="1168400" h="895350">
                <a:moveTo>
                  <a:pt x="1168300" y="895350"/>
                </a:moveTo>
                <a:lnTo>
                  <a:pt x="0" y="895350"/>
                </a:lnTo>
                <a:lnTo>
                  <a:pt x="0" y="0"/>
                </a:lnTo>
                <a:lnTo>
                  <a:pt x="1168300" y="0"/>
                </a:lnTo>
                <a:lnTo>
                  <a:pt x="1168300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16753075" y="9391650"/>
            <a:ext cx="1336040" cy="895350"/>
          </a:xfrm>
          <a:custGeom>
            <a:avLst/>
            <a:gdLst/>
            <a:rect l="l" t="t" r="r" b="b"/>
            <a:pathLst>
              <a:path w="1336040" h="895350">
                <a:moveTo>
                  <a:pt x="1335881" y="895350"/>
                </a:moveTo>
                <a:lnTo>
                  <a:pt x="0" y="895350"/>
                </a:lnTo>
                <a:lnTo>
                  <a:pt x="0" y="0"/>
                </a:lnTo>
                <a:lnTo>
                  <a:pt x="1335881" y="0"/>
                </a:lnTo>
                <a:lnTo>
                  <a:pt x="1335881" y="8953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30501" y="1287858"/>
          <a:ext cx="17859370" cy="4779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519"/>
                <a:gridCol w="190500"/>
                <a:gridCol w="858519"/>
                <a:gridCol w="190500"/>
                <a:gridCol w="1336039"/>
                <a:gridCol w="190500"/>
                <a:gridCol w="1336039"/>
                <a:gridCol w="190500"/>
                <a:gridCol w="1097280"/>
                <a:gridCol w="190500"/>
                <a:gridCol w="1445895"/>
                <a:gridCol w="190500"/>
                <a:gridCol w="1336040"/>
                <a:gridCol w="190500"/>
                <a:gridCol w="1662429"/>
                <a:gridCol w="190500"/>
                <a:gridCol w="1992630"/>
                <a:gridCol w="190500"/>
                <a:gridCol w="1336040"/>
                <a:gridCol w="190500"/>
                <a:gridCol w="1168400"/>
                <a:gridCol w="190500"/>
                <a:gridCol w="1336040"/>
              </a:tblGrid>
              <a:tr h="146621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순서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지역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모집시기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대학이름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캠퍼스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종합교과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전형유형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전형명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학과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79"/>
                        </a:spcBef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모집인원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03200" rIns="0" bIns="0" anchor="t" anchorCtr="0"/>
                    <a:p>
                      <a:pPr marL="275590">
                        <a:lnSpc>
                          <a:spcPct val="100000"/>
                        </a:lnSpc>
                        <a:spcBef>
                          <a:spcPts val="1600"/>
                        </a:spcBef>
                        <a:defRPr/>
                      </a:pPr>
                      <a:r>
                        <a:rPr sz="2000" b="1" spc="40">
                          <a:latin typeface="맑은 고딕"/>
                          <a:ea typeface="+mn-ea"/>
                          <a:cs typeface="맑은 고딕"/>
                        </a:rPr>
                        <a:t>2022</a:t>
                      </a:r>
                      <a:endParaRPr sz="2000" b="1" spc="40">
                        <a:latin typeface="맑은 고딕"/>
                        <a:ea typeface="+mn-ea"/>
                        <a:cs typeface="맑은 고딕"/>
                      </a:endParaRPr>
                    </a:p>
                    <a:p>
                      <a:pPr marL="189865" marR="219075" indent="-36195" algn="ctr">
                        <a:lnSpc>
                          <a:spcPct val="121900"/>
                        </a:lnSpc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학년도  경쟁률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0320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03200" rIns="0" bIns="0" anchor="t" anchorCtr="0"/>
                    <a:p>
                      <a:pPr marL="358775">
                        <a:lnSpc>
                          <a:spcPct val="100000"/>
                        </a:lnSpc>
                        <a:spcBef>
                          <a:spcPts val="1600"/>
                        </a:spcBef>
                        <a:defRPr/>
                      </a:pPr>
                      <a:r>
                        <a:rPr sz="2000" b="1" spc="40">
                          <a:latin typeface="맑은 고딕"/>
                          <a:ea typeface="+mn-ea"/>
                          <a:cs typeface="맑은 고딕"/>
                        </a:rPr>
                        <a:t>2022</a:t>
                      </a:r>
                      <a:endParaRPr sz="2000" b="1" spc="40">
                        <a:latin typeface="맑은 고딕"/>
                        <a:ea typeface="+mn-ea"/>
                        <a:cs typeface="맑은 고딕"/>
                      </a:endParaRPr>
                    </a:p>
                    <a:p>
                      <a:pPr marL="189865" marR="183515" indent="118745">
                        <a:lnSpc>
                          <a:spcPct val="121900"/>
                        </a:lnSpc>
                        <a:defRPr/>
                      </a:pPr>
                      <a:r>
                        <a:rPr sz="2000" b="1" spc="-125">
                          <a:latin typeface="맑은 고딕"/>
                          <a:ea typeface="+mn-ea"/>
                          <a:cs typeface="맑은 고딕"/>
                        </a:rPr>
                        <a:t>학년도  </a:t>
                      </a:r>
                      <a:r>
                        <a:rPr sz="2000" b="1" spc="-5">
                          <a:latin typeface="맑은 고딕"/>
                          <a:ea typeface="+mn-ea"/>
                          <a:cs typeface="맑은 고딕"/>
                        </a:rPr>
                        <a:t>평균등</a:t>
                      </a:r>
                      <a:r>
                        <a:rPr sz="2000" b="1">
                          <a:latin typeface="맑은 고딕"/>
                          <a:ea typeface="+mn-ea"/>
                          <a:cs typeface="맑은 고딕"/>
                        </a:rPr>
                        <a:t>급</a:t>
                      </a:r>
                      <a:endParaRPr sz="20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03200" marB="0">
                    <a:solidFill>
                      <a:srgbClr val="cccccc"/>
                    </a:solidFill>
                  </a:tcPr>
                </a:tc>
              </a:tr>
              <a:tr h="18986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</a:tr>
              <a:tr h="104521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>
                          <a:latin typeface="맑은 고딕"/>
                          <a:ea typeface="+mn-ea"/>
                          <a:cs typeface="맑은 고딕"/>
                        </a:rPr>
                        <a:t>1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서울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수시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건국대학교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본교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종합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종합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사회통합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컴퓨터공학부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>
                          <a:latin typeface="맑은 고딕"/>
                          <a:ea typeface="+mn-ea"/>
                          <a:cs typeface="맑은 고딕"/>
                        </a:rPr>
                        <a:t>1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30">
                          <a:latin typeface="맑은 고딕"/>
                          <a:ea typeface="+mn-ea"/>
                          <a:cs typeface="맑은 고딕"/>
                        </a:rPr>
                        <a:t>22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미공개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</a:tr>
              <a:tr h="18986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</a:tr>
              <a:tr h="904240"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>
                          <a:latin typeface="맑은 고딕"/>
                          <a:ea typeface="+mn-ea"/>
                          <a:cs typeface="맑은 고딕"/>
                        </a:rPr>
                        <a:t>2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e6e6e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서울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수시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건국대학교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본교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종합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종합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52400" rIns="0" bIns="0" anchor="t" anchorCtr="0"/>
                    <a:p>
                      <a:pPr marL="741045" marR="197485" indent="-537845">
                        <a:lnSpc>
                          <a:spcPct val="116700"/>
                        </a:lnSpc>
                        <a:spcBef>
                          <a:spcPts val="1200"/>
                        </a:spcBef>
                        <a:defRPr/>
                      </a:pPr>
                      <a:r>
                        <a:rPr sz="1500" b="1">
                          <a:latin typeface="맑은 고딕"/>
                          <a:ea typeface="+mn-ea"/>
                          <a:cs typeface="맑은 고딕"/>
                        </a:rPr>
                        <a:t>특성화고교졸업  </a:t>
                      </a: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자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524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컴퓨터공학부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>
                          <a:latin typeface="맑은 고딕"/>
                          <a:ea typeface="+mn-ea"/>
                          <a:cs typeface="맑은 고딕"/>
                        </a:rPr>
                        <a:t>2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 spc="30">
                          <a:latin typeface="맑은 고딕"/>
                          <a:ea typeface="+mn-ea"/>
                          <a:cs typeface="맑은 고딕"/>
                        </a:rPr>
                        <a:t>27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253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defRPr/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미공개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2540" marB="0">
                    <a:solidFill>
                      <a:srgbClr val="f1f1f1"/>
                    </a:solidFill>
                  </a:tcPr>
                </a:tc>
              </a:tr>
              <a:tr h="18986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</a:tr>
              <a:tr h="637540"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>
                          <a:latin typeface="맑은 고딕"/>
                          <a:ea typeface="+mn-ea"/>
                          <a:cs typeface="맑은 고딕"/>
                        </a:rPr>
                        <a:t>3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e6e6e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서울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수시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경희대학교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본교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교과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교과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지역균형전형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-90">
                          <a:latin typeface="맑은 고딕"/>
                          <a:ea typeface="+mn-ea"/>
                          <a:cs typeface="맑은 고딕"/>
                        </a:rPr>
                        <a:t>컴퓨터공학부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>
                          <a:latin typeface="맑은 고딕"/>
                          <a:ea typeface="+mn-ea"/>
                          <a:cs typeface="맑은 고딕"/>
                        </a:rPr>
                        <a:t>7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35">
                          <a:latin typeface="맑은 고딕"/>
                          <a:ea typeface="+mn-ea"/>
                          <a:cs typeface="맑은 고딕"/>
                        </a:rPr>
                        <a:t>11.33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7b5"/>
                    </a:solidFill>
                  </a:tcPr>
                </a:tc>
                <a:tc>
                  <a:txBody>
                    <a:bodyPr vert="horz" lIns="0" tIns="19050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defRPr/>
                      </a:pPr>
                      <a:r>
                        <a:rPr sz="1500" b="1" spc="40">
                          <a:latin typeface="맑은 고딕"/>
                          <a:ea typeface="+mn-ea"/>
                          <a:cs typeface="맑은 고딕"/>
                        </a:rPr>
                        <a:t>1.6</a:t>
                      </a:r>
                      <a:endParaRPr sz="1500"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0" marR="0" marT="190500" marB="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30501" y="6105525"/>
            <a:ext cx="858519" cy="56197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4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9442" y="6105525"/>
            <a:ext cx="858519" cy="561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서울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8382" y="6105525"/>
            <a:ext cx="1336040" cy="561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수시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4763" y="6105525"/>
            <a:ext cx="1336040" cy="561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경희대학교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1145" y="6105525"/>
            <a:ext cx="1097280" cy="561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본교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8806" y="6105525"/>
            <a:ext cx="1446530" cy="561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종합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05293" y="6105525"/>
            <a:ext cx="1336040" cy="561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종합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31675" y="6105525"/>
            <a:ext cx="1663064" cy="6858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2400" rIns="0" bIns="0">
            <a:spAutoFit/>
          </a:bodyPr>
          <a:lstStyle/>
          <a:p>
            <a:pPr marL="741680" marR="196850" indent="-537845">
              <a:lnSpc>
                <a:spcPct val="116700"/>
              </a:lnSpc>
              <a:spcBef>
                <a:spcPts val="1200"/>
              </a:spcBef>
              <a:defRPr/>
            </a:pPr>
            <a:r>
              <a:rPr sz="1500" b="1" spc="-80">
                <a:latin typeface="맑은 고딕"/>
                <a:ea typeface="+mn-ea"/>
                <a:cs typeface="맑은 고딕"/>
              </a:rPr>
              <a:t>네오르네상스전  </a:t>
            </a:r>
            <a:r>
              <a:rPr sz="1500" b="1" spc="-90">
                <a:latin typeface="맑은 고딕"/>
                <a:ea typeface="+mn-ea"/>
                <a:cs typeface="맑은 고딕"/>
              </a:rPr>
              <a:t>형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684733" y="6105525"/>
            <a:ext cx="1993264" cy="561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컴퓨터공학부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867893" y="6105525"/>
            <a:ext cx="1336040" cy="561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16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394274" y="6105525"/>
            <a:ext cx="1168400" cy="561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323850">
              <a:lnSpc>
                <a:spcPct val="100000"/>
              </a:lnSpc>
              <a:defRPr/>
            </a:pPr>
            <a:r>
              <a:rPr sz="1500" b="1" spc="35">
                <a:latin typeface="맑은 고딕"/>
                <a:ea typeface="+mn-ea"/>
                <a:cs typeface="맑은 고딕"/>
              </a:rPr>
              <a:t>14.72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263952" y="6416675"/>
            <a:ext cx="314324" cy="2317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2</a:t>
            </a:r>
            <a:r>
              <a:rPr sz="1500" b="1" spc="55">
                <a:latin typeface="맑은 고딕"/>
                <a:ea typeface="+mn-ea"/>
                <a:cs typeface="맑은 고딕"/>
              </a:rPr>
              <a:t>.</a:t>
            </a:r>
            <a:r>
              <a:rPr sz="1500" b="1" spc="30">
                <a:latin typeface="맑은 고딕"/>
                <a:ea typeface="+mn-ea"/>
                <a:cs typeface="맑은 고딕"/>
              </a:rPr>
              <a:t>3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0501" y="7200900"/>
            <a:ext cx="858519" cy="561974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5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79442" y="7200900"/>
            <a:ext cx="858519" cy="56197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서울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28382" y="7200900"/>
            <a:ext cx="1336040" cy="56197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수시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54763" y="7200900"/>
            <a:ext cx="1336040" cy="56197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경희대학교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1145" y="7200900"/>
            <a:ext cx="1097280" cy="56197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본교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68806" y="7200900"/>
            <a:ext cx="1446530" cy="56197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종합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05293" y="7200900"/>
            <a:ext cx="1336040" cy="56197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종합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31675" y="7200900"/>
            <a:ext cx="1663064" cy="6858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2400" rIns="0" bIns="0">
            <a:spAutoFit/>
          </a:bodyPr>
          <a:lstStyle/>
          <a:p>
            <a:pPr marL="438150" marR="193675" indent="-236854">
              <a:lnSpc>
                <a:spcPct val="116700"/>
              </a:lnSpc>
              <a:spcBef>
                <a:spcPts val="1200"/>
              </a:spcBef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고른기회전형</a:t>
            </a:r>
            <a:r>
              <a:rPr sz="1500" b="1" spc="0">
                <a:latin typeface="맑은 고딕"/>
                <a:ea typeface="+mn-ea"/>
                <a:cs typeface="맑은 고딕"/>
              </a:rPr>
              <a:t>(</a:t>
            </a:r>
            <a:r>
              <a:rPr sz="1500" b="1" spc="-104">
                <a:latin typeface="맑은 고딕"/>
                <a:ea typeface="+mn-ea"/>
                <a:cs typeface="맑은 고딕"/>
              </a:rPr>
              <a:t>I</a:t>
            </a:r>
            <a:r>
              <a:rPr sz="1500" b="1" spc="-70">
                <a:latin typeface="맑은 고딕"/>
                <a:ea typeface="+mn-ea"/>
                <a:cs typeface="맑은 고딕"/>
              </a:rPr>
              <a:t>-  </a:t>
            </a:r>
            <a:r>
              <a:rPr sz="1500" b="1" spc="-75">
                <a:latin typeface="맑은 고딕"/>
                <a:ea typeface="+mn-ea"/>
                <a:cs typeface="맑은 고딕"/>
              </a:rPr>
              <a:t>기회균등)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84733" y="7200900"/>
            <a:ext cx="1993264" cy="56197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459105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컴퓨터공학부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867893" y="7200900"/>
            <a:ext cx="1336040" cy="56197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2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94274" y="7200900"/>
            <a:ext cx="1168400" cy="56197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  <a:defRPr/>
            </a:pPr>
            <a:r>
              <a:rPr sz="1500" b="1" spc="40">
                <a:latin typeface="맑은 고딕"/>
                <a:ea typeface="+mn-ea"/>
                <a:cs typeface="맑은 고딕"/>
              </a:rPr>
              <a:t>14.5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263952" y="7512050"/>
            <a:ext cx="314324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2</a:t>
            </a:r>
            <a:r>
              <a:rPr sz="1500" b="1" spc="55">
                <a:latin typeface="맑은 고딕"/>
                <a:ea typeface="+mn-ea"/>
                <a:cs typeface="맑은 고딕"/>
              </a:rPr>
              <a:t>.</a:t>
            </a:r>
            <a:r>
              <a:rPr sz="1500" b="1" spc="30">
                <a:latin typeface="맑은 고딕"/>
                <a:ea typeface="+mn-ea"/>
                <a:cs typeface="맑은 고딕"/>
              </a:rPr>
              <a:t>1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501" y="8296274"/>
            <a:ext cx="858519" cy="561976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6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79442" y="8296274"/>
            <a:ext cx="858519" cy="5619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서울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28382" y="8296274"/>
            <a:ext cx="1336040" cy="5619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수시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54763" y="8296274"/>
            <a:ext cx="1336040" cy="5619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경희대학교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81145" y="8296274"/>
            <a:ext cx="1097280" cy="5619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본교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68806" y="8296274"/>
            <a:ext cx="1446530" cy="5619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종합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05293" y="8296274"/>
            <a:ext cx="1336040" cy="5619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특기자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831675" y="8296274"/>
            <a:ext cx="1663064" cy="6762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2400" rIns="0" bIns="0">
            <a:spAutoFit/>
          </a:bodyPr>
          <a:lstStyle/>
          <a:p>
            <a:pPr marL="337185" marR="196850" indent="-133350">
              <a:lnSpc>
                <a:spcPct val="116700"/>
              </a:lnSpc>
              <a:spcBef>
                <a:spcPts val="1200"/>
              </a:spcBef>
              <a:defRPr/>
            </a:pPr>
            <a:r>
              <a:rPr sz="1500" b="1" spc="-80">
                <a:latin typeface="맑은 고딕"/>
                <a:ea typeface="+mn-ea"/>
                <a:cs typeface="맑은 고딕"/>
              </a:rPr>
              <a:t>실기우수자전형  </a:t>
            </a:r>
            <a:r>
              <a:rPr sz="1500" b="1" spc="-35">
                <a:latin typeface="맑은 고딕"/>
                <a:ea typeface="+mn-ea"/>
                <a:cs typeface="맑은 고딕"/>
              </a:rPr>
              <a:t>(K-SW인재)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684733" y="8296274"/>
            <a:ext cx="1993264" cy="5619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소프트웨어융합학과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67893" y="8296274"/>
            <a:ext cx="1336040" cy="5619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4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394274" y="8296274"/>
            <a:ext cx="1168400" cy="56197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39" rIns="0" bIns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  <a:defRPr/>
            </a:pPr>
            <a:r>
              <a:rPr sz="1500" b="1" spc="40">
                <a:latin typeface="맑은 고딕"/>
                <a:ea typeface="+mn-ea"/>
                <a:cs typeface="맑은 고딕"/>
              </a:rPr>
              <a:t>17.5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263952" y="8607425"/>
            <a:ext cx="314324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3</a:t>
            </a:r>
            <a:r>
              <a:rPr sz="1500" b="1" spc="55">
                <a:latin typeface="맑은 고딕"/>
                <a:ea typeface="+mn-ea"/>
                <a:cs typeface="맑은 고딕"/>
              </a:rPr>
              <a:t>.</a:t>
            </a:r>
            <a:r>
              <a:rPr sz="1500" b="1" spc="30">
                <a:latin typeface="맑은 고딕"/>
                <a:ea typeface="+mn-ea"/>
                <a:cs typeface="맑은 고딕"/>
              </a:rPr>
              <a:t>6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9276" y="9702800"/>
            <a:ext cx="14097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7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16922" y="9702800"/>
            <a:ext cx="38354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서울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04583" y="9702800"/>
            <a:ext cx="38354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수시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62329" y="9702800"/>
            <a:ext cx="92075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경희대학교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37985" y="9702800"/>
            <a:ext cx="38354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본교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10478" y="9702800"/>
            <a:ext cx="56261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특기자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91899" y="9702800"/>
            <a:ext cx="56261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특기자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23464" y="9531350"/>
            <a:ext cx="1278890" cy="8128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45415" marR="5080" indent="-133350">
              <a:lnSpc>
                <a:spcPct val="116700"/>
              </a:lnSpc>
              <a:spcBef>
                <a:spcPts val="100"/>
              </a:spcBef>
              <a:defRPr/>
            </a:pPr>
            <a:r>
              <a:rPr sz="1500" b="1" spc="-80">
                <a:latin typeface="맑은 고딕"/>
                <a:ea typeface="+mn-ea"/>
                <a:cs typeface="맑은 고딕"/>
              </a:rPr>
              <a:t>실기우수자전형  </a:t>
            </a:r>
            <a:r>
              <a:rPr sz="1500" b="1" spc="-35">
                <a:latin typeface="맑은 고딕"/>
                <a:ea typeface="+mn-ea"/>
                <a:cs typeface="맑은 고딕"/>
              </a:rPr>
              <a:t>(K-SW인재)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862533" y="9702800"/>
            <a:ext cx="163703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-90">
                <a:latin typeface="맑은 고딕"/>
                <a:ea typeface="+mn-ea"/>
                <a:cs typeface="맑은 고딕"/>
              </a:rPr>
              <a:t>소프트웨어융합학과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465388" y="9702800"/>
            <a:ext cx="14097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6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706019" y="9702800"/>
            <a:ext cx="545465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12</a:t>
            </a:r>
            <a:r>
              <a:rPr sz="1500" b="1" spc="55">
                <a:latin typeface="맑은 고딕"/>
                <a:ea typeface="+mn-ea"/>
                <a:cs typeface="맑은 고딕"/>
              </a:rPr>
              <a:t>.</a:t>
            </a:r>
            <a:r>
              <a:rPr sz="1500" b="1" spc="30">
                <a:latin typeface="맑은 고딕"/>
                <a:ea typeface="+mn-ea"/>
                <a:cs typeface="맑은 고딕"/>
              </a:rPr>
              <a:t>67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263952" y="9702800"/>
            <a:ext cx="314324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30">
                <a:latin typeface="맑은 고딕"/>
                <a:ea typeface="+mn-ea"/>
                <a:cs typeface="맑은 고딕"/>
              </a:rPr>
              <a:t>4</a:t>
            </a:r>
            <a:r>
              <a:rPr sz="1500" b="1" spc="55">
                <a:latin typeface="맑은 고딕"/>
                <a:ea typeface="+mn-ea"/>
                <a:cs typeface="맑은 고딕"/>
              </a:rPr>
              <a:t>.</a:t>
            </a:r>
            <a:r>
              <a:rPr sz="1500" b="1" spc="30">
                <a:latin typeface="맑은 고딕"/>
                <a:ea typeface="+mn-ea"/>
                <a:cs typeface="맑은 고딕"/>
              </a:rPr>
              <a:t>2</a:t>
            </a:r>
            <a:endParaRPr sz="1500">
              <a:latin typeface="맑은 고딕"/>
              <a:ea typeface="+mn-ea"/>
              <a:cs typeface="맑은 고딕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780744" y="6759"/>
            <a:ext cx="241300" cy="44091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25">
                <a:solidFill>
                  <a:srgbClr val="f1f1ed"/>
                </a:solidFill>
                <a:latin typeface="바탕"/>
                <a:cs typeface="바탕"/>
              </a:rPr>
              <a:t>2</a:t>
            </a:r>
            <a:endParaRPr sz="2800">
              <a:latin typeface="바탕"/>
              <a:cs typeface="바탕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 idx="0"/>
          </p:nvPr>
        </p:nvSpPr>
        <p:spPr>
          <a:xfrm>
            <a:off x="7041157" y="74545"/>
            <a:ext cx="4206240" cy="716030"/>
          </a:xfrm>
          <a:prstGeom prst="rect">
            <a:avLst/>
          </a:prstGeom>
        </p:spPr>
        <p:txBody>
          <a:bodyPr vert="horz" wrap="square" lIns="0" tIns="13969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z="4600" b="0" spc="-270">
                <a:solidFill>
                  <a:srgbClr val="ffffff"/>
                </a:solidFill>
                <a:latin typeface="바탕"/>
                <a:cs typeface="바탕"/>
              </a:rPr>
              <a:t>예시 수집</a:t>
            </a:r>
            <a:r>
              <a:rPr sz="4600" b="0" spc="-310">
                <a:solidFill>
                  <a:srgbClr val="ffffff"/>
                </a:solidFill>
                <a:latin typeface="바탕"/>
                <a:cs typeface="바탕"/>
              </a:rPr>
              <a:t> </a:t>
            </a:r>
            <a:r>
              <a:rPr sz="4600" b="0" spc="-270">
                <a:solidFill>
                  <a:srgbClr val="ffffff"/>
                </a:solidFill>
                <a:latin typeface="바탕"/>
                <a:cs typeface="바탕"/>
              </a:rPr>
              <a:t>데이터</a:t>
            </a:r>
            <a:endParaRPr sz="4600">
              <a:latin typeface="바탕"/>
              <a:cs typeface="바탕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80744" y="0"/>
            <a:ext cx="241300" cy="4381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 b="0" spc="25">
                <a:solidFill>
                  <a:srgbClr val="f1f1ed"/>
                </a:solidFill>
                <a:latin typeface="바탕"/>
                <a:cs typeface="바탕"/>
              </a:rPr>
              <a:t>2</a:t>
            </a:r>
            <a:endParaRPr sz="2800">
              <a:latin typeface="바탕"/>
              <a:cs typeface="바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028701"/>
            <a:ext cx="5410199" cy="94297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3134308" y="5750551"/>
            <a:ext cx="12019381" cy="165037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 indent="437515">
              <a:lnSpc>
                <a:spcPct val="116799"/>
              </a:lnSpc>
              <a:spcBef>
                <a:spcPts val="100"/>
              </a:spcBef>
              <a:defRPr/>
            </a:pPr>
            <a:r>
              <a:rPr b="0" spc="-120"/>
              <a:t>SPRING </a:t>
            </a:r>
            <a:r>
              <a:rPr b="0" spc="-95"/>
              <a:t>BOOT를 </a:t>
            </a:r>
            <a:r>
              <a:rPr b="0" spc="-270"/>
              <a:t>사용하여 </a:t>
            </a:r>
            <a:r>
              <a:rPr b="0" spc="-60"/>
              <a:t>REST </a:t>
            </a:r>
            <a:r>
              <a:rPr b="0" spc="-125"/>
              <a:t>API </a:t>
            </a:r>
            <a:r>
              <a:rPr b="0" spc="-270"/>
              <a:t>개발해  데이터를 </a:t>
            </a:r>
            <a:r>
              <a:rPr b="0" spc="-204"/>
              <a:t>JSON으로 </a:t>
            </a:r>
            <a:r>
              <a:rPr b="0" spc="-270"/>
              <a:t>정리할수있게</a:t>
            </a:r>
            <a:r>
              <a:rPr b="0" spc="-590"/>
              <a:t> </a:t>
            </a:r>
            <a:r>
              <a:rPr b="0" spc="-204"/>
              <a:t>만들었습니다.</a:t>
            </a:r>
            <a:endParaRPr b="0" spc="-204"/>
          </a:p>
        </p:txBody>
      </p:sp>
      <p:sp>
        <p:nvSpPr>
          <p:cNvPr id="5" name="object 5"/>
          <p:cNvSpPr txBox="1"/>
          <p:nvPr/>
        </p:nvSpPr>
        <p:spPr>
          <a:xfrm>
            <a:off x="7146793" y="1052286"/>
            <a:ext cx="2897505" cy="79556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200" b="1" spc="-26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- </a:t>
            </a:r>
            <a:r>
              <a:rPr sz="5200" b="1" spc="-15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API</a:t>
            </a:r>
            <a:r>
              <a:rPr sz="5200" b="1" spc="-570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 </a:t>
            </a:r>
            <a:r>
              <a:rPr sz="5200" b="1" spc="-315">
                <a:solidFill>
                  <a:srgbClr val="f1f1ed"/>
                </a:solidFill>
                <a:latin typeface="맑은 고딕"/>
                <a:ea typeface="+mn-ea"/>
                <a:cs typeface="맑은 고딕"/>
              </a:rPr>
              <a:t>개발</a:t>
            </a:r>
            <a:endParaRPr sz="5200">
              <a:latin typeface="맑은 고딕"/>
              <a:ea typeface="+mn-ea"/>
              <a:cs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009" y="1185996"/>
            <a:ext cx="8696324" cy="259079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5199055" y="4205882"/>
            <a:ext cx="0" cy="1852930"/>
          </a:xfrm>
          <a:custGeom>
            <a:avLst/>
            <a:gdLst/>
            <a:rect l="l" t="t" r="r" b="b"/>
            <a:pathLst>
              <a:path h="1852929">
                <a:moveTo>
                  <a:pt x="0" y="0"/>
                </a:moveTo>
                <a:lnTo>
                  <a:pt x="0" y="1852713"/>
                </a:lnTo>
              </a:path>
            </a:pathLst>
          </a:custGeom>
          <a:ln w="47655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5127618" y="5963285"/>
            <a:ext cx="142875" cy="95885"/>
          </a:xfrm>
          <a:custGeom>
            <a:avLst/>
            <a:gdLst/>
            <a:rect l="l" t="t" r="r" b="b"/>
            <a:pathLst>
              <a:path w="142875" h="95885">
                <a:moveTo>
                  <a:pt x="142874" y="0"/>
                </a:moveTo>
                <a:lnTo>
                  <a:pt x="71437" y="95310"/>
                </a:lnTo>
                <a:lnTo>
                  <a:pt x="0" y="0"/>
                </a:lnTo>
              </a:path>
            </a:pathLst>
          </a:custGeom>
          <a:ln w="4763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3607670" y="6936661"/>
            <a:ext cx="3133724" cy="32384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7474353" y="5922088"/>
            <a:ext cx="3174365" cy="2656205"/>
          </a:xfrm>
          <a:custGeom>
            <a:avLst/>
            <a:gdLst/>
            <a:rect l="l" t="t" r="r" b="b"/>
            <a:pathLst>
              <a:path w="3174365" h="2656204">
                <a:moveTo>
                  <a:pt x="0" y="2656168"/>
                </a:moveTo>
                <a:lnTo>
                  <a:pt x="3173839" y="0"/>
                </a:lnTo>
              </a:path>
            </a:pathLst>
          </a:custGeom>
          <a:ln w="47633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10529268" y="5922086"/>
            <a:ext cx="119380" cy="116205"/>
          </a:xfrm>
          <a:custGeom>
            <a:avLst/>
            <a:gdLst/>
            <a:rect l="l" t="t" r="r" b="b"/>
            <a:pathLst>
              <a:path w="119379" h="116204">
                <a:moveTo>
                  <a:pt x="0" y="6373"/>
                </a:moveTo>
                <a:lnTo>
                  <a:pt x="118924" y="0"/>
                </a:lnTo>
                <a:lnTo>
                  <a:pt x="91696" y="115940"/>
                </a:lnTo>
              </a:path>
            </a:pathLst>
          </a:custGeom>
          <a:ln w="47634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11394757" y="1185996"/>
            <a:ext cx="5934074" cy="898207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788559" y="93757"/>
            <a:ext cx="3357245" cy="1039717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750" b="1" spc="8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O</a:t>
            </a:r>
            <a:r>
              <a:rPr sz="6750" b="1" spc="-200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R</a:t>
            </a:r>
            <a:r>
              <a:rPr sz="6750" b="1" spc="17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A</a:t>
            </a:r>
            <a:r>
              <a:rPr sz="6750" b="1" spc="234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C</a:t>
            </a:r>
            <a:r>
              <a:rPr sz="6750" b="1" spc="-180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L</a:t>
            </a:r>
            <a:r>
              <a:rPr sz="6750" b="1" spc="26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E</a:t>
            </a:r>
            <a:endParaRPr sz="6750"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935" y="5844426"/>
            <a:ext cx="3569335" cy="1042148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750" b="1" spc="-7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REST</a:t>
            </a:r>
            <a:r>
              <a:rPr sz="6750" b="1" spc="-560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6750" b="1" spc="-175">
                <a:solidFill>
                  <a:srgbClr val="f1f1ed"/>
                </a:solidFill>
                <a:latin typeface="맑은 고딕"/>
                <a:ea typeface="+mj-ea"/>
                <a:cs typeface="맑은 고딕"/>
              </a:rPr>
              <a:t>API</a:t>
            </a:r>
            <a:endParaRPr sz="6750">
              <a:latin typeface="맑은 고딕"/>
              <a:ea typeface="+mj-ea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 idx="0"/>
          </p:nvPr>
        </p:nvSpPr>
        <p:spPr>
          <a:xfrm>
            <a:off x="10781526" y="93757"/>
            <a:ext cx="3945890" cy="1039717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6750" b="1" spc="-175">
                <a:latin typeface="맑은 고딕"/>
                <a:ea typeface="+mj-ea"/>
                <a:cs typeface="맑은 고딕"/>
              </a:rPr>
              <a:t>API</a:t>
            </a:r>
            <a:r>
              <a:rPr sz="6750" b="1" spc="-560">
                <a:latin typeface="맑은 고딕"/>
                <a:ea typeface="+mj-ea"/>
                <a:cs typeface="맑은 고딕"/>
              </a:rPr>
              <a:t> </a:t>
            </a:r>
            <a:r>
              <a:rPr sz="6750" b="1" spc="-114">
                <a:latin typeface="맑은 고딕"/>
                <a:ea typeface="+mj-ea"/>
                <a:cs typeface="맑은 고딕"/>
              </a:rPr>
              <a:t>(Json)</a:t>
            </a:r>
            <a:endParaRPr sz="6750">
              <a:latin typeface="맑은 고딕"/>
              <a:ea typeface="+mj-ea"/>
              <a:cs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전형적인 API ?</vt:lpstr>
      <vt:lpstr>API 개발과정</vt:lpstr>
      <vt:lpstr>- 개발과정</vt:lpstr>
      <vt:lpstr>- 데이터 수집</vt:lpstr>
      <vt:lpstr>슬라이드 6</vt:lpstr>
      <vt:lpstr>예시 수집 데이터</vt:lpstr>
      <vt:lpstr>슬라이드 8</vt:lpstr>
      <vt:lpstr>API (Json)</vt:lpstr>
      <vt:lpstr>- API 서비스 개발 (전형적인 API)  전형적인.kro.kr</vt:lpstr>
      <vt:lpstr>- API 서비스 개발 (전형적인 닷컴)  전형적인.kro.kr/homepage</vt:lpstr>
      <vt:lpstr>누가 사용할수 있나요 ?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2022-06-27T14:59:40.000</dcterms:created>
  <cp:lastModifiedBy>daehy</cp:lastModifiedBy>
  <dcterms:modified xsi:type="dcterms:W3CDTF">2022-06-27T15:17:11.997</dcterms:modified>
  <cp:revision>2</cp:revision>
  <cp:version>1000.0000.01</cp:version>
</cp:coreProperties>
</file>