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6" r:id="rId2"/>
    <p:sldId id="281" r:id="rId3"/>
    <p:sldId id="257" r:id="rId4"/>
    <p:sldId id="289" r:id="rId5"/>
    <p:sldId id="290" r:id="rId6"/>
    <p:sldId id="291" r:id="rId7"/>
    <p:sldId id="258" r:id="rId8"/>
    <p:sldId id="279" r:id="rId9"/>
    <p:sldId id="259" r:id="rId10"/>
    <p:sldId id="292" r:id="rId11"/>
    <p:sldId id="270" r:id="rId12"/>
    <p:sldId id="262" r:id="rId13"/>
    <p:sldId id="306" r:id="rId14"/>
    <p:sldId id="280" r:id="rId15"/>
    <p:sldId id="265" r:id="rId16"/>
    <p:sldId id="303" r:id="rId17"/>
    <p:sldId id="293" r:id="rId18"/>
    <p:sldId id="301" r:id="rId19"/>
    <p:sldId id="268" r:id="rId20"/>
    <p:sldId id="302" r:id="rId21"/>
    <p:sldId id="263" r:id="rId22"/>
    <p:sldId id="267" r:id="rId23"/>
    <p:sldId id="284" r:id="rId24"/>
    <p:sldId id="294" r:id="rId25"/>
    <p:sldId id="283" r:id="rId26"/>
    <p:sldId id="307" r:id="rId27"/>
    <p:sldId id="308" r:id="rId28"/>
    <p:sldId id="269" r:id="rId29"/>
    <p:sldId id="304" r:id="rId30"/>
    <p:sldId id="305" r:id="rId31"/>
    <p:sldId id="300" r:id="rId32"/>
    <p:sldId id="271" r:id="rId33"/>
    <p:sldId id="296" r:id="rId34"/>
    <p:sldId id="310" r:id="rId35"/>
    <p:sldId id="309" r:id="rId36"/>
    <p:sldId id="295" r:id="rId37"/>
    <p:sldId id="285" r:id="rId38"/>
    <p:sldId id="276" r:id="rId39"/>
    <p:sldId id="277" r:id="rId40"/>
    <p:sldId id="297" r:id="rId41"/>
    <p:sldId id="298"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599" autoAdjust="0"/>
  </p:normalViewPr>
  <p:slideViewPr>
    <p:cSldViewPr snapToGrid="0">
      <p:cViewPr varScale="1">
        <p:scale>
          <a:sx n="103" d="100"/>
          <a:sy n="103" d="100"/>
        </p:scale>
        <p:origin x="912" y="108"/>
      </p:cViewPr>
      <p:guideLst/>
    </p:cSldViewPr>
  </p:slideViewPr>
  <p:notesTextViewPr>
    <p:cViewPr>
      <p:scale>
        <a:sx n="1" d="1"/>
        <a:sy n="1" d="1"/>
      </p:scale>
      <p:origin x="0" y="0"/>
    </p:cViewPr>
  </p:notesTextViewPr>
  <p:sorterViewPr>
    <p:cViewPr>
      <p:scale>
        <a:sx n="100" d="100"/>
        <a:sy n="100" d="100"/>
      </p:scale>
      <p:origin x="0" y="-3629"/>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C79704-BB08-4EAE-94F0-F2BDD7FD57CF}" type="datetimeFigureOut">
              <a:rPr lang="en-NZ" smtClean="0"/>
              <a:t>16/04/2019</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1A8C66-1883-4FDF-B42F-BEAA1F4E6480}" type="slidenum">
              <a:rPr lang="en-NZ" smtClean="0"/>
              <a:t>‹#›</a:t>
            </a:fld>
            <a:endParaRPr lang="en-NZ"/>
          </a:p>
        </p:txBody>
      </p:sp>
    </p:spTree>
    <p:extLst>
      <p:ext uri="{BB962C8B-B14F-4D97-AF65-F5344CB8AC3E}">
        <p14:creationId xmlns:p14="http://schemas.microsoft.com/office/powerpoint/2010/main" val="682469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Identify and explain 3 relevant implications that you will focus on during the creation of your project</a:t>
            </a:r>
          </a:p>
        </p:txBody>
      </p:sp>
      <p:sp>
        <p:nvSpPr>
          <p:cNvPr id="4" name="Slide Number Placeholder 3"/>
          <p:cNvSpPr>
            <a:spLocks noGrp="1"/>
          </p:cNvSpPr>
          <p:nvPr>
            <p:ph type="sldNum" sz="quarter" idx="5"/>
          </p:nvPr>
        </p:nvSpPr>
        <p:spPr/>
        <p:txBody>
          <a:bodyPr/>
          <a:lstStyle/>
          <a:p>
            <a:fld id="{8E1A8C66-1883-4FDF-B42F-BEAA1F4E6480}" type="slidenum">
              <a:rPr lang="en-NZ" smtClean="0"/>
              <a:t>4</a:t>
            </a:fld>
            <a:endParaRPr lang="en-NZ"/>
          </a:p>
        </p:txBody>
      </p:sp>
    </p:spTree>
    <p:extLst>
      <p:ext uri="{BB962C8B-B14F-4D97-AF65-F5344CB8AC3E}">
        <p14:creationId xmlns:p14="http://schemas.microsoft.com/office/powerpoint/2010/main" val="6437990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kern="1200" dirty="0">
                <a:solidFill>
                  <a:schemeClr val="tx1"/>
                </a:solidFill>
                <a:effectLst/>
                <a:latin typeface="+mn-lt"/>
                <a:ea typeface="+mn-ea"/>
                <a:cs typeface="+mn-cs"/>
              </a:rPr>
              <a:t>Get written feedback, then add your own reflections: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1200" kern="1200" dirty="0">
                <a:solidFill>
                  <a:schemeClr val="tx1"/>
                </a:solidFill>
                <a:effectLst/>
                <a:latin typeface="+mn-lt"/>
                <a:ea typeface="+mn-ea"/>
                <a:cs typeface="+mn-cs"/>
              </a:rPr>
              <a:t>What changes do you need to make and why? Do you need to carry out further research or give more colour/font options etc/</a:t>
            </a:r>
          </a:p>
          <a:p>
            <a:endParaRPr lang="en-NZ" dirty="0"/>
          </a:p>
        </p:txBody>
      </p:sp>
      <p:sp>
        <p:nvSpPr>
          <p:cNvPr id="4" name="Slide Number Placeholder 3"/>
          <p:cNvSpPr>
            <a:spLocks noGrp="1"/>
          </p:cNvSpPr>
          <p:nvPr>
            <p:ph type="sldNum" sz="quarter" idx="5"/>
          </p:nvPr>
        </p:nvSpPr>
        <p:spPr/>
        <p:txBody>
          <a:bodyPr/>
          <a:lstStyle/>
          <a:p>
            <a:fld id="{8E1A8C66-1883-4FDF-B42F-BEAA1F4E6480}" type="slidenum">
              <a:rPr lang="en-NZ" smtClean="0"/>
              <a:t>22</a:t>
            </a:fld>
            <a:endParaRPr lang="en-NZ"/>
          </a:p>
        </p:txBody>
      </p:sp>
    </p:spTree>
    <p:extLst>
      <p:ext uri="{BB962C8B-B14F-4D97-AF65-F5344CB8AC3E}">
        <p14:creationId xmlns:p14="http://schemas.microsoft.com/office/powerpoint/2010/main" val="7198469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Give two different options for font / colours – save the different versions </a:t>
            </a:r>
          </a:p>
          <a:p>
            <a:r>
              <a:rPr lang="en-NZ" dirty="0"/>
              <a:t>Screenshot them and get votes for stakeholders</a:t>
            </a:r>
          </a:p>
        </p:txBody>
      </p:sp>
      <p:sp>
        <p:nvSpPr>
          <p:cNvPr id="4" name="Slide Number Placeholder 3"/>
          <p:cNvSpPr>
            <a:spLocks noGrp="1"/>
          </p:cNvSpPr>
          <p:nvPr>
            <p:ph type="sldNum" sz="quarter" idx="5"/>
          </p:nvPr>
        </p:nvSpPr>
        <p:spPr/>
        <p:txBody>
          <a:bodyPr/>
          <a:lstStyle/>
          <a:p>
            <a:fld id="{8E1A8C66-1883-4FDF-B42F-BEAA1F4E6480}" type="slidenum">
              <a:rPr lang="en-NZ" smtClean="0"/>
              <a:t>28</a:t>
            </a:fld>
            <a:endParaRPr lang="en-NZ"/>
          </a:p>
        </p:txBody>
      </p:sp>
    </p:spTree>
    <p:extLst>
      <p:ext uri="{BB962C8B-B14F-4D97-AF65-F5344CB8AC3E}">
        <p14:creationId xmlns:p14="http://schemas.microsoft.com/office/powerpoint/2010/main" val="42653170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Give two different options for font / colours – save the different versions </a:t>
            </a:r>
          </a:p>
          <a:p>
            <a:r>
              <a:rPr lang="en-NZ" dirty="0"/>
              <a:t>Screenshot them and get votes for stakeholders</a:t>
            </a:r>
          </a:p>
        </p:txBody>
      </p:sp>
      <p:sp>
        <p:nvSpPr>
          <p:cNvPr id="4" name="Slide Number Placeholder 3"/>
          <p:cNvSpPr>
            <a:spLocks noGrp="1"/>
          </p:cNvSpPr>
          <p:nvPr>
            <p:ph type="sldNum" sz="quarter" idx="5"/>
          </p:nvPr>
        </p:nvSpPr>
        <p:spPr/>
        <p:txBody>
          <a:bodyPr/>
          <a:lstStyle/>
          <a:p>
            <a:fld id="{8E1A8C66-1883-4FDF-B42F-BEAA1F4E6480}" type="slidenum">
              <a:rPr lang="en-NZ" smtClean="0"/>
              <a:t>29</a:t>
            </a:fld>
            <a:endParaRPr lang="en-NZ"/>
          </a:p>
        </p:txBody>
      </p:sp>
    </p:spTree>
    <p:extLst>
      <p:ext uri="{BB962C8B-B14F-4D97-AF65-F5344CB8AC3E}">
        <p14:creationId xmlns:p14="http://schemas.microsoft.com/office/powerpoint/2010/main" val="6879840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Give two different options for font / colours – save the different versions </a:t>
            </a:r>
          </a:p>
          <a:p>
            <a:r>
              <a:rPr lang="en-NZ" dirty="0"/>
              <a:t>Screenshot them and get votes for stakeholders</a:t>
            </a:r>
          </a:p>
        </p:txBody>
      </p:sp>
      <p:sp>
        <p:nvSpPr>
          <p:cNvPr id="4" name="Slide Number Placeholder 3"/>
          <p:cNvSpPr>
            <a:spLocks noGrp="1"/>
          </p:cNvSpPr>
          <p:nvPr>
            <p:ph type="sldNum" sz="quarter" idx="5"/>
          </p:nvPr>
        </p:nvSpPr>
        <p:spPr/>
        <p:txBody>
          <a:bodyPr/>
          <a:lstStyle/>
          <a:p>
            <a:fld id="{8E1A8C66-1883-4FDF-B42F-BEAA1F4E6480}" type="slidenum">
              <a:rPr lang="en-NZ" smtClean="0"/>
              <a:t>31</a:t>
            </a:fld>
            <a:endParaRPr lang="en-NZ"/>
          </a:p>
        </p:txBody>
      </p:sp>
    </p:spTree>
    <p:extLst>
      <p:ext uri="{BB962C8B-B14F-4D97-AF65-F5344CB8AC3E}">
        <p14:creationId xmlns:p14="http://schemas.microsoft.com/office/powerpoint/2010/main" val="11511179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Test your site on mobile, tablet and pc view </a:t>
            </a:r>
          </a:p>
        </p:txBody>
      </p:sp>
      <p:sp>
        <p:nvSpPr>
          <p:cNvPr id="4" name="Slide Number Placeholder 3"/>
          <p:cNvSpPr>
            <a:spLocks noGrp="1"/>
          </p:cNvSpPr>
          <p:nvPr>
            <p:ph type="sldNum" sz="quarter" idx="5"/>
          </p:nvPr>
        </p:nvSpPr>
        <p:spPr/>
        <p:txBody>
          <a:bodyPr/>
          <a:lstStyle/>
          <a:p>
            <a:fld id="{8E1A8C66-1883-4FDF-B42F-BEAA1F4E6480}" type="slidenum">
              <a:rPr lang="en-NZ" smtClean="0"/>
              <a:t>32</a:t>
            </a:fld>
            <a:endParaRPr lang="en-NZ"/>
          </a:p>
        </p:txBody>
      </p:sp>
    </p:spTree>
    <p:extLst>
      <p:ext uri="{BB962C8B-B14F-4D97-AF65-F5344CB8AC3E}">
        <p14:creationId xmlns:p14="http://schemas.microsoft.com/office/powerpoint/2010/main" val="41041832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Validate your HTML/CSS3 website – screenshot the no errors.</a:t>
            </a:r>
          </a:p>
        </p:txBody>
      </p:sp>
      <p:sp>
        <p:nvSpPr>
          <p:cNvPr id="4" name="Slide Number Placeholder 3"/>
          <p:cNvSpPr>
            <a:spLocks noGrp="1"/>
          </p:cNvSpPr>
          <p:nvPr>
            <p:ph type="sldNum" sz="quarter" idx="5"/>
          </p:nvPr>
        </p:nvSpPr>
        <p:spPr/>
        <p:txBody>
          <a:bodyPr/>
          <a:lstStyle/>
          <a:p>
            <a:fld id="{8E1A8C66-1883-4FDF-B42F-BEAA1F4E6480}" type="slidenum">
              <a:rPr lang="en-NZ" smtClean="0"/>
              <a:t>33</a:t>
            </a:fld>
            <a:endParaRPr lang="en-NZ"/>
          </a:p>
        </p:txBody>
      </p:sp>
    </p:spTree>
    <p:extLst>
      <p:ext uri="{BB962C8B-B14F-4D97-AF65-F5344CB8AC3E}">
        <p14:creationId xmlns:p14="http://schemas.microsoft.com/office/powerpoint/2010/main" val="6213365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Validate your HTML/CSS3 website – screenshot the no errors.</a:t>
            </a:r>
          </a:p>
        </p:txBody>
      </p:sp>
      <p:sp>
        <p:nvSpPr>
          <p:cNvPr id="4" name="Slide Number Placeholder 3"/>
          <p:cNvSpPr>
            <a:spLocks noGrp="1"/>
          </p:cNvSpPr>
          <p:nvPr>
            <p:ph type="sldNum" sz="quarter" idx="5"/>
          </p:nvPr>
        </p:nvSpPr>
        <p:spPr/>
        <p:txBody>
          <a:bodyPr/>
          <a:lstStyle/>
          <a:p>
            <a:fld id="{8E1A8C66-1883-4FDF-B42F-BEAA1F4E6480}" type="slidenum">
              <a:rPr lang="en-NZ" smtClean="0"/>
              <a:t>34</a:t>
            </a:fld>
            <a:endParaRPr lang="en-NZ"/>
          </a:p>
        </p:txBody>
      </p:sp>
    </p:spTree>
    <p:extLst>
      <p:ext uri="{BB962C8B-B14F-4D97-AF65-F5344CB8AC3E}">
        <p14:creationId xmlns:p14="http://schemas.microsoft.com/office/powerpoint/2010/main" val="30098577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kern="1200" dirty="0">
                <a:solidFill>
                  <a:schemeClr val="tx1"/>
                </a:solidFill>
                <a:effectLst/>
                <a:latin typeface="+mn-lt"/>
                <a:ea typeface="+mn-ea"/>
                <a:cs typeface="+mn-cs"/>
              </a:rPr>
              <a:t>Identify which usability principles you have applied to improve the quality of your design – screenshot your design, place in your portfolio and annotate and explain how it improved the usability, aesthetics or functionality etc.</a:t>
            </a:r>
          </a:p>
          <a:p>
            <a:endParaRPr lang="en-NZ" dirty="0"/>
          </a:p>
        </p:txBody>
      </p:sp>
      <p:sp>
        <p:nvSpPr>
          <p:cNvPr id="4" name="Slide Number Placeholder 3"/>
          <p:cNvSpPr>
            <a:spLocks noGrp="1"/>
          </p:cNvSpPr>
          <p:nvPr>
            <p:ph type="sldNum" sz="quarter" idx="5"/>
          </p:nvPr>
        </p:nvSpPr>
        <p:spPr/>
        <p:txBody>
          <a:bodyPr/>
          <a:lstStyle/>
          <a:p>
            <a:fld id="{8E1A8C66-1883-4FDF-B42F-BEAA1F4E6480}" type="slidenum">
              <a:rPr lang="en-NZ" smtClean="0"/>
              <a:t>36</a:t>
            </a:fld>
            <a:endParaRPr lang="en-NZ"/>
          </a:p>
        </p:txBody>
      </p:sp>
    </p:spTree>
    <p:extLst>
      <p:ext uri="{BB962C8B-B14F-4D97-AF65-F5344CB8AC3E}">
        <p14:creationId xmlns:p14="http://schemas.microsoft.com/office/powerpoint/2010/main" val="18692697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Create a video of your site in desktop view, slowly going through the content, scale it down to phone view too,. Insert the video above</a:t>
            </a:r>
          </a:p>
        </p:txBody>
      </p:sp>
      <p:sp>
        <p:nvSpPr>
          <p:cNvPr id="4" name="Slide Number Placeholder 3"/>
          <p:cNvSpPr>
            <a:spLocks noGrp="1"/>
          </p:cNvSpPr>
          <p:nvPr>
            <p:ph type="sldNum" sz="quarter" idx="5"/>
          </p:nvPr>
        </p:nvSpPr>
        <p:spPr/>
        <p:txBody>
          <a:bodyPr/>
          <a:lstStyle/>
          <a:p>
            <a:fld id="{8E1A8C66-1883-4FDF-B42F-BEAA1F4E6480}" type="slidenum">
              <a:rPr lang="en-NZ" smtClean="0"/>
              <a:t>40</a:t>
            </a:fld>
            <a:endParaRPr lang="en-NZ"/>
          </a:p>
        </p:txBody>
      </p:sp>
    </p:spTree>
    <p:extLst>
      <p:ext uri="{BB962C8B-B14F-4D97-AF65-F5344CB8AC3E}">
        <p14:creationId xmlns:p14="http://schemas.microsoft.com/office/powerpoint/2010/main" val="1193889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Identify and explain 3 relevant implications that you will focus on during the creation of your project</a:t>
            </a:r>
          </a:p>
        </p:txBody>
      </p:sp>
      <p:sp>
        <p:nvSpPr>
          <p:cNvPr id="4" name="Slide Number Placeholder 3"/>
          <p:cNvSpPr>
            <a:spLocks noGrp="1"/>
          </p:cNvSpPr>
          <p:nvPr>
            <p:ph type="sldNum" sz="quarter" idx="5"/>
          </p:nvPr>
        </p:nvSpPr>
        <p:spPr/>
        <p:txBody>
          <a:bodyPr/>
          <a:lstStyle/>
          <a:p>
            <a:fld id="{8E1A8C66-1883-4FDF-B42F-BEAA1F4E6480}" type="slidenum">
              <a:rPr lang="en-NZ" smtClean="0"/>
              <a:t>5</a:t>
            </a:fld>
            <a:endParaRPr lang="en-NZ"/>
          </a:p>
        </p:txBody>
      </p:sp>
    </p:spTree>
    <p:extLst>
      <p:ext uri="{BB962C8B-B14F-4D97-AF65-F5344CB8AC3E}">
        <p14:creationId xmlns:p14="http://schemas.microsoft.com/office/powerpoint/2010/main" val="4091528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Identify and explain 3 relevant implications that you will focus on during the creation of your project</a:t>
            </a:r>
          </a:p>
        </p:txBody>
      </p:sp>
      <p:sp>
        <p:nvSpPr>
          <p:cNvPr id="4" name="Slide Number Placeholder 3"/>
          <p:cNvSpPr>
            <a:spLocks noGrp="1"/>
          </p:cNvSpPr>
          <p:nvPr>
            <p:ph type="sldNum" sz="quarter" idx="5"/>
          </p:nvPr>
        </p:nvSpPr>
        <p:spPr/>
        <p:txBody>
          <a:bodyPr/>
          <a:lstStyle/>
          <a:p>
            <a:fld id="{8E1A8C66-1883-4FDF-B42F-BEAA1F4E6480}" type="slidenum">
              <a:rPr lang="en-NZ" smtClean="0"/>
              <a:t>6</a:t>
            </a:fld>
            <a:endParaRPr lang="en-NZ"/>
          </a:p>
        </p:txBody>
      </p:sp>
    </p:spTree>
    <p:extLst>
      <p:ext uri="{BB962C8B-B14F-4D97-AF65-F5344CB8AC3E}">
        <p14:creationId xmlns:p14="http://schemas.microsoft.com/office/powerpoint/2010/main" val="1539289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Data integrity is ensuring the information displayed is up to date , spelled correctly . Do F7 on your word content.</a:t>
            </a:r>
          </a:p>
          <a:p>
            <a:r>
              <a:rPr lang="en-NZ" dirty="0"/>
              <a:t>Testing</a:t>
            </a:r>
          </a:p>
        </p:txBody>
      </p:sp>
      <p:sp>
        <p:nvSpPr>
          <p:cNvPr id="4" name="Slide Number Placeholder 3"/>
          <p:cNvSpPr>
            <a:spLocks noGrp="1"/>
          </p:cNvSpPr>
          <p:nvPr>
            <p:ph type="sldNum" sz="quarter" idx="5"/>
          </p:nvPr>
        </p:nvSpPr>
        <p:spPr/>
        <p:txBody>
          <a:bodyPr/>
          <a:lstStyle/>
          <a:p>
            <a:fld id="{8E1A8C66-1883-4FDF-B42F-BEAA1F4E6480}" type="slidenum">
              <a:rPr lang="en-NZ" smtClean="0"/>
              <a:t>11</a:t>
            </a:fld>
            <a:endParaRPr lang="en-NZ"/>
          </a:p>
        </p:txBody>
      </p:sp>
    </p:spTree>
    <p:extLst>
      <p:ext uri="{BB962C8B-B14F-4D97-AF65-F5344CB8AC3E}">
        <p14:creationId xmlns:p14="http://schemas.microsoft.com/office/powerpoint/2010/main" val="2013132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Save images to an appropriate name folder</a:t>
            </a:r>
          </a:p>
          <a:p>
            <a:r>
              <a:rPr lang="en-NZ" dirty="0"/>
              <a:t>Compress / edit images where need be</a:t>
            </a:r>
          </a:p>
          <a:p>
            <a:r>
              <a:rPr lang="en-NZ" dirty="0"/>
              <a:t>Name the files accurately </a:t>
            </a:r>
            <a:r>
              <a:rPr lang="en-NZ" dirty="0" err="1"/>
              <a:t>e.g</a:t>
            </a:r>
            <a:r>
              <a:rPr lang="en-NZ" dirty="0"/>
              <a:t> home_mainimage.jpeg   suzanne_collins_closeup.jpeg rather than 249784sflkjfnjksfxn3r8.jpeg</a:t>
            </a:r>
          </a:p>
          <a:p>
            <a:endParaRPr lang="en-NZ" dirty="0"/>
          </a:p>
          <a:p>
            <a:r>
              <a:rPr lang="en-NZ" dirty="0"/>
              <a:t>Record this process</a:t>
            </a:r>
          </a:p>
          <a:p>
            <a:endParaRPr lang="en-NZ" dirty="0"/>
          </a:p>
        </p:txBody>
      </p:sp>
      <p:sp>
        <p:nvSpPr>
          <p:cNvPr id="4" name="Slide Number Placeholder 3"/>
          <p:cNvSpPr>
            <a:spLocks noGrp="1"/>
          </p:cNvSpPr>
          <p:nvPr>
            <p:ph type="sldNum" sz="quarter" idx="5"/>
          </p:nvPr>
        </p:nvSpPr>
        <p:spPr/>
        <p:txBody>
          <a:bodyPr/>
          <a:lstStyle/>
          <a:p>
            <a:fld id="{8E1A8C66-1883-4FDF-B42F-BEAA1F4E6480}" type="slidenum">
              <a:rPr lang="en-NZ" smtClean="0"/>
              <a:t>12</a:t>
            </a:fld>
            <a:endParaRPr lang="en-NZ"/>
          </a:p>
        </p:txBody>
      </p:sp>
    </p:spTree>
    <p:extLst>
      <p:ext uri="{BB962C8B-B14F-4D97-AF65-F5344CB8AC3E}">
        <p14:creationId xmlns:p14="http://schemas.microsoft.com/office/powerpoint/2010/main" val="3328066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Use either </a:t>
            </a:r>
          </a:p>
        </p:txBody>
      </p:sp>
      <p:sp>
        <p:nvSpPr>
          <p:cNvPr id="4" name="Slide Number Placeholder 3"/>
          <p:cNvSpPr>
            <a:spLocks noGrp="1"/>
          </p:cNvSpPr>
          <p:nvPr>
            <p:ph type="sldNum" sz="quarter" idx="5"/>
          </p:nvPr>
        </p:nvSpPr>
        <p:spPr/>
        <p:txBody>
          <a:bodyPr/>
          <a:lstStyle/>
          <a:p>
            <a:fld id="{8E1A8C66-1883-4FDF-B42F-BEAA1F4E6480}" type="slidenum">
              <a:rPr lang="en-NZ" smtClean="0"/>
              <a:t>17</a:t>
            </a:fld>
            <a:endParaRPr lang="en-NZ"/>
          </a:p>
        </p:txBody>
      </p:sp>
    </p:spTree>
    <p:extLst>
      <p:ext uri="{BB962C8B-B14F-4D97-AF65-F5344CB8AC3E}">
        <p14:creationId xmlns:p14="http://schemas.microsoft.com/office/powerpoint/2010/main" val="520781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Use either </a:t>
            </a:r>
          </a:p>
        </p:txBody>
      </p:sp>
      <p:sp>
        <p:nvSpPr>
          <p:cNvPr id="4" name="Slide Number Placeholder 3"/>
          <p:cNvSpPr>
            <a:spLocks noGrp="1"/>
          </p:cNvSpPr>
          <p:nvPr>
            <p:ph type="sldNum" sz="quarter" idx="5"/>
          </p:nvPr>
        </p:nvSpPr>
        <p:spPr/>
        <p:txBody>
          <a:bodyPr/>
          <a:lstStyle/>
          <a:p>
            <a:fld id="{8E1A8C66-1883-4FDF-B42F-BEAA1F4E6480}" type="slidenum">
              <a:rPr lang="en-NZ" smtClean="0"/>
              <a:t>18</a:t>
            </a:fld>
            <a:endParaRPr lang="en-NZ"/>
          </a:p>
        </p:txBody>
      </p:sp>
    </p:spTree>
    <p:extLst>
      <p:ext uri="{BB962C8B-B14F-4D97-AF65-F5344CB8AC3E}">
        <p14:creationId xmlns:p14="http://schemas.microsoft.com/office/powerpoint/2010/main" val="20848083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Give two layout options for the index page – </a:t>
            </a:r>
            <a:r>
              <a:rPr lang="en-NZ" dirty="0" err="1"/>
              <a:t>eg</a:t>
            </a:r>
            <a:r>
              <a:rPr lang="en-NZ" dirty="0"/>
              <a:t> placement of </a:t>
            </a:r>
            <a:r>
              <a:rPr lang="en-NZ" dirty="0" err="1"/>
              <a:t>cotent</a:t>
            </a:r>
            <a:r>
              <a:rPr lang="en-NZ" dirty="0"/>
              <a:t> . Get feedback from client</a:t>
            </a:r>
          </a:p>
        </p:txBody>
      </p:sp>
      <p:sp>
        <p:nvSpPr>
          <p:cNvPr id="4" name="Slide Number Placeholder 3"/>
          <p:cNvSpPr>
            <a:spLocks noGrp="1"/>
          </p:cNvSpPr>
          <p:nvPr>
            <p:ph type="sldNum" sz="quarter" idx="5"/>
          </p:nvPr>
        </p:nvSpPr>
        <p:spPr/>
        <p:txBody>
          <a:bodyPr/>
          <a:lstStyle/>
          <a:p>
            <a:fld id="{8E1A8C66-1883-4FDF-B42F-BEAA1F4E6480}" type="slidenum">
              <a:rPr lang="en-NZ" smtClean="0"/>
              <a:t>19</a:t>
            </a:fld>
            <a:endParaRPr lang="en-NZ"/>
          </a:p>
        </p:txBody>
      </p:sp>
    </p:spTree>
    <p:extLst>
      <p:ext uri="{BB962C8B-B14F-4D97-AF65-F5344CB8AC3E}">
        <p14:creationId xmlns:p14="http://schemas.microsoft.com/office/powerpoint/2010/main" val="38577710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Create a visual mock up of your index page using adobe </a:t>
            </a:r>
            <a:r>
              <a:rPr lang="en-NZ" dirty="0" err="1"/>
              <a:t>xd</a:t>
            </a:r>
            <a:r>
              <a:rPr lang="en-NZ" dirty="0"/>
              <a:t> or publisher</a:t>
            </a:r>
          </a:p>
          <a:p>
            <a:endParaRPr lang="en-NZ" dirty="0"/>
          </a:p>
        </p:txBody>
      </p:sp>
      <p:sp>
        <p:nvSpPr>
          <p:cNvPr id="4" name="Slide Number Placeholder 3"/>
          <p:cNvSpPr>
            <a:spLocks noGrp="1"/>
          </p:cNvSpPr>
          <p:nvPr>
            <p:ph type="sldNum" sz="quarter" idx="5"/>
          </p:nvPr>
        </p:nvSpPr>
        <p:spPr/>
        <p:txBody>
          <a:bodyPr/>
          <a:lstStyle/>
          <a:p>
            <a:fld id="{8E1A8C66-1883-4FDF-B42F-BEAA1F4E6480}" type="slidenum">
              <a:rPr lang="en-NZ" smtClean="0"/>
              <a:t>21</a:t>
            </a:fld>
            <a:endParaRPr lang="en-NZ"/>
          </a:p>
        </p:txBody>
      </p:sp>
    </p:spTree>
    <p:extLst>
      <p:ext uri="{BB962C8B-B14F-4D97-AF65-F5344CB8AC3E}">
        <p14:creationId xmlns:p14="http://schemas.microsoft.com/office/powerpoint/2010/main" val="2928529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B06DCC-D8C5-4C31-9799-F290D7CE4553}" type="datetimeFigureOut">
              <a:rPr lang="en-NZ" smtClean="0"/>
              <a:t>16/04/2019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3009063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B06DCC-D8C5-4C31-9799-F290D7CE4553}" type="datetimeFigureOut">
              <a:rPr lang="en-NZ" smtClean="0"/>
              <a:t>16/04/2019</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3359314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B06DCC-D8C5-4C31-9799-F290D7CE4553}" type="datetimeFigureOut">
              <a:rPr lang="en-NZ" smtClean="0"/>
              <a:t>16/04/2019</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1060126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B06DCC-D8C5-4C31-9799-F290D7CE4553}" type="datetimeFigureOut">
              <a:rPr lang="en-NZ" smtClean="0"/>
              <a:t>16/04/2019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2828319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FB06DCC-D8C5-4C31-9799-F290D7CE4553}" type="datetimeFigureOut">
              <a:rPr lang="en-NZ" smtClean="0"/>
              <a:t>16/04/2019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1895817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9FB06DCC-D8C5-4C31-9799-F290D7CE4553}" type="datetimeFigureOut">
              <a:rPr lang="en-NZ" smtClean="0"/>
              <a:t>16/04/2019</a:t>
            </a:fld>
            <a:endParaRPr lang="en-NZ"/>
          </a:p>
        </p:txBody>
      </p:sp>
      <p:sp>
        <p:nvSpPr>
          <p:cNvPr id="9" name="Footer Placeholder 8"/>
          <p:cNvSpPr>
            <a:spLocks noGrp="1"/>
          </p:cNvSpPr>
          <p:nvPr>
            <p:ph type="ftr" sz="quarter" idx="11"/>
          </p:nvPr>
        </p:nvSpPr>
        <p:spPr/>
        <p:txBody>
          <a:bodyPr/>
          <a:lstStyle/>
          <a:p>
            <a:endParaRPr lang="en-NZ"/>
          </a:p>
        </p:txBody>
      </p:sp>
      <p:sp>
        <p:nvSpPr>
          <p:cNvPr id="10" name="Slide Number Placeholder 9"/>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2225699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9FB06DCC-D8C5-4C31-9799-F290D7CE4553}" type="datetimeFigureOut">
              <a:rPr lang="en-NZ" smtClean="0"/>
              <a:t>16/04/2019</a:t>
            </a:fld>
            <a:endParaRPr lang="en-NZ"/>
          </a:p>
        </p:txBody>
      </p:sp>
      <p:sp>
        <p:nvSpPr>
          <p:cNvPr id="11" name="Footer Placeholder 10"/>
          <p:cNvSpPr>
            <a:spLocks noGrp="1"/>
          </p:cNvSpPr>
          <p:nvPr>
            <p:ph type="ftr" sz="quarter" idx="11"/>
          </p:nvPr>
        </p:nvSpPr>
        <p:spPr/>
        <p:txBody>
          <a:bodyPr/>
          <a:lstStyle/>
          <a:p>
            <a:endParaRPr lang="en-NZ"/>
          </a:p>
        </p:txBody>
      </p:sp>
      <p:sp>
        <p:nvSpPr>
          <p:cNvPr id="12" name="Slide Number Placeholder 11"/>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3532765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9FB06DCC-D8C5-4C31-9799-F290D7CE4553}" type="datetimeFigureOut">
              <a:rPr lang="en-NZ" smtClean="0"/>
              <a:t>16/04/2019</a:t>
            </a:fld>
            <a:endParaRPr lang="en-NZ"/>
          </a:p>
        </p:txBody>
      </p:sp>
      <p:sp>
        <p:nvSpPr>
          <p:cNvPr id="7" name="Footer Placeholder 6"/>
          <p:cNvSpPr>
            <a:spLocks noGrp="1"/>
          </p:cNvSpPr>
          <p:nvPr>
            <p:ph type="ftr" sz="quarter" idx="11"/>
          </p:nvPr>
        </p:nvSpPr>
        <p:spPr/>
        <p:txBody>
          <a:bodyPr/>
          <a:lstStyle/>
          <a:p>
            <a:endParaRPr lang="en-NZ"/>
          </a:p>
        </p:txBody>
      </p:sp>
      <p:sp>
        <p:nvSpPr>
          <p:cNvPr id="8" name="Slide Number Placeholder 7"/>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1111310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FB06DCC-D8C5-4C31-9799-F290D7CE4553}" type="datetimeFigureOut">
              <a:rPr lang="en-NZ" smtClean="0"/>
              <a:t>16/04/2019</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3205259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9FB06DCC-D8C5-4C31-9799-F290D7CE4553}" type="datetimeFigureOut">
              <a:rPr lang="en-NZ" smtClean="0"/>
              <a:t>16/04/2019</a:t>
            </a:fld>
            <a:endParaRPr lang="en-NZ"/>
          </a:p>
        </p:txBody>
      </p:sp>
      <p:sp>
        <p:nvSpPr>
          <p:cNvPr id="9" name="Footer Placeholder 8"/>
          <p:cNvSpPr>
            <a:spLocks noGrp="1"/>
          </p:cNvSpPr>
          <p:nvPr>
            <p:ph type="ftr" sz="quarter" idx="11"/>
          </p:nvPr>
        </p:nvSpPr>
        <p:spPr/>
        <p:txBody>
          <a:bodyPr/>
          <a:lstStyle/>
          <a:p>
            <a:endParaRPr lang="en-NZ"/>
          </a:p>
        </p:txBody>
      </p:sp>
      <p:sp>
        <p:nvSpPr>
          <p:cNvPr id="10" name="Slide Number Placeholder 9"/>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3380599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9FB06DCC-D8C5-4C31-9799-F290D7CE4553}" type="datetimeFigureOut">
              <a:rPr lang="en-NZ" smtClean="0"/>
              <a:t>16/04/2019</a:t>
            </a:fld>
            <a:endParaRPr lang="en-NZ"/>
          </a:p>
        </p:txBody>
      </p:sp>
      <p:sp>
        <p:nvSpPr>
          <p:cNvPr id="9" name="Footer Placeholder 8"/>
          <p:cNvSpPr>
            <a:spLocks noGrp="1"/>
          </p:cNvSpPr>
          <p:nvPr>
            <p:ph type="ftr" sz="quarter" idx="11"/>
          </p:nvPr>
        </p:nvSpPr>
        <p:spPr>
          <a:xfrm>
            <a:off x="3499101" y="6356350"/>
            <a:ext cx="5911517" cy="365125"/>
          </a:xfrm>
        </p:spPr>
        <p:txBody>
          <a:bodyPr/>
          <a:lstStyle/>
          <a:p>
            <a:endParaRPr lang="en-NZ"/>
          </a:p>
        </p:txBody>
      </p:sp>
      <p:sp>
        <p:nvSpPr>
          <p:cNvPr id="10" name="Slide Number Placeholder 9"/>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2155398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9FB06DCC-D8C5-4C31-9799-F290D7CE4553}" type="datetimeFigureOut">
              <a:rPr lang="en-NZ" smtClean="0"/>
              <a:t>16/04/2019</a:t>
            </a:fld>
            <a:endParaRPr lang="en-NZ"/>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NZ"/>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602C319A-9075-4616-8FF5-756D6A1A7A78}" type="slidenum">
              <a:rPr lang="en-NZ" smtClean="0"/>
              <a:t>‹#›</a:t>
            </a:fld>
            <a:endParaRPr lang="en-NZ"/>
          </a:p>
        </p:txBody>
      </p:sp>
    </p:spTree>
    <p:extLst>
      <p:ext uri="{BB962C8B-B14F-4D97-AF65-F5344CB8AC3E}">
        <p14:creationId xmlns:p14="http://schemas.microsoft.com/office/powerpoint/2010/main" val="41887830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squoosh.app/editor"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A1A9F-FA8B-44CE-B5DE-313A277B2A2B}"/>
              </a:ext>
            </a:extLst>
          </p:cNvPr>
          <p:cNvSpPr>
            <a:spLocks noGrp="1"/>
          </p:cNvSpPr>
          <p:nvPr>
            <p:ph type="ctrTitle"/>
          </p:nvPr>
        </p:nvSpPr>
        <p:spPr/>
        <p:txBody>
          <a:bodyPr/>
          <a:lstStyle/>
          <a:p>
            <a:r>
              <a:rPr lang="en-NZ" dirty="0"/>
              <a:t>3.4 Web Design Portfolio</a:t>
            </a:r>
          </a:p>
        </p:txBody>
      </p:sp>
      <p:sp>
        <p:nvSpPr>
          <p:cNvPr id="3" name="Subtitle 2">
            <a:extLst>
              <a:ext uri="{FF2B5EF4-FFF2-40B4-BE49-F238E27FC236}">
                <a16:creationId xmlns:a16="http://schemas.microsoft.com/office/drawing/2014/main" id="{D45B74B0-45E1-4104-9BE2-9111E805FB45}"/>
              </a:ext>
            </a:extLst>
          </p:cNvPr>
          <p:cNvSpPr>
            <a:spLocks noGrp="1"/>
          </p:cNvSpPr>
          <p:nvPr>
            <p:ph type="subTitle" idx="1"/>
          </p:nvPr>
        </p:nvSpPr>
        <p:spPr>
          <a:xfrm>
            <a:off x="9441712" y="3697731"/>
            <a:ext cx="2094614" cy="1655762"/>
          </a:xfrm>
        </p:spPr>
        <p:txBody>
          <a:bodyPr>
            <a:normAutofit/>
          </a:bodyPr>
          <a:lstStyle/>
          <a:p>
            <a:r>
              <a:rPr lang="en-NZ" sz="2800" dirty="0">
                <a:solidFill>
                  <a:schemeClr val="tx1"/>
                </a:solidFill>
              </a:rPr>
              <a:t>(pablo paulsen)</a:t>
            </a:r>
          </a:p>
        </p:txBody>
      </p:sp>
    </p:spTree>
    <p:extLst>
      <p:ext uri="{BB962C8B-B14F-4D97-AF65-F5344CB8AC3E}">
        <p14:creationId xmlns:p14="http://schemas.microsoft.com/office/powerpoint/2010/main" val="2892522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3EEE1-60FC-4400-8EDC-41C8AA4D85A0}"/>
              </a:ext>
            </a:extLst>
          </p:cNvPr>
          <p:cNvSpPr>
            <a:spLocks noGrp="1"/>
          </p:cNvSpPr>
          <p:nvPr>
            <p:ph type="title"/>
          </p:nvPr>
        </p:nvSpPr>
        <p:spPr/>
        <p:txBody>
          <a:bodyPr/>
          <a:lstStyle/>
          <a:p>
            <a:r>
              <a:rPr lang="en-NZ" dirty="0"/>
              <a:t>Evidence of written permission </a:t>
            </a:r>
          </a:p>
        </p:txBody>
      </p:sp>
      <p:pic>
        <p:nvPicPr>
          <p:cNvPr id="4" name="Content Placeholder 3">
            <a:extLst>
              <a:ext uri="{FF2B5EF4-FFF2-40B4-BE49-F238E27FC236}">
                <a16:creationId xmlns:a16="http://schemas.microsoft.com/office/drawing/2014/main" id="{2B090A2D-2029-4163-B72E-5AD326986275}"/>
              </a:ext>
            </a:extLst>
          </p:cNvPr>
          <p:cNvPicPr>
            <a:picLocks noGrp="1" noChangeAspect="1"/>
          </p:cNvPicPr>
          <p:nvPr>
            <p:ph idx="1"/>
          </p:nvPr>
        </p:nvPicPr>
        <p:blipFill>
          <a:blip r:embed="rId2"/>
          <a:stretch>
            <a:fillRect/>
          </a:stretch>
        </p:blipFill>
        <p:spPr>
          <a:xfrm>
            <a:off x="3868738" y="3199413"/>
            <a:ext cx="7315200" cy="449649"/>
          </a:xfrm>
          <a:prstGeom prst="rect">
            <a:avLst/>
          </a:prstGeom>
        </p:spPr>
      </p:pic>
    </p:spTree>
    <p:extLst>
      <p:ext uri="{BB962C8B-B14F-4D97-AF65-F5344CB8AC3E}">
        <p14:creationId xmlns:p14="http://schemas.microsoft.com/office/powerpoint/2010/main" val="2440498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F7C33-72FD-4E30-827F-0E998EDF99E8}"/>
              </a:ext>
            </a:extLst>
          </p:cNvPr>
          <p:cNvSpPr>
            <a:spLocks noGrp="1"/>
          </p:cNvSpPr>
          <p:nvPr>
            <p:ph type="title"/>
          </p:nvPr>
        </p:nvSpPr>
        <p:spPr/>
        <p:txBody>
          <a:bodyPr/>
          <a:lstStyle/>
          <a:p>
            <a:r>
              <a:rPr lang="en-NZ" b="1" dirty="0"/>
              <a:t>Data Integrity</a:t>
            </a:r>
            <a:br>
              <a:rPr lang="en-NZ" b="1" dirty="0"/>
            </a:br>
            <a:br>
              <a:rPr lang="en-NZ" b="1" dirty="0"/>
            </a:br>
            <a:r>
              <a:rPr lang="en-NZ" b="1" dirty="0"/>
              <a:t>Gather content – proofread and edit</a:t>
            </a:r>
          </a:p>
        </p:txBody>
      </p:sp>
      <p:sp>
        <p:nvSpPr>
          <p:cNvPr id="3" name="Content Placeholder 2">
            <a:extLst>
              <a:ext uri="{FF2B5EF4-FFF2-40B4-BE49-F238E27FC236}">
                <a16:creationId xmlns:a16="http://schemas.microsoft.com/office/drawing/2014/main" id="{A3DFBFD2-4DDC-4984-908B-85D8C52793F0}"/>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1772761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B092-8562-44A8-B487-716BAD2C7F87}"/>
              </a:ext>
            </a:extLst>
          </p:cNvPr>
          <p:cNvSpPr>
            <a:spLocks noGrp="1"/>
          </p:cNvSpPr>
          <p:nvPr>
            <p:ph type="title"/>
          </p:nvPr>
        </p:nvSpPr>
        <p:spPr/>
        <p:txBody>
          <a:bodyPr/>
          <a:lstStyle/>
          <a:p>
            <a:r>
              <a:rPr lang="en-NZ" b="1" dirty="0"/>
              <a:t>Gather Content</a:t>
            </a:r>
          </a:p>
        </p:txBody>
      </p:sp>
      <p:sp>
        <p:nvSpPr>
          <p:cNvPr id="3" name="Content Placeholder 2">
            <a:extLst>
              <a:ext uri="{FF2B5EF4-FFF2-40B4-BE49-F238E27FC236}">
                <a16:creationId xmlns:a16="http://schemas.microsoft.com/office/drawing/2014/main" id="{4BAF4A5C-582D-4912-9579-6F72B86CF614}"/>
              </a:ext>
            </a:extLst>
          </p:cNvPr>
          <p:cNvSpPr>
            <a:spLocks noGrp="1"/>
          </p:cNvSpPr>
          <p:nvPr>
            <p:ph idx="1"/>
          </p:nvPr>
        </p:nvSpPr>
        <p:spPr/>
        <p:txBody>
          <a:bodyPr/>
          <a:lstStyle/>
          <a:p>
            <a:endParaRPr lang="en-NZ" dirty="0"/>
          </a:p>
        </p:txBody>
      </p:sp>
    </p:spTree>
    <p:extLst>
      <p:ext uri="{BB962C8B-B14F-4D97-AF65-F5344CB8AC3E}">
        <p14:creationId xmlns:p14="http://schemas.microsoft.com/office/powerpoint/2010/main" val="2550783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38A62-E28A-4075-B3CC-9379EB70FD16}"/>
              </a:ext>
            </a:extLst>
          </p:cNvPr>
          <p:cNvSpPr>
            <a:spLocks noGrp="1"/>
          </p:cNvSpPr>
          <p:nvPr>
            <p:ph type="title"/>
          </p:nvPr>
        </p:nvSpPr>
        <p:spPr/>
        <p:txBody>
          <a:bodyPr/>
          <a:lstStyle/>
          <a:p>
            <a:r>
              <a:rPr lang="en-NZ" dirty="0"/>
              <a:t>photos</a:t>
            </a:r>
          </a:p>
        </p:txBody>
      </p:sp>
      <p:sp>
        <p:nvSpPr>
          <p:cNvPr id="3" name="Content Placeholder 2">
            <a:extLst>
              <a:ext uri="{FF2B5EF4-FFF2-40B4-BE49-F238E27FC236}">
                <a16:creationId xmlns:a16="http://schemas.microsoft.com/office/drawing/2014/main" id="{1A6C7AE9-376F-43BE-B6EA-DC22CDEEDB6A}"/>
              </a:ext>
            </a:extLst>
          </p:cNvPr>
          <p:cNvSpPr>
            <a:spLocks noGrp="1"/>
          </p:cNvSpPr>
          <p:nvPr>
            <p:ph idx="1"/>
          </p:nvPr>
        </p:nvSpPr>
        <p:spPr/>
        <p:txBody>
          <a:bodyPr/>
          <a:lstStyle/>
          <a:p>
            <a:r>
              <a:rPr lang="en-NZ" dirty="0"/>
              <a:t>All of my photos for index and Daejeon hikers page will go straight in to my images folder. However in order to not have 1000s of unorganized photos each page about each mountain and river will get its own folder.</a:t>
            </a:r>
          </a:p>
          <a:p>
            <a:r>
              <a:rPr lang="en-NZ" dirty="0"/>
              <a:t>In order to load the page as fast as possible I used googles </a:t>
            </a:r>
            <a:r>
              <a:rPr lang="en-NZ" dirty="0">
                <a:hlinkClick r:id="rId2"/>
              </a:rPr>
              <a:t>https://squoosh.app/editor</a:t>
            </a:r>
            <a:r>
              <a:rPr lang="en-NZ" dirty="0"/>
              <a:t> web image compressor as it uses good compression algorithms designed for websites allowing me to get smaller file size for a quality image. For parallax image I made the image width to 1920px as this is the width of the commonly used higher resolution monitor using resize method </a:t>
            </a:r>
            <a:r>
              <a:rPr lang="en-NZ" dirty="0" err="1"/>
              <a:t>Catmull</a:t>
            </a:r>
            <a:r>
              <a:rPr lang="en-NZ" dirty="0"/>
              <a:t>-rom. I used </a:t>
            </a:r>
            <a:r>
              <a:rPr lang="en-NZ" dirty="0" err="1"/>
              <a:t>mozJPEG</a:t>
            </a:r>
            <a:r>
              <a:rPr lang="en-NZ" dirty="0"/>
              <a:t> with 60% quality as this is the lowest I could go without artefacts showing up in images. This allows for file size generally below 250kb. For regular image I set the size to max width and max height to be 1280px with quality of 70% in order to avoid artefacts that make the image harder to read.</a:t>
            </a:r>
          </a:p>
        </p:txBody>
      </p:sp>
    </p:spTree>
    <p:extLst>
      <p:ext uri="{BB962C8B-B14F-4D97-AF65-F5344CB8AC3E}">
        <p14:creationId xmlns:p14="http://schemas.microsoft.com/office/powerpoint/2010/main" val="843967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B18054-8B7B-4DC6-9E15-06F626E24688}"/>
              </a:ext>
            </a:extLst>
          </p:cNvPr>
          <p:cNvSpPr>
            <a:spLocks noGrp="1"/>
          </p:cNvSpPr>
          <p:nvPr>
            <p:ph idx="1"/>
          </p:nvPr>
        </p:nvSpPr>
        <p:spPr>
          <a:xfrm>
            <a:off x="4589433" y="621512"/>
            <a:ext cx="5910677" cy="5120640"/>
          </a:xfrm>
        </p:spPr>
        <p:txBody>
          <a:bodyPr>
            <a:normAutofit/>
          </a:bodyPr>
          <a:lstStyle/>
          <a:p>
            <a:pPr marL="0" indent="0">
              <a:buNone/>
            </a:pPr>
            <a:r>
              <a:rPr lang="en-NZ" sz="8800" dirty="0"/>
              <a:t>Step 3 : Ideate</a:t>
            </a:r>
          </a:p>
        </p:txBody>
      </p:sp>
    </p:spTree>
    <p:extLst>
      <p:ext uri="{BB962C8B-B14F-4D97-AF65-F5344CB8AC3E}">
        <p14:creationId xmlns:p14="http://schemas.microsoft.com/office/powerpoint/2010/main" val="3552754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86DDB-83EF-4B63-8B86-0089EF3D8A5F}"/>
              </a:ext>
            </a:extLst>
          </p:cNvPr>
          <p:cNvSpPr>
            <a:spLocks noGrp="1"/>
          </p:cNvSpPr>
          <p:nvPr>
            <p:ph type="title"/>
          </p:nvPr>
        </p:nvSpPr>
        <p:spPr/>
        <p:txBody>
          <a:bodyPr/>
          <a:lstStyle/>
          <a:p>
            <a:r>
              <a:rPr lang="en-NZ" b="1" dirty="0"/>
              <a:t>Font Combinations</a:t>
            </a:r>
          </a:p>
        </p:txBody>
      </p:sp>
      <p:pic>
        <p:nvPicPr>
          <p:cNvPr id="4" name="Content Placeholder 3">
            <a:extLst>
              <a:ext uri="{FF2B5EF4-FFF2-40B4-BE49-F238E27FC236}">
                <a16:creationId xmlns:a16="http://schemas.microsoft.com/office/drawing/2014/main" id="{48D9DA53-8A6B-481C-8A23-00ACCC431130}"/>
              </a:ext>
            </a:extLst>
          </p:cNvPr>
          <p:cNvPicPr>
            <a:picLocks noGrp="1" noChangeAspect="1"/>
          </p:cNvPicPr>
          <p:nvPr>
            <p:ph idx="1"/>
          </p:nvPr>
        </p:nvPicPr>
        <p:blipFill>
          <a:blip r:embed="rId2"/>
          <a:stretch>
            <a:fillRect/>
          </a:stretch>
        </p:blipFill>
        <p:spPr>
          <a:xfrm>
            <a:off x="3783013" y="766796"/>
            <a:ext cx="7315200" cy="2657632"/>
          </a:xfrm>
          <a:prstGeom prst="rect">
            <a:avLst/>
          </a:prstGeom>
        </p:spPr>
      </p:pic>
      <p:sp>
        <p:nvSpPr>
          <p:cNvPr id="5" name="TextBox 4">
            <a:extLst>
              <a:ext uri="{FF2B5EF4-FFF2-40B4-BE49-F238E27FC236}">
                <a16:creationId xmlns:a16="http://schemas.microsoft.com/office/drawing/2014/main" id="{23401BC9-60EC-43FB-B365-50F3FE7771E9}"/>
              </a:ext>
            </a:extLst>
          </p:cNvPr>
          <p:cNvSpPr txBox="1"/>
          <p:nvPr/>
        </p:nvSpPr>
        <p:spPr>
          <a:xfrm>
            <a:off x="3733800" y="3543300"/>
            <a:ext cx="7343775" cy="646331"/>
          </a:xfrm>
          <a:prstGeom prst="rect">
            <a:avLst/>
          </a:prstGeom>
          <a:noFill/>
        </p:spPr>
        <p:txBody>
          <a:bodyPr wrap="square" rtlCol="0">
            <a:spAutoFit/>
          </a:bodyPr>
          <a:lstStyle/>
          <a:p>
            <a:r>
              <a:rPr lang="en-NZ" dirty="0"/>
              <a:t>I choose to use </a:t>
            </a:r>
            <a:r>
              <a:rPr lang="en-NZ" dirty="0" err="1"/>
              <a:t>titillium</a:t>
            </a:r>
            <a:r>
              <a:rPr lang="en-NZ" dirty="0"/>
              <a:t> web for nav bar links and heading while using open sans for regular text</a:t>
            </a:r>
          </a:p>
        </p:txBody>
      </p:sp>
    </p:spTree>
    <p:extLst>
      <p:ext uri="{BB962C8B-B14F-4D97-AF65-F5344CB8AC3E}">
        <p14:creationId xmlns:p14="http://schemas.microsoft.com/office/powerpoint/2010/main" val="4001918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BEEF6-11D4-41FD-80A5-FCAC604ABC4D}"/>
              </a:ext>
            </a:extLst>
          </p:cNvPr>
          <p:cNvSpPr>
            <a:spLocks noGrp="1"/>
          </p:cNvSpPr>
          <p:nvPr>
            <p:ph type="title"/>
          </p:nvPr>
        </p:nvSpPr>
        <p:spPr/>
        <p:txBody>
          <a:bodyPr/>
          <a:lstStyle/>
          <a:p>
            <a:r>
              <a:rPr lang="en-NZ" dirty="0" err="1"/>
              <a:t>Color</a:t>
            </a:r>
            <a:r>
              <a:rPr lang="en-NZ" dirty="0"/>
              <a:t> combo</a:t>
            </a:r>
          </a:p>
        </p:txBody>
      </p:sp>
      <p:pic>
        <p:nvPicPr>
          <p:cNvPr id="4" name="Content Placeholder 3">
            <a:extLst>
              <a:ext uri="{FF2B5EF4-FFF2-40B4-BE49-F238E27FC236}">
                <a16:creationId xmlns:a16="http://schemas.microsoft.com/office/drawing/2014/main" id="{83BC3BB6-7C5E-4451-B971-66531BFC9D86}"/>
              </a:ext>
            </a:extLst>
          </p:cNvPr>
          <p:cNvPicPr>
            <a:picLocks noGrp="1" noChangeAspect="1"/>
          </p:cNvPicPr>
          <p:nvPr>
            <p:ph idx="1"/>
          </p:nvPr>
        </p:nvPicPr>
        <p:blipFill>
          <a:blip r:embed="rId2"/>
          <a:stretch>
            <a:fillRect/>
          </a:stretch>
        </p:blipFill>
        <p:spPr>
          <a:xfrm>
            <a:off x="3852409" y="742104"/>
            <a:ext cx="7315200" cy="3617109"/>
          </a:xfrm>
          <a:prstGeom prst="rect">
            <a:avLst/>
          </a:prstGeom>
        </p:spPr>
      </p:pic>
      <p:sp>
        <p:nvSpPr>
          <p:cNvPr id="5" name="TextBox 4">
            <a:extLst>
              <a:ext uri="{FF2B5EF4-FFF2-40B4-BE49-F238E27FC236}">
                <a16:creationId xmlns:a16="http://schemas.microsoft.com/office/drawing/2014/main" id="{A11090FE-84EE-48CE-9DCB-D76F7805AF3A}"/>
              </a:ext>
            </a:extLst>
          </p:cNvPr>
          <p:cNvSpPr txBox="1"/>
          <p:nvPr/>
        </p:nvSpPr>
        <p:spPr>
          <a:xfrm>
            <a:off x="3845379" y="4612821"/>
            <a:ext cx="7356021" cy="1200329"/>
          </a:xfrm>
          <a:prstGeom prst="rect">
            <a:avLst/>
          </a:prstGeom>
          <a:noFill/>
        </p:spPr>
        <p:txBody>
          <a:bodyPr wrap="square" rtlCol="0">
            <a:spAutoFit/>
          </a:bodyPr>
          <a:lstStyle/>
          <a:p>
            <a:r>
              <a:rPr lang="en-NZ" dirty="0"/>
              <a:t>As the site I am making is a nature based site with info about rivers and mountain I based my colour combo on an image of a lake and added a not fully black in order to be softer and a slightly of white with 3 different shades of blue</a:t>
            </a:r>
          </a:p>
        </p:txBody>
      </p:sp>
    </p:spTree>
    <p:extLst>
      <p:ext uri="{BB962C8B-B14F-4D97-AF65-F5344CB8AC3E}">
        <p14:creationId xmlns:p14="http://schemas.microsoft.com/office/powerpoint/2010/main" val="1751726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7DEDA-8DAD-4EF0-9489-DDCA8DE94CDE}"/>
              </a:ext>
            </a:extLst>
          </p:cNvPr>
          <p:cNvSpPr>
            <a:spLocks noGrp="1"/>
          </p:cNvSpPr>
          <p:nvPr>
            <p:ph type="title"/>
          </p:nvPr>
        </p:nvSpPr>
        <p:spPr/>
        <p:txBody>
          <a:bodyPr/>
          <a:lstStyle/>
          <a:p>
            <a:r>
              <a:rPr lang="en-NZ" dirty="0"/>
              <a:t>Low fidelity wireframes 1</a:t>
            </a:r>
          </a:p>
        </p:txBody>
      </p:sp>
      <p:sp>
        <p:nvSpPr>
          <p:cNvPr id="3" name="Content Placeholder 2">
            <a:extLst>
              <a:ext uri="{FF2B5EF4-FFF2-40B4-BE49-F238E27FC236}">
                <a16:creationId xmlns:a16="http://schemas.microsoft.com/office/drawing/2014/main" id="{4E76B677-BC93-493F-94CF-2D9C752261DB}"/>
              </a:ext>
            </a:extLst>
          </p:cNvPr>
          <p:cNvSpPr>
            <a:spLocks noGrp="1"/>
          </p:cNvSpPr>
          <p:nvPr>
            <p:ph idx="1"/>
          </p:nvPr>
        </p:nvSpPr>
        <p:spPr/>
        <p:txBody>
          <a:bodyPr/>
          <a:lstStyle/>
          <a:p>
            <a:r>
              <a:rPr lang="en-NZ" dirty="0"/>
              <a:t>The images are too big and covering most of your page. I like the parallax. Your footer is too big for your lack of content.</a:t>
            </a:r>
          </a:p>
          <a:p>
            <a:r>
              <a:rPr lang="en-NZ" dirty="0"/>
              <a:t>Banner image as well as the navbar look nice and would be easy to scale for mobile. Parallax images look nice but some of the images are too big. Footer has quite a lot of empty space, could use some extra content. Could in some cases combine parallax effect with the h1 tag to reduce very large page height.</a:t>
            </a:r>
          </a:p>
          <a:p>
            <a:r>
              <a:rPr lang="en-NZ" dirty="0"/>
              <a:t>David – Nice use of white space and </a:t>
            </a:r>
            <a:r>
              <a:rPr lang="en-NZ" dirty="0" err="1"/>
              <a:t>divs</a:t>
            </a:r>
            <a:r>
              <a:rPr lang="en-NZ" dirty="0"/>
              <a:t> on multiple parallax images. Links on nav links seem really far away from links. Footer seems very asymmetric.</a:t>
            </a:r>
          </a:p>
        </p:txBody>
      </p:sp>
    </p:spTree>
    <p:extLst>
      <p:ext uri="{BB962C8B-B14F-4D97-AF65-F5344CB8AC3E}">
        <p14:creationId xmlns:p14="http://schemas.microsoft.com/office/powerpoint/2010/main" val="20750476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7DEDA-8DAD-4EF0-9489-DDCA8DE94CDE}"/>
              </a:ext>
            </a:extLst>
          </p:cNvPr>
          <p:cNvSpPr>
            <a:spLocks noGrp="1"/>
          </p:cNvSpPr>
          <p:nvPr>
            <p:ph type="title"/>
          </p:nvPr>
        </p:nvSpPr>
        <p:spPr/>
        <p:txBody>
          <a:bodyPr/>
          <a:lstStyle/>
          <a:p>
            <a:r>
              <a:rPr lang="en-NZ" dirty="0"/>
              <a:t>Low fidelity wireframes 2</a:t>
            </a:r>
          </a:p>
        </p:txBody>
      </p:sp>
      <p:sp>
        <p:nvSpPr>
          <p:cNvPr id="3" name="Content Placeholder 2">
            <a:extLst>
              <a:ext uri="{FF2B5EF4-FFF2-40B4-BE49-F238E27FC236}">
                <a16:creationId xmlns:a16="http://schemas.microsoft.com/office/drawing/2014/main" id="{4E76B677-BC93-493F-94CF-2D9C752261DB}"/>
              </a:ext>
            </a:extLst>
          </p:cNvPr>
          <p:cNvSpPr>
            <a:spLocks noGrp="1"/>
          </p:cNvSpPr>
          <p:nvPr>
            <p:ph idx="1"/>
          </p:nvPr>
        </p:nvSpPr>
        <p:spPr/>
        <p:txBody>
          <a:bodyPr/>
          <a:lstStyle/>
          <a:p>
            <a:r>
              <a:rPr lang="en-NZ" dirty="0"/>
              <a:t>David - Lots of content. Imagery covers most of the page. Nav bar appears really pushed in. </a:t>
            </a:r>
          </a:p>
          <a:p>
            <a:r>
              <a:rPr lang="en-NZ" dirty="0"/>
              <a:t>Jack – Navbar doesn’t work well being </a:t>
            </a:r>
            <a:r>
              <a:rPr lang="en-NZ" dirty="0" err="1"/>
              <a:t>centered</a:t>
            </a:r>
            <a:r>
              <a:rPr lang="en-NZ" dirty="0"/>
              <a:t>. Also image looks really stretched.  Lots of images that seem random. Lots of dead space in footer. Image slider that is not on other page is a good idea</a:t>
            </a:r>
          </a:p>
          <a:p>
            <a:endParaRPr lang="en-NZ" dirty="0"/>
          </a:p>
        </p:txBody>
      </p:sp>
    </p:spTree>
    <p:extLst>
      <p:ext uri="{BB962C8B-B14F-4D97-AF65-F5344CB8AC3E}">
        <p14:creationId xmlns:p14="http://schemas.microsoft.com/office/powerpoint/2010/main" val="3682334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3EA23-D41D-4CCC-84C1-7ED7A36A57B4}"/>
              </a:ext>
            </a:extLst>
          </p:cNvPr>
          <p:cNvSpPr>
            <a:spLocks noGrp="1"/>
          </p:cNvSpPr>
          <p:nvPr>
            <p:ph type="title"/>
          </p:nvPr>
        </p:nvSpPr>
        <p:spPr/>
        <p:txBody>
          <a:bodyPr/>
          <a:lstStyle/>
          <a:p>
            <a:r>
              <a:rPr lang="en-NZ" b="1" dirty="0"/>
              <a:t>A vs B testing</a:t>
            </a:r>
          </a:p>
        </p:txBody>
      </p:sp>
      <p:sp>
        <p:nvSpPr>
          <p:cNvPr id="3" name="Content Placeholder 2">
            <a:extLst>
              <a:ext uri="{FF2B5EF4-FFF2-40B4-BE49-F238E27FC236}">
                <a16:creationId xmlns:a16="http://schemas.microsoft.com/office/drawing/2014/main" id="{70B156ED-CC8E-40E2-BEC1-24070FDC28D9}"/>
              </a:ext>
            </a:extLst>
          </p:cNvPr>
          <p:cNvSpPr>
            <a:spLocks noGrp="1"/>
          </p:cNvSpPr>
          <p:nvPr>
            <p:ph idx="1"/>
          </p:nvPr>
        </p:nvSpPr>
        <p:spPr/>
        <p:txBody>
          <a:bodyPr/>
          <a:lstStyle/>
          <a:p>
            <a:endParaRPr lang="en-NZ" dirty="0"/>
          </a:p>
        </p:txBody>
      </p:sp>
    </p:spTree>
    <p:extLst>
      <p:ext uri="{BB962C8B-B14F-4D97-AF65-F5344CB8AC3E}">
        <p14:creationId xmlns:p14="http://schemas.microsoft.com/office/powerpoint/2010/main" val="2727214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B18054-8B7B-4DC6-9E15-06F626E24688}"/>
              </a:ext>
            </a:extLst>
          </p:cNvPr>
          <p:cNvSpPr>
            <a:spLocks noGrp="1"/>
          </p:cNvSpPr>
          <p:nvPr>
            <p:ph idx="1"/>
          </p:nvPr>
        </p:nvSpPr>
        <p:spPr>
          <a:xfrm>
            <a:off x="5289229" y="864108"/>
            <a:ext cx="5910677" cy="5120640"/>
          </a:xfrm>
        </p:spPr>
        <p:txBody>
          <a:bodyPr>
            <a:normAutofit/>
          </a:bodyPr>
          <a:lstStyle/>
          <a:p>
            <a:pPr marL="0" indent="0">
              <a:buNone/>
            </a:pPr>
            <a:r>
              <a:rPr lang="en-NZ" sz="8800" dirty="0"/>
              <a:t>Step 1 : Empathize</a:t>
            </a:r>
          </a:p>
        </p:txBody>
      </p:sp>
    </p:spTree>
    <p:extLst>
      <p:ext uri="{BB962C8B-B14F-4D97-AF65-F5344CB8AC3E}">
        <p14:creationId xmlns:p14="http://schemas.microsoft.com/office/powerpoint/2010/main" val="3005428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81ED9-5440-404A-ABF8-428E9E73A16C}"/>
              </a:ext>
            </a:extLst>
          </p:cNvPr>
          <p:cNvSpPr>
            <a:spLocks noGrp="1"/>
          </p:cNvSpPr>
          <p:nvPr>
            <p:ph type="title"/>
          </p:nvPr>
        </p:nvSpPr>
        <p:spPr/>
        <p:txBody>
          <a:bodyPr/>
          <a:lstStyle/>
          <a:p>
            <a:r>
              <a:rPr lang="en-NZ" dirty="0"/>
              <a:t>Response to feedback</a:t>
            </a:r>
          </a:p>
        </p:txBody>
      </p:sp>
      <p:sp>
        <p:nvSpPr>
          <p:cNvPr id="3" name="Content Placeholder 2">
            <a:extLst>
              <a:ext uri="{FF2B5EF4-FFF2-40B4-BE49-F238E27FC236}">
                <a16:creationId xmlns:a16="http://schemas.microsoft.com/office/drawing/2014/main" id="{4F47E6FB-1157-479A-BE22-4AF1E96804B5}"/>
              </a:ext>
            </a:extLst>
          </p:cNvPr>
          <p:cNvSpPr>
            <a:spLocks noGrp="1"/>
          </p:cNvSpPr>
          <p:nvPr>
            <p:ph idx="1"/>
          </p:nvPr>
        </p:nvSpPr>
        <p:spPr/>
        <p:txBody>
          <a:bodyPr/>
          <a:lstStyle/>
          <a:p>
            <a:r>
              <a:rPr lang="en-NZ" dirty="0"/>
              <a:t>Overall design 1 has much better feedback especially around the nav bar therefore for I will keep design 1 with some updates to the feedback</a:t>
            </a:r>
          </a:p>
          <a:p>
            <a:r>
              <a:rPr lang="en-NZ" dirty="0"/>
              <a:t>I received feedback saying that my images were too large. So I reduced the size of some of the images where possible</a:t>
            </a:r>
          </a:p>
          <a:p>
            <a:r>
              <a:rPr lang="en-NZ" dirty="0"/>
              <a:t>I also received feedback saying that footer was too big. So I reduced the height of the footer in order to reduce white space</a:t>
            </a:r>
          </a:p>
          <a:p>
            <a:r>
              <a:rPr lang="en-NZ" dirty="0"/>
              <a:t>I also reduced the spacing between the links a little bit</a:t>
            </a:r>
          </a:p>
          <a:p>
            <a:r>
              <a:rPr lang="en-NZ" dirty="0"/>
              <a:t>I also am considering adding the image slider that received positive feedback to replace the top parallax image on design 1 or add it to another page where more images could be required </a:t>
            </a:r>
          </a:p>
        </p:txBody>
      </p:sp>
    </p:spTree>
    <p:extLst>
      <p:ext uri="{BB962C8B-B14F-4D97-AF65-F5344CB8AC3E}">
        <p14:creationId xmlns:p14="http://schemas.microsoft.com/office/powerpoint/2010/main" val="8432916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B092-8562-44A8-B487-716BAD2C7F87}"/>
              </a:ext>
            </a:extLst>
          </p:cNvPr>
          <p:cNvSpPr>
            <a:spLocks noGrp="1"/>
          </p:cNvSpPr>
          <p:nvPr>
            <p:ph type="title"/>
          </p:nvPr>
        </p:nvSpPr>
        <p:spPr/>
        <p:txBody>
          <a:bodyPr/>
          <a:lstStyle/>
          <a:p>
            <a:r>
              <a:rPr lang="en-NZ" b="1" dirty="0"/>
              <a:t>High Fidelity Mock-ups</a:t>
            </a:r>
          </a:p>
        </p:txBody>
      </p:sp>
      <p:sp>
        <p:nvSpPr>
          <p:cNvPr id="3" name="Content Placeholder 2">
            <a:extLst>
              <a:ext uri="{FF2B5EF4-FFF2-40B4-BE49-F238E27FC236}">
                <a16:creationId xmlns:a16="http://schemas.microsoft.com/office/drawing/2014/main" id="{4BAF4A5C-582D-4912-9579-6F72B86CF614}"/>
              </a:ext>
            </a:extLst>
          </p:cNvPr>
          <p:cNvSpPr>
            <a:spLocks noGrp="1"/>
          </p:cNvSpPr>
          <p:nvPr>
            <p:ph idx="1"/>
          </p:nvPr>
        </p:nvSpPr>
        <p:spPr/>
        <p:txBody>
          <a:bodyPr/>
          <a:lstStyle/>
          <a:p>
            <a:r>
              <a:rPr lang="en-NZ" dirty="0"/>
              <a:t>Snip and place it here</a:t>
            </a:r>
          </a:p>
        </p:txBody>
      </p:sp>
    </p:spTree>
    <p:extLst>
      <p:ext uri="{BB962C8B-B14F-4D97-AF65-F5344CB8AC3E}">
        <p14:creationId xmlns:p14="http://schemas.microsoft.com/office/powerpoint/2010/main" val="26217457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E439E-8CBA-4706-89EC-B4EBD1BD2134}"/>
              </a:ext>
            </a:extLst>
          </p:cNvPr>
          <p:cNvSpPr>
            <a:spLocks noGrp="1"/>
          </p:cNvSpPr>
          <p:nvPr>
            <p:ph type="title"/>
          </p:nvPr>
        </p:nvSpPr>
        <p:spPr/>
        <p:txBody>
          <a:bodyPr/>
          <a:lstStyle/>
          <a:p>
            <a:r>
              <a:rPr lang="en-NZ" b="1" dirty="0"/>
              <a:t>Feedback from client / stakeholders</a:t>
            </a:r>
          </a:p>
        </p:txBody>
      </p:sp>
      <p:sp>
        <p:nvSpPr>
          <p:cNvPr id="3" name="Content Placeholder 2">
            <a:extLst>
              <a:ext uri="{FF2B5EF4-FFF2-40B4-BE49-F238E27FC236}">
                <a16:creationId xmlns:a16="http://schemas.microsoft.com/office/drawing/2014/main" id="{274C89D9-0B80-423A-8551-436827DC8BF1}"/>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2129747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B18054-8B7B-4DC6-9E15-06F626E24688}"/>
              </a:ext>
            </a:extLst>
          </p:cNvPr>
          <p:cNvSpPr>
            <a:spLocks noGrp="1"/>
          </p:cNvSpPr>
          <p:nvPr>
            <p:ph idx="1"/>
          </p:nvPr>
        </p:nvSpPr>
        <p:spPr>
          <a:xfrm>
            <a:off x="5289229" y="864108"/>
            <a:ext cx="5910677" cy="5120640"/>
          </a:xfrm>
        </p:spPr>
        <p:txBody>
          <a:bodyPr>
            <a:normAutofit/>
          </a:bodyPr>
          <a:lstStyle/>
          <a:p>
            <a:pPr marL="0" indent="0">
              <a:buNone/>
            </a:pPr>
            <a:r>
              <a:rPr lang="en-NZ" sz="8800" dirty="0"/>
              <a:t>Step 4 : Protype/ Testing</a:t>
            </a:r>
          </a:p>
        </p:txBody>
      </p:sp>
    </p:spTree>
    <p:extLst>
      <p:ext uri="{BB962C8B-B14F-4D97-AF65-F5344CB8AC3E}">
        <p14:creationId xmlns:p14="http://schemas.microsoft.com/office/powerpoint/2010/main" val="13475813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37CB5-8F5E-4375-9A9F-8A510BDEDDD7}"/>
              </a:ext>
            </a:extLst>
          </p:cNvPr>
          <p:cNvSpPr>
            <a:spLocks noGrp="1"/>
          </p:cNvSpPr>
          <p:nvPr>
            <p:ph type="title"/>
          </p:nvPr>
        </p:nvSpPr>
        <p:spPr/>
        <p:txBody>
          <a:bodyPr/>
          <a:lstStyle/>
          <a:p>
            <a:r>
              <a:rPr lang="en-NZ" dirty="0"/>
              <a:t>Site setup</a:t>
            </a:r>
          </a:p>
        </p:txBody>
      </p:sp>
      <p:sp>
        <p:nvSpPr>
          <p:cNvPr id="3" name="Content Placeholder 2">
            <a:extLst>
              <a:ext uri="{FF2B5EF4-FFF2-40B4-BE49-F238E27FC236}">
                <a16:creationId xmlns:a16="http://schemas.microsoft.com/office/drawing/2014/main" id="{F2B05E77-C482-4B59-A23C-2F853D1F3D6F}"/>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20417869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B18054-8B7B-4DC6-9E15-06F626E24688}"/>
              </a:ext>
            </a:extLst>
          </p:cNvPr>
          <p:cNvSpPr>
            <a:spLocks noGrp="1"/>
          </p:cNvSpPr>
          <p:nvPr>
            <p:ph idx="1"/>
          </p:nvPr>
        </p:nvSpPr>
        <p:spPr>
          <a:xfrm>
            <a:off x="4971989" y="868680"/>
            <a:ext cx="5910677" cy="5120640"/>
          </a:xfrm>
        </p:spPr>
        <p:txBody>
          <a:bodyPr>
            <a:normAutofit/>
          </a:bodyPr>
          <a:lstStyle/>
          <a:p>
            <a:pPr marL="0" indent="0">
              <a:buNone/>
            </a:pPr>
            <a:r>
              <a:rPr lang="en-NZ" sz="8000" dirty="0"/>
              <a:t>Evidence of iterative improvement</a:t>
            </a:r>
          </a:p>
        </p:txBody>
      </p:sp>
    </p:spTree>
    <p:extLst>
      <p:ext uri="{BB962C8B-B14F-4D97-AF65-F5344CB8AC3E}">
        <p14:creationId xmlns:p14="http://schemas.microsoft.com/office/powerpoint/2010/main" val="23527973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B310FEB-2278-4113-B4C6-42D9BEAF848D}"/>
              </a:ext>
            </a:extLst>
          </p:cNvPr>
          <p:cNvPicPr>
            <a:picLocks noGrp="1" noChangeAspect="1"/>
          </p:cNvPicPr>
          <p:nvPr>
            <p:ph idx="1"/>
          </p:nvPr>
        </p:nvPicPr>
        <p:blipFill rotWithShape="1">
          <a:blip r:embed="rId2"/>
          <a:srcRect t="1580" b="167"/>
          <a:stretch/>
        </p:blipFill>
        <p:spPr>
          <a:xfrm>
            <a:off x="20" y="10"/>
            <a:ext cx="12191980" cy="6857990"/>
          </a:xfrm>
          <a:prstGeom prst="rect">
            <a:avLst/>
          </a:prstGeom>
        </p:spPr>
      </p:pic>
    </p:spTree>
    <p:extLst>
      <p:ext uri="{BB962C8B-B14F-4D97-AF65-F5344CB8AC3E}">
        <p14:creationId xmlns:p14="http://schemas.microsoft.com/office/powerpoint/2010/main" val="16590692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BC9B09A-3DE7-466D-80B2-2F945C8CA6AF}"/>
              </a:ext>
            </a:extLst>
          </p:cNvPr>
          <p:cNvPicPr>
            <a:picLocks noGrp="1" noChangeAspect="1"/>
          </p:cNvPicPr>
          <p:nvPr>
            <p:ph idx="1"/>
          </p:nvPr>
        </p:nvPicPr>
        <p:blipFill rotWithShape="1">
          <a:blip r:embed="rId2"/>
          <a:srcRect b="5462"/>
          <a:stretch/>
        </p:blipFill>
        <p:spPr>
          <a:xfrm>
            <a:off x="20" y="10"/>
            <a:ext cx="12191980" cy="6857990"/>
          </a:xfrm>
          <a:prstGeom prst="rect">
            <a:avLst/>
          </a:prstGeom>
        </p:spPr>
      </p:pic>
    </p:spTree>
    <p:extLst>
      <p:ext uri="{BB962C8B-B14F-4D97-AF65-F5344CB8AC3E}">
        <p14:creationId xmlns:p14="http://schemas.microsoft.com/office/powerpoint/2010/main" val="33339444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3EA23-D41D-4CCC-84C1-7ED7A36A57B4}"/>
              </a:ext>
            </a:extLst>
          </p:cNvPr>
          <p:cNvSpPr>
            <a:spLocks noGrp="1"/>
          </p:cNvSpPr>
          <p:nvPr>
            <p:ph type="title"/>
          </p:nvPr>
        </p:nvSpPr>
        <p:spPr/>
        <p:txBody>
          <a:bodyPr/>
          <a:lstStyle/>
          <a:p>
            <a:r>
              <a:rPr lang="en-NZ" b="1" dirty="0"/>
              <a:t>Feedback</a:t>
            </a:r>
          </a:p>
        </p:txBody>
      </p:sp>
      <p:sp>
        <p:nvSpPr>
          <p:cNvPr id="3" name="Content Placeholder 2">
            <a:extLst>
              <a:ext uri="{FF2B5EF4-FFF2-40B4-BE49-F238E27FC236}">
                <a16:creationId xmlns:a16="http://schemas.microsoft.com/office/drawing/2014/main" id="{70B156ED-CC8E-40E2-BEC1-24070FDC28D9}"/>
              </a:ext>
            </a:extLst>
          </p:cNvPr>
          <p:cNvSpPr>
            <a:spLocks noGrp="1"/>
          </p:cNvSpPr>
          <p:nvPr>
            <p:ph idx="1"/>
          </p:nvPr>
        </p:nvSpPr>
        <p:spPr/>
        <p:txBody>
          <a:bodyPr/>
          <a:lstStyle/>
          <a:p>
            <a:r>
              <a:rPr lang="en-NZ" dirty="0"/>
              <a:t>Jack Olsen: Navbar has good font choice, however I would change the hover effect. The grey block behind it doesn’t look good with the image. A lot of empty space in some of the paragraphs with images. In mobile view it would be nice if you had a sticky nav, as the top nav disappears and to go to a new page after scrolling to the bottom you would have to scroll all the way up. Maybe you could have a scroll to top as the page content is very high. </a:t>
            </a:r>
          </a:p>
        </p:txBody>
      </p:sp>
    </p:spTree>
    <p:extLst>
      <p:ext uri="{BB962C8B-B14F-4D97-AF65-F5344CB8AC3E}">
        <p14:creationId xmlns:p14="http://schemas.microsoft.com/office/powerpoint/2010/main" val="7165625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3EA23-D41D-4CCC-84C1-7ED7A36A57B4}"/>
              </a:ext>
            </a:extLst>
          </p:cNvPr>
          <p:cNvSpPr>
            <a:spLocks noGrp="1"/>
          </p:cNvSpPr>
          <p:nvPr>
            <p:ph type="title"/>
          </p:nvPr>
        </p:nvSpPr>
        <p:spPr/>
        <p:txBody>
          <a:bodyPr/>
          <a:lstStyle/>
          <a:p>
            <a:r>
              <a:rPr lang="en-NZ" b="1" dirty="0"/>
              <a:t>Feedback</a:t>
            </a:r>
          </a:p>
        </p:txBody>
      </p:sp>
      <p:sp>
        <p:nvSpPr>
          <p:cNvPr id="3" name="Content Placeholder 2">
            <a:extLst>
              <a:ext uri="{FF2B5EF4-FFF2-40B4-BE49-F238E27FC236}">
                <a16:creationId xmlns:a16="http://schemas.microsoft.com/office/drawing/2014/main" id="{70B156ED-CC8E-40E2-BEC1-24070FDC28D9}"/>
              </a:ext>
            </a:extLst>
          </p:cNvPr>
          <p:cNvSpPr>
            <a:spLocks noGrp="1"/>
          </p:cNvSpPr>
          <p:nvPr>
            <p:ph idx="1"/>
          </p:nvPr>
        </p:nvSpPr>
        <p:spPr/>
        <p:txBody>
          <a:bodyPr/>
          <a:lstStyle/>
          <a:p>
            <a:r>
              <a:rPr lang="en-NZ" dirty="0"/>
              <a:t>**Zac**</a:t>
            </a:r>
          </a:p>
          <a:p>
            <a:r>
              <a:rPr lang="en-NZ" dirty="0"/>
              <a:t>I am concerned with the white space</a:t>
            </a:r>
          </a:p>
          <a:p>
            <a:r>
              <a:rPr lang="en-NZ" dirty="0"/>
              <a:t>I Like the parallax effects and hover effects.</a:t>
            </a:r>
          </a:p>
          <a:p>
            <a:r>
              <a:rPr lang="en-NZ" dirty="0"/>
              <a:t>Maybe have a h2 or h3 heading as the top with space below to reduce your whitespace.</a:t>
            </a:r>
          </a:p>
        </p:txBody>
      </p:sp>
    </p:spTree>
    <p:extLst>
      <p:ext uri="{BB962C8B-B14F-4D97-AF65-F5344CB8AC3E}">
        <p14:creationId xmlns:p14="http://schemas.microsoft.com/office/powerpoint/2010/main" val="2820170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5385C-589C-406F-8142-55598FFEDAA9}"/>
              </a:ext>
            </a:extLst>
          </p:cNvPr>
          <p:cNvSpPr>
            <a:spLocks noGrp="1"/>
          </p:cNvSpPr>
          <p:nvPr>
            <p:ph type="title"/>
          </p:nvPr>
        </p:nvSpPr>
        <p:spPr/>
        <p:txBody>
          <a:bodyPr/>
          <a:lstStyle/>
          <a:p>
            <a:r>
              <a:rPr lang="en-NZ" b="1" dirty="0"/>
              <a:t>Task 1 :</a:t>
            </a:r>
            <a:br>
              <a:rPr lang="en-NZ" b="1" dirty="0"/>
            </a:br>
            <a:br>
              <a:rPr lang="en-NZ" b="1" dirty="0"/>
            </a:br>
            <a:r>
              <a:rPr lang="en-NZ" b="1" dirty="0"/>
              <a:t>Identify your client and the purpose of your website, who is your target audience?</a:t>
            </a:r>
          </a:p>
        </p:txBody>
      </p:sp>
      <p:sp>
        <p:nvSpPr>
          <p:cNvPr id="3" name="Content Placeholder 2">
            <a:extLst>
              <a:ext uri="{FF2B5EF4-FFF2-40B4-BE49-F238E27FC236}">
                <a16:creationId xmlns:a16="http://schemas.microsoft.com/office/drawing/2014/main" id="{9687C150-4ED3-4766-A015-38BB2E63E885}"/>
              </a:ext>
            </a:extLst>
          </p:cNvPr>
          <p:cNvSpPr>
            <a:spLocks noGrp="1"/>
          </p:cNvSpPr>
          <p:nvPr>
            <p:ph idx="1"/>
          </p:nvPr>
        </p:nvSpPr>
        <p:spPr/>
        <p:txBody>
          <a:bodyPr>
            <a:normAutofit fontScale="92500"/>
          </a:bodyPr>
          <a:lstStyle/>
          <a:p>
            <a:r>
              <a:rPr lang="en-NZ" sz="2400" dirty="0"/>
              <a:t>My client is George </a:t>
            </a:r>
            <a:r>
              <a:rPr lang="en-NZ" sz="2400" dirty="0" err="1"/>
              <a:t>Furst</a:t>
            </a:r>
            <a:r>
              <a:rPr lang="en-NZ" sz="2400" dirty="0"/>
              <a:t>. A professor that I know from Korea that enjoys to hike and canoe.</a:t>
            </a:r>
          </a:p>
          <a:p>
            <a:r>
              <a:rPr lang="en-NZ" sz="2400" dirty="0"/>
              <a:t>A quote from the client “</a:t>
            </a:r>
            <a:r>
              <a:rPr lang="en-GB" dirty="0"/>
              <a:t>My ideal is to have a website that would come up if a foreigner googles mountains of Korea or something similar. I also plan, as I said yesterday, to do a similar project on canoeing the rivers of Korea. They are a wonderful resource for recreation that is terribly underutilized.”</a:t>
            </a:r>
          </a:p>
          <a:p>
            <a:r>
              <a:rPr lang="en-GB" sz="2400" dirty="0"/>
              <a:t>The purpose of the website is therefore to help people, especially foreigners living in Korea to find out more about Korean mountains and rivers.</a:t>
            </a:r>
          </a:p>
          <a:p>
            <a:r>
              <a:rPr lang="en-GB" sz="2400" dirty="0"/>
              <a:t>It was also mentioned that in the future he wants to write a book about his experiences of hiking and canoeing in Korea. Therefore will also have some information about him</a:t>
            </a:r>
          </a:p>
          <a:p>
            <a:r>
              <a:rPr lang="en-GB" sz="2400" dirty="0"/>
              <a:t>He is part of a group of foreigner hiking group and would also like to promote this group on his site</a:t>
            </a:r>
          </a:p>
          <a:p>
            <a:endParaRPr lang="en-NZ" sz="2400" dirty="0"/>
          </a:p>
        </p:txBody>
      </p:sp>
    </p:spTree>
    <p:extLst>
      <p:ext uri="{BB962C8B-B14F-4D97-AF65-F5344CB8AC3E}">
        <p14:creationId xmlns:p14="http://schemas.microsoft.com/office/powerpoint/2010/main" val="20877811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19A80-1B20-4883-8C22-A5A23D7C1A85}"/>
              </a:ext>
            </a:extLst>
          </p:cNvPr>
          <p:cNvSpPr>
            <a:spLocks noGrp="1"/>
          </p:cNvSpPr>
          <p:nvPr>
            <p:ph type="title"/>
          </p:nvPr>
        </p:nvSpPr>
        <p:spPr/>
        <p:txBody>
          <a:bodyPr/>
          <a:lstStyle/>
          <a:p>
            <a:r>
              <a:rPr lang="en-NZ" dirty="0"/>
              <a:t>Response to feedback</a:t>
            </a:r>
          </a:p>
        </p:txBody>
      </p:sp>
      <p:sp>
        <p:nvSpPr>
          <p:cNvPr id="3" name="Content Placeholder 2">
            <a:extLst>
              <a:ext uri="{FF2B5EF4-FFF2-40B4-BE49-F238E27FC236}">
                <a16:creationId xmlns:a16="http://schemas.microsoft.com/office/drawing/2014/main" id="{5810CED2-2631-4010-B5CA-C53B3BEC9973}"/>
              </a:ext>
            </a:extLst>
          </p:cNvPr>
          <p:cNvSpPr>
            <a:spLocks noGrp="1"/>
          </p:cNvSpPr>
          <p:nvPr>
            <p:ph idx="1"/>
          </p:nvPr>
        </p:nvSpPr>
        <p:spPr/>
        <p:txBody>
          <a:bodyPr/>
          <a:lstStyle/>
          <a:p>
            <a:r>
              <a:rPr lang="en-NZ" dirty="0">
                <a:solidFill>
                  <a:srgbClr val="FF0000"/>
                </a:solidFill>
              </a:rPr>
              <a:t>I changed the hover effect of nav bar so that when the parallax image is visible there is no change in the background colour of the nav and text colour of the link changes</a:t>
            </a:r>
          </a:p>
          <a:p>
            <a:r>
              <a:rPr lang="en-NZ" dirty="0">
                <a:solidFill>
                  <a:schemeClr val="tx1"/>
                </a:solidFill>
              </a:rPr>
              <a:t>I also change the mobile navbar so that its position is fixed</a:t>
            </a:r>
          </a:p>
        </p:txBody>
      </p:sp>
    </p:spTree>
    <p:extLst>
      <p:ext uri="{BB962C8B-B14F-4D97-AF65-F5344CB8AC3E}">
        <p14:creationId xmlns:p14="http://schemas.microsoft.com/office/powerpoint/2010/main" val="32340462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3EA23-D41D-4CCC-84C1-7ED7A36A57B4}"/>
              </a:ext>
            </a:extLst>
          </p:cNvPr>
          <p:cNvSpPr>
            <a:spLocks noGrp="1"/>
          </p:cNvSpPr>
          <p:nvPr>
            <p:ph type="title"/>
          </p:nvPr>
        </p:nvSpPr>
        <p:spPr/>
        <p:txBody>
          <a:bodyPr/>
          <a:lstStyle/>
          <a:p>
            <a:r>
              <a:rPr lang="en-NZ" b="1" dirty="0"/>
              <a:t>A vs B testing</a:t>
            </a:r>
          </a:p>
        </p:txBody>
      </p:sp>
      <p:pic>
        <p:nvPicPr>
          <p:cNvPr id="4" name="Content Placeholder 3">
            <a:extLst>
              <a:ext uri="{FF2B5EF4-FFF2-40B4-BE49-F238E27FC236}">
                <a16:creationId xmlns:a16="http://schemas.microsoft.com/office/drawing/2014/main" id="{CF5652B8-2056-4C6D-AC54-52E04D3664E7}"/>
              </a:ext>
            </a:extLst>
          </p:cNvPr>
          <p:cNvPicPr>
            <a:picLocks noGrp="1" noChangeAspect="1"/>
          </p:cNvPicPr>
          <p:nvPr>
            <p:ph idx="1"/>
          </p:nvPr>
        </p:nvPicPr>
        <p:blipFill>
          <a:blip r:embed="rId3"/>
          <a:stretch>
            <a:fillRect/>
          </a:stretch>
        </p:blipFill>
        <p:spPr>
          <a:xfrm>
            <a:off x="3614736" y="779434"/>
            <a:ext cx="7315200" cy="688806"/>
          </a:xfrm>
          <a:prstGeom prst="rect">
            <a:avLst/>
          </a:prstGeom>
        </p:spPr>
      </p:pic>
      <p:pic>
        <p:nvPicPr>
          <p:cNvPr id="5" name="Picture 4">
            <a:extLst>
              <a:ext uri="{FF2B5EF4-FFF2-40B4-BE49-F238E27FC236}">
                <a16:creationId xmlns:a16="http://schemas.microsoft.com/office/drawing/2014/main" id="{E4CA7C29-C8C2-4ED9-BC19-9CF9AC1389AC}"/>
              </a:ext>
            </a:extLst>
          </p:cNvPr>
          <p:cNvPicPr>
            <a:picLocks noChangeAspect="1"/>
          </p:cNvPicPr>
          <p:nvPr/>
        </p:nvPicPr>
        <p:blipFill>
          <a:blip r:embed="rId4"/>
          <a:stretch>
            <a:fillRect/>
          </a:stretch>
        </p:blipFill>
        <p:spPr>
          <a:xfrm>
            <a:off x="3542217" y="1639227"/>
            <a:ext cx="7387719" cy="713939"/>
          </a:xfrm>
          <a:prstGeom prst="rect">
            <a:avLst/>
          </a:prstGeom>
        </p:spPr>
      </p:pic>
      <p:sp>
        <p:nvSpPr>
          <p:cNvPr id="6" name="TextBox 5">
            <a:extLst>
              <a:ext uri="{FF2B5EF4-FFF2-40B4-BE49-F238E27FC236}">
                <a16:creationId xmlns:a16="http://schemas.microsoft.com/office/drawing/2014/main" id="{6A7D0C72-B7F0-4E88-B9A5-86E19AC1F278}"/>
              </a:ext>
            </a:extLst>
          </p:cNvPr>
          <p:cNvSpPr txBox="1"/>
          <p:nvPr/>
        </p:nvSpPr>
        <p:spPr>
          <a:xfrm>
            <a:off x="3726611" y="2596551"/>
            <a:ext cx="6962775" cy="1754326"/>
          </a:xfrm>
          <a:prstGeom prst="rect">
            <a:avLst/>
          </a:prstGeom>
          <a:noFill/>
        </p:spPr>
        <p:txBody>
          <a:bodyPr wrap="square" rtlCol="0">
            <a:spAutoFit/>
          </a:bodyPr>
          <a:lstStyle/>
          <a:p>
            <a:r>
              <a:rPr lang="en-NZ" b="1" dirty="0"/>
              <a:t>Feedback</a:t>
            </a:r>
          </a:p>
          <a:p>
            <a:r>
              <a:rPr lang="en-NZ" dirty="0"/>
              <a:t>I prefer the top footer. The copyright statement under the links with the lighter grey text is well done. Compared to the black copyright statement under the Facebook link. The white text on dark background is very professional looking. The </a:t>
            </a:r>
            <a:r>
              <a:rPr lang="en-NZ" dirty="0" err="1"/>
              <a:t>facebook</a:t>
            </a:r>
            <a:r>
              <a:rPr lang="en-NZ" dirty="0"/>
              <a:t> logo could have a white f maybe.</a:t>
            </a:r>
          </a:p>
        </p:txBody>
      </p:sp>
      <p:sp>
        <p:nvSpPr>
          <p:cNvPr id="7" name="TextBox 6">
            <a:extLst>
              <a:ext uri="{FF2B5EF4-FFF2-40B4-BE49-F238E27FC236}">
                <a16:creationId xmlns:a16="http://schemas.microsoft.com/office/drawing/2014/main" id="{2E35B094-A7C8-4D77-864D-A030A5AE67C6}"/>
              </a:ext>
            </a:extLst>
          </p:cNvPr>
          <p:cNvSpPr txBox="1"/>
          <p:nvPr/>
        </p:nvSpPr>
        <p:spPr>
          <a:xfrm>
            <a:off x="3735237" y="4521864"/>
            <a:ext cx="6962775" cy="1200329"/>
          </a:xfrm>
          <a:prstGeom prst="rect">
            <a:avLst/>
          </a:prstGeom>
          <a:noFill/>
        </p:spPr>
        <p:txBody>
          <a:bodyPr wrap="square" rtlCol="0">
            <a:spAutoFit/>
          </a:bodyPr>
          <a:lstStyle/>
          <a:p>
            <a:r>
              <a:rPr lang="en-NZ" dirty="0"/>
              <a:t>I also prefer the top footer. The text colour of the bottom footer seems a bit too dark. The gap between the dark mode icon and the </a:t>
            </a:r>
            <a:r>
              <a:rPr lang="en-NZ" dirty="0" err="1"/>
              <a:t>facebook</a:t>
            </a:r>
            <a:r>
              <a:rPr lang="en-NZ" dirty="0"/>
              <a:t> icon is quite large.  You should add another icon with the </a:t>
            </a:r>
            <a:r>
              <a:rPr lang="en-NZ" dirty="0" err="1"/>
              <a:t>facebook</a:t>
            </a:r>
            <a:r>
              <a:rPr lang="en-NZ" dirty="0"/>
              <a:t> logo, because one just seems a bit lonely</a:t>
            </a:r>
          </a:p>
        </p:txBody>
      </p:sp>
    </p:spTree>
    <p:extLst>
      <p:ext uri="{BB962C8B-B14F-4D97-AF65-F5344CB8AC3E}">
        <p14:creationId xmlns:p14="http://schemas.microsoft.com/office/powerpoint/2010/main" val="4184788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50480-4642-4AED-A3FB-481EC0B4A7AB}"/>
              </a:ext>
            </a:extLst>
          </p:cNvPr>
          <p:cNvSpPr>
            <a:spLocks noGrp="1"/>
          </p:cNvSpPr>
          <p:nvPr>
            <p:ph type="title"/>
          </p:nvPr>
        </p:nvSpPr>
        <p:spPr/>
        <p:txBody>
          <a:bodyPr/>
          <a:lstStyle/>
          <a:p>
            <a:r>
              <a:rPr lang="en-NZ" b="1" dirty="0"/>
              <a:t>Testing Scaling:</a:t>
            </a:r>
            <a:br>
              <a:rPr lang="en-NZ" b="1" dirty="0"/>
            </a:br>
            <a:br>
              <a:rPr lang="en-NZ" b="1" dirty="0"/>
            </a:br>
            <a:r>
              <a:rPr lang="en-NZ" b="1" dirty="0"/>
              <a:t>Phone vs Desktop</a:t>
            </a:r>
            <a:endParaRPr lang="en-NZ" dirty="0"/>
          </a:p>
        </p:txBody>
      </p:sp>
      <p:sp>
        <p:nvSpPr>
          <p:cNvPr id="3" name="Content Placeholder 2">
            <a:extLst>
              <a:ext uri="{FF2B5EF4-FFF2-40B4-BE49-F238E27FC236}">
                <a16:creationId xmlns:a16="http://schemas.microsoft.com/office/drawing/2014/main" id="{6E1C5F9E-587A-4667-906F-5D308BCCACF4}"/>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19265608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50480-4642-4AED-A3FB-481EC0B4A7AB}"/>
              </a:ext>
            </a:extLst>
          </p:cNvPr>
          <p:cNvSpPr>
            <a:spLocks noGrp="1"/>
          </p:cNvSpPr>
          <p:nvPr>
            <p:ph type="title"/>
          </p:nvPr>
        </p:nvSpPr>
        <p:spPr>
          <a:xfrm>
            <a:off x="252919" y="1123837"/>
            <a:ext cx="2947482" cy="4601183"/>
          </a:xfrm>
        </p:spPr>
        <p:txBody>
          <a:bodyPr>
            <a:normAutofit/>
          </a:bodyPr>
          <a:lstStyle/>
          <a:p>
            <a:r>
              <a:rPr lang="en-NZ" b="1" dirty="0"/>
              <a:t>Testing Procedures:</a:t>
            </a:r>
            <a:br>
              <a:rPr lang="en-NZ" b="1" dirty="0"/>
            </a:br>
            <a:br>
              <a:rPr lang="en-NZ" b="1" dirty="0"/>
            </a:br>
            <a:r>
              <a:rPr lang="en-NZ" b="1" dirty="0"/>
              <a:t>performance</a:t>
            </a:r>
            <a:endParaRPr lang="en-NZ" dirty="0"/>
          </a:p>
        </p:txBody>
      </p:sp>
      <p:sp>
        <p:nvSpPr>
          <p:cNvPr id="9" name="Content Placeholder 8">
            <a:extLst>
              <a:ext uri="{FF2B5EF4-FFF2-40B4-BE49-F238E27FC236}">
                <a16:creationId xmlns:a16="http://schemas.microsoft.com/office/drawing/2014/main" id="{4746BEB5-479D-491C-A957-2D43D4256AB3}"/>
              </a:ext>
            </a:extLst>
          </p:cNvPr>
          <p:cNvSpPr>
            <a:spLocks noGrp="1"/>
          </p:cNvSpPr>
          <p:nvPr>
            <p:ph idx="1"/>
          </p:nvPr>
        </p:nvSpPr>
        <p:spPr>
          <a:xfrm>
            <a:off x="3869267" y="864108"/>
            <a:ext cx="3585891" cy="5120640"/>
          </a:xfrm>
        </p:spPr>
        <p:txBody>
          <a:bodyPr>
            <a:normAutofit/>
          </a:bodyPr>
          <a:lstStyle/>
          <a:p>
            <a:r>
              <a:rPr lang="en-US" dirty="0"/>
              <a:t>I hosted my website using git hub in order to check the loading speed and any files that may take longer to load. As all of my files are compressed Loading time was short and only 1.9mb was downloaded which means even with a 5mbps internet connection the site should only take 4 seconds to load</a:t>
            </a:r>
          </a:p>
        </p:txBody>
      </p:sp>
      <p:pic>
        <p:nvPicPr>
          <p:cNvPr id="7" name="Content Placeholder 3">
            <a:extLst>
              <a:ext uri="{FF2B5EF4-FFF2-40B4-BE49-F238E27FC236}">
                <a16:creationId xmlns:a16="http://schemas.microsoft.com/office/drawing/2014/main" id="{7598F4D8-5BC7-4E29-92E7-73C047896FB8}"/>
              </a:ext>
            </a:extLst>
          </p:cNvPr>
          <p:cNvPicPr>
            <a:picLocks noChangeAspect="1"/>
          </p:cNvPicPr>
          <p:nvPr/>
        </p:nvPicPr>
        <p:blipFill rotWithShape="1">
          <a:blip r:embed="rId3"/>
          <a:srcRect t="13244" r="2" b="23757"/>
          <a:stretch/>
        </p:blipFill>
        <p:spPr>
          <a:xfrm>
            <a:off x="7818120" y="758952"/>
            <a:ext cx="3617432" cy="5330952"/>
          </a:xfrm>
          <a:prstGeom prst="rect">
            <a:avLst/>
          </a:prstGeom>
        </p:spPr>
      </p:pic>
    </p:spTree>
    <p:extLst>
      <p:ext uri="{BB962C8B-B14F-4D97-AF65-F5344CB8AC3E}">
        <p14:creationId xmlns:p14="http://schemas.microsoft.com/office/powerpoint/2010/main" val="27563741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50480-4642-4AED-A3FB-481EC0B4A7AB}"/>
              </a:ext>
            </a:extLst>
          </p:cNvPr>
          <p:cNvSpPr>
            <a:spLocks noGrp="1"/>
          </p:cNvSpPr>
          <p:nvPr>
            <p:ph type="title"/>
          </p:nvPr>
        </p:nvSpPr>
        <p:spPr>
          <a:xfrm>
            <a:off x="252919" y="1123837"/>
            <a:ext cx="2947482" cy="4601183"/>
          </a:xfrm>
        </p:spPr>
        <p:txBody>
          <a:bodyPr>
            <a:normAutofit/>
          </a:bodyPr>
          <a:lstStyle/>
          <a:p>
            <a:r>
              <a:rPr lang="en-NZ" b="1" dirty="0"/>
              <a:t>Testing Procedures:</a:t>
            </a:r>
            <a:br>
              <a:rPr lang="en-NZ" b="1" dirty="0"/>
            </a:br>
            <a:br>
              <a:rPr lang="en-NZ" b="1" dirty="0"/>
            </a:br>
            <a:r>
              <a:rPr lang="en-NZ" b="1" dirty="0"/>
              <a:t>performance</a:t>
            </a:r>
            <a:endParaRPr lang="en-NZ" dirty="0"/>
          </a:p>
        </p:txBody>
      </p:sp>
      <p:sp>
        <p:nvSpPr>
          <p:cNvPr id="9" name="Content Placeholder 8">
            <a:extLst>
              <a:ext uri="{FF2B5EF4-FFF2-40B4-BE49-F238E27FC236}">
                <a16:creationId xmlns:a16="http://schemas.microsoft.com/office/drawing/2014/main" id="{4746BEB5-479D-491C-A957-2D43D4256AB3}"/>
              </a:ext>
            </a:extLst>
          </p:cNvPr>
          <p:cNvSpPr>
            <a:spLocks noGrp="1"/>
          </p:cNvSpPr>
          <p:nvPr>
            <p:ph idx="1"/>
          </p:nvPr>
        </p:nvSpPr>
        <p:spPr>
          <a:xfrm>
            <a:off x="3869267" y="864108"/>
            <a:ext cx="3585891" cy="5120640"/>
          </a:xfrm>
        </p:spPr>
        <p:txBody>
          <a:bodyPr>
            <a:normAutofit/>
          </a:bodyPr>
          <a:lstStyle/>
          <a:p>
            <a:r>
              <a:rPr lang="en-US" dirty="0"/>
              <a:t>I then check performance and noticed some frame dropping and computer fan spinning up. I then used chrome developer tools and found that my scroll function was taking very long to change the style. After some testing I realized that my parallax image blurring as you scroll was causing the performance issues so I disabled it.</a:t>
            </a:r>
          </a:p>
        </p:txBody>
      </p:sp>
      <p:pic>
        <p:nvPicPr>
          <p:cNvPr id="3" name="Picture 2">
            <a:extLst>
              <a:ext uri="{FF2B5EF4-FFF2-40B4-BE49-F238E27FC236}">
                <a16:creationId xmlns:a16="http://schemas.microsoft.com/office/drawing/2014/main" id="{22955E7F-6C38-4B7A-84FD-A8A3D7A627A5}"/>
              </a:ext>
            </a:extLst>
          </p:cNvPr>
          <p:cNvPicPr>
            <a:picLocks noChangeAspect="1"/>
          </p:cNvPicPr>
          <p:nvPr/>
        </p:nvPicPr>
        <p:blipFill rotWithShape="1">
          <a:blip r:embed="rId3"/>
          <a:srcRect r="1" b="40316"/>
          <a:stretch/>
        </p:blipFill>
        <p:spPr>
          <a:xfrm>
            <a:off x="7818120" y="758952"/>
            <a:ext cx="3617432" cy="5330952"/>
          </a:xfrm>
          <a:prstGeom prst="rect">
            <a:avLst/>
          </a:prstGeom>
        </p:spPr>
      </p:pic>
    </p:spTree>
    <p:extLst>
      <p:ext uri="{BB962C8B-B14F-4D97-AF65-F5344CB8AC3E}">
        <p14:creationId xmlns:p14="http://schemas.microsoft.com/office/powerpoint/2010/main" val="38060699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27A0C-8A1A-4EA8-B153-00AE84C78B9F}"/>
              </a:ext>
            </a:extLst>
          </p:cNvPr>
          <p:cNvSpPr>
            <a:spLocks noGrp="1"/>
          </p:cNvSpPr>
          <p:nvPr>
            <p:ph type="title"/>
          </p:nvPr>
        </p:nvSpPr>
        <p:spPr/>
        <p:txBody>
          <a:bodyPr/>
          <a:lstStyle/>
          <a:p>
            <a:endParaRPr lang="en-NZ"/>
          </a:p>
        </p:txBody>
      </p:sp>
      <p:sp>
        <p:nvSpPr>
          <p:cNvPr id="3" name="Content Placeholder 2">
            <a:extLst>
              <a:ext uri="{FF2B5EF4-FFF2-40B4-BE49-F238E27FC236}">
                <a16:creationId xmlns:a16="http://schemas.microsoft.com/office/drawing/2014/main" id="{0E03C829-06DF-43CA-A922-80759DEDAD8E}"/>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12348525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6A056-9813-4A4A-95AA-F371225CA9B5}"/>
              </a:ext>
            </a:extLst>
          </p:cNvPr>
          <p:cNvSpPr>
            <a:spLocks noGrp="1"/>
          </p:cNvSpPr>
          <p:nvPr>
            <p:ph type="title"/>
          </p:nvPr>
        </p:nvSpPr>
        <p:spPr/>
        <p:txBody>
          <a:bodyPr/>
          <a:lstStyle/>
          <a:p>
            <a:r>
              <a:rPr lang="en-NZ" dirty="0"/>
              <a:t>Applying the usability heuristics to improve your design</a:t>
            </a:r>
          </a:p>
        </p:txBody>
      </p:sp>
      <p:sp>
        <p:nvSpPr>
          <p:cNvPr id="3" name="Content Placeholder 2">
            <a:extLst>
              <a:ext uri="{FF2B5EF4-FFF2-40B4-BE49-F238E27FC236}">
                <a16:creationId xmlns:a16="http://schemas.microsoft.com/office/drawing/2014/main" id="{45985FD9-9037-4030-8C94-55FD28216292}"/>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7642968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84266-70D6-422F-BA2E-CE4FBF8602DD}"/>
              </a:ext>
            </a:extLst>
          </p:cNvPr>
          <p:cNvSpPr>
            <a:spLocks noGrp="1"/>
          </p:cNvSpPr>
          <p:nvPr>
            <p:ph type="title"/>
          </p:nvPr>
        </p:nvSpPr>
        <p:spPr/>
        <p:txBody>
          <a:bodyPr/>
          <a:lstStyle/>
          <a:p>
            <a:endParaRPr lang="en-NZ"/>
          </a:p>
        </p:txBody>
      </p:sp>
      <p:sp>
        <p:nvSpPr>
          <p:cNvPr id="3" name="Content Placeholder 2">
            <a:extLst>
              <a:ext uri="{FF2B5EF4-FFF2-40B4-BE49-F238E27FC236}">
                <a16:creationId xmlns:a16="http://schemas.microsoft.com/office/drawing/2014/main" id="{023E150E-FC97-4097-9445-54BE94CB3822}"/>
              </a:ext>
            </a:extLst>
          </p:cNvPr>
          <p:cNvSpPr>
            <a:spLocks noGrp="1"/>
          </p:cNvSpPr>
          <p:nvPr>
            <p:ph idx="1"/>
          </p:nvPr>
        </p:nvSpPr>
        <p:spPr/>
        <p:txBody>
          <a:bodyPr>
            <a:normAutofit/>
          </a:bodyPr>
          <a:lstStyle/>
          <a:p>
            <a:pPr marL="0" indent="0">
              <a:buNone/>
            </a:pPr>
            <a:r>
              <a:rPr lang="en-NZ" sz="6000" dirty="0"/>
              <a:t>Explain how your final design addressed the relevant implications </a:t>
            </a:r>
          </a:p>
        </p:txBody>
      </p:sp>
    </p:spTree>
    <p:extLst>
      <p:ext uri="{BB962C8B-B14F-4D97-AF65-F5344CB8AC3E}">
        <p14:creationId xmlns:p14="http://schemas.microsoft.com/office/powerpoint/2010/main" val="36867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98B2-1E20-4C8C-88C0-9543F1E4CCE1}"/>
              </a:ext>
            </a:extLst>
          </p:cNvPr>
          <p:cNvSpPr>
            <a:spLocks noGrp="1"/>
          </p:cNvSpPr>
          <p:nvPr>
            <p:ph type="title"/>
          </p:nvPr>
        </p:nvSpPr>
        <p:spPr/>
        <p:txBody>
          <a:bodyPr/>
          <a:lstStyle/>
          <a:p>
            <a:r>
              <a:rPr lang="en-NZ" b="1" dirty="0"/>
              <a:t>Addressing relevant implication : </a:t>
            </a:r>
          </a:p>
        </p:txBody>
      </p:sp>
      <p:sp>
        <p:nvSpPr>
          <p:cNvPr id="3" name="Content Placeholder 2">
            <a:extLst>
              <a:ext uri="{FF2B5EF4-FFF2-40B4-BE49-F238E27FC236}">
                <a16:creationId xmlns:a16="http://schemas.microsoft.com/office/drawing/2014/main" id="{2A32B7F6-356C-4EA5-9C33-6C59B29AE8FE}"/>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36624328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98B2-1E20-4C8C-88C0-9543F1E4CCE1}"/>
              </a:ext>
            </a:extLst>
          </p:cNvPr>
          <p:cNvSpPr>
            <a:spLocks noGrp="1"/>
          </p:cNvSpPr>
          <p:nvPr>
            <p:ph type="title"/>
          </p:nvPr>
        </p:nvSpPr>
        <p:spPr/>
        <p:txBody>
          <a:bodyPr/>
          <a:lstStyle/>
          <a:p>
            <a:r>
              <a:rPr lang="en-NZ" b="1" dirty="0"/>
              <a:t>Addressing relevant implication : </a:t>
            </a:r>
          </a:p>
        </p:txBody>
      </p:sp>
      <p:sp>
        <p:nvSpPr>
          <p:cNvPr id="3" name="Content Placeholder 2">
            <a:extLst>
              <a:ext uri="{FF2B5EF4-FFF2-40B4-BE49-F238E27FC236}">
                <a16:creationId xmlns:a16="http://schemas.microsoft.com/office/drawing/2014/main" id="{2A32B7F6-356C-4EA5-9C33-6C59B29AE8FE}"/>
              </a:ext>
            </a:extLst>
          </p:cNvPr>
          <p:cNvSpPr>
            <a:spLocks noGrp="1"/>
          </p:cNvSpPr>
          <p:nvPr>
            <p:ph idx="1"/>
          </p:nvPr>
        </p:nvSpPr>
        <p:spPr/>
        <p:txBody>
          <a:bodyPr/>
          <a:lstStyle/>
          <a:p>
            <a:endParaRPr lang="en-NZ" dirty="0"/>
          </a:p>
        </p:txBody>
      </p:sp>
    </p:spTree>
    <p:extLst>
      <p:ext uri="{BB962C8B-B14F-4D97-AF65-F5344CB8AC3E}">
        <p14:creationId xmlns:p14="http://schemas.microsoft.com/office/powerpoint/2010/main" val="1096176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54ADC-53A9-4C5B-AA97-773AA871A892}"/>
              </a:ext>
            </a:extLst>
          </p:cNvPr>
          <p:cNvSpPr>
            <a:spLocks noGrp="1"/>
          </p:cNvSpPr>
          <p:nvPr>
            <p:ph type="title"/>
          </p:nvPr>
        </p:nvSpPr>
        <p:spPr/>
        <p:txBody>
          <a:bodyPr>
            <a:normAutofit/>
          </a:bodyPr>
          <a:lstStyle/>
          <a:p>
            <a:r>
              <a:rPr lang="en-NZ" sz="2800" b="1" dirty="0"/>
              <a:t>Relevant Implications - </a:t>
            </a:r>
            <a:r>
              <a:rPr lang="en-GB" sz="2800" b="1" dirty="0"/>
              <a:t>Aesthetics</a:t>
            </a:r>
            <a:endParaRPr lang="en-NZ" sz="2800" dirty="0"/>
          </a:p>
        </p:txBody>
      </p:sp>
      <p:sp>
        <p:nvSpPr>
          <p:cNvPr id="3" name="Content Placeholder 2">
            <a:extLst>
              <a:ext uri="{FF2B5EF4-FFF2-40B4-BE49-F238E27FC236}">
                <a16:creationId xmlns:a16="http://schemas.microsoft.com/office/drawing/2014/main" id="{C307DD77-9E1B-4095-B8BD-A248798ED86C}"/>
              </a:ext>
            </a:extLst>
          </p:cNvPr>
          <p:cNvSpPr>
            <a:spLocks noGrp="1"/>
          </p:cNvSpPr>
          <p:nvPr>
            <p:ph idx="1"/>
          </p:nvPr>
        </p:nvSpPr>
        <p:spPr/>
        <p:txBody>
          <a:bodyPr/>
          <a:lstStyle/>
          <a:p>
            <a:pPr fontAlgn="base"/>
            <a:r>
              <a:rPr lang="en-GB" dirty="0"/>
              <a:t>Navbar should sit a the top of the page and the links should sit either on the left/right-hand side of the logo or menu</a:t>
            </a:r>
          </a:p>
          <a:p>
            <a:pPr fontAlgn="base"/>
            <a:r>
              <a:rPr lang="en-GB" dirty="0"/>
              <a:t>Have a clear contrast of front </a:t>
            </a:r>
            <a:r>
              <a:rPr lang="en-GB" dirty="0" err="1"/>
              <a:t>e.g</a:t>
            </a:r>
            <a:r>
              <a:rPr lang="en-GB" dirty="0"/>
              <a:t> white background with black font</a:t>
            </a:r>
          </a:p>
          <a:p>
            <a:pPr fontAlgn="base"/>
            <a:r>
              <a:rPr lang="en-GB" dirty="0"/>
              <a:t>Keep the design minimal, use white space to ensure the design is not cluttered</a:t>
            </a:r>
          </a:p>
          <a:p>
            <a:pPr fontAlgn="base"/>
            <a:r>
              <a:rPr lang="en-GB" dirty="0"/>
              <a:t>Rule of thirds - the top third should contain the nave bar and dominant image, the main section should be your content and the last sections should contain a footer with copyright info and links. </a:t>
            </a:r>
          </a:p>
          <a:p>
            <a:pPr fontAlgn="base"/>
            <a:r>
              <a:rPr lang="en-GB" dirty="0"/>
              <a:t>The font should be scalable so that I easy to read across devices.</a:t>
            </a:r>
          </a:p>
        </p:txBody>
      </p:sp>
    </p:spTree>
    <p:extLst>
      <p:ext uri="{BB962C8B-B14F-4D97-AF65-F5344CB8AC3E}">
        <p14:creationId xmlns:p14="http://schemas.microsoft.com/office/powerpoint/2010/main" val="29393032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9CAE6-F587-4B13-B710-E0835E7760F7}"/>
              </a:ext>
            </a:extLst>
          </p:cNvPr>
          <p:cNvSpPr>
            <a:spLocks noGrp="1"/>
          </p:cNvSpPr>
          <p:nvPr>
            <p:ph type="title"/>
          </p:nvPr>
        </p:nvSpPr>
        <p:spPr/>
        <p:txBody>
          <a:bodyPr/>
          <a:lstStyle/>
          <a:p>
            <a:r>
              <a:rPr lang="en-NZ" dirty="0"/>
              <a:t>Final website</a:t>
            </a:r>
          </a:p>
        </p:txBody>
      </p:sp>
      <p:sp>
        <p:nvSpPr>
          <p:cNvPr id="3" name="Content Placeholder 2">
            <a:extLst>
              <a:ext uri="{FF2B5EF4-FFF2-40B4-BE49-F238E27FC236}">
                <a16:creationId xmlns:a16="http://schemas.microsoft.com/office/drawing/2014/main" id="{4C68E5E3-F78E-404F-9154-D24126ED4FE5}"/>
              </a:ext>
            </a:extLst>
          </p:cNvPr>
          <p:cNvSpPr>
            <a:spLocks noGrp="1"/>
          </p:cNvSpPr>
          <p:nvPr>
            <p:ph idx="1"/>
          </p:nvPr>
        </p:nvSpPr>
        <p:spPr/>
        <p:txBody>
          <a:bodyPr/>
          <a:lstStyle/>
          <a:p>
            <a:endParaRPr lang="en-NZ" dirty="0"/>
          </a:p>
        </p:txBody>
      </p:sp>
    </p:spTree>
    <p:extLst>
      <p:ext uri="{BB962C8B-B14F-4D97-AF65-F5344CB8AC3E}">
        <p14:creationId xmlns:p14="http://schemas.microsoft.com/office/powerpoint/2010/main" val="14650586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ADAF0-AA0F-42A2-98BF-5865181A4ECB}"/>
              </a:ext>
            </a:extLst>
          </p:cNvPr>
          <p:cNvSpPr>
            <a:spLocks noGrp="1"/>
          </p:cNvSpPr>
          <p:nvPr>
            <p:ph type="title"/>
          </p:nvPr>
        </p:nvSpPr>
        <p:spPr/>
        <p:txBody>
          <a:bodyPr/>
          <a:lstStyle/>
          <a:p>
            <a:r>
              <a:rPr lang="en-NZ" b="1" dirty="0"/>
              <a:t>Final feedback from client</a:t>
            </a:r>
          </a:p>
        </p:txBody>
      </p:sp>
      <p:sp>
        <p:nvSpPr>
          <p:cNvPr id="3" name="Content Placeholder 2">
            <a:extLst>
              <a:ext uri="{FF2B5EF4-FFF2-40B4-BE49-F238E27FC236}">
                <a16:creationId xmlns:a16="http://schemas.microsoft.com/office/drawing/2014/main" id="{421FD124-3E3D-4F47-9C14-1DA8567E41DD}"/>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2419650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54ADC-53A9-4C5B-AA97-773AA871A892}"/>
              </a:ext>
            </a:extLst>
          </p:cNvPr>
          <p:cNvSpPr>
            <a:spLocks noGrp="1"/>
          </p:cNvSpPr>
          <p:nvPr>
            <p:ph type="title"/>
          </p:nvPr>
        </p:nvSpPr>
        <p:spPr/>
        <p:txBody>
          <a:bodyPr>
            <a:normAutofit/>
          </a:bodyPr>
          <a:lstStyle/>
          <a:p>
            <a:r>
              <a:rPr lang="en-NZ" sz="2800" b="1" dirty="0"/>
              <a:t>Relevant Implications - </a:t>
            </a:r>
            <a:r>
              <a:rPr lang="en-GB" sz="2800" b="1" dirty="0"/>
              <a:t>Accessibility</a:t>
            </a:r>
            <a:endParaRPr lang="en-NZ" sz="2800" dirty="0"/>
          </a:p>
        </p:txBody>
      </p:sp>
      <p:sp>
        <p:nvSpPr>
          <p:cNvPr id="3" name="Content Placeholder 2">
            <a:extLst>
              <a:ext uri="{FF2B5EF4-FFF2-40B4-BE49-F238E27FC236}">
                <a16:creationId xmlns:a16="http://schemas.microsoft.com/office/drawing/2014/main" id="{C307DD77-9E1B-4095-B8BD-A248798ED86C}"/>
              </a:ext>
            </a:extLst>
          </p:cNvPr>
          <p:cNvSpPr>
            <a:spLocks noGrp="1"/>
          </p:cNvSpPr>
          <p:nvPr>
            <p:ph idx="1"/>
          </p:nvPr>
        </p:nvSpPr>
        <p:spPr/>
        <p:txBody>
          <a:bodyPr/>
          <a:lstStyle/>
          <a:p>
            <a:pPr fontAlgn="base"/>
            <a:r>
              <a:rPr lang="en-GB" dirty="0"/>
              <a:t>Make sure your page can scale across multiple devices </a:t>
            </a:r>
            <a:r>
              <a:rPr lang="en-GB" dirty="0" err="1"/>
              <a:t>e.g</a:t>
            </a:r>
            <a:r>
              <a:rPr lang="en-GB" dirty="0"/>
              <a:t> tablet, PC and phone using media queries</a:t>
            </a:r>
          </a:p>
          <a:p>
            <a:pPr fontAlgn="base"/>
            <a:r>
              <a:rPr lang="en-GB" dirty="0"/>
              <a:t>Use alt tags on image for blind people</a:t>
            </a:r>
          </a:p>
          <a:p>
            <a:pPr fontAlgn="base"/>
            <a:r>
              <a:rPr lang="en-GB" dirty="0"/>
              <a:t>Meta tags in the head section, give a decent description so the search engines   your site</a:t>
            </a:r>
          </a:p>
          <a:p>
            <a:pPr fontAlgn="base"/>
            <a:r>
              <a:rPr lang="en-GB" dirty="0"/>
              <a:t>Hyperlinks should be obvious, have hover effects of some kind and should work</a:t>
            </a:r>
          </a:p>
        </p:txBody>
      </p:sp>
    </p:spTree>
    <p:extLst>
      <p:ext uri="{BB962C8B-B14F-4D97-AF65-F5344CB8AC3E}">
        <p14:creationId xmlns:p14="http://schemas.microsoft.com/office/powerpoint/2010/main" val="1452860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54ADC-53A9-4C5B-AA97-773AA871A892}"/>
              </a:ext>
            </a:extLst>
          </p:cNvPr>
          <p:cNvSpPr>
            <a:spLocks noGrp="1"/>
          </p:cNvSpPr>
          <p:nvPr>
            <p:ph type="title"/>
          </p:nvPr>
        </p:nvSpPr>
        <p:spPr/>
        <p:txBody>
          <a:bodyPr>
            <a:normAutofit/>
          </a:bodyPr>
          <a:lstStyle/>
          <a:p>
            <a:r>
              <a:rPr lang="en-NZ" sz="2800" b="1" dirty="0"/>
              <a:t>Relevant Implications - </a:t>
            </a:r>
            <a:r>
              <a:rPr lang="en-GB" sz="2800" b="1" dirty="0"/>
              <a:t>Future Proofing and sustainability</a:t>
            </a:r>
            <a:endParaRPr lang="en-NZ" sz="2800" dirty="0"/>
          </a:p>
        </p:txBody>
      </p:sp>
      <p:sp>
        <p:nvSpPr>
          <p:cNvPr id="3" name="Content Placeholder 2">
            <a:extLst>
              <a:ext uri="{FF2B5EF4-FFF2-40B4-BE49-F238E27FC236}">
                <a16:creationId xmlns:a16="http://schemas.microsoft.com/office/drawing/2014/main" id="{C307DD77-9E1B-4095-B8BD-A248798ED86C}"/>
              </a:ext>
            </a:extLst>
          </p:cNvPr>
          <p:cNvSpPr>
            <a:spLocks noGrp="1"/>
          </p:cNvSpPr>
          <p:nvPr>
            <p:ph idx="1"/>
          </p:nvPr>
        </p:nvSpPr>
        <p:spPr/>
        <p:txBody>
          <a:bodyPr/>
          <a:lstStyle/>
          <a:p>
            <a:pPr fontAlgn="base"/>
            <a:r>
              <a:rPr lang="en-GB" dirty="0"/>
              <a:t>Code comments to help future coders understand your code</a:t>
            </a:r>
          </a:p>
          <a:p>
            <a:pPr fontAlgn="base"/>
            <a:r>
              <a:rPr lang="en-GB" dirty="0"/>
              <a:t>Use DIV tag rather than HTML5 tags to ensure a consistent and accurate design</a:t>
            </a:r>
          </a:p>
          <a:p>
            <a:pPr fontAlgn="base"/>
            <a:r>
              <a:rPr lang="en-GB" dirty="0"/>
              <a:t>CSS3 is the most up to date style sheet</a:t>
            </a:r>
          </a:p>
          <a:p>
            <a:pPr fontAlgn="base"/>
            <a:r>
              <a:rPr lang="en-GB" dirty="0"/>
              <a:t>Avoid using plugins</a:t>
            </a:r>
          </a:p>
          <a:p>
            <a:pPr fontAlgn="base"/>
            <a:r>
              <a:rPr lang="en-GB" dirty="0"/>
              <a:t>In the footer, note the year the site was created and by whom so users know it is up to and can contact you</a:t>
            </a:r>
          </a:p>
          <a:p>
            <a:pPr fontAlgn="base"/>
            <a:r>
              <a:rPr lang="en-GB" dirty="0"/>
              <a:t>Keep updating content to ensure that your information is correct</a:t>
            </a:r>
          </a:p>
        </p:txBody>
      </p:sp>
    </p:spTree>
    <p:extLst>
      <p:ext uri="{BB962C8B-B14F-4D97-AF65-F5344CB8AC3E}">
        <p14:creationId xmlns:p14="http://schemas.microsoft.com/office/powerpoint/2010/main" val="3617205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D27B-7104-45D3-A594-198EBDCEB8BF}"/>
              </a:ext>
            </a:extLst>
          </p:cNvPr>
          <p:cNvSpPr>
            <a:spLocks noGrp="1"/>
          </p:cNvSpPr>
          <p:nvPr>
            <p:ph type="title"/>
          </p:nvPr>
        </p:nvSpPr>
        <p:spPr/>
        <p:txBody>
          <a:bodyPr>
            <a:normAutofit/>
          </a:bodyPr>
          <a:lstStyle/>
          <a:p>
            <a:r>
              <a:rPr lang="en-NZ" sz="3200" b="1" dirty="0"/>
              <a:t>What are your client’s specifications?</a:t>
            </a:r>
          </a:p>
        </p:txBody>
      </p:sp>
      <p:sp>
        <p:nvSpPr>
          <p:cNvPr id="3" name="Content Placeholder 2">
            <a:extLst>
              <a:ext uri="{FF2B5EF4-FFF2-40B4-BE49-F238E27FC236}">
                <a16:creationId xmlns:a16="http://schemas.microsoft.com/office/drawing/2014/main" id="{4CD76CAE-7110-4C3F-A6E8-3D87758B9924}"/>
              </a:ext>
            </a:extLst>
          </p:cNvPr>
          <p:cNvSpPr>
            <a:spLocks noGrp="1"/>
          </p:cNvSpPr>
          <p:nvPr>
            <p:ph idx="1"/>
          </p:nvPr>
        </p:nvSpPr>
        <p:spPr/>
        <p:txBody>
          <a:bodyPr>
            <a:normAutofit fontScale="92500" lnSpcReduction="20000"/>
          </a:bodyPr>
          <a:lstStyle/>
          <a:p>
            <a:r>
              <a:rPr lang="en-NZ" sz="3600" dirty="0"/>
              <a:t>Home page with general information and about me section</a:t>
            </a:r>
          </a:p>
          <a:p>
            <a:r>
              <a:rPr lang="en-NZ" sz="3600" dirty="0"/>
              <a:t>Hiking page with each mountain getting its own sub-page</a:t>
            </a:r>
          </a:p>
          <a:p>
            <a:r>
              <a:rPr lang="en-NZ" sz="3600" dirty="0"/>
              <a:t>Canoeing page with each river getting its own sub-page</a:t>
            </a:r>
          </a:p>
          <a:p>
            <a:r>
              <a:rPr lang="en-NZ" sz="3600" dirty="0"/>
              <a:t>A page with information about his hiking group</a:t>
            </a:r>
          </a:p>
          <a:p>
            <a:r>
              <a:rPr lang="en-NZ" sz="3600" dirty="0"/>
              <a:t>Responsive design for desktop and mobile</a:t>
            </a:r>
          </a:p>
          <a:p>
            <a:r>
              <a:rPr lang="en-NZ" sz="3600" dirty="0"/>
              <a:t>Use of the provided photos</a:t>
            </a:r>
          </a:p>
          <a:p>
            <a:endParaRPr lang="en-NZ" sz="3600" dirty="0"/>
          </a:p>
        </p:txBody>
      </p:sp>
    </p:spTree>
    <p:extLst>
      <p:ext uri="{BB962C8B-B14F-4D97-AF65-F5344CB8AC3E}">
        <p14:creationId xmlns:p14="http://schemas.microsoft.com/office/powerpoint/2010/main" val="287192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B18054-8B7B-4DC6-9E15-06F626E24688}"/>
              </a:ext>
            </a:extLst>
          </p:cNvPr>
          <p:cNvSpPr>
            <a:spLocks noGrp="1"/>
          </p:cNvSpPr>
          <p:nvPr>
            <p:ph idx="1"/>
          </p:nvPr>
        </p:nvSpPr>
        <p:spPr>
          <a:xfrm>
            <a:off x="5289229" y="864108"/>
            <a:ext cx="5910677" cy="5120640"/>
          </a:xfrm>
        </p:spPr>
        <p:txBody>
          <a:bodyPr>
            <a:normAutofit/>
          </a:bodyPr>
          <a:lstStyle/>
          <a:p>
            <a:pPr marL="0" indent="0">
              <a:buNone/>
            </a:pPr>
            <a:r>
              <a:rPr lang="en-NZ" sz="8800" dirty="0"/>
              <a:t>Step 2 : Define</a:t>
            </a:r>
          </a:p>
        </p:txBody>
      </p:sp>
    </p:spTree>
    <p:extLst>
      <p:ext uri="{BB962C8B-B14F-4D97-AF65-F5344CB8AC3E}">
        <p14:creationId xmlns:p14="http://schemas.microsoft.com/office/powerpoint/2010/main" val="3309695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9B24B-1CC7-4D79-A4AA-4A15B1B08170}"/>
              </a:ext>
            </a:extLst>
          </p:cNvPr>
          <p:cNvSpPr>
            <a:spLocks noGrp="1"/>
          </p:cNvSpPr>
          <p:nvPr>
            <p:ph type="title"/>
          </p:nvPr>
        </p:nvSpPr>
        <p:spPr>
          <a:xfrm>
            <a:off x="252919" y="1123837"/>
            <a:ext cx="2947482" cy="2622323"/>
          </a:xfrm>
        </p:spPr>
        <p:txBody>
          <a:bodyPr/>
          <a:lstStyle/>
          <a:p>
            <a:r>
              <a:rPr lang="en-NZ" b="1" dirty="0"/>
              <a:t>Website Structure</a:t>
            </a:r>
          </a:p>
        </p:txBody>
      </p:sp>
      <p:sp>
        <p:nvSpPr>
          <p:cNvPr id="4" name="Rectangle 3">
            <a:extLst>
              <a:ext uri="{FF2B5EF4-FFF2-40B4-BE49-F238E27FC236}">
                <a16:creationId xmlns:a16="http://schemas.microsoft.com/office/drawing/2014/main" id="{98ECB8B4-0220-49A1-A3ED-A2CB012F0669}"/>
              </a:ext>
            </a:extLst>
          </p:cNvPr>
          <p:cNvSpPr/>
          <p:nvPr/>
        </p:nvSpPr>
        <p:spPr>
          <a:xfrm>
            <a:off x="5682428" y="382343"/>
            <a:ext cx="2405849" cy="1603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ysClr val="windowText" lastClr="000000"/>
                </a:solidFill>
              </a:rPr>
              <a:t>index.html</a:t>
            </a:r>
          </a:p>
        </p:txBody>
      </p:sp>
      <p:sp>
        <p:nvSpPr>
          <p:cNvPr id="5" name="Rectangle 4">
            <a:extLst>
              <a:ext uri="{FF2B5EF4-FFF2-40B4-BE49-F238E27FC236}">
                <a16:creationId xmlns:a16="http://schemas.microsoft.com/office/drawing/2014/main" id="{A42F18CC-7AD7-402B-B9EE-08540BC83401}"/>
              </a:ext>
            </a:extLst>
          </p:cNvPr>
          <p:cNvSpPr/>
          <p:nvPr/>
        </p:nvSpPr>
        <p:spPr>
          <a:xfrm>
            <a:off x="5682428" y="2459522"/>
            <a:ext cx="2405849" cy="1603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ysClr val="windowText" lastClr="000000"/>
                </a:solidFill>
              </a:rPr>
              <a:t>canoeing.html</a:t>
            </a:r>
          </a:p>
        </p:txBody>
      </p:sp>
      <p:sp>
        <p:nvSpPr>
          <p:cNvPr id="6" name="Rectangle 5">
            <a:extLst>
              <a:ext uri="{FF2B5EF4-FFF2-40B4-BE49-F238E27FC236}">
                <a16:creationId xmlns:a16="http://schemas.microsoft.com/office/drawing/2014/main" id="{B72D00DC-14BA-4A10-835C-E264EEEC2F5D}"/>
              </a:ext>
            </a:extLst>
          </p:cNvPr>
          <p:cNvSpPr/>
          <p:nvPr/>
        </p:nvSpPr>
        <p:spPr>
          <a:xfrm>
            <a:off x="2896321" y="2438485"/>
            <a:ext cx="2405849" cy="1603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ysClr val="windowText" lastClr="000000"/>
                </a:solidFill>
              </a:rPr>
              <a:t>hikes.html</a:t>
            </a:r>
          </a:p>
        </p:txBody>
      </p:sp>
      <p:sp>
        <p:nvSpPr>
          <p:cNvPr id="7" name="Rectangle 6">
            <a:extLst>
              <a:ext uri="{FF2B5EF4-FFF2-40B4-BE49-F238E27FC236}">
                <a16:creationId xmlns:a16="http://schemas.microsoft.com/office/drawing/2014/main" id="{90BB4911-05E1-45BC-ACD3-A97C7E99AC2D}"/>
              </a:ext>
            </a:extLst>
          </p:cNvPr>
          <p:cNvSpPr/>
          <p:nvPr/>
        </p:nvSpPr>
        <p:spPr>
          <a:xfrm>
            <a:off x="8482885" y="2459521"/>
            <a:ext cx="2405849" cy="1603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ysClr val="windowText" lastClr="000000"/>
                </a:solidFill>
              </a:rPr>
              <a:t>deajeonhikers.html</a:t>
            </a:r>
          </a:p>
        </p:txBody>
      </p:sp>
      <p:cxnSp>
        <p:nvCxnSpPr>
          <p:cNvPr id="9" name="Straight Connector 8">
            <a:extLst>
              <a:ext uri="{FF2B5EF4-FFF2-40B4-BE49-F238E27FC236}">
                <a16:creationId xmlns:a16="http://schemas.microsoft.com/office/drawing/2014/main" id="{AD49941B-A15B-41D3-9A21-735E651F2039}"/>
              </a:ext>
            </a:extLst>
          </p:cNvPr>
          <p:cNvCxnSpPr>
            <a:cxnSpLocks/>
            <a:endCxn id="6" idx="0"/>
          </p:cNvCxnSpPr>
          <p:nvPr/>
        </p:nvCxnSpPr>
        <p:spPr>
          <a:xfrm flipH="1">
            <a:off x="4099246" y="1719608"/>
            <a:ext cx="1583184" cy="718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679A5AA-E557-407E-B1D3-520918A410D2}"/>
              </a:ext>
            </a:extLst>
          </p:cNvPr>
          <p:cNvCxnSpPr>
            <a:cxnSpLocks/>
            <a:stCxn id="4" idx="2"/>
            <a:endCxn id="5" idx="0"/>
          </p:cNvCxnSpPr>
          <p:nvPr/>
        </p:nvCxnSpPr>
        <p:spPr>
          <a:xfrm>
            <a:off x="6885353" y="1985718"/>
            <a:ext cx="0" cy="4738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D602D90-6F8B-4880-A4C4-998876DC955F}"/>
              </a:ext>
            </a:extLst>
          </p:cNvPr>
          <p:cNvCxnSpPr>
            <a:cxnSpLocks/>
            <a:stCxn id="7" idx="0"/>
          </p:cNvCxnSpPr>
          <p:nvPr/>
        </p:nvCxnSpPr>
        <p:spPr>
          <a:xfrm flipH="1" flipV="1">
            <a:off x="8083840" y="1786652"/>
            <a:ext cx="1601970" cy="672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BC7D240-A699-43EC-A17C-3C01304026C8}"/>
              </a:ext>
            </a:extLst>
          </p:cNvPr>
          <p:cNvCxnSpPr>
            <a:cxnSpLocks/>
          </p:cNvCxnSpPr>
          <p:nvPr/>
        </p:nvCxnSpPr>
        <p:spPr>
          <a:xfrm flipH="1">
            <a:off x="4099245" y="4041860"/>
            <a:ext cx="1" cy="718877"/>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370245EF-705F-420B-BC97-C1233213BE4F}"/>
              </a:ext>
            </a:extLst>
          </p:cNvPr>
          <p:cNvSpPr/>
          <p:nvPr/>
        </p:nvSpPr>
        <p:spPr>
          <a:xfrm>
            <a:off x="2896320" y="4760737"/>
            <a:ext cx="2405849" cy="1603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ysClr val="windowText" lastClr="000000"/>
                </a:solidFill>
              </a:rPr>
              <a:t>(1 page for each mountian).html</a:t>
            </a:r>
          </a:p>
        </p:txBody>
      </p:sp>
      <p:cxnSp>
        <p:nvCxnSpPr>
          <p:cNvPr id="14" name="Straight Connector 13">
            <a:extLst>
              <a:ext uri="{FF2B5EF4-FFF2-40B4-BE49-F238E27FC236}">
                <a16:creationId xmlns:a16="http://schemas.microsoft.com/office/drawing/2014/main" id="{50C27066-8924-4D00-BA89-9E0CA44AE96E}"/>
              </a:ext>
            </a:extLst>
          </p:cNvPr>
          <p:cNvCxnSpPr>
            <a:cxnSpLocks/>
            <a:stCxn id="5" idx="2"/>
          </p:cNvCxnSpPr>
          <p:nvPr/>
        </p:nvCxnSpPr>
        <p:spPr>
          <a:xfrm>
            <a:off x="6885353" y="4062897"/>
            <a:ext cx="1" cy="697840"/>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FC5F8D82-3987-42BB-A461-3325DF1CF228}"/>
              </a:ext>
            </a:extLst>
          </p:cNvPr>
          <p:cNvSpPr/>
          <p:nvPr/>
        </p:nvSpPr>
        <p:spPr>
          <a:xfrm>
            <a:off x="5682428" y="4760737"/>
            <a:ext cx="2405849" cy="1603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ysClr val="windowText" lastClr="000000"/>
                </a:solidFill>
              </a:rPr>
              <a:t>(1 page for each river).html</a:t>
            </a:r>
          </a:p>
        </p:txBody>
      </p:sp>
    </p:spTree>
    <p:extLst>
      <p:ext uri="{BB962C8B-B14F-4D97-AF65-F5344CB8AC3E}">
        <p14:creationId xmlns:p14="http://schemas.microsoft.com/office/powerpoint/2010/main" val="2531278342"/>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935</TotalTime>
  <Words>1918</Words>
  <Application>Microsoft Office PowerPoint</Application>
  <PresentationFormat>Widescreen</PresentationFormat>
  <Paragraphs>143</Paragraphs>
  <Slides>41</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Calibri</vt:lpstr>
      <vt:lpstr>Corbel</vt:lpstr>
      <vt:lpstr>Wingdings 2</vt:lpstr>
      <vt:lpstr>Frame</vt:lpstr>
      <vt:lpstr>3.4 Web Design Portfolio</vt:lpstr>
      <vt:lpstr>PowerPoint Presentation</vt:lpstr>
      <vt:lpstr>Task 1 :  Identify your client and the purpose of your website, who is your target audience?</vt:lpstr>
      <vt:lpstr>Relevant Implications - Aesthetics</vt:lpstr>
      <vt:lpstr>Relevant Implications - Accessibility</vt:lpstr>
      <vt:lpstr>Relevant Implications - Future Proofing and sustainability</vt:lpstr>
      <vt:lpstr>What are your client’s specifications?</vt:lpstr>
      <vt:lpstr>PowerPoint Presentation</vt:lpstr>
      <vt:lpstr>Website Structure</vt:lpstr>
      <vt:lpstr>Evidence of written permission </vt:lpstr>
      <vt:lpstr>Data Integrity  Gather content – proofread and edit</vt:lpstr>
      <vt:lpstr>Gather Content</vt:lpstr>
      <vt:lpstr>photos</vt:lpstr>
      <vt:lpstr>PowerPoint Presentation</vt:lpstr>
      <vt:lpstr>Font Combinations</vt:lpstr>
      <vt:lpstr>Color combo</vt:lpstr>
      <vt:lpstr>Low fidelity wireframes 1</vt:lpstr>
      <vt:lpstr>Low fidelity wireframes 2</vt:lpstr>
      <vt:lpstr>A vs B testing</vt:lpstr>
      <vt:lpstr>Response to feedback</vt:lpstr>
      <vt:lpstr>High Fidelity Mock-ups</vt:lpstr>
      <vt:lpstr>Feedback from client / stakeholders</vt:lpstr>
      <vt:lpstr>PowerPoint Presentation</vt:lpstr>
      <vt:lpstr>Site setup</vt:lpstr>
      <vt:lpstr>PowerPoint Presentation</vt:lpstr>
      <vt:lpstr>PowerPoint Presentation</vt:lpstr>
      <vt:lpstr>PowerPoint Presentation</vt:lpstr>
      <vt:lpstr>Feedback</vt:lpstr>
      <vt:lpstr>Feedback</vt:lpstr>
      <vt:lpstr>Response to feedback</vt:lpstr>
      <vt:lpstr>A vs B testing</vt:lpstr>
      <vt:lpstr>Testing Scaling:  Phone vs Desktop</vt:lpstr>
      <vt:lpstr>Testing Procedures:  performance</vt:lpstr>
      <vt:lpstr>Testing Procedures:  performance</vt:lpstr>
      <vt:lpstr>PowerPoint Presentation</vt:lpstr>
      <vt:lpstr>Applying the usability heuristics to improve your design</vt:lpstr>
      <vt:lpstr>PowerPoint Presentation</vt:lpstr>
      <vt:lpstr>Addressing relevant implication : </vt:lpstr>
      <vt:lpstr>Addressing relevant implication : </vt:lpstr>
      <vt:lpstr>Final website</vt:lpstr>
      <vt:lpstr>Final feedback from client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3.4 Web Design Portfolio</dc:title>
  <dc:creator>pablo paulsen</dc:creator>
  <cp:lastModifiedBy>pablo paulsen</cp:lastModifiedBy>
  <cp:revision>6</cp:revision>
  <dcterms:created xsi:type="dcterms:W3CDTF">2019-04-10T22:34:28Z</dcterms:created>
  <dcterms:modified xsi:type="dcterms:W3CDTF">2019-04-17T01:13:29Z</dcterms:modified>
</cp:coreProperties>
</file>