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7" autoAdjust="0"/>
    <p:restoredTop sz="94607" autoAdjust="0"/>
  </p:normalViewPr>
  <p:slideViewPr>
    <p:cSldViewPr>
      <p:cViewPr varScale="1">
        <p:scale>
          <a:sx n="74" d="100"/>
          <a:sy n="74" d="100"/>
        </p:scale>
        <p:origin x="232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3FA13-4804-0D47-95E9-E8E5F279A6B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02F83-8E8F-354A-B380-6558CF4541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978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02F83-8E8F-354A-B380-6558CF45418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347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914400"/>
            <a:ext cx="520700" cy="9029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691304-F84B-DB4F-E321-AEDEEF109A62}"/>
              </a:ext>
            </a:extLst>
          </p:cNvPr>
          <p:cNvSpPr txBox="1"/>
          <p:nvPr/>
        </p:nvSpPr>
        <p:spPr>
          <a:xfrm>
            <a:off x="2425700" y="6591299"/>
            <a:ext cx="62600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>
                <a:solidFill>
                  <a:schemeClr val="bg1"/>
                </a:solidFill>
              </a:rPr>
              <a:t>팀</a:t>
            </a:r>
            <a:r>
              <a:rPr kumimoji="1" lang="en-US" altLang="ko-KR" sz="4400" dirty="0">
                <a:solidFill>
                  <a:schemeClr val="bg1"/>
                </a:solidFill>
              </a:rPr>
              <a:t>:</a:t>
            </a:r>
            <a:r>
              <a:rPr kumimoji="1" lang="ko-KR" altLang="en-US" sz="4400" dirty="0">
                <a:solidFill>
                  <a:schemeClr val="bg1"/>
                </a:solidFill>
              </a:rPr>
              <a:t> </a:t>
            </a:r>
            <a:r>
              <a:rPr kumimoji="1" lang="en-US" altLang="ko-KR" sz="4400" dirty="0">
                <a:solidFill>
                  <a:schemeClr val="bg1"/>
                </a:solidFill>
              </a:rPr>
              <a:t>Brainstorm</a:t>
            </a:r>
          </a:p>
          <a:p>
            <a:r>
              <a:rPr kumimoji="1" lang="ko-KR" altLang="en-US" sz="4400" dirty="0">
                <a:solidFill>
                  <a:schemeClr val="bg1"/>
                </a:solidFill>
              </a:rPr>
              <a:t>발표자</a:t>
            </a:r>
            <a:r>
              <a:rPr kumimoji="1" lang="en-US" altLang="ko-KR" sz="4400" dirty="0">
                <a:solidFill>
                  <a:schemeClr val="bg1"/>
                </a:solidFill>
              </a:rPr>
              <a:t>:</a:t>
            </a:r>
            <a:r>
              <a:rPr kumimoji="1" lang="ko-KR" altLang="en-US" sz="4400" dirty="0">
                <a:solidFill>
                  <a:schemeClr val="bg1"/>
                </a:solidFill>
              </a:rPr>
              <a:t> </a:t>
            </a:r>
            <a:r>
              <a:rPr kumimoji="1" lang="en-US" altLang="ko-KR" sz="4400" dirty="0">
                <a:solidFill>
                  <a:schemeClr val="bg1"/>
                </a:solidFill>
              </a:rPr>
              <a:t>12190633</a:t>
            </a:r>
            <a:r>
              <a:rPr kumimoji="1" lang="ko-KR" altLang="en-US" sz="4400" dirty="0">
                <a:solidFill>
                  <a:schemeClr val="bg1"/>
                </a:solidFill>
              </a:rPr>
              <a:t> 이대진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96A62B-970F-0634-FA9B-27D9449F0F9D}"/>
              </a:ext>
            </a:extLst>
          </p:cNvPr>
          <p:cNvSpPr txBox="1"/>
          <p:nvPr/>
        </p:nvSpPr>
        <p:spPr>
          <a:xfrm>
            <a:off x="2260600" y="3287980"/>
            <a:ext cx="10576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0" dirty="0">
                <a:solidFill>
                  <a:schemeClr val="bg1"/>
                </a:solidFill>
              </a:rPr>
              <a:t>기계학습 </a:t>
            </a:r>
            <a:r>
              <a:rPr kumimoji="1" lang="en-US" altLang="ko-KR" sz="8000" dirty="0">
                <a:solidFill>
                  <a:schemeClr val="bg1"/>
                </a:solidFill>
              </a:rPr>
              <a:t>Course Project</a:t>
            </a:r>
            <a:endParaRPr kumimoji="1" lang="ko-KR" altLang="en-US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914400"/>
            <a:ext cx="520700" cy="9029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31800" y="4305300"/>
            <a:ext cx="16014700" cy="2616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914400"/>
            <a:ext cx="520700" cy="9029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100" y="1206500"/>
            <a:ext cx="1943100" cy="1816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100" y="3365500"/>
            <a:ext cx="3695700" cy="1739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0600" y="6159500"/>
            <a:ext cx="3390900" cy="1739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14F964-FBCB-3228-7013-78EC2AAB3B41}"/>
              </a:ext>
            </a:extLst>
          </p:cNvPr>
          <p:cNvSpPr txBox="1"/>
          <p:nvPr/>
        </p:nvSpPr>
        <p:spPr>
          <a:xfrm>
            <a:off x="2391064" y="2745434"/>
            <a:ext cx="4676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</a:rPr>
              <a:t>-</a:t>
            </a:r>
            <a:r>
              <a:rPr kumimoji="1" lang="ko-KR" altLang="en-US" sz="4000" dirty="0">
                <a:solidFill>
                  <a:schemeClr val="bg1"/>
                </a:solidFill>
              </a:rPr>
              <a:t> 프로젝트 진행상황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FEB68-9EEC-1B1A-5600-2382D5EB7B75}"/>
              </a:ext>
            </a:extLst>
          </p:cNvPr>
          <p:cNvSpPr txBox="1"/>
          <p:nvPr/>
        </p:nvSpPr>
        <p:spPr>
          <a:xfrm>
            <a:off x="2391064" y="5451614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</a:rPr>
              <a:t>-</a:t>
            </a:r>
            <a:r>
              <a:rPr kumimoji="1" lang="ko-KR" altLang="en-US" sz="4000" dirty="0">
                <a:solidFill>
                  <a:schemeClr val="bg1"/>
                </a:solidFill>
              </a:rPr>
              <a:t> 프로젝트 향후 계획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600" y="2692400"/>
            <a:ext cx="7543800" cy="3873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914400"/>
            <a:ext cx="520700" cy="9029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0900" y="1765300"/>
            <a:ext cx="7632700" cy="101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2800" y="7099300"/>
            <a:ext cx="10147300" cy="1460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3600" y="8674100"/>
            <a:ext cx="10922000" cy="1016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1448FBC-72B4-8B38-077E-42FAEE65A5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9595" y="1767609"/>
            <a:ext cx="4392010" cy="33082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3FB7D6-DAD3-153B-DB21-F22E73908C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70070" y="4400550"/>
            <a:ext cx="456307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600" y="3048000"/>
            <a:ext cx="6172200" cy="50165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072983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700" y="2489200"/>
            <a:ext cx="6121400" cy="152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" y="914400"/>
            <a:ext cx="520700" cy="9029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8200" y="8356600"/>
            <a:ext cx="13030200" cy="1600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EBD3BA-CF58-B2A4-2965-05D5483E3BED}"/>
              </a:ext>
            </a:extLst>
          </p:cNvPr>
          <p:cNvSpPr txBox="1"/>
          <p:nvPr/>
        </p:nvSpPr>
        <p:spPr>
          <a:xfrm>
            <a:off x="2108200" y="1576169"/>
            <a:ext cx="1054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</a:rPr>
              <a:t>OpenCV </a:t>
            </a:r>
            <a:r>
              <a:rPr kumimoji="1" lang="ko-KR" altLang="en-US" sz="3600" dirty="0">
                <a:solidFill>
                  <a:schemeClr val="bg1"/>
                </a:solidFill>
              </a:rPr>
              <a:t>라이브러리를 이용한 이미지 데이터 </a:t>
            </a:r>
            <a:r>
              <a:rPr kumimoji="1" lang="ko-KR" altLang="en-US" sz="3600" dirty="0" err="1">
                <a:solidFill>
                  <a:schemeClr val="bg1"/>
                </a:solidFill>
              </a:rPr>
              <a:t>전처리</a:t>
            </a:r>
            <a:endParaRPr kumimoji="1" lang="en-US" altLang="ko-KR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5200" y="2540000"/>
            <a:ext cx="3810000" cy="6172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914400"/>
            <a:ext cx="520700" cy="9029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0900" y="1587500"/>
            <a:ext cx="6197600" cy="1016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2413000"/>
            <a:ext cx="6172200" cy="1016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7000" y="4502150"/>
            <a:ext cx="1141730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914400"/>
            <a:ext cx="520700" cy="9029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8200" y="1536700"/>
            <a:ext cx="3378200" cy="101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9E5BD3-A792-EA1D-F24A-57B37B2FCDD3}"/>
              </a:ext>
            </a:extLst>
          </p:cNvPr>
          <p:cNvSpPr txBox="1"/>
          <p:nvPr/>
        </p:nvSpPr>
        <p:spPr>
          <a:xfrm>
            <a:off x="11201400" y="3271931"/>
            <a:ext cx="670560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>
                <a:solidFill>
                  <a:schemeClr val="bg1"/>
                </a:solidFill>
              </a:rPr>
              <a:t>기존의 </a:t>
            </a:r>
            <a:r>
              <a:rPr kumimoji="1" lang="en-US" altLang="ko-KR" sz="2400" dirty="0">
                <a:solidFill>
                  <a:schemeClr val="bg1"/>
                </a:solidFill>
              </a:rPr>
              <a:t>LDA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2400" dirty="0">
                <a:solidFill>
                  <a:schemeClr val="bg1"/>
                </a:solidFill>
              </a:rPr>
              <a:t> 직접 개선하기 보다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solidFill>
                  <a:schemeClr val="bg1"/>
                </a:solidFill>
              </a:rPr>
              <a:t>논문을 선정해 가이드라인 삼기로 결정</a:t>
            </a:r>
            <a:r>
              <a:rPr kumimoji="1" lang="en-US" altLang="ko-KR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solidFill>
                  <a:schemeClr val="bg1"/>
                </a:solidFill>
              </a:rPr>
              <a:t>비교적 최근 논문 중 하나인 </a:t>
            </a:r>
            <a:r>
              <a:rPr kumimoji="1" lang="en-US" altLang="ko-KR" sz="2400" dirty="0">
                <a:solidFill>
                  <a:schemeClr val="bg1"/>
                </a:solidFill>
              </a:rPr>
              <a:t>7</a:t>
            </a:r>
            <a:r>
              <a:rPr kumimoji="1" lang="ko-KR" altLang="en-US" sz="2400" dirty="0">
                <a:solidFill>
                  <a:schemeClr val="bg1"/>
                </a:solidFill>
              </a:rPr>
              <a:t>번 논문을 선택함</a:t>
            </a:r>
            <a:r>
              <a:rPr kumimoji="1" lang="en-US" altLang="ko-KR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123983-3617-83A9-BFE6-2C98AC851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0271" y="2781300"/>
            <a:ext cx="8954215" cy="6177429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8C1FB7D-6706-AB11-1A95-1A4CB4CEC434}"/>
              </a:ext>
            </a:extLst>
          </p:cNvPr>
          <p:cNvSpPr/>
          <p:nvPr/>
        </p:nvSpPr>
        <p:spPr>
          <a:xfrm>
            <a:off x="2590800" y="6972300"/>
            <a:ext cx="8305800" cy="6858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914400"/>
            <a:ext cx="520700" cy="9029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8200" y="1536700"/>
            <a:ext cx="3378200" cy="1016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3C926F-51D4-DE5B-A8C4-C5F6E683D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8200" y="2781300"/>
            <a:ext cx="7874000" cy="5497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9E5BD3-A792-EA1D-F24A-57B37B2FCDD3}"/>
              </a:ext>
            </a:extLst>
          </p:cNvPr>
          <p:cNvSpPr txBox="1"/>
          <p:nvPr/>
        </p:nvSpPr>
        <p:spPr>
          <a:xfrm>
            <a:off x="11696700" y="2716100"/>
            <a:ext cx="5651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800" dirty="0">
              <a:solidFill>
                <a:schemeClr val="bg1"/>
              </a:solidFill>
            </a:endParaRPr>
          </a:p>
          <a:p>
            <a:endParaRPr kumimoji="1" lang="en-US" altLang="ko-KR" sz="2800" dirty="0">
              <a:solidFill>
                <a:schemeClr val="bg1"/>
              </a:solidFill>
            </a:endParaRPr>
          </a:p>
          <a:p>
            <a:endParaRPr kumimoji="1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F1C13-C283-2D04-617D-98DCE827CD16}"/>
              </a:ext>
            </a:extLst>
          </p:cNvPr>
          <p:cNvSpPr txBox="1"/>
          <p:nvPr/>
        </p:nvSpPr>
        <p:spPr>
          <a:xfrm>
            <a:off x="10259541" y="3195721"/>
            <a:ext cx="80264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>
                <a:solidFill>
                  <a:schemeClr val="bg1"/>
                </a:solidFill>
              </a:rPr>
              <a:t>논문 해석부터 난관 발생</a:t>
            </a:r>
            <a:r>
              <a:rPr kumimoji="1" lang="en-US" altLang="ko-KR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solidFill>
                  <a:schemeClr val="bg1"/>
                </a:solidFill>
              </a:rPr>
              <a:t>논문을 이해하는데 필요한 배경지식이  부족하다고 판단함</a:t>
            </a:r>
            <a:r>
              <a:rPr kumimoji="1" lang="en-US" altLang="ko-KR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dirty="0">
                <a:solidFill>
                  <a:schemeClr val="bg1"/>
                </a:solidFill>
              </a:rPr>
              <a:t>이미 수업에서 다룬 내용들 </a:t>
            </a:r>
            <a:r>
              <a:rPr kumimoji="1" lang="en-US" altLang="ko-KR" sz="2400" dirty="0">
                <a:solidFill>
                  <a:schemeClr val="bg1"/>
                </a:solidFill>
              </a:rPr>
              <a:t>(PCA, SVD, </a:t>
            </a:r>
            <a:r>
              <a:rPr kumimoji="1" lang="en-US" altLang="ko-KR" sz="2400" dirty="0" err="1">
                <a:solidFill>
                  <a:schemeClr val="bg1"/>
                </a:solidFill>
              </a:rPr>
              <a:t>etc</a:t>
            </a:r>
            <a:r>
              <a:rPr kumimoji="1" lang="en-US" altLang="ko-KR" sz="2400" dirty="0">
                <a:solidFill>
                  <a:schemeClr val="bg1"/>
                </a:solidFill>
              </a:rPr>
              <a:t>)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에</a:t>
            </a:r>
            <a:r>
              <a:rPr kumimoji="1" lang="ko-KR" altLang="en-US" sz="2400" dirty="0">
                <a:solidFill>
                  <a:schemeClr val="bg1"/>
                </a:solidFill>
              </a:rPr>
              <a:t> 대한 복습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dirty="0">
                <a:solidFill>
                  <a:schemeClr val="bg1"/>
                </a:solidFill>
              </a:rPr>
              <a:t>추가적으로 논문 해석에 필요한 개념들을 학습</a:t>
            </a:r>
            <a:br>
              <a:rPr kumimoji="1" lang="en-US" altLang="ko-KR" sz="2400" dirty="0">
                <a:solidFill>
                  <a:schemeClr val="bg1"/>
                </a:solidFill>
              </a:rPr>
            </a:br>
            <a:r>
              <a:rPr kumimoji="1" lang="en-US" altLang="ko-KR" sz="2400" dirty="0">
                <a:solidFill>
                  <a:schemeClr val="bg1"/>
                </a:solidFill>
              </a:rPr>
              <a:t>(ADMM</a:t>
            </a:r>
            <a:r>
              <a:rPr kumimoji="1" lang="ko-KR" altLang="en-US" sz="2400" dirty="0">
                <a:solidFill>
                  <a:schemeClr val="bg1"/>
                </a:solidFill>
              </a:rPr>
              <a:t> 알고리즘 등</a:t>
            </a:r>
            <a:r>
              <a:rPr kumimoji="1" lang="en-US" altLang="ko-KR" sz="24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dirty="0">
                <a:solidFill>
                  <a:schemeClr val="bg1"/>
                </a:solidFill>
              </a:rPr>
              <a:t>그 후 다시 논문을 분석했음</a:t>
            </a:r>
            <a:r>
              <a:rPr kumimoji="1" lang="en-US" altLang="ko-KR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4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914400"/>
            <a:ext cx="520700" cy="902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9E5BD3-A792-EA1D-F24A-57B37B2FCDD3}"/>
              </a:ext>
            </a:extLst>
          </p:cNvPr>
          <p:cNvSpPr txBox="1"/>
          <p:nvPr/>
        </p:nvSpPr>
        <p:spPr>
          <a:xfrm>
            <a:off x="11696700" y="2716100"/>
            <a:ext cx="5651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800" dirty="0">
              <a:solidFill>
                <a:schemeClr val="bg1"/>
              </a:solidFill>
            </a:endParaRPr>
          </a:p>
          <a:p>
            <a:endParaRPr kumimoji="1" lang="en-US" altLang="ko-KR" sz="2800" dirty="0">
              <a:solidFill>
                <a:schemeClr val="bg1"/>
              </a:solidFill>
            </a:endParaRPr>
          </a:p>
          <a:p>
            <a:endParaRPr kumimoji="1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F1C13-C283-2D04-617D-98DCE827CD16}"/>
              </a:ext>
            </a:extLst>
          </p:cNvPr>
          <p:cNvSpPr txBox="1"/>
          <p:nvPr/>
        </p:nvSpPr>
        <p:spPr>
          <a:xfrm>
            <a:off x="1981200" y="1396736"/>
            <a:ext cx="6087075" cy="80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dirty="0">
                <a:solidFill>
                  <a:schemeClr val="bg1"/>
                </a:solidFill>
              </a:rPr>
              <a:t>LDA</a:t>
            </a:r>
            <a:r>
              <a:rPr kumimoji="1" lang="ko-KR" altLang="en-US" sz="3600" dirty="0">
                <a:solidFill>
                  <a:schemeClr val="bg1"/>
                </a:solidFill>
              </a:rPr>
              <a:t>의 한계</a:t>
            </a:r>
            <a:endParaRPr kumimoji="1" lang="en-US" altLang="ko-KR" sz="3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2400" u="sng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u="sng" dirty="0">
                <a:solidFill>
                  <a:schemeClr val="bg1"/>
                </a:solidFill>
              </a:rPr>
              <a:t>특징 해석의 어려움</a:t>
            </a:r>
            <a:br>
              <a:rPr kumimoji="1" lang="en-US" altLang="ko-KR" sz="3200" dirty="0">
                <a:solidFill>
                  <a:schemeClr val="bg1"/>
                </a:solidFill>
              </a:rPr>
            </a:br>
            <a:r>
              <a:rPr kumimoji="1" lang="ko-KR" altLang="en-US" sz="2400" dirty="0">
                <a:solidFill>
                  <a:schemeClr val="bg1"/>
                </a:solidFill>
              </a:rPr>
              <a:t>얻어지는 특징이 모든 입력 특징의</a:t>
            </a:r>
            <a:br>
              <a:rPr kumimoji="1" lang="en-US" altLang="ko-KR" sz="2400" dirty="0">
                <a:solidFill>
                  <a:schemeClr val="bg1"/>
                </a:solidFill>
              </a:rPr>
            </a:br>
            <a:r>
              <a:rPr kumimoji="1" lang="ko-KR" altLang="en-US" sz="2400" dirty="0">
                <a:solidFill>
                  <a:schemeClr val="bg1"/>
                </a:solidFill>
              </a:rPr>
              <a:t>선형 결합임</a:t>
            </a:r>
            <a:r>
              <a:rPr kumimoji="1" lang="en-US" altLang="ko-KR" sz="2400" dirty="0">
                <a:solidFill>
                  <a:schemeClr val="bg1"/>
                </a:solidFill>
              </a:rPr>
              <a:t>.</a:t>
            </a:r>
            <a:r>
              <a:rPr kumimoji="1" lang="ko-KR" altLang="en-US" sz="2400" dirty="0">
                <a:solidFill>
                  <a:schemeClr val="bg1"/>
                </a:solidFill>
              </a:rPr>
              <a:t> 어떤 특징이 중요한지</a:t>
            </a:r>
            <a:br>
              <a:rPr kumimoji="1" lang="en-US" altLang="ko-KR" sz="2400" dirty="0">
                <a:solidFill>
                  <a:schemeClr val="bg1"/>
                </a:solidFill>
              </a:rPr>
            </a:br>
            <a:r>
              <a:rPr kumimoji="1" lang="ko-KR" altLang="en-US" sz="2400" dirty="0">
                <a:solidFill>
                  <a:schemeClr val="bg1"/>
                </a:solidFill>
              </a:rPr>
              <a:t>판단이 어려움</a:t>
            </a:r>
            <a:r>
              <a:rPr kumimoji="1"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en-US" altLang="ko-KR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u="sng" dirty="0">
                <a:solidFill>
                  <a:schemeClr val="bg1"/>
                </a:solidFill>
              </a:rPr>
              <a:t>노이즈 민감성</a:t>
            </a:r>
            <a:br>
              <a:rPr kumimoji="1" lang="en-US" altLang="ko-KR" sz="2400" dirty="0">
                <a:solidFill>
                  <a:schemeClr val="bg1"/>
                </a:solidFill>
              </a:rPr>
            </a:br>
            <a:r>
              <a:rPr kumimoji="1" lang="en-US" altLang="ko-KR" sz="2400" dirty="0">
                <a:solidFill>
                  <a:schemeClr val="bg1"/>
                </a:solidFill>
              </a:rPr>
              <a:t>LDA</a:t>
            </a:r>
            <a:r>
              <a:rPr kumimoji="1" lang="ko-KR" altLang="en-US" sz="2400" dirty="0">
                <a:solidFill>
                  <a:schemeClr val="bg1"/>
                </a:solidFill>
              </a:rPr>
              <a:t>는 </a:t>
            </a:r>
            <a:r>
              <a:rPr kumimoji="1" lang="en-US" altLang="ko-KR" sz="2400" dirty="0">
                <a:solidFill>
                  <a:schemeClr val="bg1"/>
                </a:solidFill>
              </a:rPr>
              <a:t>l2 </a:t>
            </a:r>
            <a:r>
              <a:rPr kumimoji="1" lang="ko-KR" altLang="en-US" sz="2400" dirty="0">
                <a:solidFill>
                  <a:schemeClr val="bg1"/>
                </a:solidFill>
              </a:rPr>
              <a:t>노름</a:t>
            </a:r>
            <a:r>
              <a:rPr kumimoji="1" lang="en-US" altLang="ko-KR" sz="2400" dirty="0">
                <a:solidFill>
                  <a:schemeClr val="bg1"/>
                </a:solidFill>
              </a:rPr>
              <a:t>(</a:t>
            </a:r>
            <a:r>
              <a:rPr kumimoji="1" lang="ko-KR" altLang="en-US" sz="2400" dirty="0">
                <a:solidFill>
                  <a:schemeClr val="bg1"/>
                </a:solidFill>
              </a:rPr>
              <a:t>유클리드 거리</a:t>
            </a:r>
            <a:r>
              <a:rPr kumimoji="1" lang="en-US" altLang="ko-KR" sz="2400" dirty="0">
                <a:solidFill>
                  <a:schemeClr val="bg1"/>
                </a:solidFill>
              </a:rPr>
              <a:t>)</a:t>
            </a:r>
            <a:r>
              <a:rPr kumimoji="1" lang="ko-KR" altLang="en-US" sz="2400" dirty="0">
                <a:solidFill>
                  <a:schemeClr val="bg1"/>
                </a:solidFill>
              </a:rPr>
              <a:t>을 사용하기 때문에 노이즈와 이상치의 영향을</a:t>
            </a:r>
            <a:br>
              <a:rPr kumimoji="1" lang="en-US" altLang="ko-KR" sz="2400" dirty="0">
                <a:solidFill>
                  <a:schemeClr val="bg1"/>
                </a:solidFill>
              </a:rPr>
            </a:br>
            <a:r>
              <a:rPr kumimoji="1" lang="ko-KR" altLang="en-US" sz="2400" dirty="0">
                <a:solidFill>
                  <a:schemeClr val="bg1"/>
                </a:solidFill>
              </a:rPr>
              <a:t>확대하는 경향이 존재</a:t>
            </a:r>
            <a:r>
              <a:rPr kumimoji="1"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en-US" altLang="ko-KR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u="sng" dirty="0">
                <a:solidFill>
                  <a:schemeClr val="bg1"/>
                </a:solidFill>
              </a:rPr>
              <a:t>차원 선택의 어려움</a:t>
            </a:r>
            <a:br>
              <a:rPr kumimoji="1" lang="en-US" altLang="ko-KR" sz="2400" dirty="0">
                <a:solidFill>
                  <a:schemeClr val="bg1"/>
                </a:solidFill>
              </a:rPr>
            </a:br>
            <a:r>
              <a:rPr kumimoji="1" lang="en-US" altLang="ko-KR" sz="2400" dirty="0">
                <a:solidFill>
                  <a:schemeClr val="bg1"/>
                </a:solidFill>
              </a:rPr>
              <a:t>LDA</a:t>
            </a:r>
            <a:r>
              <a:rPr kumimoji="1" lang="ko-KR" altLang="en-US" sz="2400" dirty="0">
                <a:solidFill>
                  <a:schemeClr val="bg1"/>
                </a:solidFill>
              </a:rPr>
              <a:t>는 투영 차원의 수에 매우 민감함</a:t>
            </a:r>
            <a:r>
              <a:rPr kumimoji="1" lang="en-US" altLang="ko-KR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85955-9F5B-9A28-92E5-59CABD93C8E8}"/>
              </a:ext>
            </a:extLst>
          </p:cNvPr>
          <p:cNvSpPr txBox="1"/>
          <p:nvPr/>
        </p:nvSpPr>
        <p:spPr>
          <a:xfrm>
            <a:off x="10211878" y="1396736"/>
            <a:ext cx="6755370" cy="8619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dirty="0">
                <a:solidFill>
                  <a:schemeClr val="bg1"/>
                </a:solidFill>
              </a:rPr>
              <a:t>RSLDA</a:t>
            </a:r>
            <a:r>
              <a:rPr kumimoji="1" lang="ko-KR" altLang="en-US" sz="3600" dirty="0">
                <a:solidFill>
                  <a:schemeClr val="bg1"/>
                </a:solidFill>
              </a:rPr>
              <a:t>의 개선점</a:t>
            </a:r>
            <a:endParaRPr kumimoji="1" lang="en-US" altLang="ko-KR" sz="3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2400" u="sng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u="sng" dirty="0">
                <a:solidFill>
                  <a:schemeClr val="bg1"/>
                </a:solidFill>
              </a:rPr>
              <a:t>해석 가능성 및 특징 선택</a:t>
            </a:r>
            <a:br>
              <a:rPr kumimoji="1" lang="en-US" altLang="ko-KR" sz="3200" dirty="0">
                <a:solidFill>
                  <a:schemeClr val="bg1"/>
                </a:solidFill>
              </a:rPr>
            </a:br>
            <a:r>
              <a:rPr kumimoji="1" lang="ko-KR" altLang="en-US" sz="2400" dirty="0">
                <a:solidFill>
                  <a:schemeClr val="bg1"/>
                </a:solidFill>
              </a:rPr>
              <a:t>투영 행렬에 노름 제약 조건을 추가하여</a:t>
            </a:r>
            <a:br>
              <a:rPr kumimoji="1" lang="en-US" altLang="ko-KR" sz="2400" dirty="0">
                <a:solidFill>
                  <a:schemeClr val="bg1"/>
                </a:solidFill>
              </a:rPr>
            </a:br>
            <a:r>
              <a:rPr kumimoji="1" lang="ko-KR" altLang="en-US" sz="2400" dirty="0">
                <a:solidFill>
                  <a:schemeClr val="bg1"/>
                </a:solidFill>
              </a:rPr>
              <a:t>투영 행렬의 행들이 </a:t>
            </a:r>
            <a:r>
              <a:rPr kumimoji="1" lang="en-US" altLang="ko-KR" sz="2400" dirty="0">
                <a:solidFill>
                  <a:schemeClr val="bg1"/>
                </a:solidFill>
              </a:rPr>
              <a:t>“</a:t>
            </a:r>
            <a:r>
              <a:rPr kumimoji="1" lang="ko-KR" altLang="en-US" sz="2400" dirty="0">
                <a:solidFill>
                  <a:schemeClr val="bg1"/>
                </a:solidFill>
              </a:rPr>
              <a:t>희소성</a:t>
            </a:r>
            <a:r>
              <a:rPr kumimoji="1" lang="en-US" altLang="ko-KR" sz="2400" dirty="0">
                <a:solidFill>
                  <a:schemeClr val="bg1"/>
                </a:solidFill>
              </a:rPr>
              <a:t>”</a:t>
            </a:r>
            <a:r>
              <a:rPr kumimoji="1" lang="ko-KR" altLang="en-US" sz="2400" dirty="0">
                <a:solidFill>
                  <a:schemeClr val="bg1"/>
                </a:solidFill>
              </a:rPr>
              <a:t>을 가짐</a:t>
            </a:r>
            <a:r>
              <a:rPr kumimoji="1" lang="en-US" altLang="ko-KR" sz="2400" dirty="0">
                <a:solidFill>
                  <a:schemeClr val="bg1"/>
                </a:solidFill>
              </a:rPr>
              <a:t>.</a:t>
            </a:r>
            <a:br>
              <a:rPr kumimoji="1" lang="en-US" altLang="ko-KR" sz="2400" dirty="0">
                <a:solidFill>
                  <a:schemeClr val="bg1"/>
                </a:solidFill>
              </a:rPr>
            </a:br>
            <a:r>
              <a:rPr kumimoji="1" lang="ko-KR" altLang="en-US" sz="2400" dirty="0">
                <a:solidFill>
                  <a:schemeClr val="bg1"/>
                </a:solidFill>
              </a:rPr>
              <a:t>결과적으로 중요한 특징만 남게 됨</a:t>
            </a:r>
            <a:r>
              <a:rPr kumimoji="1" lang="en-US" altLang="ko-KR" sz="2400" dirty="0">
                <a:solidFill>
                  <a:schemeClr val="bg1"/>
                </a:solidFill>
              </a:rPr>
              <a:t>.</a:t>
            </a:r>
            <a:br>
              <a:rPr kumimoji="1" lang="en-US" altLang="ko-KR" sz="2400" dirty="0">
                <a:solidFill>
                  <a:schemeClr val="bg1"/>
                </a:solidFill>
              </a:rPr>
            </a:br>
            <a:endParaRPr kumimoji="1" lang="en-US" altLang="ko-KR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u="sng" dirty="0">
                <a:solidFill>
                  <a:schemeClr val="bg1"/>
                </a:solidFill>
              </a:rPr>
              <a:t>노이즈에 대한 </a:t>
            </a:r>
            <a:r>
              <a:rPr kumimoji="1" lang="en-US" altLang="ko-KR" sz="2400" u="sng" dirty="0">
                <a:solidFill>
                  <a:schemeClr val="bg1"/>
                </a:solidFill>
              </a:rPr>
              <a:t>Robustness(</a:t>
            </a:r>
            <a:r>
              <a:rPr kumimoji="1" lang="ko-KR" altLang="en-US" sz="2400" u="sng" dirty="0">
                <a:solidFill>
                  <a:schemeClr val="bg1"/>
                </a:solidFill>
              </a:rPr>
              <a:t>강인함</a:t>
            </a:r>
            <a:r>
              <a:rPr kumimoji="1" lang="en-US" altLang="ko-KR" sz="2400" u="sng" dirty="0">
                <a:solidFill>
                  <a:schemeClr val="bg1"/>
                </a:solidFill>
              </a:rPr>
              <a:t>)</a:t>
            </a:r>
            <a:br>
              <a:rPr kumimoji="1" lang="en-US" altLang="ko-KR" sz="2400" dirty="0">
                <a:solidFill>
                  <a:schemeClr val="bg1"/>
                </a:solidFill>
              </a:rPr>
            </a:br>
            <a:r>
              <a:rPr kumimoji="1" lang="ko-KR" altLang="en-US" sz="2400" dirty="0">
                <a:solidFill>
                  <a:schemeClr val="bg1"/>
                </a:solidFill>
              </a:rPr>
              <a:t>학습 과정에서 노이즈 모델링을 위해</a:t>
            </a:r>
            <a:br>
              <a:rPr kumimoji="1" lang="en-US" altLang="ko-KR" sz="2400" dirty="0">
                <a:solidFill>
                  <a:schemeClr val="bg1"/>
                </a:solidFill>
              </a:rPr>
            </a:br>
            <a:r>
              <a:rPr kumimoji="1" lang="en-US" altLang="ko-KR" sz="2400" dirty="0">
                <a:solidFill>
                  <a:schemeClr val="bg1"/>
                </a:solidFill>
              </a:rPr>
              <a:t>”</a:t>
            </a:r>
            <a:r>
              <a:rPr kumimoji="1" lang="ko-KR" altLang="en-US" sz="2400" dirty="0">
                <a:solidFill>
                  <a:schemeClr val="bg1"/>
                </a:solidFill>
              </a:rPr>
              <a:t>희소 오차 항</a:t>
            </a:r>
            <a:r>
              <a:rPr kumimoji="1" lang="en-US" altLang="ko-KR" sz="2400" dirty="0">
                <a:solidFill>
                  <a:schemeClr val="bg1"/>
                </a:solidFill>
              </a:rPr>
              <a:t>”</a:t>
            </a:r>
            <a:r>
              <a:rPr kumimoji="1" lang="ko-KR" altLang="en-US" sz="2400" dirty="0">
                <a:solidFill>
                  <a:schemeClr val="bg1"/>
                </a:solidFill>
              </a:rPr>
              <a:t>을 포함하여 더 </a:t>
            </a:r>
            <a:r>
              <a:rPr kumimoji="1" lang="en-US" altLang="ko-KR" sz="2400" dirty="0">
                <a:solidFill>
                  <a:schemeClr val="bg1"/>
                </a:solidFill>
              </a:rPr>
              <a:t>robust</a:t>
            </a:r>
            <a:r>
              <a:rPr kumimoji="1" lang="ko-KR" altLang="en-US" sz="2400" dirty="0">
                <a:solidFill>
                  <a:schemeClr val="bg1"/>
                </a:solidFill>
              </a:rPr>
              <a:t>한 특징들을 추출할 수 있다</a:t>
            </a:r>
            <a:r>
              <a:rPr kumimoji="1"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kumimoji="1" lang="en-US" altLang="ko-KR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u="sng" dirty="0">
                <a:solidFill>
                  <a:schemeClr val="bg1"/>
                </a:solidFill>
              </a:rPr>
              <a:t>차원 선택에서의 유연성</a:t>
            </a:r>
            <a:br>
              <a:rPr kumimoji="1" lang="en-US" altLang="ko-KR" sz="2400" u="sng" dirty="0">
                <a:solidFill>
                  <a:schemeClr val="bg1"/>
                </a:solidFill>
              </a:rPr>
            </a:br>
            <a:r>
              <a:rPr kumimoji="1" lang="en-US" altLang="ko-KR" sz="2400" dirty="0">
                <a:solidFill>
                  <a:schemeClr val="bg1"/>
                </a:solidFill>
              </a:rPr>
              <a:t>PCA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2400" dirty="0">
                <a:solidFill>
                  <a:schemeClr val="bg1"/>
                </a:solidFill>
              </a:rPr>
              <a:t> 이용해 투영된 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저차원</a:t>
            </a:r>
            <a:r>
              <a:rPr kumimoji="1" lang="ko-KR" altLang="en-US" sz="2400" dirty="0">
                <a:solidFill>
                  <a:schemeClr val="bg1"/>
                </a:solidFill>
              </a:rPr>
              <a:t> 공간에서 원본 데이터의 주요 정보를 유지함</a:t>
            </a:r>
            <a:r>
              <a:rPr kumimoji="1" lang="en-US" altLang="ko-KR" sz="24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872C9F-AA58-18ED-E025-91F173F2920A}"/>
              </a:ext>
            </a:extLst>
          </p:cNvPr>
          <p:cNvCxnSpPr/>
          <p:nvPr/>
        </p:nvCxnSpPr>
        <p:spPr>
          <a:xfrm>
            <a:off x="7543800" y="3695700"/>
            <a:ext cx="2286000" cy="0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7865A5-D2E0-A4CC-47D7-AA62FC24432D}"/>
              </a:ext>
            </a:extLst>
          </p:cNvPr>
          <p:cNvCxnSpPr>
            <a:cxnSpLocks/>
          </p:cNvCxnSpPr>
          <p:nvPr/>
        </p:nvCxnSpPr>
        <p:spPr>
          <a:xfrm>
            <a:off x="8455269" y="6667500"/>
            <a:ext cx="1377461" cy="0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0A77D8F-5B4C-3521-87AF-AF709359AEEE}"/>
              </a:ext>
            </a:extLst>
          </p:cNvPr>
          <p:cNvCxnSpPr>
            <a:cxnSpLocks/>
          </p:cNvCxnSpPr>
          <p:nvPr/>
        </p:nvCxnSpPr>
        <p:spPr>
          <a:xfrm>
            <a:off x="8068275" y="9029700"/>
            <a:ext cx="1761525" cy="0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85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914400"/>
            <a:ext cx="520700" cy="9029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500" y="1739900"/>
            <a:ext cx="4152900" cy="1231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005F14-3D39-7CA3-EA30-64AD2EFFFB59}"/>
              </a:ext>
            </a:extLst>
          </p:cNvPr>
          <p:cNvSpPr txBox="1"/>
          <p:nvPr/>
        </p:nvSpPr>
        <p:spPr>
          <a:xfrm>
            <a:off x="2260600" y="4000500"/>
            <a:ext cx="1272733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ko-KR" sz="4000" dirty="0">
                <a:solidFill>
                  <a:schemeClr val="bg1"/>
                </a:solidFill>
              </a:rPr>
              <a:t>RSLDA</a:t>
            </a:r>
            <a:r>
              <a:rPr kumimoji="1" lang="ko-KR" altLang="en-US" sz="40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4000" dirty="0">
                <a:solidFill>
                  <a:schemeClr val="bg1"/>
                </a:solidFill>
              </a:rPr>
              <a:t> 이용해 </a:t>
            </a:r>
            <a:r>
              <a:rPr kumimoji="1" lang="en-US" altLang="ko-KR" sz="4000" dirty="0" err="1">
                <a:solidFill>
                  <a:schemeClr val="bg1"/>
                </a:solidFill>
              </a:rPr>
              <a:t>pizza_not_pizza</a:t>
            </a:r>
            <a:r>
              <a:rPr kumimoji="1" lang="en-US" altLang="ko-KR" sz="4000" dirty="0">
                <a:solidFill>
                  <a:schemeClr val="bg1"/>
                </a:solidFill>
              </a:rPr>
              <a:t> </a:t>
            </a:r>
            <a:r>
              <a:rPr kumimoji="1" lang="ko-KR" altLang="en-US" sz="4000" dirty="0">
                <a:solidFill>
                  <a:schemeClr val="bg1"/>
                </a:solidFill>
              </a:rPr>
              <a:t>데이터 분류 성능 측정</a:t>
            </a:r>
            <a:endParaRPr kumimoji="1" lang="en-US" altLang="ko-KR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ko-KR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ko-KR" altLang="en-US" sz="4000" dirty="0">
                <a:solidFill>
                  <a:schemeClr val="bg1"/>
                </a:solidFill>
              </a:rPr>
              <a:t>기존 </a:t>
            </a:r>
            <a:r>
              <a:rPr kumimoji="1" lang="en-US" altLang="ko-KR" sz="4000" dirty="0">
                <a:solidFill>
                  <a:schemeClr val="bg1"/>
                </a:solidFill>
              </a:rPr>
              <a:t>LDA</a:t>
            </a:r>
            <a:r>
              <a:rPr kumimoji="1" lang="ko-KR" altLang="en-US" sz="4000" dirty="0">
                <a:solidFill>
                  <a:schemeClr val="bg1"/>
                </a:solidFill>
              </a:rPr>
              <a:t>와 </a:t>
            </a:r>
            <a:r>
              <a:rPr kumimoji="1" lang="en-US" altLang="ko-KR" sz="4000" dirty="0">
                <a:solidFill>
                  <a:schemeClr val="bg1"/>
                </a:solidFill>
              </a:rPr>
              <a:t>RSLDA</a:t>
            </a:r>
            <a:r>
              <a:rPr kumimoji="1" lang="ko-KR" altLang="en-US" sz="4000" dirty="0">
                <a:solidFill>
                  <a:schemeClr val="bg1"/>
                </a:solidFill>
              </a:rPr>
              <a:t>의 성능 비교 분석</a:t>
            </a:r>
            <a:endParaRPr kumimoji="1" lang="en-US" altLang="ko-KR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ko-KR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ko-KR" sz="4000" dirty="0">
                <a:solidFill>
                  <a:schemeClr val="bg1"/>
                </a:solidFill>
              </a:rPr>
              <a:t>RSLDA</a:t>
            </a:r>
            <a:r>
              <a:rPr kumimoji="1" lang="ko-KR" altLang="en-US" sz="4000" dirty="0">
                <a:solidFill>
                  <a:schemeClr val="bg1"/>
                </a:solidFill>
              </a:rPr>
              <a:t> 성능 개선 시도</a:t>
            </a:r>
            <a:endParaRPr kumimoji="1" lang="en-US" altLang="ko-K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248</Words>
  <Application>Microsoft Macintosh PowerPoint</Application>
  <PresentationFormat>사용자 지정</PresentationFormat>
  <Paragraphs>41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대진 이</cp:lastModifiedBy>
  <cp:revision>34</cp:revision>
  <dcterms:created xsi:type="dcterms:W3CDTF">2006-08-16T00:00:00Z</dcterms:created>
  <dcterms:modified xsi:type="dcterms:W3CDTF">2024-06-02T14:02:47Z</dcterms:modified>
</cp:coreProperties>
</file>