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2" r:id="rId2"/>
    <p:sldId id="303" r:id="rId3"/>
    <p:sldId id="304" r:id="rId4"/>
    <p:sldId id="285" r:id="rId5"/>
    <p:sldId id="286" r:id="rId6"/>
    <p:sldId id="307" r:id="rId7"/>
    <p:sldId id="308" r:id="rId8"/>
    <p:sldId id="309" r:id="rId9"/>
    <p:sldId id="310" r:id="rId10"/>
  </p:sldIdLst>
  <p:sldSz cx="12192000" cy="6858000"/>
  <p:notesSz cx="6858000" cy="9144000"/>
  <p:embeddedFontLst>
    <p:embeddedFont>
      <p:font typeface="Amazon Ember" panose="020B0603020204020204" pitchFamily="34" charset="0"/>
      <p:regular r:id="rId13"/>
      <p:bold r:id="rId14"/>
      <p:italic r:id="rId15"/>
      <p:boldItalic r:id="rId16"/>
    </p:embeddedFont>
    <p:embeddedFont>
      <p:font typeface="Amazon Ember Display" panose="020B060302020402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yden, Shannon" initials="DS" lastIdx="1" clrIdx="0">
    <p:extLst>
      <p:ext uri="{19B8F6BF-5375-455C-9EA6-DF929625EA0E}">
        <p15:presenceInfo xmlns:p15="http://schemas.microsoft.com/office/powerpoint/2012/main" userId="S-1-5-21-1407069837-2091007605-538272213-39364416" providerId="AD"/>
      </p:ext>
    </p:extLst>
  </p:cmAuthor>
  <p:cmAuthor id="2" name="Strom, Hilary" initials="SH" lastIdx="1" clrIdx="1">
    <p:extLst>
      <p:ext uri="{19B8F6BF-5375-455C-9EA6-DF929625EA0E}">
        <p15:presenceInfo xmlns:p15="http://schemas.microsoft.com/office/powerpoint/2012/main" userId="S-1-5-21-1407069837-2091007605-538272213-413045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CF"/>
    <a:srgbClr val="FF9900"/>
    <a:srgbClr val="FFBBC6"/>
    <a:srgbClr val="FEDCFF"/>
    <a:srgbClr val="BBF8FF"/>
    <a:srgbClr val="000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2" autoAdjust="0"/>
    <p:restoredTop sz="65068" autoAdjust="0"/>
  </p:normalViewPr>
  <p:slideViewPr>
    <p:cSldViewPr snapToGrid="0">
      <p:cViewPr varScale="1">
        <p:scale>
          <a:sx n="80" d="100"/>
          <a:sy n="80" d="100"/>
        </p:scale>
        <p:origin x="2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0B3F9-42E9-426B-B3D2-D6012D7491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C71F7584-9745-40DA-BD49-9A41A97B2D2E}" type="slidenum">
              <a:rPr lang="en-US" sz="1000" smtClean="0"/>
              <a:pPr algn="ctr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292530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457200"/>
            <a:ext cx="5981700" cy="33647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19100" y="4197679"/>
            <a:ext cx="6000750" cy="43288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9431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/>
            </a:lvl1pPr>
          </a:lstStyle>
          <a:p>
            <a:fld id="{A3D89E5F-BEEF-42A1-A57B-E5A736D511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7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Aft>
        <a:spcPts val="3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5425" indent="-106363" algn="l" defTabSz="914400" rtl="0" eaLnBrk="1" latinLnBrk="0" hangingPunct="1">
      <a:spcAft>
        <a:spcPts val="3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63550" indent="-119063" algn="l" defTabSz="914400" rtl="0" eaLnBrk="1" latinLnBrk="0" hangingPunct="1">
      <a:spcAft>
        <a:spcPts val="3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47713" indent="-119063" algn="l" defTabSz="914400" rtl="0" eaLnBrk="1" latinLnBrk="0" hangingPunct="1">
      <a:spcAft>
        <a:spcPts val="3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73138" indent="-117475" algn="l" defTabSz="914400" rtl="0" eaLnBrk="1" latinLnBrk="0" hangingPunct="1">
      <a:spcAft>
        <a:spcPts val="3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2160" userDrawn="1">
          <p15:clr>
            <a:srgbClr val="F26B43"/>
          </p15:clr>
        </p15:guide>
        <p15:guide id="2" orient="horz" pos="2880" userDrawn="1">
          <p15:clr>
            <a:srgbClr val="F26B43"/>
          </p15:clr>
        </p15:guide>
        <p15:guide id="3" pos="264" userDrawn="1">
          <p15:clr>
            <a:srgbClr val="F26B43"/>
          </p15:clr>
        </p15:guide>
        <p15:guide id="4" pos="4056" userDrawn="1">
          <p15:clr>
            <a:srgbClr val="F26B43"/>
          </p15:clr>
        </p15:guide>
        <p15:guide id="5" orient="horz" pos="288" userDrawn="1">
          <p15:clr>
            <a:srgbClr val="F26B43"/>
          </p15:clr>
        </p15:guide>
        <p15:guide id="6" orient="horz" pos="264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8150" y="457200"/>
            <a:ext cx="5981700" cy="3363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89E5F-BEEF-42A1-A57B-E5A736D5119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8CF9-BF86-4458-BFA4-38F0F2DB98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22A18-A983-4477-9CE2-E889A780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7BCE-DF1C-9941-A12E-A31A5F71AD93}" type="datetime1">
              <a:rPr lang="en-US" smtClean="0"/>
              <a:t>8/30/25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B6389-19E6-4677-81FB-25CCEB0E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07AE9-2A8E-446F-AC5C-E522F1C0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9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6CC99-EC41-4647-BD17-9EFC9AA4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14401"/>
            <a:ext cx="10972800" cy="535531"/>
          </a:xfrm>
          <a:prstGeom prst="rect">
            <a:avLst/>
          </a:prstGeom>
        </p:spPr>
        <p:txBody>
          <a:bodyPr vert="horz" wrap="square" lIns="0" tIns="45720" rIns="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28EF9-1BCD-42D2-8B21-6150BBD86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18983"/>
            <a:ext cx="10972800" cy="2203680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84D14-2EC8-4252-96DA-F75A75EAF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953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C29CE-3041-7140-9BA9-DCB3249F163A}" type="datetime1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B18F2-2506-4A8B-983C-1A77A245E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9532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5A29-F4EF-4A12-9095-1B88A1BD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9200" y="6289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fld id="{EB4B8DE2-A4E8-46E4-8BBF-D75455EFF3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AB08AA2C-B509-4BA9-B3D5-46E288298CEC}"/>
              </a:ext>
            </a:extLst>
          </p:cNvPr>
          <p:cNvSpPr txBox="1">
            <a:spLocks/>
          </p:cNvSpPr>
          <p:nvPr userDrawn="1"/>
        </p:nvSpPr>
        <p:spPr>
          <a:xfrm>
            <a:off x="609600" y="324282"/>
            <a:ext cx="10972800" cy="241300"/>
          </a:xfrm>
          <a:prstGeom prst="rect">
            <a:avLst/>
          </a:prstGeom>
          <a:solidFill>
            <a:schemeClr val="bg2"/>
          </a:solidFill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90000"/>
              <a:buFont typeface="Amazon Ember" panose="020B0603020204020204" pitchFamily="34" charset="0"/>
              <a:buNone/>
              <a:defRPr sz="1000" b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0" dirty="0">
                <a:latin typeface="Amazon Ember Display" panose="020F0603020204020204" pitchFamily="34" charset="0"/>
              </a:rPr>
              <a:t>Understand model contextual protocol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D4F7D2-009A-40A3-9C6D-5D576E0365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6335089"/>
            <a:ext cx="348827" cy="208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BF6DFD-A462-4357-D3E4-531016E878C3}"/>
              </a:ext>
            </a:extLst>
          </p:cNvPr>
          <p:cNvSpPr txBox="1"/>
          <p:nvPr userDrawn="1"/>
        </p:nvSpPr>
        <p:spPr>
          <a:xfrm>
            <a:off x="1141084" y="6389813"/>
            <a:ext cx="26420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tx2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</a:t>
            </a:r>
            <a:fld id="{C09C7244-04FA-4945-8501-81AE75998B9F}" type="datetimeyyyy">
              <a:rPr lang="en-US" sz="600" smtClean="0">
                <a:solidFill>
                  <a:schemeClr val="tx2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2025</a:t>
            </a:fld>
            <a:r>
              <a:rPr lang="en-US" sz="600" dirty="0">
                <a:solidFill>
                  <a:schemeClr val="tx2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, Amazon Web Services, Inc. 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71148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Amazon Ember Display" panose="020F06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SzPct val="90000"/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mazon Ember Display" panose="020F0603020204020204" pitchFamily="34" charset="0"/>
          <a:ea typeface="+mn-ea"/>
          <a:cs typeface="+mn-cs"/>
        </a:defRPr>
      </a:lvl1pPr>
      <a:lvl2pPr marL="51435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SzPct val="90000"/>
        <a:buFont typeface="Wingdings" panose="05000000000000000000" pitchFamily="2" charset="2"/>
        <a:buChar char="§"/>
        <a:defRPr sz="2400" kern="1200" baseline="0">
          <a:solidFill>
            <a:schemeClr val="tx1"/>
          </a:solidFill>
          <a:latin typeface="Amazon Ember Display" panose="020F0603020204020204" pitchFamily="34" charset="0"/>
          <a:ea typeface="+mn-ea"/>
          <a:cs typeface="+mn-cs"/>
        </a:defRPr>
      </a:lvl2pPr>
      <a:lvl3pPr marL="85725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mazon Ember" panose="020B0603020204020204" pitchFamily="34" charset="0"/>
        <a:buChar char="–"/>
        <a:defRPr sz="2000" kern="1200" baseline="0">
          <a:solidFill>
            <a:schemeClr val="tx1"/>
          </a:solidFill>
          <a:latin typeface="Amazon Ember Display" panose="020F0603020204020204" pitchFamily="34" charset="0"/>
          <a:ea typeface="+mn-ea"/>
          <a:cs typeface="+mn-cs"/>
        </a:defRPr>
      </a:lvl3pPr>
      <a:lvl4pPr marL="1030288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mazon Ember Display" panose="020F0603020204020204" pitchFamily="34" charset="0"/>
          <a:ea typeface="+mn-ea"/>
          <a:cs typeface="+mn-cs"/>
        </a:defRPr>
      </a:lvl4pPr>
      <a:lvl5pPr marL="1201738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mazon Ember Display" panose="020F06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orient="horz" pos="192" userDrawn="1">
          <p15:clr>
            <a:srgbClr val="F26B43"/>
          </p15:clr>
        </p15:guide>
        <p15:guide id="4" orient="horz" pos="3912" userDrawn="1">
          <p15:clr>
            <a:srgbClr val="F26B43"/>
          </p15:clr>
        </p15:guide>
        <p15:guide id="5" orient="horz" pos="1080" userDrawn="1">
          <p15:clr>
            <a:srgbClr val="F26B43"/>
          </p15:clr>
        </p15:guide>
        <p15:guide id="6" orient="horz" pos="5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svg"/><Relationship Id="rId7" Type="http://schemas.openxmlformats.org/officeDocument/2006/relationships/image" Target="../media/image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3.sv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52EA74-0760-0BBA-189F-D19C5A0A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Function calling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40051-969B-1E3B-2A92-C1CFC7211EA7}"/>
              </a:ext>
            </a:extLst>
          </p:cNvPr>
          <p:cNvSpPr txBox="1"/>
          <p:nvPr/>
        </p:nvSpPr>
        <p:spPr>
          <a:xfrm>
            <a:off x="609600" y="1579418"/>
            <a:ext cx="762000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TH" dirty="0"/>
              <a:t>LLMs decides which functions to call and how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22F875-D2F2-37C6-62DB-D30A7BCCB59E}"/>
              </a:ext>
            </a:extLst>
          </p:cNvPr>
          <p:cNvSpPr/>
          <p:nvPr/>
        </p:nvSpPr>
        <p:spPr>
          <a:xfrm>
            <a:off x="712518" y="2220685"/>
            <a:ext cx="3396343" cy="4018749"/>
          </a:xfrm>
          <a:prstGeom prst="roundRect">
            <a:avLst>
              <a:gd name="adj" fmla="val 662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rtlCol="0" anchor="t"/>
          <a:lstStyle/>
          <a:p>
            <a:pPr algn="ctr"/>
            <a:r>
              <a:rPr lang="en-TH" b="1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ACA0F0E-3EAC-4A78-CC0C-5072FF2C37D5}"/>
              </a:ext>
            </a:extLst>
          </p:cNvPr>
          <p:cNvSpPr/>
          <p:nvPr/>
        </p:nvSpPr>
        <p:spPr>
          <a:xfrm>
            <a:off x="938152" y="2826327"/>
            <a:ext cx="3040082" cy="391886"/>
          </a:xfrm>
          <a:prstGeom prst="round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720" tIns="45720" rIns="45720"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App code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418961C-B7D4-8411-A371-914D3B3B1750}"/>
              </a:ext>
            </a:extLst>
          </p:cNvPr>
          <p:cNvSpPr/>
          <p:nvPr/>
        </p:nvSpPr>
        <p:spPr>
          <a:xfrm>
            <a:off x="1059116" y="4789099"/>
            <a:ext cx="1401288" cy="1306286"/>
          </a:xfrm>
          <a:prstGeom prst="round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720" tIns="45720" rIns="45720" rtlCol="0" anchor="t"/>
          <a:lstStyle/>
          <a:p>
            <a:pPr algn="ctr"/>
            <a:r>
              <a:rPr lang="en-TH" sz="1600" dirty="0">
                <a:solidFill>
                  <a:schemeClr val="tx1"/>
                </a:solidFill>
              </a:rPr>
              <a:t>LLM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B53FC8D-D74A-3DF6-5683-E947E8EA9249}"/>
              </a:ext>
            </a:extLst>
          </p:cNvPr>
          <p:cNvSpPr/>
          <p:nvPr/>
        </p:nvSpPr>
        <p:spPr>
          <a:xfrm>
            <a:off x="1160056" y="5240361"/>
            <a:ext cx="1199407" cy="74814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720" tIns="45720" rIns="45720"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Function calling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A29BD09-3419-DF68-386A-7959FD46631F}"/>
              </a:ext>
            </a:extLst>
          </p:cNvPr>
          <p:cNvSpPr/>
          <p:nvPr/>
        </p:nvSpPr>
        <p:spPr>
          <a:xfrm>
            <a:off x="2131621" y="3747263"/>
            <a:ext cx="837210" cy="290348"/>
          </a:xfrm>
          <a:prstGeom prst="round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720" tIns="45720" rIns="45720" rtlCol="0" anchor="t"/>
          <a:lstStyle/>
          <a:p>
            <a:pPr algn="ctr"/>
            <a:r>
              <a:rPr lang="en-TH" sz="1100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CD3E872-D54C-921E-3A7A-85D6F44938FB}"/>
              </a:ext>
            </a:extLst>
          </p:cNvPr>
          <p:cNvSpPr/>
          <p:nvPr/>
        </p:nvSpPr>
        <p:spPr>
          <a:xfrm>
            <a:off x="3057896" y="3747263"/>
            <a:ext cx="837210" cy="290348"/>
          </a:xfrm>
          <a:prstGeom prst="round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720" tIns="45720" rIns="45720" rtlCol="0" anchor="t"/>
          <a:lstStyle/>
          <a:p>
            <a:pPr algn="ctr"/>
            <a:r>
              <a:rPr lang="en-TH" sz="1100" dirty="0">
                <a:solidFill>
                  <a:schemeClr val="tx1"/>
                </a:solidFill>
              </a:rPr>
              <a:t>Function 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184DCE-B92F-F337-CC45-E02D14E8D637}"/>
              </a:ext>
            </a:extLst>
          </p:cNvPr>
          <p:cNvCxnSpPr>
            <a:cxnSpLocks/>
          </p:cNvCxnSpPr>
          <p:nvPr/>
        </p:nvCxnSpPr>
        <p:spPr>
          <a:xfrm>
            <a:off x="1522252" y="3218213"/>
            <a:ext cx="0" cy="1570886"/>
          </a:xfrm>
          <a:prstGeom prst="straightConnector1">
            <a:avLst/>
          </a:prstGeom>
          <a:ln w="1905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A4DED8-8DA0-6623-7A28-5BD9F4BCAAA4}"/>
              </a:ext>
            </a:extLst>
          </p:cNvPr>
          <p:cNvCxnSpPr>
            <a:cxnSpLocks/>
          </p:cNvCxnSpPr>
          <p:nvPr/>
        </p:nvCxnSpPr>
        <p:spPr>
          <a:xfrm>
            <a:off x="1734028" y="3222605"/>
            <a:ext cx="0" cy="1566494"/>
          </a:xfrm>
          <a:prstGeom prst="straightConnector1">
            <a:avLst/>
          </a:prstGeom>
          <a:ln w="19050" cap="rnd">
            <a:solidFill>
              <a:schemeClr val="tx1"/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CA09DB-1BCF-6D9D-9DC6-F96067DA5E81}"/>
              </a:ext>
            </a:extLst>
          </p:cNvPr>
          <p:cNvCxnSpPr>
            <a:cxnSpLocks/>
          </p:cNvCxnSpPr>
          <p:nvPr/>
        </p:nvCxnSpPr>
        <p:spPr>
          <a:xfrm>
            <a:off x="2460404" y="3265714"/>
            <a:ext cx="0" cy="466181"/>
          </a:xfrm>
          <a:prstGeom prst="straightConnector1">
            <a:avLst/>
          </a:prstGeom>
          <a:ln w="1905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630D4E-F4DB-015C-B345-5AFE216D1D11}"/>
              </a:ext>
            </a:extLst>
          </p:cNvPr>
          <p:cNvCxnSpPr>
            <a:cxnSpLocks/>
          </p:cNvCxnSpPr>
          <p:nvPr/>
        </p:nvCxnSpPr>
        <p:spPr>
          <a:xfrm>
            <a:off x="2618392" y="3233581"/>
            <a:ext cx="0" cy="470123"/>
          </a:xfrm>
          <a:prstGeom prst="straightConnector1">
            <a:avLst/>
          </a:prstGeom>
          <a:ln w="19050" cap="rnd">
            <a:solidFill>
              <a:schemeClr val="tx1"/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FEE4133-895A-D5AC-4C94-B77233CBFC83}"/>
              </a:ext>
            </a:extLst>
          </p:cNvPr>
          <p:cNvGrpSpPr/>
          <p:nvPr/>
        </p:nvGrpSpPr>
        <p:grpSpPr>
          <a:xfrm>
            <a:off x="2433540" y="3267971"/>
            <a:ext cx="1190177" cy="461665"/>
            <a:chOff x="2433540" y="3267971"/>
            <a:chExt cx="1190177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8AA3ADE-E3C3-0197-889B-CB627DC03029}"/>
                </a:ext>
              </a:extLst>
            </p:cNvPr>
            <p:cNvSpPr txBox="1"/>
            <p:nvPr/>
          </p:nvSpPr>
          <p:spPr>
            <a:xfrm>
              <a:off x="2755421" y="3267971"/>
              <a:ext cx="868296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TH" sz="1200" dirty="0"/>
                <a:t>Call chosen function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080FA7A-B39E-97C4-C3CF-E4DC88DA1494}"/>
                </a:ext>
              </a:extLst>
            </p:cNvPr>
            <p:cNvSpPr/>
            <p:nvPr/>
          </p:nvSpPr>
          <p:spPr>
            <a:xfrm>
              <a:off x="2433540" y="3352820"/>
              <a:ext cx="233371" cy="2333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rtlCol="0" anchor="ctr"/>
            <a:lstStyle/>
            <a:p>
              <a:pPr algn="ctr"/>
              <a:r>
                <a:rPr lang="en-TH" sz="1200" dirty="0">
                  <a:solidFill>
                    <a:schemeClr val="bg2"/>
                  </a:solidFill>
                </a:rPr>
                <a:t>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CC67260-63B2-131B-C04F-FDC3EE27E65E}"/>
              </a:ext>
            </a:extLst>
          </p:cNvPr>
          <p:cNvSpPr txBox="1"/>
          <p:nvPr/>
        </p:nvSpPr>
        <p:spPr>
          <a:xfrm>
            <a:off x="1840370" y="4227715"/>
            <a:ext cx="170696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TH" sz="1200" dirty="0"/>
              <a:t>Get back chosen function a</a:t>
            </a:r>
            <a:r>
              <a:rPr lang="en-US" sz="1200" dirty="0" err="1"/>
              <a:t>nd</a:t>
            </a:r>
            <a:r>
              <a:rPr lang="en-TH" sz="1200" dirty="0"/>
              <a:t> parameters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3D8F43-AF31-5D69-8066-E113494B3FFD}"/>
              </a:ext>
            </a:extLst>
          </p:cNvPr>
          <p:cNvGrpSpPr/>
          <p:nvPr/>
        </p:nvGrpSpPr>
        <p:grpSpPr>
          <a:xfrm>
            <a:off x="573058" y="3320818"/>
            <a:ext cx="933376" cy="1404360"/>
            <a:chOff x="573058" y="3320818"/>
            <a:chExt cx="933376" cy="140436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710F0F-576E-EF8A-5AB0-B61E01AD83D5}"/>
                </a:ext>
              </a:extLst>
            </p:cNvPr>
            <p:cNvSpPr txBox="1"/>
            <p:nvPr/>
          </p:nvSpPr>
          <p:spPr>
            <a:xfrm>
              <a:off x="573058" y="3524849"/>
              <a:ext cx="933376" cy="120032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TH" sz="1200" dirty="0"/>
                <a:t>Provide various function descriptions and the user request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D4698EF-F07D-5FA5-7785-4EE74BB39091}"/>
                </a:ext>
              </a:extLst>
            </p:cNvPr>
            <p:cNvSpPr/>
            <p:nvPr/>
          </p:nvSpPr>
          <p:spPr>
            <a:xfrm>
              <a:off x="1272124" y="3320818"/>
              <a:ext cx="233371" cy="23337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rtlCol="0" anchor="ctr"/>
            <a:lstStyle/>
            <a:p>
              <a:pPr algn="ctr"/>
              <a:r>
                <a:rPr lang="en-TH" sz="1200" dirty="0">
                  <a:solidFill>
                    <a:schemeClr val="bg2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57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76EA5-6E7D-DDD0-45E9-BE60237B1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7A063C-ECF0-EDD5-F2CD-B43E30BD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Agents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5B937-8AD4-D3C6-F9FF-E9B8D025BCE1}"/>
              </a:ext>
            </a:extLst>
          </p:cNvPr>
          <p:cNvSpPr txBox="1"/>
          <p:nvPr/>
        </p:nvSpPr>
        <p:spPr>
          <a:xfrm>
            <a:off x="609600" y="1579418"/>
            <a:ext cx="762000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TH" dirty="0"/>
              <a:t>Let Agent chooses the functions, and also execute them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AE8A897-768B-4AA4-B6D5-492858D7E84F}"/>
              </a:ext>
            </a:extLst>
          </p:cNvPr>
          <p:cNvSpPr/>
          <p:nvPr/>
        </p:nvSpPr>
        <p:spPr>
          <a:xfrm>
            <a:off x="712518" y="2220685"/>
            <a:ext cx="3396343" cy="4018749"/>
          </a:xfrm>
          <a:prstGeom prst="roundRect">
            <a:avLst>
              <a:gd name="adj" fmla="val 662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rtlCol="0" anchor="t"/>
          <a:lstStyle/>
          <a:p>
            <a:pPr algn="ctr"/>
            <a:r>
              <a:rPr lang="en-TH" b="1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FF1F653-5F20-875F-CDA9-E9F805D2825C}"/>
              </a:ext>
            </a:extLst>
          </p:cNvPr>
          <p:cNvSpPr/>
          <p:nvPr/>
        </p:nvSpPr>
        <p:spPr>
          <a:xfrm>
            <a:off x="938152" y="2826327"/>
            <a:ext cx="3040082" cy="391886"/>
          </a:xfrm>
          <a:prstGeom prst="round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720" tIns="45720" rIns="45720"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App code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6F3C41-D485-7CE6-574F-4C642AF45BED}"/>
              </a:ext>
            </a:extLst>
          </p:cNvPr>
          <p:cNvSpPr/>
          <p:nvPr/>
        </p:nvSpPr>
        <p:spPr>
          <a:xfrm>
            <a:off x="1065424" y="5698882"/>
            <a:ext cx="837210" cy="290348"/>
          </a:xfrm>
          <a:prstGeom prst="round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720" tIns="45720" rIns="45720" rtlCol="0" anchor="t"/>
          <a:lstStyle/>
          <a:p>
            <a:pPr algn="ctr"/>
            <a:r>
              <a:rPr lang="en-TH" sz="1100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242CAB-627B-6C20-775C-6A4E97D03B1E}"/>
              </a:ext>
            </a:extLst>
          </p:cNvPr>
          <p:cNvSpPr/>
          <p:nvPr/>
        </p:nvSpPr>
        <p:spPr>
          <a:xfrm>
            <a:off x="2294003" y="3233979"/>
            <a:ext cx="292822" cy="2928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rtlCol="0" anchor="ctr"/>
          <a:lstStyle/>
          <a:p>
            <a:pPr algn="ctr"/>
            <a:r>
              <a:rPr lang="en-TH" sz="14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32033F2-AF96-D5E3-43F5-B1BBBE474783}"/>
              </a:ext>
            </a:extLst>
          </p:cNvPr>
          <p:cNvSpPr/>
          <p:nvPr/>
        </p:nvSpPr>
        <p:spPr>
          <a:xfrm>
            <a:off x="938152" y="3553422"/>
            <a:ext cx="3040082" cy="1725159"/>
          </a:xfrm>
          <a:prstGeom prst="roundRect">
            <a:avLst>
              <a:gd name="adj" fmla="val 10029"/>
            </a:avLst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720" tIns="45720" rIns="45720" rtlCol="0" anchor="t"/>
          <a:lstStyle/>
          <a:p>
            <a:pPr algn="ctr"/>
            <a:r>
              <a:rPr lang="en-TH" sz="1600" b="1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1DDFE53-4EAB-B21D-1CAC-BD3D44C9E57A}"/>
              </a:ext>
            </a:extLst>
          </p:cNvPr>
          <p:cNvSpPr/>
          <p:nvPr/>
        </p:nvSpPr>
        <p:spPr>
          <a:xfrm>
            <a:off x="1008993" y="3888633"/>
            <a:ext cx="2885089" cy="1306286"/>
          </a:xfrm>
          <a:prstGeom prst="round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720" tIns="45720" rIns="45720" rtlCol="0" anchor="t"/>
          <a:lstStyle/>
          <a:p>
            <a:pPr algn="ctr"/>
            <a:r>
              <a:rPr lang="en-TH" sz="1600" dirty="0">
                <a:solidFill>
                  <a:schemeClr val="tx1"/>
                </a:solidFill>
              </a:rPr>
              <a:t>LLM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88900BE-55A6-72DE-79E5-94FD4CA67941}"/>
              </a:ext>
            </a:extLst>
          </p:cNvPr>
          <p:cNvSpPr/>
          <p:nvPr/>
        </p:nvSpPr>
        <p:spPr>
          <a:xfrm>
            <a:off x="1160056" y="4279167"/>
            <a:ext cx="2547851" cy="79732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720" tIns="45720" rIns="45720"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Function calling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039CF4-5660-3BBA-22C6-A25986FBBB03}"/>
              </a:ext>
            </a:extLst>
          </p:cNvPr>
          <p:cNvSpPr/>
          <p:nvPr/>
        </p:nvSpPr>
        <p:spPr>
          <a:xfrm>
            <a:off x="2294003" y="5338676"/>
            <a:ext cx="292822" cy="2928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rtlCol="0" anchor="ctr"/>
          <a:lstStyle/>
          <a:p>
            <a:pPr algn="ctr"/>
            <a:r>
              <a:rPr lang="en-TH" sz="14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FCC3A5A-B29A-118C-0BB5-0F20BEEDD9D5}"/>
              </a:ext>
            </a:extLst>
          </p:cNvPr>
          <p:cNvSpPr/>
          <p:nvPr/>
        </p:nvSpPr>
        <p:spPr>
          <a:xfrm>
            <a:off x="2011355" y="5698882"/>
            <a:ext cx="837210" cy="290348"/>
          </a:xfrm>
          <a:prstGeom prst="round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720" tIns="45720" rIns="45720" rtlCol="0" anchor="t"/>
          <a:lstStyle/>
          <a:p>
            <a:pPr algn="ctr"/>
            <a:r>
              <a:rPr lang="en-TH" sz="1100" dirty="0">
                <a:solidFill>
                  <a:schemeClr val="tx1"/>
                </a:solidFill>
              </a:rPr>
              <a:t>Function 2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414B020-AA0D-6E6F-C623-D9417E3FDAAD}"/>
              </a:ext>
            </a:extLst>
          </p:cNvPr>
          <p:cNvSpPr/>
          <p:nvPr/>
        </p:nvSpPr>
        <p:spPr>
          <a:xfrm>
            <a:off x="2957286" y="5698882"/>
            <a:ext cx="837210" cy="290348"/>
          </a:xfrm>
          <a:prstGeom prst="round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720" tIns="45720" rIns="45720" rtlCol="0" anchor="t"/>
          <a:lstStyle/>
          <a:p>
            <a:pPr algn="ctr"/>
            <a:r>
              <a:rPr lang="en-TH" sz="1100" dirty="0">
                <a:solidFill>
                  <a:schemeClr val="tx1"/>
                </a:solidFill>
              </a:rPr>
              <a:t>Function N</a:t>
            </a:r>
          </a:p>
        </p:txBody>
      </p:sp>
    </p:spTree>
    <p:extLst>
      <p:ext uri="{BB962C8B-B14F-4D97-AF65-F5344CB8AC3E}">
        <p14:creationId xmlns:p14="http://schemas.microsoft.com/office/powerpoint/2010/main" val="92358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652D8-6EB0-EF76-7F4E-18F8A06B2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A749FB-3730-288C-EB76-153BF33E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Agents with MCP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F8922B-91FF-8E07-E931-F2D0601F0D56}"/>
              </a:ext>
            </a:extLst>
          </p:cNvPr>
          <p:cNvSpPr txBox="1"/>
          <p:nvPr/>
        </p:nvSpPr>
        <p:spPr>
          <a:xfrm>
            <a:off x="609600" y="1579418"/>
            <a:ext cx="762000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TH" dirty="0"/>
              <a:t>Connect the host (app) to MCP client, and request execution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2F0D7B6-C290-EE10-6C96-CE1C591A935E}"/>
              </a:ext>
            </a:extLst>
          </p:cNvPr>
          <p:cNvSpPr/>
          <p:nvPr/>
        </p:nvSpPr>
        <p:spPr>
          <a:xfrm>
            <a:off x="712518" y="2220685"/>
            <a:ext cx="3396343" cy="4018749"/>
          </a:xfrm>
          <a:prstGeom prst="roundRect">
            <a:avLst>
              <a:gd name="adj" fmla="val 662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rtlCol="0" anchor="t"/>
          <a:lstStyle/>
          <a:p>
            <a:pPr algn="ctr"/>
            <a:r>
              <a:rPr lang="en-TH" b="1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0C17F6-168F-A4B9-335D-46CA5F5FF6CF}"/>
              </a:ext>
            </a:extLst>
          </p:cNvPr>
          <p:cNvSpPr/>
          <p:nvPr/>
        </p:nvSpPr>
        <p:spPr>
          <a:xfrm>
            <a:off x="938152" y="2826327"/>
            <a:ext cx="3040082" cy="391886"/>
          </a:xfrm>
          <a:prstGeom prst="round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720" tIns="45720" rIns="45720"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App code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8EDA1B-C2FB-D676-D378-1C5DA0BB0391}"/>
              </a:ext>
            </a:extLst>
          </p:cNvPr>
          <p:cNvSpPr/>
          <p:nvPr/>
        </p:nvSpPr>
        <p:spPr>
          <a:xfrm>
            <a:off x="2294003" y="3233979"/>
            <a:ext cx="292822" cy="2928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rtlCol="0" anchor="ctr"/>
          <a:lstStyle/>
          <a:p>
            <a:pPr algn="ctr"/>
            <a:r>
              <a:rPr lang="en-TH" sz="14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A527D8D-C072-F7A3-0DC9-17D3835BDF72}"/>
              </a:ext>
            </a:extLst>
          </p:cNvPr>
          <p:cNvSpPr/>
          <p:nvPr/>
        </p:nvSpPr>
        <p:spPr>
          <a:xfrm>
            <a:off x="938152" y="3553422"/>
            <a:ext cx="3040082" cy="1725159"/>
          </a:xfrm>
          <a:prstGeom prst="roundRect">
            <a:avLst>
              <a:gd name="adj" fmla="val 10029"/>
            </a:avLst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720" tIns="45720" rIns="45720" rtlCol="0" anchor="t"/>
          <a:lstStyle/>
          <a:p>
            <a:pPr algn="ctr"/>
            <a:r>
              <a:rPr lang="en-TH" sz="1600" b="1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1B70BF7-E2B7-00CA-1B21-CE32DA7DDF53}"/>
              </a:ext>
            </a:extLst>
          </p:cNvPr>
          <p:cNvSpPr/>
          <p:nvPr/>
        </p:nvSpPr>
        <p:spPr>
          <a:xfrm>
            <a:off x="1008993" y="3888633"/>
            <a:ext cx="2885089" cy="1306286"/>
          </a:xfrm>
          <a:prstGeom prst="round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720" tIns="45720" rIns="45720" rtlCol="0" anchor="t"/>
          <a:lstStyle/>
          <a:p>
            <a:pPr algn="ctr"/>
            <a:r>
              <a:rPr lang="en-TH" sz="1600" dirty="0">
                <a:solidFill>
                  <a:schemeClr val="tx1"/>
                </a:solidFill>
              </a:rPr>
              <a:t>LLM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C41B2B6-470C-D3E9-9C39-FA626E421994}"/>
              </a:ext>
            </a:extLst>
          </p:cNvPr>
          <p:cNvSpPr/>
          <p:nvPr/>
        </p:nvSpPr>
        <p:spPr>
          <a:xfrm>
            <a:off x="1160056" y="4279167"/>
            <a:ext cx="2547851" cy="79732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720" tIns="45720" rIns="45720" rtlCol="0" anchor="ctr"/>
          <a:lstStyle/>
          <a:p>
            <a:pPr algn="ctr"/>
            <a:r>
              <a:rPr lang="en-TH" dirty="0">
                <a:solidFill>
                  <a:schemeClr val="tx1"/>
                </a:solidFill>
              </a:rPr>
              <a:t>Function calling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B857F7-F8E1-062F-D080-1F311ABF1E77}"/>
              </a:ext>
            </a:extLst>
          </p:cNvPr>
          <p:cNvSpPr/>
          <p:nvPr/>
        </p:nvSpPr>
        <p:spPr>
          <a:xfrm>
            <a:off x="4577989" y="4123179"/>
            <a:ext cx="292822" cy="2928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rtlCol="0" anchor="ctr"/>
          <a:lstStyle/>
          <a:p>
            <a:pPr algn="ctr"/>
            <a:r>
              <a:rPr lang="en-TH" sz="14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0CA8BF0-B8B1-3FCC-CBC5-80F608643FB4}"/>
              </a:ext>
            </a:extLst>
          </p:cNvPr>
          <p:cNvSpPr/>
          <p:nvPr/>
        </p:nvSpPr>
        <p:spPr>
          <a:xfrm>
            <a:off x="5337753" y="4279167"/>
            <a:ext cx="2079048" cy="797329"/>
          </a:xfrm>
          <a:prstGeom prst="round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720" tIns="45720" rIns="45720" rtlCol="0" anchor="ctr"/>
          <a:lstStyle/>
          <a:p>
            <a:pPr algn="ctr"/>
            <a:r>
              <a:rPr lang="en-TH" b="1" dirty="0">
                <a:solidFill>
                  <a:schemeClr val="tx1"/>
                </a:solidFill>
              </a:rPr>
              <a:t>MCP Client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F899FD6-796C-2616-F9FA-EA6E58FD6B41}"/>
              </a:ext>
            </a:extLst>
          </p:cNvPr>
          <p:cNvGrpSpPr/>
          <p:nvPr/>
        </p:nvGrpSpPr>
        <p:grpSpPr>
          <a:xfrm>
            <a:off x="8860484" y="4024688"/>
            <a:ext cx="2322523" cy="1306286"/>
            <a:chOff x="8229600" y="3888633"/>
            <a:chExt cx="2322523" cy="1306286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8949499C-1FC4-FF1A-81DB-742F2D34D950}"/>
                </a:ext>
              </a:extLst>
            </p:cNvPr>
            <p:cNvSpPr/>
            <p:nvPr/>
          </p:nvSpPr>
          <p:spPr>
            <a:xfrm>
              <a:off x="8229600" y="3888633"/>
              <a:ext cx="2322523" cy="1306286"/>
            </a:xfrm>
            <a:prstGeom prst="roundRect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" tIns="45720" rIns="45720" rtlCol="0" anchor="t"/>
            <a:lstStyle/>
            <a:p>
              <a:pPr algn="ctr"/>
              <a:r>
                <a:rPr lang="en-TH" b="1" dirty="0">
                  <a:solidFill>
                    <a:schemeClr val="tx1"/>
                  </a:solidFill>
                </a:rPr>
                <a:t>MCP Server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43963B10-36F8-B7F2-91A1-749680A2827A}"/>
                </a:ext>
              </a:extLst>
            </p:cNvPr>
            <p:cNvSpPr/>
            <p:nvPr/>
          </p:nvSpPr>
          <p:spPr>
            <a:xfrm>
              <a:off x="8356600" y="4541776"/>
              <a:ext cx="925146" cy="45369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" tIns="45720" rIns="45720" rtlCol="0" anchor="ctr"/>
            <a:lstStyle/>
            <a:p>
              <a:pPr algn="ctr"/>
              <a:r>
                <a:rPr lang="en-TH" sz="1200" dirty="0">
                  <a:solidFill>
                    <a:schemeClr val="tx1"/>
                  </a:solidFill>
                </a:rPr>
                <a:t>Function 1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B00A1EB-AE09-E919-71A3-F95449E68A4C}"/>
                </a:ext>
              </a:extLst>
            </p:cNvPr>
            <p:cNvSpPr/>
            <p:nvPr/>
          </p:nvSpPr>
          <p:spPr>
            <a:xfrm>
              <a:off x="9410700" y="4541776"/>
              <a:ext cx="925146" cy="45369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" tIns="45720" rIns="45720" rtlCol="0" anchor="ctr"/>
            <a:lstStyle/>
            <a:p>
              <a:pPr algn="ctr"/>
              <a:r>
                <a:rPr lang="en-TH" sz="1200" dirty="0">
                  <a:solidFill>
                    <a:schemeClr val="tx1"/>
                  </a:solidFill>
                </a:rPr>
                <a:t>Function N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2604DB-BD13-882F-946F-050404887213}"/>
              </a:ext>
            </a:extLst>
          </p:cNvPr>
          <p:cNvCxnSpPr/>
          <p:nvPr/>
        </p:nvCxnSpPr>
        <p:spPr>
          <a:xfrm>
            <a:off x="4229100" y="4541776"/>
            <a:ext cx="990600" cy="0"/>
          </a:xfrm>
          <a:prstGeom prst="straightConnector1">
            <a:avLst/>
          </a:prstGeom>
          <a:ln w="1905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4F32F0-1C3E-ADB3-EB6C-848EDD21524F}"/>
              </a:ext>
            </a:extLst>
          </p:cNvPr>
          <p:cNvCxnSpPr>
            <a:cxnSpLocks/>
          </p:cNvCxnSpPr>
          <p:nvPr/>
        </p:nvCxnSpPr>
        <p:spPr>
          <a:xfrm>
            <a:off x="7493000" y="4541776"/>
            <a:ext cx="1231900" cy="0"/>
          </a:xfrm>
          <a:prstGeom prst="straightConnector1">
            <a:avLst/>
          </a:prstGeom>
          <a:ln w="1905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4F9892-72B1-E5A7-4018-902A85E57588}"/>
              </a:ext>
            </a:extLst>
          </p:cNvPr>
          <p:cNvCxnSpPr>
            <a:cxnSpLocks/>
          </p:cNvCxnSpPr>
          <p:nvPr/>
        </p:nvCxnSpPr>
        <p:spPr>
          <a:xfrm>
            <a:off x="7493000" y="4770376"/>
            <a:ext cx="1231900" cy="0"/>
          </a:xfrm>
          <a:prstGeom prst="straightConnector1">
            <a:avLst/>
          </a:prstGeom>
          <a:ln w="19050" cap="rnd">
            <a:solidFill>
              <a:schemeClr val="tx1"/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5DBF59-0CA1-7F74-21D6-FC9402B3FCF3}"/>
              </a:ext>
            </a:extLst>
          </p:cNvPr>
          <p:cNvCxnSpPr>
            <a:cxnSpLocks/>
          </p:cNvCxnSpPr>
          <p:nvPr/>
        </p:nvCxnSpPr>
        <p:spPr>
          <a:xfrm>
            <a:off x="4216400" y="4770376"/>
            <a:ext cx="1003300" cy="0"/>
          </a:xfrm>
          <a:prstGeom prst="straightConnector1">
            <a:avLst/>
          </a:prstGeom>
          <a:ln w="19050" cap="rnd">
            <a:solidFill>
              <a:schemeClr val="tx1"/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1D31729-0BAC-AB80-99E9-7252CDBBD1E4}"/>
              </a:ext>
            </a:extLst>
          </p:cNvPr>
          <p:cNvSpPr/>
          <p:nvPr/>
        </p:nvSpPr>
        <p:spPr>
          <a:xfrm>
            <a:off x="7962539" y="4123179"/>
            <a:ext cx="292822" cy="2928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rtlCol="0" anchor="ctr"/>
          <a:lstStyle/>
          <a:p>
            <a:pPr algn="ctr"/>
            <a:r>
              <a:rPr lang="en-TH" sz="1400" dirty="0">
                <a:solidFill>
                  <a:schemeClr val="bg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1227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69238-A090-6F81-04B9-160932920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FA33-57F5-8CC9-5079-26032F42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The old way of doing GenAI application …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486F8D-B9BA-2C50-3F97-826CB01F017B}"/>
              </a:ext>
            </a:extLst>
          </p:cNvPr>
          <p:cNvGrpSpPr/>
          <p:nvPr/>
        </p:nvGrpSpPr>
        <p:grpSpPr>
          <a:xfrm>
            <a:off x="618250" y="2082136"/>
            <a:ext cx="2954035" cy="914400"/>
            <a:chOff x="6397554" y="2076215"/>
            <a:chExt cx="2954035" cy="914400"/>
          </a:xfrm>
        </p:grpSpPr>
        <p:pic>
          <p:nvPicPr>
            <p:cNvPr id="5" name="Graphic 4" descr="Tools with solid fill">
              <a:extLst>
                <a:ext uri="{FF2B5EF4-FFF2-40B4-BE49-F238E27FC236}">
                  <a16:creationId xmlns:a16="http://schemas.microsoft.com/office/drawing/2014/main" id="{99B4F0A0-FFAE-52AC-75BD-3AD5121B7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97554" y="2076215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A250D4-2446-204D-05D9-BFAEFB999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9239" y="2362380"/>
              <a:ext cx="22923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Tools for agents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BD3A29-4A20-02E1-A345-AA42A513BBF0}"/>
              </a:ext>
            </a:extLst>
          </p:cNvPr>
          <p:cNvGrpSpPr/>
          <p:nvPr/>
        </p:nvGrpSpPr>
        <p:grpSpPr>
          <a:xfrm>
            <a:off x="609600" y="3249593"/>
            <a:ext cx="2962685" cy="917679"/>
            <a:chOff x="6388904" y="3249593"/>
            <a:chExt cx="2962685" cy="917679"/>
          </a:xfrm>
        </p:grpSpPr>
        <p:pic>
          <p:nvPicPr>
            <p:cNvPr id="20" name="Graphic 19" descr="Internet with solid fill">
              <a:extLst>
                <a:ext uri="{FF2B5EF4-FFF2-40B4-BE49-F238E27FC236}">
                  <a16:creationId xmlns:a16="http://schemas.microsoft.com/office/drawing/2014/main" id="{DE6A86DF-B7A6-5BE3-4FC1-10C074150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88904" y="3249593"/>
              <a:ext cx="999391" cy="91767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9E4EF7-E5BB-C724-6141-EEF24D188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9239" y="3542251"/>
              <a:ext cx="22923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Internet search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092005-08D8-4313-1AC2-5DAB8FE8A323}"/>
              </a:ext>
            </a:extLst>
          </p:cNvPr>
          <p:cNvGrpSpPr/>
          <p:nvPr/>
        </p:nvGrpSpPr>
        <p:grpSpPr>
          <a:xfrm>
            <a:off x="657973" y="4426250"/>
            <a:ext cx="2980680" cy="914400"/>
            <a:chOff x="6437277" y="4426250"/>
            <a:chExt cx="2980680" cy="914400"/>
          </a:xfrm>
        </p:grpSpPr>
        <p:pic>
          <p:nvPicPr>
            <p:cNvPr id="19" name="Graphic 18" descr="Database with solid fill">
              <a:extLst>
                <a:ext uri="{FF2B5EF4-FFF2-40B4-BE49-F238E27FC236}">
                  <a16:creationId xmlns:a16="http://schemas.microsoft.com/office/drawing/2014/main" id="{A219ED3B-2A5E-CCF1-4780-512FD9057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37277" y="4426250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24B463-CB4B-0921-819F-4D7DA974D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5607" y="4591062"/>
              <a:ext cx="22923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Database or knowledge base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0FAA6D2-D082-C782-8984-3343C8958339}"/>
              </a:ext>
            </a:extLst>
          </p:cNvPr>
          <p:cNvGrpSpPr/>
          <p:nvPr/>
        </p:nvGrpSpPr>
        <p:grpSpPr>
          <a:xfrm>
            <a:off x="3707934" y="3231868"/>
            <a:ext cx="4263784" cy="1800824"/>
            <a:chOff x="3707934" y="3231868"/>
            <a:chExt cx="4263784" cy="180082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584724D-3F09-BB74-42E5-72B241D45595}"/>
                </a:ext>
              </a:extLst>
            </p:cNvPr>
            <p:cNvGrpSpPr/>
            <p:nvPr/>
          </p:nvGrpSpPr>
          <p:grpSpPr>
            <a:xfrm>
              <a:off x="5679368" y="3231868"/>
              <a:ext cx="2292350" cy="1099760"/>
              <a:chOff x="3397970" y="3120157"/>
              <a:chExt cx="2292350" cy="1099760"/>
            </a:xfrm>
          </p:grpSpPr>
          <p:pic>
            <p:nvPicPr>
              <p:cNvPr id="11" name="Graphic 10" descr="AWS Lambda service icon.">
                <a:extLst>
                  <a:ext uri="{FF2B5EF4-FFF2-40B4-BE49-F238E27FC236}">
                    <a16:creationId xmlns:a16="http://schemas.microsoft.com/office/drawing/2014/main" id="{744B0FAE-AE2D-69E1-946D-F954C9A9BE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 bwMode="auto">
              <a:xfrm>
                <a:off x="4156795" y="3120157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20">
                <a:extLst>
                  <a:ext uri="{FF2B5EF4-FFF2-40B4-BE49-F238E27FC236}">
                    <a16:creationId xmlns:a16="http://schemas.microsoft.com/office/drawing/2014/main" id="{3B95C15B-27DB-EC78-C6EC-DBB8071C68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7970" y="3881363"/>
                <a:ext cx="22923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AWS Lambda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A1570A9-14F7-2CC1-A225-E6205E519E0D}"/>
                </a:ext>
              </a:extLst>
            </p:cNvPr>
            <p:cNvGrpSpPr/>
            <p:nvPr/>
          </p:nvGrpSpPr>
          <p:grpSpPr>
            <a:xfrm>
              <a:off x="3707934" y="3249593"/>
              <a:ext cx="2292350" cy="1783099"/>
              <a:chOff x="3707934" y="3249593"/>
              <a:chExt cx="2292350" cy="1783099"/>
            </a:xfrm>
          </p:grpSpPr>
          <p:sp>
            <p:nvSpPr>
              <p:cNvPr id="27" name="Right Arrow 26">
                <a:extLst>
                  <a:ext uri="{FF2B5EF4-FFF2-40B4-BE49-F238E27FC236}">
                    <a16:creationId xmlns:a16="http://schemas.microsoft.com/office/drawing/2014/main" id="{2EDE19DC-A051-E451-5E5E-36F2BD8ECA7F}"/>
                  </a:ext>
                </a:extLst>
              </p:cNvPr>
              <p:cNvSpPr/>
              <p:nvPr/>
            </p:nvSpPr>
            <p:spPr>
              <a:xfrm>
                <a:off x="4093917" y="3249593"/>
                <a:ext cx="1585451" cy="879623"/>
              </a:xfrm>
              <a:prstGeom prst="rightArrow">
                <a:avLst/>
              </a:prstGeom>
              <a:solidFill>
                <a:schemeClr val="accent5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rtlCol="0" anchor="ctr"/>
              <a:lstStyle/>
              <a:p>
                <a:pPr algn="ctr"/>
                <a:endParaRPr lang="en-TH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229567-78CB-809E-D011-7956B6A94F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7934" y="4294028"/>
                <a:ext cx="2292350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The code for each tool is being configured into Lambda function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831455-1259-78AF-B726-06A0921704B2}"/>
              </a:ext>
            </a:extLst>
          </p:cNvPr>
          <p:cNvGrpSpPr/>
          <p:nvPr/>
        </p:nvGrpSpPr>
        <p:grpSpPr>
          <a:xfrm>
            <a:off x="7650802" y="2559096"/>
            <a:ext cx="4349909" cy="2332572"/>
            <a:chOff x="7650802" y="2559096"/>
            <a:chExt cx="4349909" cy="233257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D0BC6FB-0208-6F83-3E78-7425F95BB8D0}"/>
                </a:ext>
              </a:extLst>
            </p:cNvPr>
            <p:cNvGrpSpPr/>
            <p:nvPr/>
          </p:nvGrpSpPr>
          <p:grpSpPr>
            <a:xfrm>
              <a:off x="9975685" y="2559096"/>
              <a:ext cx="2025026" cy="2332572"/>
              <a:chOff x="1111562" y="2020519"/>
              <a:chExt cx="2025026" cy="2332572"/>
            </a:xfrm>
          </p:grpSpPr>
          <p:pic>
            <p:nvPicPr>
              <p:cNvPr id="13" name="Graphic 12" descr="Amazon Bedrock service icon.">
                <a:extLst>
                  <a:ext uri="{FF2B5EF4-FFF2-40B4-BE49-F238E27FC236}">
                    <a16:creationId xmlns:a16="http://schemas.microsoft.com/office/drawing/2014/main" id="{B36292C9-F55C-4961-0F7E-81EDDE7C6C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1848585" y="2020519"/>
                <a:ext cx="550980" cy="550980"/>
              </a:xfrm>
              <a:prstGeom prst="rect">
                <a:avLst/>
              </a:prstGeom>
            </p:spPr>
          </p:pic>
          <p:pic>
            <p:nvPicPr>
              <p:cNvPr id="9" name="Graphic 8" descr="Robot with solid fill">
                <a:extLst>
                  <a:ext uri="{FF2B5EF4-FFF2-40B4-BE49-F238E27FC236}">
                    <a16:creationId xmlns:a16="http://schemas.microsoft.com/office/drawing/2014/main" id="{E1F7BAF0-2DCF-035D-623F-6256421C3B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402556" y="2571499"/>
                <a:ext cx="1443038" cy="1443038"/>
              </a:xfrm>
              <a:prstGeom prst="rect">
                <a:avLst/>
              </a:prstGeom>
            </p:spPr>
          </p:pic>
          <p:sp>
            <p:nvSpPr>
              <p:cNvPr id="10" name="TextBox 38">
                <a:extLst>
                  <a:ext uri="{FF2B5EF4-FFF2-40B4-BE49-F238E27FC236}">
                    <a16:creationId xmlns:a16="http://schemas.microsoft.com/office/drawing/2014/main" id="{5ECDDDC5-4B75-1B3A-37E8-5D073B2894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1562" y="4014537"/>
                <a:ext cx="202502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Bedrock agent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6F1969E-40CE-AA78-E16C-C2296E65F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0802" y="4307949"/>
              <a:ext cx="229235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Associated the function to Amazon Bedrock Agent</a:t>
              </a:r>
            </a:p>
          </p:txBody>
        </p:sp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48A8FDD6-B98C-C2FD-D9A9-10933CE1A6B5}"/>
                </a:ext>
              </a:extLst>
            </p:cNvPr>
            <p:cNvSpPr/>
            <p:nvPr/>
          </p:nvSpPr>
          <p:spPr>
            <a:xfrm>
              <a:off x="8004251" y="3249593"/>
              <a:ext cx="1585451" cy="879623"/>
            </a:xfrm>
            <a:prstGeom prst="rightArrow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rtlCol="0" anchor="ctr"/>
            <a:lstStyle/>
            <a:p>
              <a:pPr algn="ctr"/>
              <a:endParaRPr lang="en-TH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E58ADF3-D154-4D93-DA61-40F67E489BEA}"/>
              </a:ext>
            </a:extLst>
          </p:cNvPr>
          <p:cNvSpPr txBox="1"/>
          <p:nvPr/>
        </p:nvSpPr>
        <p:spPr>
          <a:xfrm>
            <a:off x="609600" y="5542671"/>
            <a:ext cx="11100117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TH" sz="2000" dirty="0"/>
              <a:t>Now, you can see that the tools for agent are embedding in Lambda function </a:t>
            </a:r>
          </a:p>
          <a:p>
            <a:pPr algn="ctr"/>
            <a:r>
              <a:rPr lang="en-TH" sz="2000" dirty="0"/>
              <a:t> -- think of </a:t>
            </a:r>
            <a:r>
              <a:rPr lang="en-TH" sz="2000" b="1" dirty="0">
                <a:solidFill>
                  <a:schemeClr val="accent1"/>
                </a:solidFill>
              </a:rPr>
              <a:t>scaling</a:t>
            </a:r>
            <a:r>
              <a:rPr lang="en-TH" sz="2000" dirty="0"/>
              <a:t>, and how you </a:t>
            </a:r>
            <a:r>
              <a:rPr lang="en-TH" sz="2000" b="1" dirty="0">
                <a:solidFill>
                  <a:schemeClr val="accent1"/>
                </a:solidFill>
              </a:rPr>
              <a:t>manage</a:t>
            </a:r>
            <a:r>
              <a:rPr lang="en-TH" sz="2000" dirty="0"/>
              <a:t> the tools --</a:t>
            </a:r>
          </a:p>
          <a:p>
            <a:pPr algn="ctr"/>
            <a:endParaRPr lang="en-TH" sz="2000" dirty="0"/>
          </a:p>
        </p:txBody>
      </p:sp>
    </p:spTree>
    <p:extLst>
      <p:ext uri="{BB962C8B-B14F-4D97-AF65-F5344CB8AC3E}">
        <p14:creationId xmlns:p14="http://schemas.microsoft.com/office/powerpoint/2010/main" val="341368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327D2-2EAC-A46F-658A-796807685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841D-9A60-D1E1-FC87-3616EAA6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… and now with MCP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4463FE-45AA-0549-E60A-269529440357}"/>
              </a:ext>
            </a:extLst>
          </p:cNvPr>
          <p:cNvGrpSpPr/>
          <p:nvPr/>
        </p:nvGrpSpPr>
        <p:grpSpPr>
          <a:xfrm>
            <a:off x="4253608" y="3079558"/>
            <a:ext cx="1365865" cy="1257748"/>
            <a:chOff x="3260791" y="2992094"/>
            <a:chExt cx="1365865" cy="1257748"/>
          </a:xfrm>
        </p:grpSpPr>
        <p:pic>
          <p:nvPicPr>
            <p:cNvPr id="4" name="Graphic 24" descr="Source code resource icon for the General Icons category.">
              <a:extLst>
                <a:ext uri="{FF2B5EF4-FFF2-40B4-BE49-F238E27FC236}">
                  <a16:creationId xmlns:a16="http://schemas.microsoft.com/office/drawing/2014/main" id="{B922840B-807A-2459-CA09-C75AB6F828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>
              <a:off x="3501240" y="2992094"/>
              <a:ext cx="873812" cy="873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25">
              <a:extLst>
                <a:ext uri="{FF2B5EF4-FFF2-40B4-BE49-F238E27FC236}">
                  <a16:creationId xmlns:a16="http://schemas.microsoft.com/office/drawing/2014/main" id="{FADC7B20-1DE9-537F-95EE-93498097E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0791" y="3911288"/>
              <a:ext cx="136586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MCP server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636EA2-9FAD-60D1-17ED-6F9511B302BC}"/>
              </a:ext>
            </a:extLst>
          </p:cNvPr>
          <p:cNvGrpSpPr/>
          <p:nvPr/>
        </p:nvGrpSpPr>
        <p:grpSpPr>
          <a:xfrm>
            <a:off x="7046498" y="3079558"/>
            <a:ext cx="1365865" cy="1257748"/>
            <a:chOff x="6651105" y="2992094"/>
            <a:chExt cx="1365865" cy="1257748"/>
          </a:xfrm>
        </p:grpSpPr>
        <p:pic>
          <p:nvPicPr>
            <p:cNvPr id="6" name="Graphic 24" descr="Source code resource icon for the General Icons category.">
              <a:extLst>
                <a:ext uri="{FF2B5EF4-FFF2-40B4-BE49-F238E27FC236}">
                  <a16:creationId xmlns:a16="http://schemas.microsoft.com/office/drawing/2014/main" id="{11CC6B57-B609-825C-83E7-0D0B7102AE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>
              <a:off x="6891554" y="2992094"/>
              <a:ext cx="873812" cy="873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25">
              <a:extLst>
                <a:ext uri="{FF2B5EF4-FFF2-40B4-BE49-F238E27FC236}">
                  <a16:creationId xmlns:a16="http://schemas.microsoft.com/office/drawing/2014/main" id="{097763DE-273A-FD20-C0E0-D272DD65F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1105" y="3911288"/>
              <a:ext cx="136586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MCP client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8E28277-2718-1B96-51BA-3ECDEFCB26AF}"/>
              </a:ext>
            </a:extLst>
          </p:cNvPr>
          <p:cNvGrpSpPr/>
          <p:nvPr/>
        </p:nvGrpSpPr>
        <p:grpSpPr>
          <a:xfrm>
            <a:off x="455788" y="2082136"/>
            <a:ext cx="2954035" cy="914400"/>
            <a:chOff x="6397554" y="2076215"/>
            <a:chExt cx="2954035" cy="914400"/>
          </a:xfrm>
        </p:grpSpPr>
        <p:pic>
          <p:nvPicPr>
            <p:cNvPr id="10" name="Graphic 9" descr="Tools with solid fill">
              <a:extLst>
                <a:ext uri="{FF2B5EF4-FFF2-40B4-BE49-F238E27FC236}">
                  <a16:creationId xmlns:a16="http://schemas.microsoft.com/office/drawing/2014/main" id="{C0C12748-AAA7-EB57-BA15-2E64F82EB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97554" y="2076215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9896E2-31D5-78A3-E661-871E1D209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9239" y="2362380"/>
              <a:ext cx="22923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Tools for agents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BB2298-EC96-797B-9354-02029F79C42E}"/>
              </a:ext>
            </a:extLst>
          </p:cNvPr>
          <p:cNvGrpSpPr/>
          <p:nvPr/>
        </p:nvGrpSpPr>
        <p:grpSpPr>
          <a:xfrm>
            <a:off x="447138" y="3249593"/>
            <a:ext cx="2962685" cy="917679"/>
            <a:chOff x="6388904" y="3249593"/>
            <a:chExt cx="2962685" cy="917679"/>
          </a:xfrm>
        </p:grpSpPr>
        <p:pic>
          <p:nvPicPr>
            <p:cNvPr id="13" name="Graphic 12" descr="Internet with solid fill">
              <a:extLst>
                <a:ext uri="{FF2B5EF4-FFF2-40B4-BE49-F238E27FC236}">
                  <a16:creationId xmlns:a16="http://schemas.microsoft.com/office/drawing/2014/main" id="{6C8E4F0E-356C-C29A-E49C-19944E148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88904" y="3249593"/>
              <a:ext cx="999391" cy="91767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BE8791-0A9E-880B-10A8-2E4EC509D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9239" y="3542251"/>
              <a:ext cx="22923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Internet search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AC8631-7712-3B0F-9EFC-5411FF057F8D}"/>
              </a:ext>
            </a:extLst>
          </p:cNvPr>
          <p:cNvGrpSpPr/>
          <p:nvPr/>
        </p:nvGrpSpPr>
        <p:grpSpPr>
          <a:xfrm>
            <a:off x="495511" y="4426250"/>
            <a:ext cx="2980680" cy="914400"/>
            <a:chOff x="6437277" y="4426250"/>
            <a:chExt cx="2980680" cy="914400"/>
          </a:xfrm>
        </p:grpSpPr>
        <p:pic>
          <p:nvPicPr>
            <p:cNvPr id="16" name="Graphic 15" descr="Database with solid fill">
              <a:extLst>
                <a:ext uri="{FF2B5EF4-FFF2-40B4-BE49-F238E27FC236}">
                  <a16:creationId xmlns:a16="http://schemas.microsoft.com/office/drawing/2014/main" id="{A6BD0232-9CDB-FD8C-4EFB-104640AC9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37277" y="4426250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39EB5E-56AB-C3B1-9D75-60DA6AE02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5607" y="4591062"/>
              <a:ext cx="22923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Database or knowledge base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5CD954-E36C-8936-5211-0A12299E51C6}"/>
              </a:ext>
            </a:extLst>
          </p:cNvPr>
          <p:cNvGrpSpPr/>
          <p:nvPr/>
        </p:nvGrpSpPr>
        <p:grpSpPr>
          <a:xfrm>
            <a:off x="9163693" y="1407792"/>
            <a:ext cx="2292350" cy="1299063"/>
            <a:chOff x="8747008" y="1790040"/>
            <a:chExt cx="2292350" cy="1299063"/>
          </a:xfrm>
        </p:grpSpPr>
        <p:pic>
          <p:nvPicPr>
            <p:cNvPr id="8" name="Graphic 7" descr="Amazon Bedrock service icon.">
              <a:extLst>
                <a:ext uri="{FF2B5EF4-FFF2-40B4-BE49-F238E27FC236}">
                  <a16:creationId xmlns:a16="http://schemas.microsoft.com/office/drawing/2014/main" id="{0286ADDD-ECD3-667C-AC7A-55A643754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9418479" y="1790040"/>
              <a:ext cx="949409" cy="94940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29A007-4582-235A-487F-3A8CA4E77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7008" y="2750549"/>
              <a:ext cx="22923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Agent 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EF4F37D-B4DC-1D19-4506-7F689BA36AD9}"/>
              </a:ext>
            </a:extLst>
          </p:cNvPr>
          <p:cNvGrpSpPr/>
          <p:nvPr/>
        </p:nvGrpSpPr>
        <p:grpSpPr>
          <a:xfrm>
            <a:off x="9163693" y="3079558"/>
            <a:ext cx="2292350" cy="1299063"/>
            <a:chOff x="8747008" y="1790040"/>
            <a:chExt cx="2292350" cy="1299063"/>
          </a:xfrm>
        </p:grpSpPr>
        <p:pic>
          <p:nvPicPr>
            <p:cNvPr id="23" name="Graphic 22" descr="Amazon Bedrock service icon.">
              <a:extLst>
                <a:ext uri="{FF2B5EF4-FFF2-40B4-BE49-F238E27FC236}">
                  <a16:creationId xmlns:a16="http://schemas.microsoft.com/office/drawing/2014/main" id="{69C63B58-2E58-7FFF-0D01-301688CBE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9418479" y="1790040"/>
              <a:ext cx="949409" cy="94940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FF80EE7-6BD8-3B75-5E9E-60474CA3E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7008" y="2750549"/>
              <a:ext cx="22923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Agent 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0BEFD39-A597-6C9C-AF50-878A459E2C49}"/>
              </a:ext>
            </a:extLst>
          </p:cNvPr>
          <p:cNvGrpSpPr/>
          <p:nvPr/>
        </p:nvGrpSpPr>
        <p:grpSpPr>
          <a:xfrm>
            <a:off x="9163693" y="4697343"/>
            <a:ext cx="2292350" cy="1299063"/>
            <a:chOff x="8747008" y="1790040"/>
            <a:chExt cx="2292350" cy="1299063"/>
          </a:xfrm>
        </p:grpSpPr>
        <p:pic>
          <p:nvPicPr>
            <p:cNvPr id="26" name="Graphic 25" descr="Amazon Bedrock service icon.">
              <a:extLst>
                <a:ext uri="{FF2B5EF4-FFF2-40B4-BE49-F238E27FC236}">
                  <a16:creationId xmlns:a16="http://schemas.microsoft.com/office/drawing/2014/main" id="{F9B24AE8-4B91-FB11-379A-DFF209553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9418479" y="1790040"/>
              <a:ext cx="949409" cy="94940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8D33A9-AA3F-58D1-C8AE-E34F1842E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7008" y="2750549"/>
              <a:ext cx="22923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Agent C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D10CD0-C594-C2CB-E93D-3BC494B3A23C}"/>
              </a:ext>
            </a:extLst>
          </p:cNvPr>
          <p:cNvCxnSpPr>
            <a:stCxn id="11" idx="3"/>
          </p:cNvCxnSpPr>
          <p:nvPr/>
        </p:nvCxnSpPr>
        <p:spPr>
          <a:xfrm>
            <a:off x="3409823" y="2537578"/>
            <a:ext cx="843785" cy="843785"/>
          </a:xfrm>
          <a:prstGeom prst="straightConnector1">
            <a:avLst/>
          </a:prstGeom>
          <a:ln w="1905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FF65FF-B23A-5377-A4A0-554A1B1BAB3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409823" y="3711528"/>
            <a:ext cx="843785" cy="0"/>
          </a:xfrm>
          <a:prstGeom prst="straightConnector1">
            <a:avLst/>
          </a:prstGeom>
          <a:ln w="1905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4B059C-A24B-5C84-0AF3-0ADE8EC4E872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476191" y="3953370"/>
            <a:ext cx="790520" cy="930080"/>
          </a:xfrm>
          <a:prstGeom prst="straightConnector1">
            <a:avLst/>
          </a:prstGeom>
          <a:ln w="1905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311BA4-CD4E-A5D8-D8E4-3967243998DB}"/>
              </a:ext>
            </a:extLst>
          </p:cNvPr>
          <p:cNvCxnSpPr>
            <a:cxnSpLocks/>
          </p:cNvCxnSpPr>
          <p:nvPr/>
        </p:nvCxnSpPr>
        <p:spPr>
          <a:xfrm>
            <a:off x="5479183" y="3534836"/>
            <a:ext cx="1667205" cy="0"/>
          </a:xfrm>
          <a:prstGeom prst="straightConnector1">
            <a:avLst/>
          </a:prstGeom>
          <a:ln w="28575" cap="rnd">
            <a:solidFill>
              <a:schemeClr val="accent3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6DB2D6-1F43-2BCD-EE79-44F71EFEFC6B}"/>
              </a:ext>
            </a:extLst>
          </p:cNvPr>
          <p:cNvCxnSpPr>
            <a:cxnSpLocks/>
          </p:cNvCxnSpPr>
          <p:nvPr/>
        </p:nvCxnSpPr>
        <p:spPr>
          <a:xfrm flipH="1">
            <a:off x="8412363" y="1913847"/>
            <a:ext cx="1409698" cy="1165711"/>
          </a:xfrm>
          <a:prstGeom prst="straightConnector1">
            <a:avLst/>
          </a:prstGeom>
          <a:ln w="1905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3BED8E-D67F-4787-322C-9C6D6923A161}"/>
              </a:ext>
            </a:extLst>
          </p:cNvPr>
          <p:cNvCxnSpPr>
            <a:cxnSpLocks/>
          </p:cNvCxnSpPr>
          <p:nvPr/>
        </p:nvCxnSpPr>
        <p:spPr>
          <a:xfrm flipH="1">
            <a:off x="8488559" y="3554263"/>
            <a:ext cx="1257305" cy="0"/>
          </a:xfrm>
          <a:prstGeom prst="straightConnector1">
            <a:avLst/>
          </a:prstGeom>
          <a:ln w="1905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3F36CB-0F17-6220-3AFF-D57A9FA6CF12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8488558" y="4028967"/>
            <a:ext cx="1346606" cy="1143081"/>
          </a:xfrm>
          <a:prstGeom prst="straightConnector1">
            <a:avLst/>
          </a:prstGeom>
          <a:ln w="1905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146FBD-A01E-5DBA-EDE8-7FD141DD5984}"/>
              </a:ext>
            </a:extLst>
          </p:cNvPr>
          <p:cNvSpPr txBox="1"/>
          <p:nvPr/>
        </p:nvSpPr>
        <p:spPr>
          <a:xfrm>
            <a:off x="2756517" y="5289418"/>
            <a:ext cx="2722666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TH" dirty="0"/>
              <a:t>Tool and logic are embedded in MCP server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1C5822-7887-8740-379A-B1C3981F6066}"/>
              </a:ext>
            </a:extLst>
          </p:cNvPr>
          <p:cNvSpPr txBox="1"/>
          <p:nvPr/>
        </p:nvSpPr>
        <p:spPr>
          <a:xfrm>
            <a:off x="6825789" y="5286582"/>
            <a:ext cx="2722666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TH" dirty="0"/>
              <a:t>Agent / LLM automatically discover the tool from MCP server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31F9BC-C9B9-659D-966E-37EE7CCC92E3}"/>
              </a:ext>
            </a:extLst>
          </p:cNvPr>
          <p:cNvCxnSpPr/>
          <p:nvPr/>
        </p:nvCxnSpPr>
        <p:spPr>
          <a:xfrm>
            <a:off x="6314105" y="2928880"/>
            <a:ext cx="0" cy="1175168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921B84D-A62D-DEC4-B78E-05EB7FC32906}"/>
              </a:ext>
            </a:extLst>
          </p:cNvPr>
          <p:cNvSpPr txBox="1"/>
          <p:nvPr/>
        </p:nvSpPr>
        <p:spPr>
          <a:xfrm>
            <a:off x="4905473" y="3655943"/>
            <a:ext cx="2722666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TH" sz="1400" dirty="0"/>
              <a:t>JSON-RPC</a:t>
            </a:r>
          </a:p>
        </p:txBody>
      </p:sp>
    </p:spTree>
    <p:extLst>
      <p:ext uri="{BB962C8B-B14F-4D97-AF65-F5344CB8AC3E}">
        <p14:creationId xmlns:p14="http://schemas.microsoft.com/office/powerpoint/2010/main" val="38440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5A5A-D0C8-CA90-DE17-10AD36D7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Use Amazon Bedrock Inline agents for MCP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9FFD0-64B6-8DBD-735F-0EA766F3DB57}"/>
              </a:ext>
            </a:extLst>
          </p:cNvPr>
          <p:cNvSpPr/>
          <p:nvPr/>
        </p:nvSpPr>
        <p:spPr>
          <a:xfrm>
            <a:off x="2965622" y="1726659"/>
            <a:ext cx="2780270" cy="42169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rtlCol="0" anchor="ctr"/>
          <a:lstStyle/>
          <a:p>
            <a:pPr algn="ctr"/>
            <a:endParaRPr lang="en-TH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F507AD-080D-59CE-33B4-4BB6DB7F75D3}"/>
              </a:ext>
            </a:extLst>
          </p:cNvPr>
          <p:cNvGrpSpPr/>
          <p:nvPr/>
        </p:nvGrpSpPr>
        <p:grpSpPr>
          <a:xfrm>
            <a:off x="930876" y="3055368"/>
            <a:ext cx="1095632" cy="1095632"/>
            <a:chOff x="930876" y="2881184"/>
            <a:chExt cx="1095632" cy="1095632"/>
          </a:xfrm>
        </p:grpSpPr>
        <p:pic>
          <p:nvPicPr>
            <p:cNvPr id="6" name="Graphic 5" descr="Internet with solid fill">
              <a:extLst>
                <a:ext uri="{FF2B5EF4-FFF2-40B4-BE49-F238E27FC236}">
                  <a16:creationId xmlns:a16="http://schemas.microsoft.com/office/drawing/2014/main" id="{08FE81E0-8744-EDD5-8135-1B6FB8D92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0876" y="2881184"/>
              <a:ext cx="1095632" cy="109563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4498B8-73DD-4937-9B5B-3A05E685D00E}"/>
                </a:ext>
              </a:extLst>
            </p:cNvPr>
            <p:cNvSpPr/>
            <p:nvPr/>
          </p:nvSpPr>
          <p:spPr>
            <a:xfrm>
              <a:off x="1234440" y="3190240"/>
              <a:ext cx="467360" cy="3454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rtlCol="0" anchor="ctr"/>
            <a:lstStyle/>
            <a:p>
              <a:pPr algn="ctr"/>
              <a:endParaRPr lang="en-TH" dirty="0">
                <a:solidFill>
                  <a:schemeClr val="bg1"/>
                </a:solidFill>
              </a:endParaRPr>
            </a:p>
          </p:txBody>
        </p:sp>
        <p:pic>
          <p:nvPicPr>
            <p:cNvPr id="8" name="Graphic 24" descr="Programming language resource icon for the General Icons category.">
              <a:extLst>
                <a:ext uri="{FF2B5EF4-FFF2-40B4-BE49-F238E27FC236}">
                  <a16:creationId xmlns:a16="http://schemas.microsoft.com/office/drawing/2014/main" id="{CFEF6894-D720-F1AE-0146-7890BBA31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1291212" y="3180080"/>
              <a:ext cx="353815" cy="353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" name="Graphic 10" descr="Amazon Bedrock service icon.">
            <a:extLst>
              <a:ext uri="{FF2B5EF4-FFF2-40B4-BE49-F238E27FC236}">
                <a16:creationId xmlns:a16="http://schemas.microsoft.com/office/drawing/2014/main" id="{54A63CEB-4EA1-B79C-5C3A-D78681296D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847344" y="2274629"/>
            <a:ext cx="867407" cy="8674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F4F3DDC-732D-D763-FD6B-1B1FC59F7EAF}"/>
              </a:ext>
            </a:extLst>
          </p:cNvPr>
          <p:cNvSpPr/>
          <p:nvPr/>
        </p:nvSpPr>
        <p:spPr>
          <a:xfrm>
            <a:off x="7880522" y="1726659"/>
            <a:ext cx="2780270" cy="239515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rtlCol="0" anchor="ctr"/>
          <a:lstStyle/>
          <a:p>
            <a:pPr algn="ctr"/>
            <a:endParaRPr lang="en-TH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54305A-A7EB-4716-4B1C-18EC0479B4A3}"/>
              </a:ext>
            </a:extLst>
          </p:cNvPr>
          <p:cNvSpPr txBox="1"/>
          <p:nvPr/>
        </p:nvSpPr>
        <p:spPr>
          <a:xfrm>
            <a:off x="3008543" y="1773564"/>
            <a:ext cx="269442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TH" b="1" dirty="0">
                <a:solidFill>
                  <a:schemeClr val="accent3"/>
                </a:solidFill>
              </a:rPr>
              <a:t>Environment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574BBC-76D5-E4B2-99E4-A173559C8874}"/>
              </a:ext>
            </a:extLst>
          </p:cNvPr>
          <p:cNvSpPr txBox="1"/>
          <p:nvPr/>
        </p:nvSpPr>
        <p:spPr>
          <a:xfrm>
            <a:off x="7933834" y="1773564"/>
            <a:ext cx="269442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TH" b="1" dirty="0">
                <a:solidFill>
                  <a:schemeClr val="accent3"/>
                </a:solidFill>
              </a:rPr>
              <a:t>AWS Cloud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53112F-E4B4-552D-F078-80D6FF206233}"/>
              </a:ext>
            </a:extLst>
          </p:cNvPr>
          <p:cNvSpPr txBox="1"/>
          <p:nvPr/>
        </p:nvSpPr>
        <p:spPr>
          <a:xfrm>
            <a:off x="8309498" y="3252418"/>
            <a:ext cx="1922318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TH" sz="1600" dirty="0"/>
              <a:t>Amazon Bedrock Inline Agent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6454F3-BAC9-8B1F-76E7-80D0E3D067C7}"/>
              </a:ext>
            </a:extLst>
          </p:cNvPr>
          <p:cNvGrpSpPr/>
          <p:nvPr/>
        </p:nvGrpSpPr>
        <p:grpSpPr>
          <a:xfrm>
            <a:off x="7880522" y="4628725"/>
            <a:ext cx="2780270" cy="1314874"/>
            <a:chOff x="7880522" y="4530600"/>
            <a:chExt cx="2780270" cy="131487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430EF2-96B3-10FE-7F61-52699F8D4E37}"/>
                </a:ext>
              </a:extLst>
            </p:cNvPr>
            <p:cNvSpPr/>
            <p:nvPr/>
          </p:nvSpPr>
          <p:spPr>
            <a:xfrm>
              <a:off x="7880522" y="4530600"/>
              <a:ext cx="2780270" cy="1314874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rtlCol="0" anchor="ctr"/>
            <a:lstStyle/>
            <a:p>
              <a:pPr algn="ctr"/>
              <a:endParaRPr lang="en-TH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127DCD-39EA-2B41-342D-4487FFD14537}"/>
                </a:ext>
              </a:extLst>
            </p:cNvPr>
            <p:cNvSpPr txBox="1"/>
            <p:nvPr/>
          </p:nvSpPr>
          <p:spPr>
            <a:xfrm>
              <a:off x="7933834" y="5021746"/>
              <a:ext cx="2694428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TH" sz="1600" dirty="0"/>
                <a:t>External APIs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DAA67BD-F66E-3BE3-9D1D-A2540E83BA3D}"/>
              </a:ext>
            </a:extLst>
          </p:cNvPr>
          <p:cNvSpPr/>
          <p:nvPr/>
        </p:nvSpPr>
        <p:spPr>
          <a:xfrm>
            <a:off x="3428953" y="2274629"/>
            <a:ext cx="1859973" cy="5616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rtlCol="0" anchor="ctr"/>
          <a:lstStyle/>
          <a:p>
            <a:pPr algn="ctr"/>
            <a:r>
              <a:rPr lang="en-TH" sz="1600" dirty="0">
                <a:solidFill>
                  <a:schemeClr val="tx1"/>
                </a:solidFill>
              </a:rPr>
              <a:t>Agent Configurations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999762-5B9B-5455-AA4E-4494F133F270}"/>
              </a:ext>
            </a:extLst>
          </p:cNvPr>
          <p:cNvSpPr/>
          <p:nvPr/>
        </p:nvSpPr>
        <p:spPr>
          <a:xfrm>
            <a:off x="3262746" y="3325074"/>
            <a:ext cx="2182090" cy="5616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rtlCol="0" anchor="ctr"/>
          <a:lstStyle/>
          <a:p>
            <a:pPr algn="ctr"/>
            <a:r>
              <a:rPr lang="en-TH" sz="1600" dirty="0">
                <a:solidFill>
                  <a:schemeClr val="tx1"/>
                </a:solidFill>
              </a:rPr>
              <a:t>Inline Agent SDK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FDB568-EFFB-F393-91BA-52B47AC41062}"/>
              </a:ext>
            </a:extLst>
          </p:cNvPr>
          <p:cNvSpPr/>
          <p:nvPr/>
        </p:nvSpPr>
        <p:spPr>
          <a:xfrm>
            <a:off x="3262746" y="4753234"/>
            <a:ext cx="2182090" cy="716065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rtlCol="0" anchor="ctr"/>
          <a:lstStyle/>
          <a:p>
            <a:pPr algn="ctr"/>
            <a:r>
              <a:rPr lang="en-TH" sz="1400" dirty="0">
                <a:solidFill>
                  <a:schemeClr val="tx1"/>
                </a:solidFill>
              </a:rPr>
              <a:t>Model Context Protocol (MCP) Servers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1F17E2-ED30-D023-1239-184772345E23}"/>
              </a:ext>
            </a:extLst>
          </p:cNvPr>
          <p:cNvCxnSpPr>
            <a:cxnSpLocks/>
          </p:cNvCxnSpPr>
          <p:nvPr/>
        </p:nvCxnSpPr>
        <p:spPr>
          <a:xfrm>
            <a:off x="3844636" y="3886684"/>
            <a:ext cx="0" cy="866550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78D235-8FCF-FE4F-5E94-C8B993E16F1D}"/>
              </a:ext>
            </a:extLst>
          </p:cNvPr>
          <p:cNvCxnSpPr>
            <a:cxnSpLocks/>
          </p:cNvCxnSpPr>
          <p:nvPr/>
        </p:nvCxnSpPr>
        <p:spPr>
          <a:xfrm>
            <a:off x="4821382" y="3886684"/>
            <a:ext cx="0" cy="866550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10BF899-92BE-D465-AA49-9D5A86F438C1}"/>
              </a:ext>
            </a:extLst>
          </p:cNvPr>
          <p:cNvSpPr txBox="1"/>
          <p:nvPr/>
        </p:nvSpPr>
        <p:spPr>
          <a:xfrm>
            <a:off x="3190010" y="4148006"/>
            <a:ext cx="644236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TH" sz="1400" dirty="0"/>
              <a:t>Invoke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2DEF21-4DB0-E005-78FC-2CCBE85D35B3}"/>
              </a:ext>
            </a:extLst>
          </p:cNvPr>
          <p:cNvSpPr txBox="1"/>
          <p:nvPr/>
        </p:nvSpPr>
        <p:spPr>
          <a:xfrm>
            <a:off x="4908518" y="4148006"/>
            <a:ext cx="866419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TH" sz="1400" dirty="0"/>
              <a:t>Response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26B0E6-A7AF-406B-D654-841A9DCB4235}"/>
              </a:ext>
            </a:extLst>
          </p:cNvPr>
          <p:cNvCxnSpPr>
            <a:endCxn id="19" idx="1"/>
          </p:cNvCxnSpPr>
          <p:nvPr/>
        </p:nvCxnSpPr>
        <p:spPr>
          <a:xfrm flipV="1">
            <a:off x="2026508" y="2555434"/>
            <a:ext cx="1402445" cy="989371"/>
          </a:xfrm>
          <a:prstGeom prst="straightConnector1">
            <a:avLst/>
          </a:prstGeom>
          <a:ln w="1905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895514-D8B6-D22E-4305-87FBCE80400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026508" y="3605879"/>
            <a:ext cx="1236238" cy="0"/>
          </a:xfrm>
          <a:prstGeom prst="straightConnector1">
            <a:avLst/>
          </a:prstGeom>
          <a:ln w="1905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1A2F69-1234-8213-EF3C-7C740E913D8E}"/>
              </a:ext>
            </a:extLst>
          </p:cNvPr>
          <p:cNvCxnSpPr>
            <a:stCxn id="20" idx="3"/>
          </p:cNvCxnSpPr>
          <p:nvPr/>
        </p:nvCxnSpPr>
        <p:spPr>
          <a:xfrm flipV="1">
            <a:off x="5444836" y="2708332"/>
            <a:ext cx="3402508" cy="897547"/>
          </a:xfrm>
          <a:prstGeom prst="straightConnector1">
            <a:avLst/>
          </a:prstGeom>
          <a:ln w="19050" cap="rnd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9DE507-0489-CCBE-F3DE-75B6DBFFD7A4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>
            <a:off x="5444836" y="5111267"/>
            <a:ext cx="2435686" cy="174895"/>
          </a:xfrm>
          <a:prstGeom prst="straightConnector1">
            <a:avLst/>
          </a:prstGeom>
          <a:ln w="19050" cap="rnd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72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757A-4764-FD4B-072A-B8E5B869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Request flow using Agents with MCP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5DF7E3-F40A-AC59-1A7D-819B4650BB5A}"/>
              </a:ext>
            </a:extLst>
          </p:cNvPr>
          <p:cNvGrpSpPr/>
          <p:nvPr/>
        </p:nvGrpSpPr>
        <p:grpSpPr>
          <a:xfrm>
            <a:off x="890155" y="1698269"/>
            <a:ext cx="1600200" cy="4422312"/>
            <a:chOff x="609600" y="1698269"/>
            <a:chExt cx="1600200" cy="44223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2CBC6A-D8FC-37CC-AFC1-E2F367472641}"/>
                </a:ext>
              </a:extLst>
            </p:cNvPr>
            <p:cNvSpPr/>
            <p:nvPr/>
          </p:nvSpPr>
          <p:spPr>
            <a:xfrm>
              <a:off x="609600" y="1698269"/>
              <a:ext cx="1600200" cy="7352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rtlCol="0" anchor="ctr"/>
            <a:lstStyle/>
            <a:p>
              <a:pPr algn="ctr"/>
              <a:r>
                <a:rPr lang="en-TH" sz="1600" b="1" dirty="0">
                  <a:solidFill>
                    <a:schemeClr val="bg1"/>
                  </a:solidFill>
                </a:rPr>
                <a:t>User App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AA3AF15-4695-EE00-C16F-9C492F751E27}"/>
                </a:ext>
              </a:extLst>
            </p:cNvPr>
            <p:cNvCxnSpPr>
              <a:stCxn id="6" idx="2"/>
            </p:cNvCxnSpPr>
            <p:nvPr/>
          </p:nvCxnSpPr>
          <p:spPr>
            <a:xfrm>
              <a:off x="1409700" y="2433484"/>
              <a:ext cx="0" cy="3687097"/>
            </a:xfrm>
            <a:prstGeom prst="line">
              <a:avLst/>
            </a:prstGeom>
            <a:ln w="1905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CB6F440-B327-A44B-8A26-82E12BB7C312}"/>
              </a:ext>
            </a:extLst>
          </p:cNvPr>
          <p:cNvGrpSpPr/>
          <p:nvPr/>
        </p:nvGrpSpPr>
        <p:grpSpPr>
          <a:xfrm>
            <a:off x="3889664" y="1698269"/>
            <a:ext cx="1600200" cy="4422312"/>
            <a:chOff x="609600" y="1698269"/>
            <a:chExt cx="1600200" cy="44223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01779D-5CFE-BC6C-776F-6F5C30BE6582}"/>
                </a:ext>
              </a:extLst>
            </p:cNvPr>
            <p:cNvSpPr/>
            <p:nvPr/>
          </p:nvSpPr>
          <p:spPr>
            <a:xfrm>
              <a:off x="609600" y="1698269"/>
              <a:ext cx="1600200" cy="7352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rtlCol="0" anchor="ctr"/>
            <a:lstStyle/>
            <a:p>
              <a:pPr algn="ctr"/>
              <a:r>
                <a:rPr lang="en-TH" sz="1600" b="1" dirty="0">
                  <a:solidFill>
                    <a:schemeClr val="bg1"/>
                  </a:solidFill>
                </a:rPr>
                <a:t>Local MCP servers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A9EAA3-5F78-04BE-2F22-FDAD66B993E5}"/>
                </a:ext>
              </a:extLst>
            </p:cNvPr>
            <p:cNvCxnSpPr>
              <a:stCxn id="9" idx="2"/>
            </p:cNvCxnSpPr>
            <p:nvPr/>
          </p:nvCxnSpPr>
          <p:spPr>
            <a:xfrm>
              <a:off x="1409700" y="2433484"/>
              <a:ext cx="0" cy="3687097"/>
            </a:xfrm>
            <a:prstGeom prst="line">
              <a:avLst/>
            </a:prstGeom>
            <a:ln w="1905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0A6151-8134-0A55-1E0F-2F297BCD6E96}"/>
              </a:ext>
            </a:extLst>
          </p:cNvPr>
          <p:cNvGrpSpPr/>
          <p:nvPr/>
        </p:nvGrpSpPr>
        <p:grpSpPr>
          <a:xfrm>
            <a:off x="6889173" y="1698269"/>
            <a:ext cx="1600200" cy="4422312"/>
            <a:chOff x="609600" y="1698269"/>
            <a:chExt cx="1600200" cy="44223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74BD3A-FDC3-7E26-2A6D-04F958CBFD9B}"/>
                </a:ext>
              </a:extLst>
            </p:cNvPr>
            <p:cNvSpPr/>
            <p:nvPr/>
          </p:nvSpPr>
          <p:spPr>
            <a:xfrm>
              <a:off x="609600" y="1698269"/>
              <a:ext cx="1600200" cy="7352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rtlCol="0" anchor="ctr"/>
            <a:lstStyle/>
            <a:p>
              <a:pPr algn="ctr"/>
              <a:r>
                <a:rPr lang="en-TH" sz="1600" b="1" dirty="0">
                  <a:solidFill>
                    <a:schemeClr val="bg1"/>
                  </a:solidFill>
                </a:rPr>
                <a:t>Amazon Bedrock agents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31AD1F5-844D-BB05-7471-B37FA6EF2BEC}"/>
                </a:ext>
              </a:extLst>
            </p:cNvPr>
            <p:cNvCxnSpPr>
              <a:stCxn id="12" idx="2"/>
            </p:cNvCxnSpPr>
            <p:nvPr/>
          </p:nvCxnSpPr>
          <p:spPr>
            <a:xfrm>
              <a:off x="1409700" y="2433484"/>
              <a:ext cx="0" cy="3687097"/>
            </a:xfrm>
            <a:prstGeom prst="line">
              <a:avLst/>
            </a:prstGeom>
            <a:ln w="1905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C59AAC-46BF-F36E-C644-CB53E18350D9}"/>
              </a:ext>
            </a:extLst>
          </p:cNvPr>
          <p:cNvGrpSpPr/>
          <p:nvPr/>
        </p:nvGrpSpPr>
        <p:grpSpPr>
          <a:xfrm>
            <a:off x="9888682" y="1698269"/>
            <a:ext cx="1600200" cy="4422312"/>
            <a:chOff x="609600" y="1698269"/>
            <a:chExt cx="1600200" cy="442231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76CEC9-4CF3-3A25-13D9-BF58551D715A}"/>
                </a:ext>
              </a:extLst>
            </p:cNvPr>
            <p:cNvSpPr/>
            <p:nvPr/>
          </p:nvSpPr>
          <p:spPr>
            <a:xfrm>
              <a:off x="609600" y="1698269"/>
              <a:ext cx="1600200" cy="7352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rtlCol="0" anchor="ctr"/>
            <a:lstStyle/>
            <a:p>
              <a:pPr algn="ctr"/>
              <a:r>
                <a:rPr lang="en-TH" sz="1600" b="1" dirty="0">
                  <a:solidFill>
                    <a:schemeClr val="bg1"/>
                  </a:solidFill>
                </a:rPr>
                <a:t>External APIs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737CFA3-3EBD-E141-6830-C7EAC756E513}"/>
                </a:ext>
              </a:extLst>
            </p:cNvPr>
            <p:cNvCxnSpPr>
              <a:stCxn id="15" idx="2"/>
            </p:cNvCxnSpPr>
            <p:nvPr/>
          </p:nvCxnSpPr>
          <p:spPr>
            <a:xfrm>
              <a:off x="1409700" y="2433484"/>
              <a:ext cx="0" cy="3687097"/>
            </a:xfrm>
            <a:prstGeom prst="line">
              <a:avLst/>
            </a:prstGeom>
            <a:ln w="1905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9E33B3C-AE27-1DFE-1C84-9E834769E995}"/>
              </a:ext>
            </a:extLst>
          </p:cNvPr>
          <p:cNvGrpSpPr/>
          <p:nvPr/>
        </p:nvGrpSpPr>
        <p:grpSpPr>
          <a:xfrm>
            <a:off x="1690255" y="2540578"/>
            <a:ext cx="5999018" cy="441613"/>
            <a:chOff x="1690255" y="2540578"/>
            <a:chExt cx="5999018" cy="441613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E861192-2E13-3207-97FF-6F11CE8FFADB}"/>
                </a:ext>
              </a:extLst>
            </p:cNvPr>
            <p:cNvCxnSpPr>
              <a:cxnSpLocks/>
            </p:cNvCxnSpPr>
            <p:nvPr/>
          </p:nvCxnSpPr>
          <p:spPr>
            <a:xfrm>
              <a:off x="1690255" y="2982191"/>
              <a:ext cx="599901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A6EF64-649C-70F0-A0A6-572C23777AA8}"/>
                </a:ext>
              </a:extLst>
            </p:cNvPr>
            <p:cNvSpPr txBox="1"/>
            <p:nvPr/>
          </p:nvSpPr>
          <p:spPr>
            <a:xfrm>
              <a:off x="3889664" y="2566555"/>
              <a:ext cx="1513609" cy="338554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TH" sz="1600" dirty="0"/>
                <a:t>User query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C6055ED-0756-3555-3CFA-36AE60C591C9}"/>
                </a:ext>
              </a:extLst>
            </p:cNvPr>
            <p:cNvSpPr/>
            <p:nvPr/>
          </p:nvSpPr>
          <p:spPr>
            <a:xfrm>
              <a:off x="3633361" y="2540578"/>
              <a:ext cx="353291" cy="35329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rtlCol="0" anchor="ctr"/>
            <a:lstStyle/>
            <a:p>
              <a:pPr algn="ctr"/>
              <a:r>
                <a:rPr lang="en-TH" sz="16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01C58E1-19D5-A19D-37DD-5C6720DAB136}"/>
              </a:ext>
            </a:extLst>
          </p:cNvPr>
          <p:cNvGrpSpPr/>
          <p:nvPr/>
        </p:nvGrpSpPr>
        <p:grpSpPr>
          <a:xfrm>
            <a:off x="1690255" y="3150619"/>
            <a:ext cx="5999018" cy="434245"/>
            <a:chOff x="1690255" y="3150619"/>
            <a:chExt cx="5999018" cy="434245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7FCCC13-88CA-1672-76C4-374D85E52437}"/>
                </a:ext>
              </a:extLst>
            </p:cNvPr>
            <p:cNvCxnSpPr>
              <a:cxnSpLocks/>
            </p:cNvCxnSpPr>
            <p:nvPr/>
          </p:nvCxnSpPr>
          <p:spPr>
            <a:xfrm>
              <a:off x="1690255" y="3584864"/>
              <a:ext cx="599901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prstDash val="dash"/>
              <a:round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59395F-A6A9-A9AF-B06B-CE4EA966A1C0}"/>
                </a:ext>
              </a:extLst>
            </p:cNvPr>
            <p:cNvSpPr txBox="1"/>
            <p:nvPr/>
          </p:nvSpPr>
          <p:spPr>
            <a:xfrm>
              <a:off x="3359733" y="3150619"/>
              <a:ext cx="2698167" cy="338554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TH" sz="1600" dirty="0"/>
                <a:t>Initiate return of control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95DF212-E163-6D12-192A-4C778A28A307}"/>
                </a:ext>
              </a:extLst>
            </p:cNvPr>
            <p:cNvSpPr/>
            <p:nvPr/>
          </p:nvSpPr>
          <p:spPr>
            <a:xfrm>
              <a:off x="3134597" y="3152926"/>
              <a:ext cx="353291" cy="35329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rtlCol="0" anchor="ctr"/>
            <a:lstStyle/>
            <a:p>
              <a:pPr algn="ctr"/>
              <a:r>
                <a:rPr lang="en-TH" sz="16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13E321B-6ECC-3A4E-ABBC-873C650CB2E5}"/>
              </a:ext>
            </a:extLst>
          </p:cNvPr>
          <p:cNvGrpSpPr/>
          <p:nvPr/>
        </p:nvGrpSpPr>
        <p:grpSpPr>
          <a:xfrm>
            <a:off x="1690255" y="3735056"/>
            <a:ext cx="2999509" cy="382768"/>
            <a:chOff x="1690255" y="3735056"/>
            <a:chExt cx="2999509" cy="382768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F2E21F2-693D-A52E-4381-EDC205AE0884}"/>
                </a:ext>
              </a:extLst>
            </p:cNvPr>
            <p:cNvCxnSpPr>
              <a:cxnSpLocks/>
            </p:cNvCxnSpPr>
            <p:nvPr/>
          </p:nvCxnSpPr>
          <p:spPr>
            <a:xfrm>
              <a:off x="1690255" y="4117824"/>
              <a:ext cx="299950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5C481D-D8C3-04EF-E681-64801A4ABB6B}"/>
                </a:ext>
              </a:extLst>
            </p:cNvPr>
            <p:cNvSpPr txBox="1"/>
            <p:nvPr/>
          </p:nvSpPr>
          <p:spPr>
            <a:xfrm>
              <a:off x="2080788" y="3757163"/>
              <a:ext cx="2557890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TH" sz="1600" dirty="0"/>
                <a:t>Call MCP Server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2CC1822-8291-7A58-A91B-7A5CF132ED67}"/>
                </a:ext>
              </a:extLst>
            </p:cNvPr>
            <p:cNvSpPr/>
            <p:nvPr/>
          </p:nvSpPr>
          <p:spPr>
            <a:xfrm>
              <a:off x="2171703" y="3735056"/>
              <a:ext cx="353291" cy="35329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rtlCol="0" anchor="ctr"/>
            <a:lstStyle/>
            <a:p>
              <a:pPr algn="ctr"/>
              <a:r>
                <a:rPr lang="en-TH" sz="16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47EE340-0FEB-DA43-3948-1F2BEEFDCBF9}"/>
              </a:ext>
            </a:extLst>
          </p:cNvPr>
          <p:cNvGrpSpPr/>
          <p:nvPr/>
        </p:nvGrpSpPr>
        <p:grpSpPr>
          <a:xfrm>
            <a:off x="4689764" y="3860365"/>
            <a:ext cx="5999018" cy="462253"/>
            <a:chOff x="4689764" y="3860365"/>
            <a:chExt cx="5999018" cy="46225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F0583A3-68DA-1C17-E67F-DE46CCEDC14F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64" y="4322618"/>
              <a:ext cx="599901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65C400-0FEF-1302-C003-A8E132DB6346}"/>
                </a:ext>
              </a:extLst>
            </p:cNvPr>
            <p:cNvSpPr txBox="1"/>
            <p:nvPr/>
          </p:nvSpPr>
          <p:spPr>
            <a:xfrm>
              <a:off x="6096000" y="3881668"/>
              <a:ext cx="3055785" cy="338554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TH" sz="1600" dirty="0"/>
                <a:t>Query data via External APIs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0A6C5CE-CDEB-7B00-CA4E-0FE3636833F1}"/>
                </a:ext>
              </a:extLst>
            </p:cNvPr>
            <p:cNvSpPr/>
            <p:nvPr/>
          </p:nvSpPr>
          <p:spPr>
            <a:xfrm>
              <a:off x="5881254" y="3860365"/>
              <a:ext cx="353291" cy="35329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rtlCol="0" anchor="ctr"/>
            <a:lstStyle/>
            <a:p>
              <a:pPr algn="ctr"/>
              <a:r>
                <a:rPr lang="en-TH" sz="160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9FD31C5-54A2-C3B2-2F8E-F3F89754186C}"/>
              </a:ext>
            </a:extLst>
          </p:cNvPr>
          <p:cNvGrpSpPr/>
          <p:nvPr/>
        </p:nvGrpSpPr>
        <p:grpSpPr>
          <a:xfrm>
            <a:off x="4689764" y="4482098"/>
            <a:ext cx="5999018" cy="353291"/>
            <a:chOff x="4689764" y="4482098"/>
            <a:chExt cx="5999018" cy="353291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2682330-589E-B58D-9850-40DA4D4C6531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64" y="4675909"/>
              <a:ext cx="599901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prstDash val="dash"/>
              <a:round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5B52743-5491-8B14-B742-D2755AB99EE2}"/>
                </a:ext>
              </a:extLst>
            </p:cNvPr>
            <p:cNvSpPr txBox="1"/>
            <p:nvPr/>
          </p:nvSpPr>
          <p:spPr>
            <a:xfrm>
              <a:off x="6606887" y="4489138"/>
              <a:ext cx="2164772" cy="338554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TH" sz="1600" dirty="0"/>
                <a:t>Return Data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186F02D-772B-5370-EE0C-BB9BDBD6BC66}"/>
                </a:ext>
              </a:extLst>
            </p:cNvPr>
            <p:cNvSpPr/>
            <p:nvPr/>
          </p:nvSpPr>
          <p:spPr>
            <a:xfrm>
              <a:off x="6641533" y="4482098"/>
              <a:ext cx="353291" cy="35329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rtlCol="0" anchor="ctr"/>
            <a:lstStyle/>
            <a:p>
              <a:pPr algn="ctr"/>
              <a:r>
                <a:rPr lang="en-TH" sz="16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334B0A9-CC41-DA66-8FA5-2F0FE2AF7856}"/>
              </a:ext>
            </a:extLst>
          </p:cNvPr>
          <p:cNvGrpSpPr/>
          <p:nvPr/>
        </p:nvGrpSpPr>
        <p:grpSpPr>
          <a:xfrm>
            <a:off x="1690255" y="4452030"/>
            <a:ext cx="2999509" cy="404142"/>
            <a:chOff x="1690255" y="4452030"/>
            <a:chExt cx="2999509" cy="404142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224D2EB-38FD-6912-6F4D-0389E0A4E53B}"/>
                </a:ext>
              </a:extLst>
            </p:cNvPr>
            <p:cNvCxnSpPr>
              <a:cxnSpLocks/>
            </p:cNvCxnSpPr>
            <p:nvPr/>
          </p:nvCxnSpPr>
          <p:spPr>
            <a:xfrm>
              <a:off x="1690255" y="4856172"/>
              <a:ext cx="299950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prstDash val="dash"/>
              <a:round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0795E8-AB38-5F06-160A-CE2F4BD2B589}"/>
                </a:ext>
              </a:extLst>
            </p:cNvPr>
            <p:cNvSpPr txBox="1"/>
            <p:nvPr/>
          </p:nvSpPr>
          <p:spPr>
            <a:xfrm>
              <a:off x="2080788" y="4463745"/>
              <a:ext cx="2557890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TH" sz="1600" dirty="0"/>
                <a:t>Send data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0D93A46-F722-A7F2-81C4-07E2E690E347}"/>
                </a:ext>
              </a:extLst>
            </p:cNvPr>
            <p:cNvSpPr/>
            <p:nvPr/>
          </p:nvSpPr>
          <p:spPr>
            <a:xfrm>
              <a:off x="2402894" y="4452030"/>
              <a:ext cx="353291" cy="35329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rtlCol="0" anchor="ctr"/>
            <a:lstStyle/>
            <a:p>
              <a:pPr algn="ctr"/>
              <a:r>
                <a:rPr lang="en-TH" sz="16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02A408A-4D6A-83F1-B2C5-991B56932A90}"/>
              </a:ext>
            </a:extLst>
          </p:cNvPr>
          <p:cNvGrpSpPr/>
          <p:nvPr/>
        </p:nvGrpSpPr>
        <p:grpSpPr>
          <a:xfrm>
            <a:off x="1690255" y="5299857"/>
            <a:ext cx="5999018" cy="361983"/>
            <a:chOff x="1690255" y="5299857"/>
            <a:chExt cx="5999018" cy="361983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05B237F-6611-397E-CAA5-38A09BEE683B}"/>
                </a:ext>
              </a:extLst>
            </p:cNvPr>
            <p:cNvCxnSpPr>
              <a:cxnSpLocks/>
            </p:cNvCxnSpPr>
            <p:nvPr/>
          </p:nvCxnSpPr>
          <p:spPr>
            <a:xfrm>
              <a:off x="1690255" y="5492563"/>
              <a:ext cx="599901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1E84878-B5FC-0E74-EC53-DB395F8F38FB}"/>
                </a:ext>
              </a:extLst>
            </p:cNvPr>
            <p:cNvSpPr txBox="1"/>
            <p:nvPr/>
          </p:nvSpPr>
          <p:spPr>
            <a:xfrm>
              <a:off x="3831659" y="5323286"/>
              <a:ext cx="1754314" cy="338554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TH" sz="1600" dirty="0"/>
                <a:t>Forward data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A20FF62-D540-7F3F-C35D-157572549B8C}"/>
                </a:ext>
              </a:extLst>
            </p:cNvPr>
            <p:cNvSpPr/>
            <p:nvPr/>
          </p:nvSpPr>
          <p:spPr>
            <a:xfrm>
              <a:off x="3687035" y="5299857"/>
              <a:ext cx="353291" cy="35329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rtlCol="0" anchor="ctr"/>
            <a:lstStyle/>
            <a:p>
              <a:pPr algn="ctr"/>
              <a:r>
                <a:rPr lang="en-TH" sz="16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F79F4B8-FB10-D575-1621-DF95D6695994}"/>
              </a:ext>
            </a:extLst>
          </p:cNvPr>
          <p:cNvGrpSpPr/>
          <p:nvPr/>
        </p:nvGrpSpPr>
        <p:grpSpPr>
          <a:xfrm>
            <a:off x="1690255" y="5746142"/>
            <a:ext cx="5999018" cy="382961"/>
            <a:chOff x="1690255" y="5788033"/>
            <a:chExt cx="5999018" cy="382961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D0F8A37-D61C-22F5-5985-32DACF186B60}"/>
                </a:ext>
              </a:extLst>
            </p:cNvPr>
            <p:cNvCxnSpPr>
              <a:cxnSpLocks/>
            </p:cNvCxnSpPr>
            <p:nvPr/>
          </p:nvCxnSpPr>
          <p:spPr>
            <a:xfrm>
              <a:off x="1690255" y="6005946"/>
              <a:ext cx="599901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prstDash val="dash"/>
              <a:round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0C32E40-B2D4-3BAA-0B79-6D30FE30BB73}"/>
                </a:ext>
              </a:extLst>
            </p:cNvPr>
            <p:cNvSpPr txBox="1"/>
            <p:nvPr/>
          </p:nvSpPr>
          <p:spPr>
            <a:xfrm>
              <a:off x="3190009" y="5832440"/>
              <a:ext cx="3057501" cy="338554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TH" sz="1600" dirty="0"/>
                <a:t>Craft final response and send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FF52E17-6908-4622-85E3-123579ED87F0}"/>
                </a:ext>
              </a:extLst>
            </p:cNvPr>
            <p:cNvSpPr/>
            <p:nvPr/>
          </p:nvSpPr>
          <p:spPr>
            <a:xfrm>
              <a:off x="2954486" y="5788033"/>
              <a:ext cx="353291" cy="35329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rtlCol="0" anchor="ctr"/>
            <a:lstStyle/>
            <a:p>
              <a:pPr algn="ctr"/>
              <a:r>
                <a:rPr lang="en-TH" sz="1600" dirty="0">
                  <a:solidFill>
                    <a:schemeClr val="tx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231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92C6-F5A2-AEBB-E94D-5E05C67A1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5BF9-1DC5-5565-7EEB-999F37BB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Run MCP servers with AWS Lambda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6FED7-E6DD-E3C4-F11D-CDC2C6BC4FFC}"/>
              </a:ext>
            </a:extLst>
          </p:cNvPr>
          <p:cNvSpPr/>
          <p:nvPr/>
        </p:nvSpPr>
        <p:spPr>
          <a:xfrm>
            <a:off x="4901045" y="1776845"/>
            <a:ext cx="2389909" cy="7377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rtlCol="0" anchor="ctr"/>
          <a:lstStyle/>
          <a:p>
            <a:pPr algn="ctr"/>
            <a:r>
              <a:rPr lang="en-TH" sz="1600" dirty="0">
                <a:solidFill>
                  <a:schemeClr val="tx1"/>
                </a:solidFill>
              </a:rPr>
              <a:t>MCP Application with MCP Clients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145F0C-7D59-3B13-2709-6927EB81FF6D}"/>
              </a:ext>
            </a:extLst>
          </p:cNvPr>
          <p:cNvSpPr/>
          <p:nvPr/>
        </p:nvSpPr>
        <p:spPr>
          <a:xfrm>
            <a:off x="2784763" y="3096490"/>
            <a:ext cx="2389909" cy="10287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rtlCol="0" anchor="ctr"/>
          <a:lstStyle/>
          <a:p>
            <a:pPr algn="ctr"/>
            <a:r>
              <a:rPr lang="en-TH" sz="1600" dirty="0">
                <a:solidFill>
                  <a:schemeClr val="tx1"/>
                </a:solidFill>
              </a:rPr>
              <a:t>MCP Protocol with custom transport</a:t>
            </a:r>
          </a:p>
          <a:p>
            <a:pPr algn="ctr"/>
            <a:r>
              <a:rPr lang="en-TH" sz="1600" dirty="0">
                <a:solidFill>
                  <a:schemeClr val="tx1"/>
                </a:solidFill>
              </a:rPr>
              <a:t>(invoke function)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142DFD-A1E3-55C5-05DD-1ED0155E4EC7}"/>
              </a:ext>
            </a:extLst>
          </p:cNvPr>
          <p:cNvSpPr/>
          <p:nvPr/>
        </p:nvSpPr>
        <p:spPr>
          <a:xfrm>
            <a:off x="7017328" y="3096490"/>
            <a:ext cx="2389909" cy="10287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rtlCol="0" anchor="ctr"/>
          <a:lstStyle/>
          <a:p>
            <a:pPr algn="ctr"/>
            <a:r>
              <a:rPr lang="en-TH" sz="1600" dirty="0">
                <a:solidFill>
                  <a:schemeClr val="tx1"/>
                </a:solidFill>
              </a:rPr>
              <a:t>MCP Protocol with custom transport</a:t>
            </a:r>
          </a:p>
          <a:p>
            <a:pPr algn="ctr"/>
            <a:r>
              <a:rPr lang="en-TH" sz="1600" dirty="0">
                <a:solidFill>
                  <a:schemeClr val="tx1"/>
                </a:solidFill>
              </a:rPr>
              <a:t>(invoke function)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EC027B-5A61-21CB-6A99-204B23BD97B7}"/>
              </a:ext>
            </a:extLst>
          </p:cNvPr>
          <p:cNvSpPr/>
          <p:nvPr/>
        </p:nvSpPr>
        <p:spPr>
          <a:xfrm>
            <a:off x="2784763" y="4707081"/>
            <a:ext cx="2389909" cy="10287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rtlCol="0" anchor="ctr"/>
          <a:lstStyle/>
          <a:p>
            <a:pPr algn="ctr"/>
            <a:r>
              <a:rPr lang="en-TH" sz="1600" dirty="0">
                <a:solidFill>
                  <a:schemeClr val="tx1"/>
                </a:solidFill>
              </a:rPr>
              <a:t>MCP Server A</a:t>
            </a:r>
          </a:p>
          <a:p>
            <a:pPr algn="ctr"/>
            <a:r>
              <a:rPr lang="en-TH" sz="1600" dirty="0">
                <a:solidFill>
                  <a:schemeClr val="tx1"/>
                </a:solidFill>
              </a:rPr>
              <a:t>(Lambda Function)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B10623-42CD-B52B-33E5-D02FA73E993A}"/>
              </a:ext>
            </a:extLst>
          </p:cNvPr>
          <p:cNvSpPr/>
          <p:nvPr/>
        </p:nvSpPr>
        <p:spPr>
          <a:xfrm>
            <a:off x="7013863" y="4707081"/>
            <a:ext cx="2389909" cy="10287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rtlCol="0" anchor="ctr"/>
          <a:lstStyle/>
          <a:p>
            <a:pPr algn="ctr"/>
            <a:r>
              <a:rPr lang="en-TH" sz="1600" dirty="0">
                <a:solidFill>
                  <a:schemeClr val="tx1"/>
                </a:solidFill>
              </a:rPr>
              <a:t>MCP Server B</a:t>
            </a:r>
          </a:p>
          <a:p>
            <a:pPr algn="ctr"/>
            <a:r>
              <a:rPr lang="en-TH" sz="1600" dirty="0">
                <a:solidFill>
                  <a:schemeClr val="tx1"/>
                </a:solidFill>
              </a:rPr>
              <a:t>(Lambda Function)</a:t>
            </a:r>
          </a:p>
        </p:txBody>
      </p:sp>
      <p:pic>
        <p:nvPicPr>
          <p:cNvPr id="12" name="Graphic 10" descr="AWS Lambda service icon.">
            <a:extLst>
              <a:ext uri="{FF2B5EF4-FFF2-40B4-BE49-F238E27FC236}">
                <a16:creationId xmlns:a16="http://schemas.microsoft.com/office/drawing/2014/main" id="{503DE5C2-4081-E7EB-E0BD-A1006B0B0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779096" y="4707080"/>
            <a:ext cx="395576" cy="39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10" descr="AWS Lambda service icon.">
            <a:extLst>
              <a:ext uri="{FF2B5EF4-FFF2-40B4-BE49-F238E27FC236}">
                <a16:creationId xmlns:a16="http://schemas.microsoft.com/office/drawing/2014/main" id="{4C1F9711-9F24-C4EF-F92E-4E253DDA3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9008196" y="4707080"/>
            <a:ext cx="395576" cy="39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246694-B7F7-F46F-D285-632446B1E68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979718" y="2514600"/>
            <a:ext cx="2116282" cy="581890"/>
          </a:xfrm>
          <a:prstGeom prst="straightConnector1">
            <a:avLst/>
          </a:prstGeom>
          <a:ln w="1905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7DD393-AEDA-5997-1AC6-242D37A081D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96000" y="2514600"/>
            <a:ext cx="2116283" cy="581890"/>
          </a:xfrm>
          <a:prstGeom prst="straightConnector1">
            <a:avLst/>
          </a:prstGeom>
          <a:ln w="1905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BEF379-6918-8186-8313-BCA318B2F5D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212283" y="4125190"/>
            <a:ext cx="0" cy="581890"/>
          </a:xfrm>
          <a:prstGeom prst="straightConnector1">
            <a:avLst/>
          </a:prstGeom>
          <a:ln w="1905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98F7EB-5ABB-71E0-E286-5B58023CEA1F}"/>
              </a:ext>
            </a:extLst>
          </p:cNvPr>
          <p:cNvCxnSpPr>
            <a:cxnSpLocks/>
          </p:cNvCxnSpPr>
          <p:nvPr/>
        </p:nvCxnSpPr>
        <p:spPr>
          <a:xfrm>
            <a:off x="3920838" y="4125190"/>
            <a:ext cx="0" cy="581890"/>
          </a:xfrm>
          <a:prstGeom prst="straightConnector1">
            <a:avLst/>
          </a:prstGeom>
          <a:ln w="1905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35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4785B-DDD1-2C37-C743-7B6E628C6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230D-D258-DA23-91B5-F6433D7D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MCP support in Amazon Q Developer CLI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F43812-65C8-F8B7-8D7C-F95A1842FEAD}"/>
              </a:ext>
            </a:extLst>
          </p:cNvPr>
          <p:cNvGrpSpPr/>
          <p:nvPr/>
        </p:nvGrpSpPr>
        <p:grpSpPr>
          <a:xfrm>
            <a:off x="1246909" y="1830076"/>
            <a:ext cx="9665276" cy="1787237"/>
            <a:chOff x="1246909" y="1776845"/>
            <a:chExt cx="9665276" cy="1787237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D15409F-0BC5-4967-268B-4719B8265058}"/>
                </a:ext>
              </a:extLst>
            </p:cNvPr>
            <p:cNvSpPr/>
            <p:nvPr/>
          </p:nvSpPr>
          <p:spPr>
            <a:xfrm>
              <a:off x="6066560" y="2538424"/>
              <a:ext cx="1859973" cy="644236"/>
            </a:xfrm>
            <a:prstGeom prst="roundRect">
              <a:avLst>
                <a:gd name="adj" fmla="val 10378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rtlCol="0" anchor="ctr"/>
            <a:lstStyle/>
            <a:p>
              <a:pPr algn="ctr"/>
              <a:r>
                <a:rPr lang="en-TH" sz="1600" dirty="0">
                  <a:solidFill>
                    <a:schemeClr val="tx1"/>
                  </a:solidFill>
                </a:rPr>
                <a:t>MCP Server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028F2BC-D8A5-8CA9-41B9-8BFFB4C19072}"/>
                </a:ext>
              </a:extLst>
            </p:cNvPr>
            <p:cNvSpPr/>
            <p:nvPr/>
          </p:nvSpPr>
          <p:spPr>
            <a:xfrm>
              <a:off x="9052212" y="2538424"/>
              <a:ext cx="1859973" cy="644236"/>
            </a:xfrm>
            <a:prstGeom prst="roundRect">
              <a:avLst>
                <a:gd name="adj" fmla="val 10378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rtlCol="0" anchor="ctr"/>
            <a:lstStyle/>
            <a:p>
              <a:pPr algn="ctr"/>
              <a:r>
                <a:rPr lang="en-TH" sz="1600" dirty="0">
                  <a:solidFill>
                    <a:schemeClr val="tx1"/>
                  </a:solidFill>
                </a:rPr>
                <a:t>Custom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1BDFCF-288E-E9D6-9BFD-3AF075FEC415}"/>
                </a:ext>
              </a:extLst>
            </p:cNvPr>
            <p:cNvGrpSpPr/>
            <p:nvPr/>
          </p:nvGrpSpPr>
          <p:grpSpPr>
            <a:xfrm>
              <a:off x="1246909" y="1776845"/>
              <a:ext cx="3948546" cy="1787237"/>
              <a:chOff x="1246909" y="1776845"/>
              <a:chExt cx="3948546" cy="1787237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83036D95-B679-A870-D5A3-983244C7D77D}"/>
                  </a:ext>
                </a:extLst>
              </p:cNvPr>
              <p:cNvSpPr/>
              <p:nvPr/>
            </p:nvSpPr>
            <p:spPr>
              <a:xfrm>
                <a:off x="1246909" y="1776845"/>
                <a:ext cx="3948546" cy="1787237"/>
              </a:xfrm>
              <a:prstGeom prst="roundRect">
                <a:avLst>
                  <a:gd name="adj" fmla="val 10378"/>
                </a:avLst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rtlCol="0" anchor="t"/>
              <a:lstStyle/>
              <a:p>
                <a:pPr algn="ctr"/>
                <a:r>
                  <a:rPr lang="en-TH" b="1" dirty="0">
                    <a:solidFill>
                      <a:schemeClr val="tx1"/>
                    </a:solidFill>
                  </a:rPr>
                  <a:t>Local Machine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1998769A-7451-5952-653C-3A4C20C13614}"/>
                  </a:ext>
                </a:extLst>
              </p:cNvPr>
              <p:cNvSpPr/>
              <p:nvPr/>
            </p:nvSpPr>
            <p:spPr>
              <a:xfrm>
                <a:off x="3221182" y="2296391"/>
                <a:ext cx="1859973" cy="1039092"/>
              </a:xfrm>
              <a:prstGeom prst="roundRect">
                <a:avLst>
                  <a:gd name="adj" fmla="val 10378"/>
                </a:avLst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rtlCol="0" anchor="t"/>
              <a:lstStyle/>
              <a:p>
                <a:pPr algn="ctr"/>
                <a:r>
                  <a:rPr lang="en-TH" sz="1600" b="1" dirty="0">
                    <a:solidFill>
                      <a:schemeClr val="tx1"/>
                    </a:solidFill>
                  </a:rPr>
                  <a:t>Amazon Q CLI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BA17B6E-0587-C257-CAF5-05EA09390C47}"/>
                  </a:ext>
                </a:extLst>
              </p:cNvPr>
              <p:cNvSpPr/>
              <p:nvPr/>
            </p:nvSpPr>
            <p:spPr>
              <a:xfrm>
                <a:off x="3557154" y="2763981"/>
                <a:ext cx="1188027" cy="41217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45720" rIns="45720" rtlCol="0" anchor="t"/>
              <a:lstStyle/>
              <a:p>
                <a:pPr algn="ctr"/>
                <a:r>
                  <a:rPr lang="en-TH" sz="1600" dirty="0">
                    <a:solidFill>
                      <a:schemeClr val="tx1"/>
                    </a:solidFill>
                  </a:rPr>
                  <a:t>MCP Client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D94DD0-05B6-F0C4-2DD1-825436C4CAD6}"/>
                  </a:ext>
                </a:extLst>
              </p:cNvPr>
              <p:cNvSpPr txBox="1"/>
              <p:nvPr/>
            </p:nvSpPr>
            <p:spPr>
              <a:xfrm>
                <a:off x="1548245" y="2400438"/>
                <a:ext cx="1413164" cy="830997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TH" sz="1600" dirty="0"/>
                  <a:t>Mcp.json</a:t>
                </a:r>
              </a:p>
              <a:p>
                <a:pPr algn="ctr"/>
                <a:r>
                  <a:rPr lang="en-TH" sz="1600" dirty="0"/>
                  <a:t>MCP servers configurations</a:t>
                </a: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8F168DC-9859-37C2-92BB-BAED887CD610}"/>
                </a:ext>
              </a:extLst>
            </p:cNvPr>
            <p:cNvCxnSpPr/>
            <p:nvPr/>
          </p:nvCxnSpPr>
          <p:spPr>
            <a:xfrm>
              <a:off x="5195455" y="2860542"/>
              <a:ext cx="87110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D5365EB-E4F0-D309-3CFC-1CBC4490E104}"/>
                </a:ext>
              </a:extLst>
            </p:cNvPr>
            <p:cNvCxnSpPr>
              <a:cxnSpLocks/>
            </p:cNvCxnSpPr>
            <p:nvPr/>
          </p:nvCxnSpPr>
          <p:spPr>
            <a:xfrm>
              <a:off x="7959436" y="2860542"/>
              <a:ext cx="105987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Pentagon 17">
            <a:extLst>
              <a:ext uri="{FF2B5EF4-FFF2-40B4-BE49-F238E27FC236}">
                <a16:creationId xmlns:a16="http://schemas.microsoft.com/office/drawing/2014/main" id="{CC7C4267-1607-E5F2-6281-EB8F72F4F08F}"/>
              </a:ext>
            </a:extLst>
          </p:cNvPr>
          <p:cNvSpPr/>
          <p:nvPr/>
        </p:nvSpPr>
        <p:spPr>
          <a:xfrm>
            <a:off x="1039091" y="4364182"/>
            <a:ext cx="3844636" cy="1267691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rtlCol="0" anchor="ctr"/>
          <a:lstStyle/>
          <a:p>
            <a:pPr algn="ctr"/>
            <a:endParaRPr lang="en-TH" dirty="0">
              <a:solidFill>
                <a:schemeClr val="bg1"/>
              </a:solidFill>
            </a:endParaRP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292F5DF3-1B03-6D2F-B236-5E58AC89D467}"/>
              </a:ext>
            </a:extLst>
          </p:cNvPr>
          <p:cNvSpPr/>
          <p:nvPr/>
        </p:nvSpPr>
        <p:spPr>
          <a:xfrm>
            <a:off x="4291447" y="4364182"/>
            <a:ext cx="3948546" cy="1267690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rtlCol="0" anchor="ctr"/>
          <a:lstStyle/>
          <a:p>
            <a:pPr algn="ctr"/>
            <a:endParaRPr lang="en-TH" dirty="0">
              <a:solidFill>
                <a:schemeClr val="bg1"/>
              </a:solidFill>
            </a:endParaRP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0D9F9B6D-0FD8-C810-2A32-E7A2AD7E37BE}"/>
              </a:ext>
            </a:extLst>
          </p:cNvPr>
          <p:cNvSpPr/>
          <p:nvPr/>
        </p:nvSpPr>
        <p:spPr>
          <a:xfrm>
            <a:off x="7637319" y="4364182"/>
            <a:ext cx="4031672" cy="1267690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rtlCol="0" anchor="ctr"/>
          <a:lstStyle/>
          <a:p>
            <a:pPr algn="ctr"/>
            <a:endParaRPr lang="en-TH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737D7B-5C2E-6AA5-5129-6A273169FE1D}"/>
              </a:ext>
            </a:extLst>
          </p:cNvPr>
          <p:cNvSpPr txBox="1"/>
          <p:nvPr/>
        </p:nvSpPr>
        <p:spPr>
          <a:xfrm>
            <a:off x="1174173" y="4517005"/>
            <a:ext cx="3117274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TH" sz="1400" dirty="0"/>
              <a:t>Before MCP, AQD CLI provided a set of base tools, including the ability to execute bash commands, interact with files and make calls to AWS services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DC185F-E71C-11A5-E2E6-60804641CDF0}"/>
              </a:ext>
            </a:extLst>
          </p:cNvPr>
          <p:cNvSpPr txBox="1"/>
          <p:nvPr/>
        </p:nvSpPr>
        <p:spPr>
          <a:xfrm>
            <a:off x="5195455" y="4517005"/>
            <a:ext cx="2524993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TH" sz="1400" dirty="0"/>
              <a:t>With MCP, we have a standardized way to share context and access to data sources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040251-E67D-A396-2DB2-8BAC47694A1F}"/>
              </a:ext>
            </a:extLst>
          </p:cNvPr>
          <p:cNvSpPr txBox="1"/>
          <p:nvPr/>
        </p:nvSpPr>
        <p:spPr>
          <a:xfrm>
            <a:off x="8387192" y="4591871"/>
            <a:ext cx="2765717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TH" sz="1400" dirty="0"/>
              <a:t>CLI implements the client-side of the protocol. It starts with a client for every configured MCP server</a:t>
            </a:r>
          </a:p>
        </p:txBody>
      </p:sp>
    </p:spTree>
    <p:extLst>
      <p:ext uri="{BB962C8B-B14F-4D97-AF65-F5344CB8AC3E}">
        <p14:creationId xmlns:p14="http://schemas.microsoft.com/office/powerpoint/2010/main" val="377450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WS Confidential Dark">
  <a:themeElements>
    <a:clrScheme name="Custom 2">
      <a:dk1>
        <a:srgbClr val="000000"/>
      </a:dk1>
      <a:lt1>
        <a:srgbClr val="FFFFFF"/>
      </a:lt1>
      <a:dk2>
        <a:srgbClr val="232F3E"/>
      </a:dk2>
      <a:lt2>
        <a:srgbClr val="F1F3F3"/>
      </a:lt2>
      <a:accent1>
        <a:srgbClr val="FF8500"/>
      </a:accent1>
      <a:accent2>
        <a:srgbClr val="7C59ED"/>
      </a:accent2>
      <a:accent3>
        <a:srgbClr val="38EF7D"/>
      </a:accent3>
      <a:accent4>
        <a:srgbClr val="F46DBA"/>
      </a:accent4>
      <a:accent5>
        <a:srgbClr val="9FFCEA"/>
      </a:accent5>
      <a:accent6>
        <a:srgbClr val="FBD8BF"/>
      </a:accent6>
      <a:hlink>
        <a:srgbClr val="FF9900"/>
      </a:hlink>
      <a:folHlink>
        <a:srgbClr val="FF9900"/>
      </a:folHlink>
    </a:clrScheme>
    <a:fontScheme name="Ember Heavy and Ember">
      <a:majorFont>
        <a:latin typeface="Amazon Ember Heavy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45720" tIns="45720" rIns="45720"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tx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WS_Powerpoint Template_Non-Confidential_Dark_2023_Generative-AI" id="{A0683AA5-4D0E-B945-9B5E-707BDFF27A4C}" vid="{6CB2906E-8145-CD46-82BA-D0006F7829F0}"/>
    </a:ext>
  </a:extLst>
</a:theme>
</file>

<file path=ppt/theme/theme2.xml><?xml version="1.0" encoding="utf-8"?>
<a:theme xmlns:a="http://schemas.openxmlformats.org/drawingml/2006/main" name="Office Theme">
  <a:themeElements>
    <a:clrScheme name="One Brand 2022 Dark">
      <a:dk1>
        <a:srgbClr val="000000"/>
      </a:dk1>
      <a:lt1>
        <a:sysClr val="window" lastClr="FFFFFF"/>
      </a:lt1>
      <a:dk2>
        <a:srgbClr val="232F3E"/>
      </a:dk2>
      <a:lt2>
        <a:srgbClr val="F1F3F3"/>
      </a:lt2>
      <a:accent1>
        <a:srgbClr val="FF8500"/>
      </a:accent1>
      <a:accent2>
        <a:srgbClr val="7C59ED"/>
      </a:accent2>
      <a:accent3>
        <a:srgbClr val="38EF7D"/>
      </a:accent3>
      <a:accent4>
        <a:srgbClr val="F46DBA"/>
      </a:accent4>
      <a:accent5>
        <a:srgbClr val="9FFCEA"/>
      </a:accent5>
      <a:accent6>
        <a:srgbClr val="FBD8BF"/>
      </a:accent6>
      <a:hlink>
        <a:srgbClr val="41B1E8"/>
      </a:hlink>
      <a:folHlink>
        <a:srgbClr val="41B1E8"/>
      </a:folHlink>
    </a:clrScheme>
    <a:fontScheme name="Ember Heavy and Normal">
      <a:majorFont>
        <a:latin typeface="Amazon Ember Heavy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ne Brand 2022 Dark">
      <a:dk1>
        <a:srgbClr val="000000"/>
      </a:dk1>
      <a:lt1>
        <a:sysClr val="window" lastClr="FFFFFF"/>
      </a:lt1>
      <a:dk2>
        <a:srgbClr val="232F3E"/>
      </a:dk2>
      <a:lt2>
        <a:srgbClr val="F1F3F3"/>
      </a:lt2>
      <a:accent1>
        <a:srgbClr val="FF8500"/>
      </a:accent1>
      <a:accent2>
        <a:srgbClr val="7C59ED"/>
      </a:accent2>
      <a:accent3>
        <a:srgbClr val="38EF7D"/>
      </a:accent3>
      <a:accent4>
        <a:srgbClr val="F46DBA"/>
      </a:accent4>
      <a:accent5>
        <a:srgbClr val="9FFCEA"/>
      </a:accent5>
      <a:accent6>
        <a:srgbClr val="FBD8BF"/>
      </a:accent6>
      <a:hlink>
        <a:srgbClr val="41B1E8"/>
      </a:hlink>
      <a:folHlink>
        <a:srgbClr val="41B1E8"/>
      </a:folHlink>
    </a:clrScheme>
    <a:fontScheme name="Ember Heavy and Normal">
      <a:majorFont>
        <a:latin typeface="Amazon Ember Heavy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AWS Confidential Dark</Template>
  <TotalTime>1660</TotalTime>
  <Words>419</Words>
  <Application>Microsoft Macintosh PowerPoint</Application>
  <PresentationFormat>Widescreen</PresentationFormat>
  <Paragraphs>114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Amazon Ember</vt:lpstr>
      <vt:lpstr>Arial</vt:lpstr>
      <vt:lpstr>Amazon Ember Display</vt:lpstr>
      <vt:lpstr>Wingdings</vt:lpstr>
      <vt:lpstr>AWS Confidential Dark</vt:lpstr>
      <vt:lpstr>Function calling</vt:lpstr>
      <vt:lpstr>Agents</vt:lpstr>
      <vt:lpstr>Agents with MCP</vt:lpstr>
      <vt:lpstr>The old way of doing GenAI application …</vt:lpstr>
      <vt:lpstr>… and now with MCP</vt:lpstr>
      <vt:lpstr>Use Amazon Bedrock Inline agents for MCP</vt:lpstr>
      <vt:lpstr>Request flow using Agents with MCP</vt:lpstr>
      <vt:lpstr>Run MCP servers with AWS Lambda</vt:lpstr>
      <vt:lpstr>MCP support in Amazon Q Developer CLI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Kim, Daekeun</cp:lastModifiedBy>
  <cp:revision>11</cp:revision>
  <dcterms:created xsi:type="dcterms:W3CDTF">2025-04-21T10:13:27Z</dcterms:created>
  <dcterms:modified xsi:type="dcterms:W3CDTF">2025-08-30T15:07:20Z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e68092-05df-4271-8e3e-b2a4c82ba797_Enabled">
    <vt:lpwstr>true</vt:lpwstr>
  </property>
  <property fmtid="{D5CDD505-2E9C-101B-9397-08002B2CF9AE}" pid="3" name="MSIP_Label_19e68092-05df-4271-8e3e-b2a4c82ba797_SetDate">
    <vt:lpwstr>2025-08-23T08:16:18Z</vt:lpwstr>
  </property>
  <property fmtid="{D5CDD505-2E9C-101B-9397-08002B2CF9AE}" pid="4" name="MSIP_Label_19e68092-05df-4271-8e3e-b2a4c82ba797_Method">
    <vt:lpwstr>Standard</vt:lpwstr>
  </property>
  <property fmtid="{D5CDD505-2E9C-101B-9397-08002B2CF9AE}" pid="5" name="MSIP_Label_19e68092-05df-4271-8e3e-b2a4c82ba797_Name">
    <vt:lpwstr>Amazon Confidential</vt:lpwstr>
  </property>
  <property fmtid="{D5CDD505-2E9C-101B-9397-08002B2CF9AE}" pid="6" name="MSIP_Label_19e68092-05df-4271-8e3e-b2a4c82ba797_SiteId">
    <vt:lpwstr>5280104a-472d-4538-9ccf-1e1d0efe8b1b</vt:lpwstr>
  </property>
  <property fmtid="{D5CDD505-2E9C-101B-9397-08002B2CF9AE}" pid="7" name="MSIP_Label_19e68092-05df-4271-8e3e-b2a4c82ba797_ActionId">
    <vt:lpwstr>6954f127-648d-449f-8cf9-2bf1241d2f5a</vt:lpwstr>
  </property>
  <property fmtid="{D5CDD505-2E9C-101B-9397-08002B2CF9AE}" pid="8" name="MSIP_Label_19e68092-05df-4271-8e3e-b2a4c82ba797_ContentBits">
    <vt:lpwstr>0</vt:lpwstr>
  </property>
  <property fmtid="{D5CDD505-2E9C-101B-9397-08002B2CF9AE}" pid="9" name="MSIP_Label_19e68092-05df-4271-8e3e-b2a4c82ba797_Tag">
    <vt:lpwstr>50, 3, 0, 1</vt:lpwstr>
  </property>
</Properties>
</file>