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65" r:id="rId5"/>
    <p:sldId id="259" r:id="rId6"/>
    <p:sldId id="260" r:id="rId7"/>
    <p:sldId id="266" r:id="rId8"/>
    <p:sldId id="261" r:id="rId9"/>
    <p:sldId id="262" r:id="rId10"/>
    <p:sldId id="263" r:id="rId11"/>
    <p:sldId id="264"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 Joseph Alegrid" initials="FJA" lastIdx="1" clrIdx="0">
    <p:extLst>
      <p:ext uri="{19B8F6BF-5375-455C-9EA6-DF929625EA0E}">
        <p15:presenceInfo xmlns:p15="http://schemas.microsoft.com/office/powerpoint/2012/main" userId="ea9433d36e5678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2/25/2021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A378-3E3E-4FD9-AC4B-2DF0277E13A7}"/>
              </a:ext>
            </a:extLst>
          </p:cNvPr>
          <p:cNvSpPr>
            <a:spLocks noGrp="1"/>
          </p:cNvSpPr>
          <p:nvPr>
            <p:ph type="ctrTitle"/>
          </p:nvPr>
        </p:nvSpPr>
        <p:spPr/>
        <p:txBody>
          <a:bodyPr/>
          <a:lstStyle/>
          <a:p>
            <a:r>
              <a:rPr lang="en-US" sz="3600" b="1" dirty="0">
                <a:effectLst/>
                <a:latin typeface="Arial" panose="020B0604020202020204" pitchFamily="34" charset="0"/>
                <a:ea typeface="SimSun" panose="02010600030101010101" pitchFamily="2" charset="-122"/>
              </a:rPr>
              <a:t>Ordering and Delivery Tracker App for Quadro King Water Station Retail Store</a:t>
            </a:r>
            <a:br>
              <a:rPr lang="en-PH" sz="1800" dirty="0">
                <a:effectLst/>
                <a:latin typeface="Times New Roman" panose="02020603050405020304" pitchFamily="18" charset="0"/>
                <a:ea typeface="SimSun" panose="02010600030101010101" pitchFamily="2" charset="-122"/>
              </a:rPr>
            </a:br>
            <a:endParaRPr lang="en-PH" dirty="0"/>
          </a:p>
        </p:txBody>
      </p:sp>
      <p:sp>
        <p:nvSpPr>
          <p:cNvPr id="3" name="Subtitle 2">
            <a:extLst>
              <a:ext uri="{FF2B5EF4-FFF2-40B4-BE49-F238E27FC236}">
                <a16:creationId xmlns:a16="http://schemas.microsoft.com/office/drawing/2014/main" id="{EA580F4C-77AB-4134-AADA-08856952B842}"/>
              </a:ext>
            </a:extLst>
          </p:cNvPr>
          <p:cNvSpPr>
            <a:spLocks noGrp="1"/>
          </p:cNvSpPr>
          <p:nvPr>
            <p:ph type="subTitle" idx="1"/>
          </p:nvPr>
        </p:nvSpPr>
        <p:spPr/>
        <p:txBody>
          <a:bodyPr/>
          <a:lstStyle/>
          <a:p>
            <a:pPr algn="ctr"/>
            <a:r>
              <a:rPr lang="en-US" sz="1800" b="1" dirty="0">
                <a:effectLst/>
                <a:latin typeface="Arial" panose="020B0604020202020204" pitchFamily="34" charset="0"/>
                <a:ea typeface="SimSun" panose="02010600030101010101" pitchFamily="2" charset="-122"/>
              </a:rPr>
              <a:t>Marlo, </a:t>
            </a:r>
            <a:r>
              <a:rPr lang="en-US" sz="1800" b="1" dirty="0" err="1">
                <a:effectLst/>
                <a:latin typeface="Arial" panose="020B0604020202020204" pitchFamily="34" charset="0"/>
                <a:ea typeface="SimSun" panose="02010600030101010101" pitchFamily="2" charset="-122"/>
              </a:rPr>
              <a:t>Dael</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Alegrid</a:t>
            </a:r>
            <a:r>
              <a:rPr lang="en-US" sz="1800" b="1" dirty="0">
                <a:effectLst/>
                <a:latin typeface="Arial" panose="020B0604020202020204" pitchFamily="34" charset="0"/>
                <a:ea typeface="SimSun" panose="02010600030101010101" pitchFamily="2" charset="-122"/>
              </a:rPr>
              <a:t>, </a:t>
            </a:r>
            <a:r>
              <a:rPr lang="en-US" sz="1800" b="1" dirty="0" err="1">
                <a:effectLst/>
                <a:latin typeface="Arial" panose="020B0604020202020204" pitchFamily="34" charset="0"/>
                <a:ea typeface="SimSun" panose="02010600030101010101" pitchFamily="2" charset="-122"/>
              </a:rPr>
              <a:t>Floren</a:t>
            </a:r>
            <a:r>
              <a:rPr lang="en-US" sz="1800" b="1" dirty="0">
                <a:effectLst/>
                <a:latin typeface="Arial" panose="020B0604020202020204" pitchFamily="34" charset="0"/>
                <a:ea typeface="SimSun" panose="02010600030101010101" pitchFamily="2" charset="-122"/>
              </a:rPr>
              <a:t> Joseph A.</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Belbis</a:t>
            </a:r>
            <a:r>
              <a:rPr lang="en-US" sz="1800" b="1" dirty="0">
                <a:effectLst/>
                <a:latin typeface="Arial" panose="020B0604020202020204" pitchFamily="34" charset="0"/>
                <a:ea typeface="SimSun" panose="02010600030101010101" pitchFamily="2" charset="-122"/>
              </a:rPr>
              <a:t>, Luis Gabriel O.</a:t>
            </a:r>
            <a:endParaRPr lang="en-PH" sz="1800" dirty="0">
              <a:effectLst/>
              <a:latin typeface="Times New Roman" panose="02020603050405020304" pitchFamily="18" charset="0"/>
              <a:ea typeface="SimSun" panose="02010600030101010101" pitchFamily="2" charset="-122"/>
            </a:endParaRPr>
          </a:p>
          <a:p>
            <a:endParaRPr lang="en-PH" dirty="0"/>
          </a:p>
        </p:txBody>
      </p:sp>
    </p:spTree>
    <p:extLst>
      <p:ext uri="{BB962C8B-B14F-4D97-AF65-F5344CB8AC3E}">
        <p14:creationId xmlns:p14="http://schemas.microsoft.com/office/powerpoint/2010/main" val="408830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A62E-1664-458D-935C-6AB0987BB762}"/>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2086DD-F3CA-42CB-9F6A-A368B68542C3}"/>
              </a:ext>
            </a:extLst>
          </p:cNvPr>
          <p:cNvSpPr>
            <a:spLocks noGrp="1"/>
          </p:cNvSpPr>
          <p:nvPr>
            <p:ph idx="1"/>
          </p:nvPr>
        </p:nvSpPr>
        <p:spPr/>
        <p:txBody>
          <a:bodyPr>
            <a:normAutofit lnSpcReduction="10000"/>
          </a:bodyPr>
          <a:lstStyle/>
          <a:p>
            <a:pPr marL="0" indent="0">
              <a:buNone/>
            </a:pPr>
            <a:r>
              <a:rPr lang="en-PH" dirty="0"/>
              <a:t>Study</a:t>
            </a:r>
          </a:p>
          <a:p>
            <a:r>
              <a:rPr lang="en-US" dirty="0"/>
              <a:t>As the Coronavirus spreads pressures the nation to take protective action, our economy is heavily influenced by the constraints on these recently imposed laws, such as Neighborhood Lockdowns, Social Distancing and Obligatory Curfews according to Francia (2020) on his post on the site benfrancia.com entitled, Logistics and Delivery Service for Small Business Ecommerce. Ports, main roads and numerous trade institutions throughout the country are forced to close or seize activities to avoid the transmission of the pandemic. As a result, company owners have seen a sharp decrease in sales due to the reduced logistic activity that is vital to most business activities. </a:t>
            </a:r>
            <a:endParaRPr lang="en-PH" dirty="0"/>
          </a:p>
        </p:txBody>
      </p:sp>
    </p:spTree>
    <p:extLst>
      <p:ext uri="{BB962C8B-B14F-4D97-AF65-F5344CB8AC3E}">
        <p14:creationId xmlns:p14="http://schemas.microsoft.com/office/powerpoint/2010/main" val="27151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0A26-5B13-4A34-8A12-DD8ADFCB0411}"/>
              </a:ext>
            </a:extLst>
          </p:cNvPr>
          <p:cNvSpPr>
            <a:spLocks noGrp="1"/>
          </p:cNvSpPr>
          <p:nvPr>
            <p:ph type="title"/>
          </p:nvPr>
        </p:nvSpPr>
        <p:spPr/>
        <p:txBody>
          <a:bodyPr/>
          <a:lstStyle/>
          <a:p>
            <a:r>
              <a:rPr lang="en-US" dirty="0"/>
              <a:t>Software Design, Products and/or Processes</a:t>
            </a:r>
            <a:endParaRPr lang="en-PH" dirty="0"/>
          </a:p>
        </p:txBody>
      </p:sp>
      <p:sp>
        <p:nvSpPr>
          <p:cNvPr id="3" name="Content Placeholder 2">
            <a:extLst>
              <a:ext uri="{FF2B5EF4-FFF2-40B4-BE49-F238E27FC236}">
                <a16:creationId xmlns:a16="http://schemas.microsoft.com/office/drawing/2014/main" id="{9BB089F8-FFCF-42DA-8AF0-047AC5DEE134}"/>
              </a:ext>
            </a:extLst>
          </p:cNvPr>
          <p:cNvSpPr>
            <a:spLocks noGrp="1"/>
          </p:cNvSpPr>
          <p:nvPr>
            <p:ph idx="1"/>
          </p:nvPr>
        </p:nvSpPr>
        <p:spPr/>
        <p:txBody>
          <a:bodyPr/>
          <a:lstStyle/>
          <a:p>
            <a:r>
              <a:rPr lang="en-US" dirty="0"/>
              <a:t>The app is composed of several components that would build the entire system. Each of the user has each of the following of modules. Home Page, Security and Database, Registration, Sales and Inventory System (Store Owner), User Notification System, Search Engines and Full administrator tools. On the Figure above listed all the components for the customer’s app. </a:t>
            </a:r>
          </a:p>
          <a:p>
            <a:endParaRPr lang="en-PH" dirty="0"/>
          </a:p>
        </p:txBody>
      </p:sp>
      <p:pic>
        <p:nvPicPr>
          <p:cNvPr id="5" name="Picture 4">
            <a:extLst>
              <a:ext uri="{FF2B5EF4-FFF2-40B4-BE49-F238E27FC236}">
                <a16:creationId xmlns:a16="http://schemas.microsoft.com/office/drawing/2014/main" id="{368E22F8-8F52-4B59-8A81-BCBBC64B17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062" y="4159743"/>
            <a:ext cx="5229225" cy="1485900"/>
          </a:xfrm>
          <a:prstGeom prst="rect">
            <a:avLst/>
          </a:prstGeom>
          <a:noFill/>
          <a:ln>
            <a:noFill/>
          </a:ln>
        </p:spPr>
      </p:pic>
      <p:sp>
        <p:nvSpPr>
          <p:cNvPr id="4" name="TextBox 3">
            <a:extLst>
              <a:ext uri="{FF2B5EF4-FFF2-40B4-BE49-F238E27FC236}">
                <a16:creationId xmlns:a16="http://schemas.microsoft.com/office/drawing/2014/main" id="{9F87A566-A15A-4703-A21D-36DA71538427}"/>
              </a:ext>
            </a:extLst>
          </p:cNvPr>
          <p:cNvSpPr txBox="1"/>
          <p:nvPr/>
        </p:nvSpPr>
        <p:spPr>
          <a:xfrm>
            <a:off x="4817615" y="5766677"/>
            <a:ext cx="3015313" cy="369332"/>
          </a:xfrm>
          <a:prstGeom prst="rect">
            <a:avLst/>
          </a:prstGeom>
          <a:noFill/>
        </p:spPr>
        <p:txBody>
          <a:bodyPr wrap="none" rtlCol="0">
            <a:spAutoFit/>
          </a:bodyPr>
          <a:lstStyle/>
          <a:p>
            <a:r>
              <a:rPr lang="en-PH" dirty="0"/>
              <a:t>Figure 3.1 HIPO of the App</a:t>
            </a:r>
          </a:p>
        </p:txBody>
      </p:sp>
    </p:spTree>
    <p:extLst>
      <p:ext uri="{BB962C8B-B14F-4D97-AF65-F5344CB8AC3E}">
        <p14:creationId xmlns:p14="http://schemas.microsoft.com/office/powerpoint/2010/main" val="273769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0D7B-DF9C-41B3-B15B-7C4F1AFC54F3}"/>
              </a:ext>
            </a:extLst>
          </p:cNvPr>
          <p:cNvSpPr>
            <a:spLocks noGrp="1"/>
          </p:cNvSpPr>
          <p:nvPr>
            <p:ph type="title"/>
          </p:nvPr>
        </p:nvSpPr>
        <p:spPr/>
        <p:txBody>
          <a:bodyPr/>
          <a:lstStyle/>
          <a:p>
            <a:r>
              <a:rPr lang="en-PH" dirty="0"/>
              <a:t>System Architecture</a:t>
            </a:r>
          </a:p>
        </p:txBody>
      </p:sp>
      <p:sp>
        <p:nvSpPr>
          <p:cNvPr id="3" name="Content Placeholder 2">
            <a:extLst>
              <a:ext uri="{FF2B5EF4-FFF2-40B4-BE49-F238E27FC236}">
                <a16:creationId xmlns:a16="http://schemas.microsoft.com/office/drawing/2014/main" id="{E92C68AE-0B62-4B4D-BE26-E6077A0BB095}"/>
              </a:ext>
            </a:extLst>
          </p:cNvPr>
          <p:cNvSpPr>
            <a:spLocks noGrp="1"/>
          </p:cNvSpPr>
          <p:nvPr>
            <p:ph idx="1"/>
          </p:nvPr>
        </p:nvSpPr>
        <p:spPr/>
        <p:txBody>
          <a:bodyPr/>
          <a:lstStyle/>
          <a:p>
            <a:r>
              <a:rPr lang="en-PH" dirty="0"/>
              <a:t>The users will be using android based application to their phones that can be connected through the internet.</a:t>
            </a:r>
          </a:p>
          <a:p>
            <a:endParaRPr lang="en-PH" dirty="0"/>
          </a:p>
        </p:txBody>
      </p:sp>
      <p:pic>
        <p:nvPicPr>
          <p:cNvPr id="4" name="Picture 3">
            <a:extLst>
              <a:ext uri="{FF2B5EF4-FFF2-40B4-BE49-F238E27FC236}">
                <a16:creationId xmlns:a16="http://schemas.microsoft.com/office/drawing/2014/main" id="{CCC0BCE4-789F-4456-83E5-861283C0E4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0603" y="2631767"/>
            <a:ext cx="3200400" cy="3867150"/>
          </a:xfrm>
          <a:prstGeom prst="rect">
            <a:avLst/>
          </a:prstGeom>
          <a:noFill/>
          <a:ln>
            <a:noFill/>
          </a:ln>
        </p:spPr>
      </p:pic>
      <p:sp>
        <p:nvSpPr>
          <p:cNvPr id="5" name="TextBox 4">
            <a:extLst>
              <a:ext uri="{FF2B5EF4-FFF2-40B4-BE49-F238E27FC236}">
                <a16:creationId xmlns:a16="http://schemas.microsoft.com/office/drawing/2014/main" id="{783716E3-04EC-439C-8C33-8FBABF4A95E3}"/>
              </a:ext>
            </a:extLst>
          </p:cNvPr>
          <p:cNvSpPr txBox="1"/>
          <p:nvPr/>
        </p:nvSpPr>
        <p:spPr>
          <a:xfrm>
            <a:off x="4400040" y="6498917"/>
            <a:ext cx="4814203" cy="369332"/>
          </a:xfrm>
          <a:prstGeom prst="rect">
            <a:avLst/>
          </a:prstGeom>
          <a:noFill/>
        </p:spPr>
        <p:txBody>
          <a:bodyPr wrap="none" rtlCol="0">
            <a:spAutoFit/>
          </a:bodyPr>
          <a:lstStyle/>
          <a:p>
            <a:r>
              <a:rPr lang="en-US" sz="1800" dirty="0">
                <a:effectLst/>
                <a:latin typeface="Arial" panose="020B0604020202020204" pitchFamily="34" charset="0"/>
                <a:ea typeface="SimSun" panose="02010600030101010101" pitchFamily="2" charset="-122"/>
              </a:rPr>
              <a:t>Figure 3.3 System Architecture of the System</a:t>
            </a:r>
            <a:endParaRPr lang="en-PH" dirty="0"/>
          </a:p>
        </p:txBody>
      </p:sp>
    </p:spTree>
    <p:extLst>
      <p:ext uri="{BB962C8B-B14F-4D97-AF65-F5344CB8AC3E}">
        <p14:creationId xmlns:p14="http://schemas.microsoft.com/office/powerpoint/2010/main" val="55223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2748-4B89-46A6-8D19-E06131E74CBA}"/>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75BED13F-BFC2-49DA-973E-A09445397A8F}"/>
              </a:ext>
            </a:extLst>
          </p:cNvPr>
          <p:cNvSpPr>
            <a:spLocks noGrp="1"/>
          </p:cNvSpPr>
          <p:nvPr>
            <p:ph idx="1"/>
          </p:nvPr>
        </p:nvSpPr>
        <p:spPr/>
        <p:txBody>
          <a:bodyPr/>
          <a:lstStyle/>
          <a:p>
            <a:endParaRPr lang="en-PH" dirty="0"/>
          </a:p>
        </p:txBody>
      </p:sp>
      <p:sp>
        <p:nvSpPr>
          <p:cNvPr id="4" name="Rectangle: Rounded Corners 3">
            <a:extLst>
              <a:ext uri="{FF2B5EF4-FFF2-40B4-BE49-F238E27FC236}">
                <a16:creationId xmlns:a16="http://schemas.microsoft.com/office/drawing/2014/main" id="{6C8642C1-0120-4B2A-A7EE-FBC85ABF7BC7}"/>
              </a:ext>
            </a:extLst>
          </p:cNvPr>
          <p:cNvSpPr/>
          <p:nvPr/>
        </p:nvSpPr>
        <p:spPr>
          <a:xfrm>
            <a:off x="1518082" y="2228295"/>
            <a:ext cx="23170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a:p>
            <a:pPr algn="ctr"/>
            <a:r>
              <a:rPr lang="en-PH" dirty="0"/>
              <a:t>Information &amp; knowledge requirements</a:t>
            </a:r>
          </a:p>
          <a:p>
            <a:pPr algn="ctr"/>
            <a:endParaRPr lang="en-PH" dirty="0"/>
          </a:p>
          <a:p>
            <a:pPr algn="ctr"/>
            <a:r>
              <a:rPr lang="en-PH" dirty="0"/>
              <a:t>Software Requirements</a:t>
            </a:r>
          </a:p>
          <a:p>
            <a:pPr algn="ctr"/>
            <a:endParaRPr lang="en-PH" dirty="0"/>
          </a:p>
          <a:p>
            <a:pPr algn="ctr"/>
            <a:r>
              <a:rPr lang="en-PH" dirty="0"/>
              <a:t>Hardware Requirements </a:t>
            </a:r>
          </a:p>
        </p:txBody>
      </p:sp>
      <p:sp>
        <p:nvSpPr>
          <p:cNvPr id="6" name="Rectangle: Rounded Corners 5">
            <a:extLst>
              <a:ext uri="{FF2B5EF4-FFF2-40B4-BE49-F238E27FC236}">
                <a16:creationId xmlns:a16="http://schemas.microsoft.com/office/drawing/2014/main" id="{ECEE3252-8DFF-42D3-B5E0-A200EF9FE0F1}"/>
              </a:ext>
            </a:extLst>
          </p:cNvPr>
          <p:cNvSpPr/>
          <p:nvPr/>
        </p:nvSpPr>
        <p:spPr>
          <a:xfrm>
            <a:off x="5389339"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p:txBody>
      </p:sp>
      <p:sp>
        <p:nvSpPr>
          <p:cNvPr id="7" name="Rectangle: Rounded Corners 6">
            <a:extLst>
              <a:ext uri="{FF2B5EF4-FFF2-40B4-BE49-F238E27FC236}">
                <a16:creationId xmlns:a16="http://schemas.microsoft.com/office/drawing/2014/main" id="{85B19713-FF1F-4510-8D93-86739A7B6154}"/>
              </a:ext>
            </a:extLst>
          </p:cNvPr>
          <p:cNvSpPr/>
          <p:nvPr/>
        </p:nvSpPr>
        <p:spPr>
          <a:xfrm>
            <a:off x="9136602"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OUTPUT</a:t>
            </a:r>
          </a:p>
        </p:txBody>
      </p:sp>
      <p:cxnSp>
        <p:nvCxnSpPr>
          <p:cNvPr id="9" name="Straight Arrow Connector 8">
            <a:extLst>
              <a:ext uri="{FF2B5EF4-FFF2-40B4-BE49-F238E27FC236}">
                <a16:creationId xmlns:a16="http://schemas.microsoft.com/office/drawing/2014/main" id="{A9B84D75-6DC9-4F11-96C4-2FA4AFB0CABA}"/>
              </a:ext>
            </a:extLst>
          </p:cNvPr>
          <p:cNvCxnSpPr>
            <a:stCxn id="4" idx="3"/>
            <a:endCxn id="6" idx="1"/>
          </p:cNvCxnSpPr>
          <p:nvPr/>
        </p:nvCxnSpPr>
        <p:spPr>
          <a:xfrm>
            <a:off x="3835153" y="3963880"/>
            <a:ext cx="15541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3B339E8-937B-49C8-96A8-47A97AAF0CA3}"/>
              </a:ext>
            </a:extLst>
          </p:cNvPr>
          <p:cNvCxnSpPr>
            <a:stCxn id="6" idx="3"/>
            <a:endCxn id="7" idx="1"/>
          </p:cNvCxnSpPr>
          <p:nvPr/>
        </p:nvCxnSpPr>
        <p:spPr>
          <a:xfrm>
            <a:off x="6792010" y="3963880"/>
            <a:ext cx="234459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076D8A9-BD59-42CB-896C-2373ADF1D730}"/>
              </a:ext>
            </a:extLst>
          </p:cNvPr>
          <p:cNvSpPr txBox="1"/>
          <p:nvPr/>
        </p:nvSpPr>
        <p:spPr>
          <a:xfrm>
            <a:off x="4472282" y="5951343"/>
            <a:ext cx="3236784" cy="369332"/>
          </a:xfrm>
          <a:prstGeom prst="rect">
            <a:avLst/>
          </a:prstGeom>
          <a:noFill/>
        </p:spPr>
        <p:txBody>
          <a:bodyPr wrap="none" rtlCol="0">
            <a:spAutoFit/>
          </a:bodyPr>
          <a:lstStyle/>
          <a:p>
            <a:r>
              <a:rPr lang="en-PH" sz="1800" dirty="0">
                <a:effectLst/>
                <a:latin typeface="Arial" panose="020B0604020202020204" pitchFamily="34" charset="0"/>
                <a:ea typeface="SimSun" panose="02010600030101010101" pitchFamily="2" charset="-122"/>
              </a:rPr>
              <a:t>Figure 3.5 Conceptual Design</a:t>
            </a:r>
            <a:endParaRPr lang="en-PH"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721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CF6-84B4-40CE-9E15-CE7559DD3BA6}"/>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ABC5F855-20E9-43F9-B786-A1C94F6E2AE4}"/>
              </a:ext>
            </a:extLst>
          </p:cNvPr>
          <p:cNvSpPr>
            <a:spLocks noGrp="1"/>
          </p:cNvSpPr>
          <p:nvPr>
            <p:ph idx="1"/>
          </p:nvPr>
        </p:nvSpPr>
        <p:spPr/>
        <p:txBody>
          <a:bodyPr/>
          <a:lstStyle/>
          <a:p>
            <a:r>
              <a:rPr lang="en-PH" dirty="0"/>
              <a:t>V-Model</a:t>
            </a:r>
          </a:p>
          <a:p>
            <a:endParaRPr lang="en-PH" dirty="0"/>
          </a:p>
        </p:txBody>
      </p:sp>
      <p:pic>
        <p:nvPicPr>
          <p:cNvPr id="2057" name="Picture 9">
            <a:extLst>
              <a:ext uri="{FF2B5EF4-FFF2-40B4-BE49-F238E27FC236}">
                <a16:creationId xmlns:a16="http://schemas.microsoft.com/office/drawing/2014/main" id="{518945B6-77FA-4D6C-AC22-333D410F7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061" y="2389469"/>
            <a:ext cx="55022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4E3DA22-B2C9-42EA-A570-AD8209D04554}"/>
              </a:ext>
            </a:extLst>
          </p:cNvPr>
          <p:cNvSpPr txBox="1"/>
          <p:nvPr/>
        </p:nvSpPr>
        <p:spPr>
          <a:xfrm>
            <a:off x="4445162" y="5497794"/>
            <a:ext cx="2182072" cy="369332"/>
          </a:xfrm>
          <a:prstGeom prst="rect">
            <a:avLst/>
          </a:prstGeom>
          <a:noFill/>
        </p:spPr>
        <p:txBody>
          <a:bodyPr wrap="none" rtlCol="0">
            <a:spAutoFit/>
          </a:bodyPr>
          <a:lstStyle/>
          <a:p>
            <a:r>
              <a:rPr lang="en-PH" dirty="0"/>
              <a:t>Figure 3.6 V-Model</a:t>
            </a:r>
          </a:p>
        </p:txBody>
      </p:sp>
    </p:spTree>
    <p:extLst>
      <p:ext uri="{BB962C8B-B14F-4D97-AF65-F5344CB8AC3E}">
        <p14:creationId xmlns:p14="http://schemas.microsoft.com/office/powerpoint/2010/main" val="213940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0A52-7582-4C84-ADF8-B86B199A92EB}"/>
              </a:ext>
            </a:extLst>
          </p:cNvPr>
          <p:cNvSpPr>
            <a:spLocks noGrp="1"/>
          </p:cNvSpPr>
          <p:nvPr>
            <p:ph type="title"/>
          </p:nvPr>
        </p:nvSpPr>
        <p:spPr/>
        <p:txBody>
          <a:bodyPr/>
          <a:lstStyle/>
          <a:p>
            <a:r>
              <a:rPr lang="en-PH" dirty="0"/>
              <a:t>Requirements analysis</a:t>
            </a:r>
          </a:p>
        </p:txBody>
      </p:sp>
      <p:sp>
        <p:nvSpPr>
          <p:cNvPr id="3" name="Content Placeholder 2">
            <a:extLst>
              <a:ext uri="{FF2B5EF4-FFF2-40B4-BE49-F238E27FC236}">
                <a16:creationId xmlns:a16="http://schemas.microsoft.com/office/drawing/2014/main" id="{A0D826F9-A324-4BE6-8A93-7AEEDAD137B1}"/>
              </a:ext>
            </a:extLst>
          </p:cNvPr>
          <p:cNvSpPr>
            <a:spLocks noGrp="1"/>
          </p:cNvSpPr>
          <p:nvPr>
            <p:ph idx="1"/>
          </p:nvPr>
        </p:nvSpPr>
        <p:spPr/>
        <p:txBody>
          <a:bodyPr/>
          <a:lstStyle/>
          <a:p>
            <a:r>
              <a:rPr lang="en-US" dirty="0"/>
              <a:t>The system involves the consumers (customer who orders water), (Drinking Water Refilling Stations), Delivery Personnel (Rider/ The one who take the product to the customer’s location).</a:t>
            </a:r>
            <a:endParaRPr lang="en-PH" dirty="0"/>
          </a:p>
        </p:txBody>
      </p:sp>
      <p:pic>
        <p:nvPicPr>
          <p:cNvPr id="14" name="Picture 13">
            <a:extLst>
              <a:ext uri="{FF2B5EF4-FFF2-40B4-BE49-F238E27FC236}">
                <a16:creationId xmlns:a16="http://schemas.microsoft.com/office/drawing/2014/main" id="{E14191A5-E3D3-44E3-A95C-340D132E43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7475" y="3429000"/>
            <a:ext cx="5486400" cy="2362200"/>
          </a:xfrm>
          <a:prstGeom prst="rect">
            <a:avLst/>
          </a:prstGeom>
          <a:noFill/>
          <a:ln>
            <a:noFill/>
          </a:ln>
        </p:spPr>
      </p:pic>
      <p:sp>
        <p:nvSpPr>
          <p:cNvPr id="4" name="TextBox 3">
            <a:extLst>
              <a:ext uri="{FF2B5EF4-FFF2-40B4-BE49-F238E27FC236}">
                <a16:creationId xmlns:a16="http://schemas.microsoft.com/office/drawing/2014/main" id="{03B966AC-C754-43DA-9372-9A85DD4C9C7A}"/>
              </a:ext>
            </a:extLst>
          </p:cNvPr>
          <p:cNvSpPr txBox="1"/>
          <p:nvPr/>
        </p:nvSpPr>
        <p:spPr>
          <a:xfrm>
            <a:off x="3757728" y="5951343"/>
            <a:ext cx="4665893" cy="369332"/>
          </a:xfrm>
          <a:prstGeom prst="rect">
            <a:avLst/>
          </a:prstGeom>
          <a:noFill/>
        </p:spPr>
        <p:txBody>
          <a:bodyPr wrap="none" rtlCol="0">
            <a:spAutoFit/>
          </a:bodyPr>
          <a:lstStyle/>
          <a:p>
            <a:r>
              <a:rPr lang="en-PH" dirty="0"/>
              <a:t>Figure 3.7 Current Water Ordering System</a:t>
            </a:r>
          </a:p>
        </p:txBody>
      </p:sp>
    </p:spTree>
    <p:extLst>
      <p:ext uri="{BB962C8B-B14F-4D97-AF65-F5344CB8AC3E}">
        <p14:creationId xmlns:p14="http://schemas.microsoft.com/office/powerpoint/2010/main" val="9997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1FBA-F2D3-4425-B784-71750A21AD82}"/>
              </a:ext>
            </a:extLst>
          </p:cNvPr>
          <p:cNvSpPr>
            <a:spLocks noGrp="1"/>
          </p:cNvSpPr>
          <p:nvPr>
            <p:ph type="title"/>
          </p:nvPr>
        </p:nvSpPr>
        <p:spPr/>
        <p:txBody>
          <a:bodyPr/>
          <a:lstStyle/>
          <a:p>
            <a:r>
              <a:rPr lang="en-PH" dirty="0"/>
              <a:t>Requirements analysis</a:t>
            </a:r>
          </a:p>
        </p:txBody>
      </p:sp>
      <p:sp>
        <p:nvSpPr>
          <p:cNvPr id="6" name="Content Placeholder 5">
            <a:extLst>
              <a:ext uri="{FF2B5EF4-FFF2-40B4-BE49-F238E27FC236}">
                <a16:creationId xmlns:a16="http://schemas.microsoft.com/office/drawing/2014/main" id="{9DC52B3A-2275-4D42-95BA-D179A15F00D7}"/>
              </a:ext>
            </a:extLst>
          </p:cNvPr>
          <p:cNvSpPr>
            <a:spLocks noGrp="1"/>
          </p:cNvSpPr>
          <p:nvPr>
            <p:ph idx="1"/>
          </p:nvPr>
        </p:nvSpPr>
        <p:spPr/>
        <p:txBody>
          <a:bodyPr/>
          <a:lstStyle/>
          <a:p>
            <a:r>
              <a:rPr lang="en-PH" dirty="0"/>
              <a:t>Data flow diagram</a:t>
            </a:r>
          </a:p>
        </p:txBody>
      </p:sp>
      <p:pic>
        <p:nvPicPr>
          <p:cNvPr id="7" name="Picture 6">
            <a:extLst>
              <a:ext uri="{FF2B5EF4-FFF2-40B4-BE49-F238E27FC236}">
                <a16:creationId xmlns:a16="http://schemas.microsoft.com/office/drawing/2014/main" id="{A355DD8D-F3E5-4397-B6B6-F58504670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2396" y="2438400"/>
            <a:ext cx="5486400" cy="3352800"/>
          </a:xfrm>
          <a:prstGeom prst="rect">
            <a:avLst/>
          </a:prstGeom>
          <a:noFill/>
          <a:ln>
            <a:noFill/>
          </a:ln>
        </p:spPr>
      </p:pic>
      <p:sp>
        <p:nvSpPr>
          <p:cNvPr id="3" name="TextBox 2">
            <a:extLst>
              <a:ext uri="{FF2B5EF4-FFF2-40B4-BE49-F238E27FC236}">
                <a16:creationId xmlns:a16="http://schemas.microsoft.com/office/drawing/2014/main" id="{918CC0BF-6B92-4115-BF71-ED191D809B65}"/>
              </a:ext>
            </a:extLst>
          </p:cNvPr>
          <p:cNvSpPr txBox="1"/>
          <p:nvPr/>
        </p:nvSpPr>
        <p:spPr>
          <a:xfrm>
            <a:off x="3551350" y="5879068"/>
            <a:ext cx="5728491" cy="369332"/>
          </a:xfrm>
          <a:prstGeom prst="rect">
            <a:avLst/>
          </a:prstGeom>
          <a:noFill/>
        </p:spPr>
        <p:txBody>
          <a:bodyPr wrap="none" rtlCol="0">
            <a:spAutoFit/>
          </a:bodyPr>
          <a:lstStyle/>
          <a:p>
            <a:r>
              <a:rPr lang="en-US" dirty="0"/>
              <a:t>Figure 3.8 Dataflow Diagram of the proposed system</a:t>
            </a:r>
            <a:endParaRPr lang="en-PH" dirty="0"/>
          </a:p>
        </p:txBody>
      </p:sp>
    </p:spTree>
    <p:extLst>
      <p:ext uri="{BB962C8B-B14F-4D97-AF65-F5344CB8AC3E}">
        <p14:creationId xmlns:p14="http://schemas.microsoft.com/office/powerpoint/2010/main" val="367990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461A-88D6-481D-BCBF-C38EBDA27620}"/>
              </a:ext>
            </a:extLst>
          </p:cNvPr>
          <p:cNvSpPr>
            <a:spLocks noGrp="1"/>
          </p:cNvSpPr>
          <p:nvPr>
            <p:ph type="title"/>
          </p:nvPr>
        </p:nvSpPr>
        <p:spPr/>
        <p:txBody>
          <a:bodyPr/>
          <a:lstStyle/>
          <a:p>
            <a:r>
              <a:rPr lang="en-PH" dirty="0"/>
              <a:t>Definition of Terms</a:t>
            </a:r>
          </a:p>
        </p:txBody>
      </p:sp>
      <p:sp>
        <p:nvSpPr>
          <p:cNvPr id="3" name="Content Placeholder 2">
            <a:extLst>
              <a:ext uri="{FF2B5EF4-FFF2-40B4-BE49-F238E27FC236}">
                <a16:creationId xmlns:a16="http://schemas.microsoft.com/office/drawing/2014/main" id="{A54A4427-E75B-47B3-AA58-2E69A7A856E7}"/>
              </a:ext>
            </a:extLst>
          </p:cNvPr>
          <p:cNvSpPr>
            <a:spLocks noGrp="1"/>
          </p:cNvSpPr>
          <p:nvPr>
            <p:ph idx="1"/>
          </p:nvPr>
        </p:nvSpPr>
        <p:spPr/>
        <p:txBody>
          <a:bodyPr>
            <a:normAutofit fontScale="85000" lnSpcReduction="20000"/>
          </a:bodyPr>
          <a:lstStyle/>
          <a:p>
            <a:r>
              <a:rPr lang="en-PH" dirty="0"/>
              <a:t>Global Positioning System (GPS) – </a:t>
            </a:r>
            <a:r>
              <a:rPr lang="en-US" dirty="0"/>
              <a:t>GPS, which stands for Global Positioning System, is a radio navigation system that allows land, sea, and airborne users to determine their exact location, velocity, and time 24 hours a day, in all weather conditions, anywhere in the world.</a:t>
            </a:r>
            <a:endParaRPr lang="en-PH" dirty="0"/>
          </a:p>
          <a:p>
            <a:r>
              <a:rPr lang="en-PH" dirty="0"/>
              <a:t>Mobile Application – </a:t>
            </a:r>
            <a:r>
              <a:rPr lang="en-US" dirty="0"/>
              <a:t>A mobile application, also referred to as a mobile app or simply an app, is a computer program or software application designed to run on a mobile device such as a phone, tablet, or watch.</a:t>
            </a:r>
            <a:endParaRPr lang="en-PH" dirty="0"/>
          </a:p>
          <a:p>
            <a:r>
              <a:rPr lang="en-PH" dirty="0"/>
              <a:t>Android – </a:t>
            </a:r>
            <a:r>
              <a:rPr lang="en-US" dirty="0"/>
              <a:t>Android is a mobile operating system based on a modified version of the Linux kernel and other open source software, designed primarily for touchscreen mobile devices such as smartphones and tablets.</a:t>
            </a:r>
            <a:endParaRPr lang="en-PH" dirty="0"/>
          </a:p>
          <a:p>
            <a:r>
              <a:rPr lang="en-PH" dirty="0"/>
              <a:t>Firebase – </a:t>
            </a:r>
            <a:r>
              <a:rPr lang="en-US" dirty="0"/>
              <a:t>Firebase is a platform developed by Google for creating mobile and web applications. It was originally an independent company founded in 2011. In 2014, Google acquired the platform and it is now their flagship offering for app development.</a:t>
            </a:r>
            <a:endParaRPr lang="en-PH" dirty="0"/>
          </a:p>
          <a:p>
            <a:endParaRPr lang="en-PH" dirty="0"/>
          </a:p>
        </p:txBody>
      </p:sp>
    </p:spTree>
    <p:extLst>
      <p:ext uri="{BB962C8B-B14F-4D97-AF65-F5344CB8AC3E}">
        <p14:creationId xmlns:p14="http://schemas.microsoft.com/office/powerpoint/2010/main" val="142456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F8C8-06F4-4C61-8430-96302139D951}"/>
              </a:ext>
            </a:extLst>
          </p:cNvPr>
          <p:cNvSpPr>
            <a:spLocks noGrp="1"/>
          </p:cNvSpPr>
          <p:nvPr>
            <p:ph type="title"/>
          </p:nvPr>
        </p:nvSpPr>
        <p:spPr/>
        <p:txBody>
          <a:bodyPr/>
          <a:lstStyle/>
          <a:p>
            <a:r>
              <a:rPr lang="en-PH" dirty="0"/>
              <a:t>Project context</a:t>
            </a:r>
          </a:p>
        </p:txBody>
      </p:sp>
      <p:sp>
        <p:nvSpPr>
          <p:cNvPr id="3" name="Content Placeholder 2">
            <a:extLst>
              <a:ext uri="{FF2B5EF4-FFF2-40B4-BE49-F238E27FC236}">
                <a16:creationId xmlns:a16="http://schemas.microsoft.com/office/drawing/2014/main" id="{E0D29264-A110-4998-B3AC-4C1BA46A7BC4}"/>
              </a:ext>
            </a:extLst>
          </p:cNvPr>
          <p:cNvSpPr>
            <a:spLocks noGrp="1"/>
          </p:cNvSpPr>
          <p:nvPr>
            <p:ph idx="1"/>
          </p:nvPr>
        </p:nvSpPr>
        <p:spPr/>
        <p:txBody>
          <a:bodyPr/>
          <a:lstStyle/>
          <a:p>
            <a:r>
              <a:rPr lang="en-PH" dirty="0"/>
              <a:t>The proponents will be making a delivery tracking app for water stations.</a:t>
            </a:r>
          </a:p>
          <a:p>
            <a:r>
              <a:rPr lang="en-PH" dirty="0"/>
              <a:t>The application will use Global Positioning System (GPS) to track the delivery drivers and the address of the customers.</a:t>
            </a:r>
          </a:p>
          <a:p>
            <a:r>
              <a:rPr lang="en-PH" dirty="0"/>
              <a:t>Instead of calling, texting and or coming to the store directly the customers will only need to use the application to order.</a:t>
            </a:r>
          </a:p>
        </p:txBody>
      </p:sp>
    </p:spTree>
    <p:extLst>
      <p:ext uri="{BB962C8B-B14F-4D97-AF65-F5344CB8AC3E}">
        <p14:creationId xmlns:p14="http://schemas.microsoft.com/office/powerpoint/2010/main" val="263595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B7BB-3C56-4A22-9A6E-F4C1067FE125}"/>
              </a:ext>
            </a:extLst>
          </p:cNvPr>
          <p:cNvSpPr>
            <a:spLocks noGrp="1"/>
          </p:cNvSpPr>
          <p:nvPr>
            <p:ph type="title"/>
          </p:nvPr>
        </p:nvSpPr>
        <p:spPr/>
        <p:txBody>
          <a:bodyPr/>
          <a:lstStyle/>
          <a:p>
            <a:r>
              <a:rPr lang="en-PH" dirty="0"/>
              <a:t>Purpose and description</a:t>
            </a:r>
          </a:p>
        </p:txBody>
      </p:sp>
      <p:sp>
        <p:nvSpPr>
          <p:cNvPr id="3" name="Content Placeholder 2">
            <a:extLst>
              <a:ext uri="{FF2B5EF4-FFF2-40B4-BE49-F238E27FC236}">
                <a16:creationId xmlns:a16="http://schemas.microsoft.com/office/drawing/2014/main" id="{5FD1F137-7073-47E6-A12C-60B34E372D5C}"/>
              </a:ext>
            </a:extLst>
          </p:cNvPr>
          <p:cNvSpPr>
            <a:spLocks noGrp="1"/>
          </p:cNvSpPr>
          <p:nvPr>
            <p:ph idx="1"/>
          </p:nvPr>
        </p:nvSpPr>
        <p:spPr/>
        <p:txBody>
          <a:bodyPr/>
          <a:lstStyle/>
          <a:p>
            <a:r>
              <a:rPr lang="en-PH" dirty="0"/>
              <a:t>Most customers doesn’t need to go out of their way to go </a:t>
            </a:r>
            <a:r>
              <a:rPr lang="en-PH"/>
              <a:t>to stores </a:t>
            </a:r>
            <a:r>
              <a:rPr lang="en-PH" dirty="0"/>
              <a:t>or malls even to buy products they want, most of them just check mobile app for price and reviews on the product they want and order online.</a:t>
            </a:r>
          </a:p>
          <a:p>
            <a:r>
              <a:rPr lang="en-PH" dirty="0"/>
              <a:t>This also helps on lowering the risk of customers getting infected due to going outside.</a:t>
            </a:r>
          </a:p>
          <a:p>
            <a:r>
              <a:rPr lang="en-PH" dirty="0"/>
              <a:t>Provides tracking and ordering system that does not disregard on customers security aspects.</a:t>
            </a:r>
          </a:p>
          <a:p>
            <a:endParaRPr lang="en-PH" dirty="0"/>
          </a:p>
        </p:txBody>
      </p:sp>
    </p:spTree>
    <p:extLst>
      <p:ext uri="{BB962C8B-B14F-4D97-AF65-F5344CB8AC3E}">
        <p14:creationId xmlns:p14="http://schemas.microsoft.com/office/powerpoint/2010/main" val="14069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B12F-8714-4A4D-BE2A-52C627229375}"/>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8FAC9CD2-F66A-4B37-ABB3-AF71C5B5F17A}"/>
              </a:ext>
            </a:extLst>
          </p:cNvPr>
          <p:cNvSpPr>
            <a:spLocks noGrp="1"/>
          </p:cNvSpPr>
          <p:nvPr>
            <p:ph idx="1"/>
          </p:nvPr>
        </p:nvSpPr>
        <p:spPr/>
        <p:txBody>
          <a:bodyPr/>
          <a:lstStyle/>
          <a:p>
            <a:r>
              <a:rPr lang="en-US" dirty="0"/>
              <a:t>To provide ease in ordering drinking water without the customer having to drive down to the shop to order water.</a:t>
            </a:r>
          </a:p>
          <a:p>
            <a:r>
              <a:rPr lang="en-US" dirty="0"/>
              <a:t>To provide the Delivery Person a In-app Map Navigation of the customers exact location and to provide efficient routes.</a:t>
            </a:r>
          </a:p>
          <a:p>
            <a:r>
              <a:rPr lang="en-US" dirty="0"/>
              <a:t>To know the advantages of having this app in Water refilling business with the new and improved monitoring and online transactions.</a:t>
            </a:r>
          </a:p>
          <a:p>
            <a:r>
              <a:rPr lang="en-US" dirty="0"/>
              <a:t>To lessen the paper works in the environment by using the app as the monitoring peripheral.</a:t>
            </a:r>
            <a:endParaRPr lang="en-PH" dirty="0"/>
          </a:p>
        </p:txBody>
      </p:sp>
    </p:spTree>
    <p:extLst>
      <p:ext uri="{BB962C8B-B14F-4D97-AF65-F5344CB8AC3E}">
        <p14:creationId xmlns:p14="http://schemas.microsoft.com/office/powerpoint/2010/main" val="326593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E15F-7246-4B3F-89AE-DC43FF801A96}"/>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1B38F41E-AF03-43DE-A586-AA20709DFEDD}"/>
              </a:ext>
            </a:extLst>
          </p:cNvPr>
          <p:cNvSpPr>
            <a:spLocks noGrp="1"/>
          </p:cNvSpPr>
          <p:nvPr>
            <p:ph idx="1"/>
          </p:nvPr>
        </p:nvSpPr>
        <p:spPr/>
        <p:txBody>
          <a:bodyPr>
            <a:normAutofit/>
          </a:bodyPr>
          <a:lstStyle/>
          <a:p>
            <a:r>
              <a:rPr lang="en-PH" dirty="0"/>
              <a:t>Customers – </a:t>
            </a:r>
            <a:r>
              <a:rPr lang="en-US" dirty="0"/>
              <a:t>once they already have an account for the delivery application, it will only take them a few clicks to have their orders placed, their address is already saved and once the moderator of the application confirms the order, they will proceed to prepare and deliver the order.</a:t>
            </a:r>
            <a:endParaRPr lang="en-PH" dirty="0"/>
          </a:p>
          <a:p>
            <a:r>
              <a:rPr lang="en-PH" dirty="0"/>
              <a:t>Owners – </a:t>
            </a:r>
            <a:r>
              <a:rPr lang="en-US" dirty="0"/>
              <a:t>Owners of different water station businesses will also be able to use this application to improve their businesses. It will improve the way of transacting with customers.</a:t>
            </a:r>
            <a:endParaRPr lang="en-PH" dirty="0"/>
          </a:p>
        </p:txBody>
      </p:sp>
    </p:spTree>
    <p:extLst>
      <p:ext uri="{BB962C8B-B14F-4D97-AF65-F5344CB8AC3E}">
        <p14:creationId xmlns:p14="http://schemas.microsoft.com/office/powerpoint/2010/main" val="268352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D049-6CB0-4960-B5D0-F249BE0C8A45}"/>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3BB1526F-4395-480F-B5B4-E63FF7151BCF}"/>
              </a:ext>
            </a:extLst>
          </p:cNvPr>
          <p:cNvSpPr>
            <a:spLocks noGrp="1"/>
          </p:cNvSpPr>
          <p:nvPr>
            <p:ph idx="1"/>
          </p:nvPr>
        </p:nvSpPr>
        <p:spPr/>
        <p:txBody>
          <a:bodyPr/>
          <a:lstStyle/>
          <a:p>
            <a:r>
              <a:rPr lang="en-PH" dirty="0"/>
              <a:t>The Proponents - </a:t>
            </a:r>
            <a:r>
              <a:rPr lang="en-US" dirty="0"/>
              <a:t>this application will be a stepping stone for the start of their IT careers. The aim for this research is not just to innovate the water delivery service, but also to showcase their skills and to learn from different people, and the opinions of others. </a:t>
            </a:r>
            <a:endParaRPr lang="en-PH" dirty="0"/>
          </a:p>
        </p:txBody>
      </p:sp>
    </p:spTree>
    <p:extLst>
      <p:ext uri="{BB962C8B-B14F-4D97-AF65-F5344CB8AC3E}">
        <p14:creationId xmlns:p14="http://schemas.microsoft.com/office/powerpoint/2010/main" val="26499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A9A8-9C22-4309-8A5A-F608E8617432}"/>
              </a:ext>
            </a:extLst>
          </p:cNvPr>
          <p:cNvSpPr>
            <a:spLocks noGrp="1"/>
          </p:cNvSpPr>
          <p:nvPr>
            <p:ph type="title"/>
          </p:nvPr>
        </p:nvSpPr>
        <p:spPr/>
        <p:txBody>
          <a:bodyPr/>
          <a:lstStyle/>
          <a:p>
            <a:r>
              <a:rPr lang="en-PH" dirty="0"/>
              <a:t>Limitation of the study</a:t>
            </a:r>
          </a:p>
        </p:txBody>
      </p:sp>
      <p:sp>
        <p:nvSpPr>
          <p:cNvPr id="3" name="Content Placeholder 2">
            <a:extLst>
              <a:ext uri="{FF2B5EF4-FFF2-40B4-BE49-F238E27FC236}">
                <a16:creationId xmlns:a16="http://schemas.microsoft.com/office/drawing/2014/main" id="{EF645605-BFDF-4583-88ED-9F6672E92B3A}"/>
              </a:ext>
            </a:extLst>
          </p:cNvPr>
          <p:cNvSpPr>
            <a:spLocks noGrp="1"/>
          </p:cNvSpPr>
          <p:nvPr>
            <p:ph idx="1"/>
          </p:nvPr>
        </p:nvSpPr>
        <p:spPr/>
        <p:txBody>
          <a:bodyPr/>
          <a:lstStyle/>
          <a:p>
            <a:r>
              <a:rPr lang="en-PH" dirty="0"/>
              <a:t>Due to time constraints the app will not be able to feature online transaction using credit/debit card </a:t>
            </a:r>
            <a:r>
              <a:rPr lang="en-US" dirty="0"/>
              <a:t>options for time being since the current system of acquiring API for an Android system may take a few months before the other banks who have technologies to accept payment online. </a:t>
            </a:r>
          </a:p>
          <a:p>
            <a:r>
              <a:rPr lang="en-US" dirty="0"/>
              <a:t>Limited on specific areas such as: Pilar Village, Almanza Uno, and TS Cruz village which are all located in Las </a:t>
            </a:r>
            <a:r>
              <a:rPr lang="en-US" dirty="0" err="1"/>
              <a:t>Piñas</a:t>
            </a:r>
            <a:r>
              <a:rPr lang="en-US" dirty="0"/>
              <a:t> City.</a:t>
            </a:r>
          </a:p>
          <a:p>
            <a:r>
              <a:rPr lang="en-US" dirty="0"/>
              <a:t>The application will only be available on android running the version </a:t>
            </a:r>
            <a:r>
              <a:rPr lang="en-US" dirty="0" err="1"/>
              <a:t>Kitkat</a:t>
            </a:r>
            <a:r>
              <a:rPr lang="en-US" dirty="0"/>
              <a:t> or higher.</a:t>
            </a:r>
            <a:endParaRPr lang="en-PH" dirty="0"/>
          </a:p>
        </p:txBody>
      </p:sp>
    </p:spTree>
    <p:extLst>
      <p:ext uri="{BB962C8B-B14F-4D97-AF65-F5344CB8AC3E}">
        <p14:creationId xmlns:p14="http://schemas.microsoft.com/office/powerpoint/2010/main" val="3471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067A-A08C-4629-896E-897ABF44C58B}"/>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FED4F1-6325-4380-8ED8-5A4CE512D733}"/>
              </a:ext>
            </a:extLst>
          </p:cNvPr>
          <p:cNvSpPr>
            <a:spLocks noGrp="1"/>
          </p:cNvSpPr>
          <p:nvPr>
            <p:ph idx="1"/>
          </p:nvPr>
        </p:nvSpPr>
        <p:spPr/>
        <p:txBody>
          <a:bodyPr/>
          <a:lstStyle/>
          <a:p>
            <a:pPr marL="0" indent="0">
              <a:buNone/>
            </a:pPr>
            <a:r>
              <a:rPr lang="en-PH" dirty="0"/>
              <a:t>Literature</a:t>
            </a:r>
          </a:p>
          <a:p>
            <a:r>
              <a:rPr lang="en-PH" dirty="0"/>
              <a:t>Global Positioning System – The global positioning system is widely used this day and its commonly integrated to modern devises. </a:t>
            </a:r>
            <a:r>
              <a:rPr lang="en-US" dirty="0"/>
              <a:t>GPS instruments are now widely used to monitor ground movements during major earthquakes. Access to real-time GPS data sources has contributed to stronger forecasts for tsunamis, flash flooding, earthquakes and volcanic eruptions. Terrestrial water storage shifts can be extracted from GPS vertical time series coordinates. Finally, GPS signals reflected on the surfaces below the GPS antenna can be used to measure soil moisture, snow deposition, vegetation water quality and water levels. </a:t>
            </a:r>
            <a:endParaRPr lang="en-PH" dirty="0"/>
          </a:p>
        </p:txBody>
      </p:sp>
    </p:spTree>
    <p:extLst>
      <p:ext uri="{BB962C8B-B14F-4D97-AF65-F5344CB8AC3E}">
        <p14:creationId xmlns:p14="http://schemas.microsoft.com/office/powerpoint/2010/main" val="1692535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363</TotalTime>
  <Words>1078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Rockwell</vt:lpstr>
      <vt:lpstr>Times New Roman</vt:lpstr>
      <vt:lpstr>Damask</vt:lpstr>
      <vt:lpstr>Ordering and Delivery Tracker App for Quadro King Water Station Retail Store </vt:lpstr>
      <vt:lpstr>Definition of Terms</vt:lpstr>
      <vt:lpstr>Project context</vt:lpstr>
      <vt:lpstr>Purpose and description</vt:lpstr>
      <vt:lpstr>Objectives</vt:lpstr>
      <vt:lpstr>Significance of the study</vt:lpstr>
      <vt:lpstr>Significance of the study</vt:lpstr>
      <vt:lpstr>Limitation of the study</vt:lpstr>
      <vt:lpstr>Review of related literature</vt:lpstr>
      <vt:lpstr>Review of related literature</vt:lpstr>
      <vt:lpstr>Software Design, Products and/or Processes</vt:lpstr>
      <vt:lpstr>System Architecture</vt:lpstr>
      <vt:lpstr>Conceptual framework</vt:lpstr>
      <vt:lpstr>Conceptual framework</vt:lpstr>
      <vt:lpstr>Requirements analysis</vt:lpstr>
      <vt:lpstr>Requirements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and Delivery Tracker App for Quadro King Water Station Retail Store</dc:title>
  <dc:creator>Floren Joseph Alegrid</dc:creator>
  <cp:lastModifiedBy>HOME</cp:lastModifiedBy>
  <cp:revision>17</cp:revision>
  <dcterms:created xsi:type="dcterms:W3CDTF">2021-02-22T02:22:34Z</dcterms:created>
  <dcterms:modified xsi:type="dcterms:W3CDTF">2021-02-25T12:05:32Z</dcterms:modified>
</cp:coreProperties>
</file>