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260800" cy="36576000"/>
  <p:notesSz cx="28803600" cy="36106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5pPr>
    <a:lvl6pPr marL="22860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6pPr>
    <a:lvl7pPr marL="27432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7pPr>
    <a:lvl8pPr marL="32004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8pPr>
    <a:lvl9pPr marL="36576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A90"/>
    <a:srgbClr val="6B765A"/>
    <a:srgbClr val="DCDADB"/>
    <a:srgbClr val="C2C2C4"/>
    <a:srgbClr val="4B87FF"/>
    <a:srgbClr val="010363"/>
    <a:srgbClr val="02058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4" autoAdjust="0"/>
    <p:restoredTop sz="99447" autoAdjust="0"/>
  </p:normalViewPr>
  <p:slideViewPr>
    <p:cSldViewPr>
      <p:cViewPr varScale="1">
        <p:scale>
          <a:sx n="22" d="100"/>
          <a:sy n="22" d="100"/>
        </p:scale>
        <p:origin x="-3120" y="-174"/>
      </p:cViewPr>
      <p:guideLst>
        <p:guide orient="horz" pos="2280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Number of </a:t>
            </a:r>
            <a:r>
              <a:rPr lang="en-US" sz="2400" dirty="0" smtClean="0"/>
              <a:t>Hits</a:t>
            </a:r>
            <a:r>
              <a:rPr lang="en-US" sz="2400" baseline="0" dirty="0" smtClean="0"/>
              <a:t> </a:t>
            </a:r>
            <a:r>
              <a:rPr lang="en-US" sz="2400" baseline="0" dirty="0"/>
              <a:t>for Top Sequences</a:t>
            </a:r>
            <a:endParaRPr lang="en-US" sz="24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Number</c:v>
                </c:pt>
              </c:strCache>
            </c:strRef>
          </c:tx>
          <c:marker>
            <c:symbol val="circle"/>
            <c:size val="9"/>
          </c:marker>
          <c:cat>
            <c:strRef>
              <c:f>Sheet1!$J$2:$J$31</c:f>
              <c:strCache>
                <c:ptCount val="30"/>
                <c:pt idx="0">
                  <c:v>TACTTTTTTT</c:v>
                </c:pt>
                <c:pt idx="1">
                  <c:v>AAGAAAAATT</c:v>
                </c:pt>
                <c:pt idx="2">
                  <c:v>ATATACATTA</c:v>
                </c:pt>
                <c:pt idx="3">
                  <c:v>AAAAATTCTT</c:v>
                </c:pt>
                <c:pt idx="4">
                  <c:v>ATAAAGGAAA</c:v>
                </c:pt>
                <c:pt idx="5">
                  <c:v>AAAACAATTT</c:v>
                </c:pt>
                <c:pt idx="6">
                  <c:v>GAAAAGCAAA</c:v>
                </c:pt>
                <c:pt idx="7">
                  <c:v>TTCAATTATT</c:v>
                </c:pt>
                <c:pt idx="8">
                  <c:v>TGTAAGAAAA</c:v>
                </c:pt>
                <c:pt idx="9">
                  <c:v>AAACGTAAAA</c:v>
                </c:pt>
                <c:pt idx="10">
                  <c:v>TGTAAAATTA</c:v>
                </c:pt>
                <c:pt idx="11">
                  <c:v>CTTATTTTTG</c:v>
                </c:pt>
                <c:pt idx="12">
                  <c:v>ATTATCCTTT</c:v>
                </c:pt>
                <c:pt idx="13">
                  <c:v>AAAAACATCA</c:v>
                </c:pt>
                <c:pt idx="14">
                  <c:v>GGAGAAAAAT</c:v>
                </c:pt>
                <c:pt idx="15">
                  <c:v>TAATCGTAAT</c:v>
                </c:pt>
                <c:pt idx="16">
                  <c:v>AGTAAATGAA</c:v>
                </c:pt>
                <c:pt idx="17">
                  <c:v>AAATGATGTA</c:v>
                </c:pt>
                <c:pt idx="18">
                  <c:v>AACTTTGAAA</c:v>
                </c:pt>
                <c:pt idx="19">
                  <c:v>TGGGATTCCA</c:v>
                </c:pt>
                <c:pt idx="20">
                  <c:v>AATTTTCACC</c:v>
                </c:pt>
                <c:pt idx="21">
                  <c:v>ACAGAAACAA</c:v>
                </c:pt>
                <c:pt idx="22">
                  <c:v>TTCTTATGTT</c:v>
                </c:pt>
                <c:pt idx="23">
                  <c:v>ATTCATTGTC</c:v>
                </c:pt>
                <c:pt idx="24">
                  <c:v>TTTCTAATTC</c:v>
                </c:pt>
                <c:pt idx="25">
                  <c:v>CATATCATAA</c:v>
                </c:pt>
                <c:pt idx="26">
                  <c:v>TTCATTATTG</c:v>
                </c:pt>
                <c:pt idx="27">
                  <c:v>ATAGAGGAAA</c:v>
                </c:pt>
                <c:pt idx="28">
                  <c:v>CGGAAAAAAG</c:v>
                </c:pt>
                <c:pt idx="29">
                  <c:v>CTCCTTTCTT</c:v>
                </c:pt>
              </c:strCache>
            </c:strRef>
          </c:cat>
          <c:val>
            <c:numRef>
              <c:f>Sheet1!$K$2:$K$31</c:f>
              <c:numCache>
                <c:formatCode>General</c:formatCode>
                <c:ptCount val="30"/>
                <c:pt idx="0">
                  <c:v>689</c:v>
                </c:pt>
                <c:pt idx="1">
                  <c:v>496</c:v>
                </c:pt>
                <c:pt idx="2">
                  <c:v>335</c:v>
                </c:pt>
                <c:pt idx="3">
                  <c:v>293</c:v>
                </c:pt>
                <c:pt idx="4">
                  <c:v>227</c:v>
                </c:pt>
                <c:pt idx="5">
                  <c:v>200</c:v>
                </c:pt>
                <c:pt idx="6">
                  <c:v>196</c:v>
                </c:pt>
                <c:pt idx="7">
                  <c:v>189</c:v>
                </c:pt>
                <c:pt idx="8">
                  <c:v>174</c:v>
                </c:pt>
                <c:pt idx="9">
                  <c:v>170</c:v>
                </c:pt>
                <c:pt idx="10">
                  <c:v>167</c:v>
                </c:pt>
                <c:pt idx="11">
                  <c:v>165</c:v>
                </c:pt>
                <c:pt idx="12">
                  <c:v>163</c:v>
                </c:pt>
                <c:pt idx="13">
                  <c:v>154</c:v>
                </c:pt>
                <c:pt idx="14">
                  <c:v>153</c:v>
                </c:pt>
                <c:pt idx="15">
                  <c:v>143</c:v>
                </c:pt>
                <c:pt idx="16">
                  <c:v>143</c:v>
                </c:pt>
                <c:pt idx="17">
                  <c:v>141</c:v>
                </c:pt>
                <c:pt idx="18">
                  <c:v>138</c:v>
                </c:pt>
                <c:pt idx="19">
                  <c:v>133</c:v>
                </c:pt>
                <c:pt idx="20">
                  <c:v>112</c:v>
                </c:pt>
                <c:pt idx="21">
                  <c:v>111</c:v>
                </c:pt>
                <c:pt idx="22">
                  <c:v>109</c:v>
                </c:pt>
                <c:pt idx="23">
                  <c:v>106</c:v>
                </c:pt>
                <c:pt idx="24">
                  <c:v>106</c:v>
                </c:pt>
                <c:pt idx="25">
                  <c:v>105</c:v>
                </c:pt>
                <c:pt idx="26">
                  <c:v>104</c:v>
                </c:pt>
                <c:pt idx="27">
                  <c:v>102</c:v>
                </c:pt>
                <c:pt idx="28">
                  <c:v>100</c:v>
                </c:pt>
                <c:pt idx="2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239360"/>
        <c:axId val="74241152"/>
      </c:lineChart>
      <c:catAx>
        <c:axId val="742393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4241152"/>
        <c:crosses val="autoZero"/>
        <c:auto val="1"/>
        <c:lblAlgn val="ctr"/>
        <c:lblOffset val="100"/>
        <c:noMultiLvlLbl val="0"/>
      </c:catAx>
      <c:valAx>
        <c:axId val="7424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4239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12482883" cy="18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627" tIns="185316" rIns="370627" bIns="185316" numCol="1" anchor="t" anchorCtr="0" compatLnSpc="1">
            <a:prstTxWarp prst="textNoShape">
              <a:avLst/>
            </a:prstTxWarp>
          </a:bodyPr>
          <a:lstStyle>
            <a:lvl1pPr defTabSz="3706841">
              <a:defRPr sz="4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320731" y="6"/>
            <a:ext cx="12482879" cy="18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627" tIns="185316" rIns="370627" bIns="185316" numCol="1" anchor="t" anchorCtr="0" compatLnSpc="1">
            <a:prstTxWarp prst="textNoShape">
              <a:avLst/>
            </a:prstTxWarp>
          </a:bodyPr>
          <a:lstStyle>
            <a:lvl1pPr algn="r" defTabSz="3706841">
              <a:defRPr sz="4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4303290"/>
            <a:ext cx="12482883" cy="18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627" tIns="185316" rIns="370627" bIns="185316" numCol="1" anchor="b" anchorCtr="0" compatLnSpc="1">
            <a:prstTxWarp prst="textNoShape">
              <a:avLst/>
            </a:prstTxWarp>
          </a:bodyPr>
          <a:lstStyle>
            <a:lvl1pPr defTabSz="3706841">
              <a:defRPr sz="4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320731" y="34303290"/>
            <a:ext cx="12482879" cy="18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0627" tIns="185316" rIns="370627" bIns="185316" numCol="1" anchor="b" anchorCtr="0" compatLnSpc="1">
            <a:prstTxWarp prst="textNoShape">
              <a:avLst/>
            </a:prstTxWarp>
          </a:bodyPr>
          <a:lstStyle>
            <a:lvl1pPr algn="r" defTabSz="3706841">
              <a:defRPr sz="4600" smtClean="0"/>
            </a:lvl1pPr>
          </a:lstStyle>
          <a:p>
            <a:pPr>
              <a:defRPr/>
            </a:pPr>
            <a:fld id="{5CF2A966-F53D-4DCE-8ECC-83932F28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12482883" cy="1802819"/>
          </a:xfrm>
          <a:prstGeom prst="rect">
            <a:avLst/>
          </a:prstGeom>
        </p:spPr>
        <p:txBody>
          <a:bodyPr vert="horz" lIns="367281" tIns="183639" rIns="367281" bIns="183639" rtlCol="0"/>
          <a:lstStyle>
            <a:lvl1pPr algn="l">
              <a:defRPr sz="4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314130" y="6"/>
            <a:ext cx="12482883" cy="1802819"/>
          </a:xfrm>
          <a:prstGeom prst="rect">
            <a:avLst/>
          </a:prstGeom>
        </p:spPr>
        <p:txBody>
          <a:bodyPr vert="horz" lIns="367281" tIns="183639" rIns="367281" bIns="183639" rtlCol="0"/>
          <a:lstStyle>
            <a:lvl1pPr algn="r">
              <a:defRPr sz="4600"/>
            </a:lvl1pPr>
          </a:lstStyle>
          <a:p>
            <a:fld id="{FA14B59B-A309-4289-AD4B-A0A3BCA697F5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0" y="2709863"/>
            <a:ext cx="10833100" cy="1353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67281" tIns="183639" rIns="367281" bIns="1836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81687" y="17151648"/>
            <a:ext cx="23040242" cy="16244011"/>
          </a:xfrm>
          <a:prstGeom prst="rect">
            <a:avLst/>
          </a:prstGeom>
        </p:spPr>
        <p:txBody>
          <a:bodyPr vert="horz" lIns="367281" tIns="183639" rIns="367281" bIns="1836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297074"/>
            <a:ext cx="12482883" cy="1802819"/>
          </a:xfrm>
          <a:prstGeom prst="rect">
            <a:avLst/>
          </a:prstGeom>
        </p:spPr>
        <p:txBody>
          <a:bodyPr vert="horz" lIns="367281" tIns="183639" rIns="367281" bIns="183639" rtlCol="0" anchor="b"/>
          <a:lstStyle>
            <a:lvl1pPr algn="l">
              <a:defRPr sz="4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314130" y="34297074"/>
            <a:ext cx="12482883" cy="1802819"/>
          </a:xfrm>
          <a:prstGeom prst="rect">
            <a:avLst/>
          </a:prstGeom>
        </p:spPr>
        <p:txBody>
          <a:bodyPr vert="horz" lIns="367281" tIns="183639" rIns="367281" bIns="183639" rtlCol="0" anchor="b"/>
          <a:lstStyle>
            <a:lvl1pPr algn="r">
              <a:defRPr sz="4600"/>
            </a:lvl1pPr>
          </a:lstStyle>
          <a:p>
            <a:fld id="{8326A635-27EB-4864-9E4A-99C27A7E2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6A635-27EB-4864-9E4A-99C27A7E21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925" y="11361738"/>
            <a:ext cx="2487295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438" y="20726400"/>
            <a:ext cx="2048192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86518-62F3-4C36-B2EF-F971BE271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3DCA6-811B-4AC8-97D0-52CA977D5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48638" y="3254375"/>
            <a:ext cx="6218237" cy="29257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3254375"/>
            <a:ext cx="18502313" cy="2925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6FC-82C1-41C1-A539-35DCDD1F8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FF23-64F8-4CBF-B3F7-24BA8014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0" y="23502938"/>
            <a:ext cx="24871363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0" y="15501938"/>
            <a:ext cx="24871363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244-52C0-4ED5-BF89-D051193FC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10572750"/>
            <a:ext cx="12360275" cy="2193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6600" y="10572750"/>
            <a:ext cx="12360275" cy="21939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EAAEB-47F2-48DE-B866-3C7F46FEC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65263"/>
            <a:ext cx="2633345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675" y="8186738"/>
            <a:ext cx="1292860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675" y="11599863"/>
            <a:ext cx="1292860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3763" y="8186738"/>
            <a:ext cx="12933362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3763" y="11599863"/>
            <a:ext cx="12933362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A4319-DF16-4575-B0DE-28E6290B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B5DC1-0E0D-4526-8B6F-8F5CC0582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1195F-1766-411F-AE48-425469692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75" y="1455738"/>
            <a:ext cx="962660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525" y="1455738"/>
            <a:ext cx="163576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675" y="7653338"/>
            <a:ext cx="962660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E5F6C-5BF7-4936-9627-879CC78AF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638" y="25603200"/>
            <a:ext cx="17556162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638" y="3268663"/>
            <a:ext cx="17556162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638" y="28625800"/>
            <a:ext cx="17556162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AC950-822C-4911-BEFC-9B209CDA3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58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3254375"/>
            <a:ext cx="248729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10572750"/>
            <a:ext cx="24872950" cy="2193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33321625"/>
            <a:ext cx="609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98075" y="33321625"/>
            <a:ext cx="92646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970875" y="33321625"/>
            <a:ext cx="60960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505AC86F-0C65-43B8-981B-2BF7DDD10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8" Type="http://schemas.openxmlformats.org/officeDocument/2006/relationships/image" Target="../media/image2.emf"/><Relationship Id="rId12" Type="http://schemas.openxmlformats.org/officeDocument/2006/relationships/image" Target="../media/image9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3317200" y="16623662"/>
            <a:ext cx="5753100" cy="12637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" y="7086600"/>
            <a:ext cx="28879800" cy="1036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33716495"/>
            <a:ext cx="29260800" cy="2859505"/>
          </a:xfrm>
          <a:prstGeom prst="rect">
            <a:avLst/>
          </a:prstGeom>
          <a:solidFill>
            <a:srgbClr val="9FA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3082" y="33680400"/>
            <a:ext cx="29254636" cy="457200"/>
          </a:xfrm>
          <a:prstGeom prst="rect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9FAA9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39050" y="34429243"/>
            <a:ext cx="14325600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8000" b="1" dirty="0" smtClean="0">
                <a:ln w="15875">
                  <a:noFill/>
                </a:ln>
                <a:solidFill>
                  <a:schemeClr val="bg1"/>
                </a:solidFill>
                <a:effectLst>
                  <a:innerShdw blurRad="63500" dist="127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James</a:t>
            </a:r>
            <a:r>
              <a:rPr lang="en-US" sz="8000" b="1" dirty="0" smtClean="0">
                <a:ln w="15875">
                  <a:noFill/>
                </a:ln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8000" b="1" dirty="0" err="1" smtClean="0">
                <a:ln w="15875">
                  <a:noFill/>
                </a:ln>
                <a:solidFill>
                  <a:schemeClr val="bg1"/>
                </a:solidFill>
                <a:effectLst>
                  <a:innerShdw blurRad="63500" dist="127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cs typeface="Arial" pitchFamily="34" charset="0"/>
              </a:rPr>
              <a:t>Youngquist</a:t>
            </a:r>
            <a:endParaRPr lang="en-US" sz="8000" b="1" dirty="0">
              <a:ln w="15875">
                <a:noFill/>
              </a:ln>
              <a:solidFill>
                <a:schemeClr val="bg1"/>
              </a:solidFill>
              <a:effectLst>
                <a:innerShdw blurRad="63500" dist="12700" dir="13500000">
                  <a:prstClr val="black">
                    <a:alpha val="50000"/>
                  </a:prst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Line 12"/>
          <p:cNvSpPr>
            <a:spLocks noChangeShapeType="1"/>
          </p:cNvSpPr>
          <p:nvPr/>
        </p:nvSpPr>
        <p:spPr bwMode="auto">
          <a:xfrm>
            <a:off x="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1" name="Line 13"/>
          <p:cNvSpPr>
            <a:spLocks noChangeShapeType="1"/>
          </p:cNvSpPr>
          <p:nvPr/>
        </p:nvSpPr>
        <p:spPr bwMode="auto">
          <a:xfrm>
            <a:off x="0" y="1588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2926080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53" name="Line 15"/>
          <p:cNvSpPr>
            <a:spLocks noChangeShapeType="1"/>
          </p:cNvSpPr>
          <p:nvPr/>
        </p:nvSpPr>
        <p:spPr bwMode="auto">
          <a:xfrm>
            <a:off x="28956000" y="0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1977" y="34378374"/>
            <a:ext cx="7594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CSE527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Computational</a:t>
            </a:r>
            <a:r>
              <a:rPr kumimoji="0" lang="en-US" sz="5400" i="0" u="none" strike="noStrike" kern="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Biology</a:t>
            </a:r>
            <a:endParaRPr kumimoji="0" lang="en-US" sz="540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4841200" y="34038251"/>
            <a:ext cx="3657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b="1" kern="0" dirty="0" smtClean="0">
                <a:solidFill>
                  <a:schemeClr val="accent4">
                    <a:lumMod val="50000"/>
                  </a:schemeClr>
                </a:solidFill>
                <a:latin typeface="FrankRuehl" pitchFamily="34" charset="-79"/>
                <a:cs typeface="FrankRuehl" pitchFamily="34" charset="-79"/>
              </a:rPr>
              <a:t>UW</a:t>
            </a:r>
            <a:endParaRPr kumimoji="0" lang="en-US" sz="138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4081" y="533400"/>
            <a:ext cx="280926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dirty="0" smtClean="0"/>
              <a:t>One Man’s Search for Nucleotide Motifs in Saccharomyces </a:t>
            </a:r>
            <a:r>
              <a:rPr lang="en-US" sz="7600" dirty="0" err="1"/>
              <a:t>cerevisiae</a:t>
            </a:r>
            <a:endParaRPr lang="en-US" sz="7600" dirty="0"/>
          </a:p>
        </p:txBody>
      </p:sp>
      <p:sp>
        <p:nvSpPr>
          <p:cNvPr id="25" name="TextBox 24"/>
          <p:cNvSpPr txBox="1"/>
          <p:nvPr/>
        </p:nvSpPr>
        <p:spPr>
          <a:xfrm>
            <a:off x="21793200" y="1333619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(Baker’s yeast)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3877" y="3250792"/>
            <a:ext cx="9360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Q: Is it possible to find </a:t>
            </a:r>
            <a:r>
              <a:rPr lang="en-US" sz="5400" b="1" dirty="0" smtClean="0"/>
              <a:t>sequence motifs</a:t>
            </a:r>
            <a:r>
              <a:rPr lang="en-US" sz="5400" dirty="0" smtClean="0"/>
              <a:t> on non-gene encoding regions across an entire genome?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9947" y="18059400"/>
                <a:ext cx="10296901" cy="278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Problems</a:t>
                </a:r>
              </a:p>
              <a:p>
                <a:pPr marL="685800" indent="-685800">
                  <a:buFont typeface="Arial" pitchFamily="34" charset="0"/>
                  <a:buChar char="•"/>
                </a:pPr>
                <a:r>
                  <a:rPr lang="en-US" sz="2800" dirty="0" smtClean="0"/>
                  <a:t>Genomes are large; millions to billions of base pairs.</a:t>
                </a:r>
              </a:p>
              <a:p>
                <a:pPr marL="685800" indent="-685800">
                  <a:buFont typeface="Arial" pitchFamily="34" charset="0"/>
                  <a:buChar char="•"/>
                </a:pPr>
                <a:r>
                  <a:rPr lang="en-US" sz="2800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1 million different 10 base pair sequences.</a:t>
                </a:r>
              </a:p>
              <a:p>
                <a:pPr marL="685800" indent="-685800">
                  <a:buFont typeface="Arial" pitchFamily="34" charset="0"/>
                  <a:buChar char="•"/>
                </a:pPr>
                <a:r>
                  <a:rPr lang="en-US" sz="2800" dirty="0" smtClean="0"/>
                  <a:t>If you count deletions, that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800" dirty="0" smtClean="0"/>
                  <a:t> sequences</a:t>
                </a:r>
              </a:p>
              <a:p>
                <a:pPr marL="685800" indent="-685800">
                  <a:buFont typeface="Arial" pitchFamily="34" charset="0"/>
                  <a:buChar char="•"/>
                </a:pPr>
                <a:r>
                  <a:rPr lang="en-US" sz="2800" dirty="0" smtClean="0"/>
                  <a:t>Thus to scan along the entire genome and test every possible sequence at every point requires billions of computations.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7" y="18059400"/>
                <a:ext cx="10296901" cy="2781659"/>
              </a:xfrm>
              <a:prstGeom prst="rect">
                <a:avLst/>
              </a:prstGeom>
              <a:blipFill rotWithShape="1">
                <a:blip r:embed="rId12"/>
                <a:stretch>
                  <a:fillRect l="-1243" t="-219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418" y="2895599"/>
            <a:ext cx="7848600" cy="329571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050000" y="3389291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Sequence Motif</a:t>
            </a:r>
            <a:r>
              <a:rPr lang="en-US" sz="4800" dirty="0" smtClean="0"/>
              <a:t>  </a:t>
            </a:r>
            <a:r>
              <a:rPr lang="en-US" sz="4800" i="1" dirty="0" smtClean="0"/>
              <a:t>A widespread, repeated sequence of nucleotides with possible biological significance.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8997" y="21107400"/>
                <a:ext cx="9596783" cy="741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Technique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Note: many sequences are very similar.</a:t>
                </a:r>
              </a:p>
              <a:p>
                <a:pPr marL="914400" lvl="1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E.g. AAAAA ~ AAAAT ~ AAAAC ~ AAAAG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To exploit similarity, a modified Needleman-</a:t>
                </a:r>
                <a:r>
                  <a:rPr lang="en-US" sz="2800" dirty="0" err="1" smtClean="0"/>
                  <a:t>Wunsch</a:t>
                </a:r>
                <a:r>
                  <a:rPr lang="en-US" sz="2800" dirty="0" smtClean="0"/>
                  <a:t> algorithm was used to convolve P randomly created sequences over non-gene encoding regions across the entire genome.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This is a probabilistic approximation algorithm.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It reduces the algorithmic complexity for each set of sequences of length 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The larger that P is chosen, the more likely we are to find the most representative motifs.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In the present case, for motifs of length P=10, I tested N=20,000 random sequences, that is 2% of all possible.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A motif was considered a ‘hit’ if at least 9 of the 10 base pairs matched.  This might not be the best threshold.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Only the top 20 motifs were saved along with their corresponding number of hits.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7" y="21107400"/>
                <a:ext cx="9596783" cy="7417415"/>
              </a:xfrm>
              <a:prstGeom prst="rect">
                <a:avLst/>
              </a:prstGeom>
              <a:blipFill rotWithShape="1">
                <a:blip r:embed="rId16"/>
                <a:stretch>
                  <a:fillRect l="-1271" t="-822" r="-152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45021"/>
              </p:ext>
            </p:extLst>
          </p:nvPr>
        </p:nvGraphicFramePr>
        <p:xfrm>
          <a:off x="23564001" y="17468850"/>
          <a:ext cx="5257800" cy="11430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/>
                <a:gridCol w="1727521"/>
                <a:gridCol w="1930079"/>
              </a:tblGrid>
              <a:tr h="361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Hits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Forward Strand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Reverse Strand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689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TACTTTTTTT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AAAAAAAGTA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AAGAAAAATT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AATTTTTCTT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ATATACATTA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TAATGTATAT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AAAAATTCTT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AAGAATTTTT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ATAAAGGAAA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TTTCCTTTAT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AAAACAATTT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AAATTGTTTT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GAAAAGCAAA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TTTGCTTTTC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TTCAATTATT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AATAATTGAA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TGTAAGAAAA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TTTTCTTACA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AAACGTAAAA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TTTTACGTTT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TGTAAAATTA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TAATTTTACA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CTTATTTTTG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CAAAAATAAG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ATTATCCTTT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AAAGGATAAT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AAAAACATCA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TGATGTTTTT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GGAGAAAAAT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ATTTTTCTCC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TAATCGTAAT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ATTACGATTA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AGTAAATGAA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TTCATTTACT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AAATGATGTA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TACATCATTT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AACTTTGAAA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TTTCAAAGTT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TGGGATTCCA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TGGAATCCCA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AATTTTCACC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GGTGAAAATT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ACAGAAACAA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TTGTTTCTGT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TTCTTATGTT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AACATAAGAA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ATTCATTGTC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GACAATGAAT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TTTCTAATTC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GAATTAGAAA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CATATCATAA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TTATGATATG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TTCATTATTG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CAATAATGAA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ATAGAGGAAA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TTTCCTCTAT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CGGAAAAAAG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CTTTTTTCCG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68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Consolas" pitchFamily="49" charset="0"/>
                          <a:cs typeface="Consolas" pitchFamily="49" charset="0"/>
                        </a:rPr>
                        <a:t>CTCCTTTCTT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AAGAAAGGAG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0690461" y="24646829"/>
            <a:ext cx="119907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Implementation Notes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algorithm is embarrassingly parallel.  It took about 20 minutes to test 20,000 random sequences on a run across 26 </a:t>
            </a:r>
            <a:r>
              <a:rPr lang="en-US" sz="2800" dirty="0" smtClean="0"/>
              <a:t>cores (4 networked computers).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Annotation and genome data for S. </a:t>
            </a:r>
            <a:r>
              <a:rPr lang="en-US" sz="2800" dirty="0" err="1" smtClean="0"/>
              <a:t>cerevisiae</a:t>
            </a:r>
            <a:r>
              <a:rPr lang="en-US" sz="2800" dirty="0" smtClean="0"/>
              <a:t> were downloaded from genome.uscs.edu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All code in Python using </a:t>
            </a:r>
            <a:r>
              <a:rPr lang="en-US" sz="2800" dirty="0" err="1" smtClean="0"/>
              <a:t>NumPy</a:t>
            </a:r>
            <a:r>
              <a:rPr lang="en-US" sz="2800" dirty="0" smtClean="0"/>
              <a:t>,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, </a:t>
            </a:r>
            <a:r>
              <a:rPr lang="en-US" sz="2800" dirty="0" err="1" smtClean="0"/>
              <a:t>Matplotlib</a:t>
            </a:r>
            <a:r>
              <a:rPr lang="en-US" sz="2800" dirty="0"/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Cython</a:t>
            </a:r>
            <a:r>
              <a:rPr lang="en-US" sz="2800" dirty="0" smtClean="0"/>
              <a:t>, and </a:t>
            </a:r>
            <a:r>
              <a:rPr lang="en-US" sz="2800" dirty="0" err="1" smtClean="0"/>
              <a:t>ZeroMQ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combination of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and </a:t>
            </a:r>
            <a:r>
              <a:rPr lang="en-US" sz="2800" dirty="0" err="1" smtClean="0"/>
              <a:t>Cython</a:t>
            </a:r>
            <a:r>
              <a:rPr lang="en-US" sz="2800" dirty="0" smtClean="0"/>
              <a:t> increased calculation speed over plain Python by almost 100X.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Heavy use of memory mapping and shared data structures allows this technique to be efficiently used for genomes larger than will fit in RAM.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9002997" y="29822953"/>
            <a:ext cx="80658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S. </a:t>
            </a:r>
            <a:r>
              <a:rPr lang="en-US" sz="2800" u="sng" dirty="0" err="1" smtClean="0"/>
              <a:t>Cerevisiae</a:t>
            </a:r>
            <a:endParaRPr lang="en-US" sz="2800" u="sng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Common yeast species used in baking and brewing.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Very highly studied genome (lots of data!).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Nuclear DNA is composed of 16 chromosomes.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Each chromosome has between 200k and 1.5M base pairs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Almost 6000 genes across all chromosomes.</a:t>
            </a:r>
          </a:p>
        </p:txBody>
      </p:sp>
      <p:graphicFrame>
        <p:nvGraphicFramePr>
          <p:cNvPr id="78" name="Chart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0378"/>
              </p:ext>
            </p:extLst>
          </p:nvPr>
        </p:nvGraphicFramePr>
        <p:xfrm>
          <a:off x="17249775" y="29165729"/>
          <a:ext cx="11706225" cy="438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58047" y="28961178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Future 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Play with different thresholds for hit success.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Further exploit motif similarity by testing the utility of adapting </a:t>
            </a:r>
            <a:r>
              <a:rPr lang="en-US" sz="2800" dirty="0" err="1" smtClean="0"/>
              <a:t>multigrid</a:t>
            </a:r>
            <a:r>
              <a:rPr lang="en-US" sz="2800" dirty="0" smtClean="0"/>
              <a:t> methods.  That is, start with shorter sequences (less combinations) to “seed” longer combinations.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Get a larger compute cluster and run longer motif sequences  and against larger DNA specimens.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Determine the biological significance of the results.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7" y="7238999"/>
            <a:ext cx="28420904" cy="998220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3258800" y="6223011"/>
            <a:ext cx="534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http://en.wikipedia.org/wiki/File:S_cerevisiae_under_DIC_microscopy.jpg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820400" y="18059400"/>
            <a:ext cx="11825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Discussion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Most of the selected motifs are characteristic of TATA boxes, which lends weight to the idea that they have a biological significance.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motifs appear to be relatively uniformly distributed throughout all chromosomes, though there are definite clusters (e.g. look for the squares) as well as empty areas.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16848" y="21107400"/>
            <a:ext cx="119293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Limitations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If there was a </a:t>
            </a:r>
            <a:r>
              <a:rPr lang="en-US" sz="2800" dirty="0" smtClean="0"/>
              <a:t>true motif </a:t>
            </a:r>
            <a:r>
              <a:rPr lang="en-US" sz="2800" dirty="0"/>
              <a:t>that was involved in the regulation of only a few genes, it would not show up </a:t>
            </a:r>
            <a:r>
              <a:rPr lang="en-US" sz="2800" dirty="0" smtClean="0"/>
              <a:t>here, </a:t>
            </a:r>
            <a:r>
              <a:rPr lang="en-US" sz="2800" dirty="0"/>
              <a:t>and </a:t>
            </a:r>
            <a:r>
              <a:rPr lang="en-US" sz="2800" dirty="0" smtClean="0"/>
              <a:t>would be hard to sort from the noise.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technique does not incorporate any prior knowledge of gene interaction.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As can be seen in the table and graph below, the distribution of hits is highly skewed with a long tail.  This implies it may be unlikely to find ubiquitous motifs without approaching an exhaustive search.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17922</TotalTime>
  <Words>732</Words>
  <Application>Microsoft Office PowerPoint</Application>
  <PresentationFormat>Custom</PresentationFormat>
  <Paragraphs>143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CSE</cp:lastModifiedBy>
  <cp:revision>191</cp:revision>
  <cp:lastPrinted>2012-12-12T09:46:57Z</cp:lastPrinted>
  <dcterms:created xsi:type="dcterms:W3CDTF">2009-06-09T14:36:32Z</dcterms:created>
  <dcterms:modified xsi:type="dcterms:W3CDTF">2012-12-12T20:10:33Z</dcterms:modified>
</cp:coreProperties>
</file>