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38">
          <p15:clr>
            <a:srgbClr val="747775"/>
          </p15:clr>
        </p15:guide>
        <p15:guide id="2" pos="340">
          <p15:clr>
            <a:srgbClr val="747775"/>
          </p15:clr>
        </p15:guide>
        <p15:guide id="3" pos="5279">
          <p15:clr>
            <a:srgbClr val="747775"/>
          </p15:clr>
        </p15:guide>
        <p15:guide id="4" orient="horz" pos="323">
          <p15:clr>
            <a:srgbClr val="747775"/>
          </p15:clr>
        </p15:guide>
        <p15:guide id="5" orient="horz" pos="3007">
          <p15:clr>
            <a:srgbClr val="747775"/>
          </p15:clr>
        </p15:guide>
        <p15:guide id="6" pos="2728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4f1D5pOJYhfjd2PeZfOabsa7j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pos="238"/>
        <p:guide pos="340"/>
        <p:guide pos="5279"/>
        <p:guide orient="horz" pos="323"/>
        <p:guide orient="horz" pos="3007"/>
        <p:guide pos="2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8bb8cf4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2e58bb8cf4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882f5ab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e882f5ab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882f5ab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e882f5ab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882f5ab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e882f5ab7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882f5ab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e882f5ab7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23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882f5ab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e882f5ab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377874" y="2905008"/>
            <a:ext cx="1504200" cy="1128342"/>
            <a:chOff x="546148" y="2557908"/>
            <a:chExt cx="1504200" cy="1128342"/>
          </a:xfrm>
        </p:grpSpPr>
        <p:sp>
          <p:nvSpPr>
            <p:cNvPr id="55" name="Google Shape;55;p1"/>
            <p:cNvSpPr txBox="1"/>
            <p:nvPr/>
          </p:nvSpPr>
          <p:spPr>
            <a:xfrm>
              <a:off x="546148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" sz="1200" b="0" i="0" u="none" strike="noStrike" cap="none" dirty="0">
                  <a:solidFill>
                    <a:srgbClr val="001238"/>
                  </a:solidFill>
                  <a:latin typeface="Arial"/>
                  <a:ea typeface="Arial"/>
                  <a:cs typeface="Arial"/>
                  <a:sym typeface="Arial"/>
                </a:rPr>
                <a:t>Руслан Сафин</a:t>
              </a:r>
              <a:endParaRPr sz="1200" b="0" i="0" u="none" strike="noStrike" cap="none" dirty="0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1450" algn="bl" rotWithShape="0">
                <a:srgbClr val="09A8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"/>
          <p:cNvSpPr/>
          <p:nvPr/>
        </p:nvSpPr>
        <p:spPr>
          <a:xfrm>
            <a:off x="539750" y="512775"/>
            <a:ext cx="5308800" cy="12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196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874375" y="832100"/>
            <a:ext cx="35402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Задача: «Электронная очередь»</a:t>
            </a:r>
          </a:p>
        </p:txBody>
      </p:sp>
      <p:sp>
        <p:nvSpPr>
          <p:cNvPr id="72" name="Google Shape;72;p1"/>
          <p:cNvSpPr txBox="1"/>
          <p:nvPr/>
        </p:nvSpPr>
        <p:spPr>
          <a:xfrm>
            <a:off x="874375" y="1233725"/>
            <a:ext cx="34427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 b="0" i="0" u="none" strike="noStrike" cap="none" dirty="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Название команды: Руслан Сафин</a:t>
            </a:r>
            <a:endParaRPr sz="1600" b="0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5;p14">
            <a:extLst>
              <a:ext uri="{FF2B5EF4-FFF2-40B4-BE49-F238E27FC236}">
                <a16:creationId xmlns:a16="http://schemas.microsoft.com/office/drawing/2014/main" id="{ED784B6A-9060-4F2F-B212-39735369083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88" y="2843131"/>
            <a:ext cx="967171" cy="96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2e58bb8cf4e_3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77732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980F06-530E-4267-8437-C2E0E548E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54" y="0"/>
            <a:ext cx="8347046" cy="5143500"/>
          </a:xfrm>
          <a:prstGeom prst="rect">
            <a:avLst/>
          </a:prstGeom>
        </p:spPr>
      </p:pic>
      <p:sp>
        <p:nvSpPr>
          <p:cNvPr id="86" name="Google Shape;86;g2e58bb8cf4e_3_25"/>
          <p:cNvSpPr txBox="1"/>
          <p:nvPr/>
        </p:nvSpPr>
        <p:spPr>
          <a:xfrm>
            <a:off x="73025" y="0"/>
            <a:ext cx="6143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rgbClr val="001238"/>
                </a:solidFill>
              </a:rPr>
              <a:t>Функциональная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rgbClr val="001238"/>
                </a:solidFill>
              </a:rPr>
              <a:t>структура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rgbClr val="001238"/>
                </a:solidFill>
              </a:rPr>
              <a:t>системы</a:t>
            </a:r>
            <a:endParaRPr sz="1800" b="1" i="0" u="none" strike="noStrike" cap="none" dirty="0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e882f5ab7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e882f5ab7b_0_0"/>
          <p:cNvSpPr txBox="1"/>
          <p:nvPr/>
        </p:nvSpPr>
        <p:spPr>
          <a:xfrm>
            <a:off x="530225" y="249400"/>
            <a:ext cx="614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 b="1" dirty="0">
                <a:solidFill>
                  <a:srgbClr val="001238"/>
                </a:solidFill>
              </a:rPr>
              <a:t>Функциональная структура системы</a:t>
            </a:r>
          </a:p>
        </p:txBody>
      </p:sp>
      <p:sp>
        <p:nvSpPr>
          <p:cNvPr id="96" name="Google Shape;96;g2e882f5ab7b_0_0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196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Допущения: </a:t>
            </a:r>
            <a:b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Копия экземпляра системы ставится в каждое отделение. Для централизации каждый экземпляр выгружает все свои данные в централ</a:t>
            </a:r>
            <a:r>
              <a:rPr lang="ru-RU" dirty="0"/>
              <a:t>изованный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DWH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/>
              <a:t>- Один специалист (окно) обрабатывает один тип операции</a:t>
            </a:r>
            <a:b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Проектировочные идеи: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ru-RU" dirty="0"/>
              <a:t>Взаимодействие с внешним периметром через отдельные выделенные адаптеры (</a:t>
            </a:r>
            <a:r>
              <a:rPr lang="en-US" dirty="0" err="1"/>
              <a:t>bff</a:t>
            </a:r>
            <a:r>
              <a:rPr lang="en-US" dirty="0"/>
              <a:t> </a:t>
            </a:r>
            <a:r>
              <a:rPr lang="ru-RU" dirty="0"/>
              <a:t>и адаптер подключение к внешней для проекта большой авторизации банка)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Закрытие БД собственным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CRUD-API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сервисом</a:t>
            </a:r>
            <a:r>
              <a:rPr lang="en-US" dirty="0"/>
              <a:t>. </a:t>
            </a:r>
            <a:r>
              <a:rPr lang="ru-RU" dirty="0"/>
              <a:t>Баз данных (мастер-систем) может быть и несколько в зависимости от выбранной гранулярности (например, отдельно очереди, отдельно правила)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Асинхронная обработка</a:t>
            </a:r>
            <a:r>
              <a:rPr lang="ru-RU" dirty="0"/>
              <a:t> всех процессов через оркестратор (например, </a:t>
            </a:r>
            <a:r>
              <a:rPr lang="en-US" dirty="0"/>
              <a:t>Camunda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бизнес-процессов и распределенных транзакций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Запись в БД (чере</a:t>
            </a:r>
            <a:r>
              <a:rPr lang="ru-RU" dirty="0"/>
              <a:t>з </a:t>
            </a:r>
            <a:r>
              <a:rPr lang="en-US" dirty="0"/>
              <a:t>CRUD API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идет только через оркестратор, чтение разре</a:t>
            </a:r>
            <a:r>
              <a:rPr lang="ru-RU" dirty="0"/>
              <a:t>ш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ено напрямую из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API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(например, для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BFF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2e882f5ab7b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178799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e882f5ab7b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e882f5ab7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e882f5ab7b_0_0"/>
          <p:cNvSpPr txBox="1"/>
          <p:nvPr/>
        </p:nvSpPr>
        <p:spPr>
          <a:xfrm>
            <a:off x="530225" y="249400"/>
            <a:ext cx="614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>
                <a:solidFill>
                  <a:srgbClr val="001238"/>
                </a:solidFill>
              </a:rPr>
              <a:t>Архитектура данных</a:t>
            </a:r>
            <a:endParaRPr sz="2400" b="1" i="0" u="none" strike="noStrike" cap="non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2e882f5ab7b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178799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e882f5ab7b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F4C74D-7D58-4C4B-A2F3-648476D75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67" y="736767"/>
            <a:ext cx="7814300" cy="4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276074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E6AE80-5A49-48FE-92E9-B66D5FF16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959" y="0"/>
            <a:ext cx="7497041" cy="5143500"/>
          </a:xfrm>
          <a:prstGeom prst="rect">
            <a:avLst/>
          </a:prstGeom>
        </p:spPr>
      </p:pic>
      <p:sp>
        <p:nvSpPr>
          <p:cNvPr id="104" name="Google Shape;104;p2"/>
          <p:cNvSpPr txBox="1"/>
          <p:nvPr/>
        </p:nvSpPr>
        <p:spPr>
          <a:xfrm>
            <a:off x="199636" y="249400"/>
            <a:ext cx="53184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rgbClr val="001238"/>
                </a:solidFill>
              </a:rPr>
              <a:t>Архитектура </a:t>
            </a:r>
            <a:endParaRPr lang="en-US" sz="2400" b="1" dirty="0">
              <a:solidFill>
                <a:srgbClr val="00123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rgbClr val="001238"/>
                </a:solidFill>
              </a:rPr>
              <a:t>системы</a:t>
            </a:r>
            <a:endParaRPr sz="2400" b="1" i="0" u="none" strike="noStrike" cap="none" dirty="0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2e882f5ab7b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e882f5ab7b_0_8"/>
          <p:cNvSpPr txBox="1"/>
          <p:nvPr/>
        </p:nvSpPr>
        <p:spPr>
          <a:xfrm>
            <a:off x="530225" y="249400"/>
            <a:ext cx="614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rgbClr val="001238"/>
                </a:solidFill>
              </a:rPr>
              <a:t>API модулей системы</a:t>
            </a:r>
            <a:r>
              <a:rPr lang="en-US" sz="2400" b="1" dirty="0">
                <a:solidFill>
                  <a:srgbClr val="001238"/>
                </a:solidFill>
              </a:rPr>
              <a:t> (</a:t>
            </a:r>
            <a:r>
              <a:rPr lang="ru-RU" sz="2400" b="1" dirty="0">
                <a:solidFill>
                  <a:srgbClr val="001238"/>
                </a:solidFill>
              </a:rPr>
              <a:t>основное)</a:t>
            </a:r>
            <a:endParaRPr sz="2400" b="1" i="0" u="none" strike="noStrike" cap="none" dirty="0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e882f5ab7b_0_8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196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/>
              <a:t>BFF </a:t>
            </a:r>
            <a:r>
              <a:rPr lang="ru-RU" sz="1200" dirty="0"/>
              <a:t>терминала</a:t>
            </a:r>
            <a:r>
              <a:rPr lang="en-US" sz="1200" dirty="0"/>
              <a:t> </a:t>
            </a:r>
            <a:r>
              <a:rPr lang="ru-RU" sz="1200" dirty="0"/>
              <a:t>и информационного табло: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/operations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 доступных операций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/operation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запрос на получение талона на операцию (</a:t>
            </a:r>
            <a:r>
              <a:rPr lang="en-US" sz="1200" dirty="0"/>
              <a:t>id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</a:t>
            </a:r>
            <a:r>
              <a:rPr lang="ru-RU" sz="1200" dirty="0"/>
              <a:t>а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в теле запроса)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dirty="0"/>
              <a:t>GET</a:t>
            </a:r>
            <a:r>
              <a:rPr lang="ru-RU" sz="1200" dirty="0"/>
              <a:t> </a:t>
            </a:r>
            <a:r>
              <a:rPr lang="en-US" sz="1200" dirty="0"/>
              <a:t>/tickets </a:t>
            </a:r>
            <a:r>
              <a:rPr lang="ru-RU" sz="1200" dirty="0"/>
              <a:t>— список текущих активных талонов</a:t>
            </a:r>
            <a:r>
              <a:rPr lang="en-US" sz="1200" dirty="0"/>
              <a:t> </a:t>
            </a:r>
            <a:r>
              <a:rPr lang="ru-RU" sz="1200" dirty="0"/>
              <a:t>для табло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(Socket.io push)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ru-RU" sz="1200" dirty="0" err="1"/>
              <a:t>пуш</a:t>
            </a:r>
            <a:r>
              <a:rPr lang="ru-RU" sz="1200" dirty="0"/>
              <a:t> от </a:t>
            </a:r>
            <a:r>
              <a:rPr lang="en-US" sz="1200" dirty="0"/>
              <a:t>BFF </a:t>
            </a:r>
            <a:r>
              <a:rPr lang="ru-RU" sz="1200" dirty="0"/>
              <a:t>в табло с обновлением данных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ru-RU" sz="1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dirty="0"/>
              <a:t>BFF </a:t>
            </a:r>
            <a:r>
              <a:rPr lang="ru-RU" sz="1200" dirty="0"/>
              <a:t>администратора:</a:t>
            </a:r>
          </a:p>
          <a:p>
            <a:pPr marL="285750" indent="-285750">
              <a:buSzPts val="1400"/>
              <a:buFontTx/>
              <a:buChar char="-"/>
            </a:pPr>
            <a:r>
              <a:rPr lang="en-US" sz="1200" dirty="0"/>
              <a:t>POST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/auth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авторизация пользователя</a:t>
            </a:r>
          </a:p>
          <a:p>
            <a:pPr marL="285750" indent="-285750"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 dirty="0"/>
              <a:t>queues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 текущих очередей</a:t>
            </a:r>
          </a:p>
          <a:p>
            <a:pPr marL="285750" indent="-285750">
              <a:buSzPts val="1400"/>
              <a:buFontTx/>
              <a:buChar char="-"/>
            </a:pPr>
            <a:r>
              <a:rPr lang="en-US" sz="1200" dirty="0"/>
              <a:t>POST /queue/{id} </a:t>
            </a:r>
            <a:r>
              <a:rPr lang="ru-RU" sz="1200" dirty="0"/>
              <a:t>— изменение очереди (статуса, окна специалиста, …)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dirty="0"/>
              <a:t>POST /queue</a:t>
            </a:r>
            <a:r>
              <a:rPr lang="ru-RU" sz="1200" dirty="0"/>
              <a:t> — создание новой очереди</a:t>
            </a:r>
            <a:endParaRPr lang="en-US"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dirty="0"/>
              <a:t>POST /ticket/{id} </a:t>
            </a:r>
            <a:r>
              <a:rPr lang="ru-RU" sz="1200" dirty="0"/>
              <a:t>— редактирование талона (на случай непредвиденных ситуаций, в обычном процессе не должно применяться)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/operations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 доступных операций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/operation/</a:t>
            </a:r>
            <a:r>
              <a:rPr lang="en-US" sz="1200" dirty="0"/>
              <a:t>{id}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редактирование операци</a:t>
            </a:r>
            <a:r>
              <a:rPr lang="ru-RU" sz="1200" dirty="0"/>
              <a:t>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/employees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список сотрудников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/employee/{id}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редактирование сотрудника (создания нового сотрудника нет, т.к. предполагается что новые записи придут из вне по интеграции через адаптер)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/windows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список окон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dirty="0"/>
              <a:t>POST /window/{id} </a:t>
            </a:r>
            <a:r>
              <a:rPr lang="ru-RU" sz="1200" dirty="0"/>
              <a:t>— изменение статуса, редактирование данных окна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ts val="1400"/>
              <a:buFontTx/>
              <a:buChar char="-"/>
            </a:pP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e882f5ab7b_0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178799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e882f5ab7b_0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2e882f5ab7b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e882f5ab7b_0_8"/>
          <p:cNvSpPr txBox="1"/>
          <p:nvPr/>
        </p:nvSpPr>
        <p:spPr>
          <a:xfrm>
            <a:off x="530225" y="249400"/>
            <a:ext cx="614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rgbClr val="001238"/>
                </a:solidFill>
              </a:rPr>
              <a:t>API модулей системы</a:t>
            </a:r>
            <a:r>
              <a:rPr lang="en-US" sz="2400" b="1" dirty="0">
                <a:solidFill>
                  <a:srgbClr val="001238"/>
                </a:solidFill>
              </a:rPr>
              <a:t> (</a:t>
            </a:r>
            <a:r>
              <a:rPr lang="ru-RU" sz="2400" b="1" dirty="0">
                <a:solidFill>
                  <a:srgbClr val="001238"/>
                </a:solidFill>
              </a:rPr>
              <a:t>основное)</a:t>
            </a:r>
            <a:endParaRPr sz="2400" b="1" i="0" u="none" strike="noStrike" cap="none" dirty="0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e882f5ab7b_0_8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196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BFF </a:t>
            </a:r>
            <a:r>
              <a:rPr lang="ru-RU" dirty="0"/>
              <a:t>специалиста:</a:t>
            </a:r>
          </a:p>
          <a:p>
            <a:pPr marL="285750" indent="-285750">
              <a:buSzPts val="1400"/>
              <a:buFontTx/>
              <a:buChar char="-"/>
            </a:pPr>
            <a:r>
              <a:rPr lang="en-US" dirty="0"/>
              <a:t>POST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/auth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авторизация пользователя</a:t>
            </a:r>
          </a:p>
          <a:p>
            <a:pPr marL="285750" indent="-285750">
              <a:buSzPts val="1400"/>
              <a:buFontTx/>
              <a:buChar char="-"/>
            </a:pPr>
            <a:r>
              <a:rPr lang="en-US" dirty="0"/>
              <a:t>GET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/windows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список окон со статусами (например, для старта работы)</a:t>
            </a:r>
          </a:p>
          <a:p>
            <a:pPr marL="285750" indent="-285750"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/window/{id}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редактирование: изменение статуса (начало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завершение работы окна, начало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завершение работы над очередным талоном), изменение часов приема</a:t>
            </a:r>
          </a:p>
          <a:p>
            <a:pPr marL="285750" indent="-285750">
              <a:buSzPts val="1400"/>
              <a:buFontTx/>
              <a:buChar char="-"/>
            </a:pPr>
            <a:endParaRPr lang="ru-RU" dirty="0"/>
          </a:p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API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предоставление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lang="ru-RU" dirty="0"/>
              <a:t> операций над данными через </a:t>
            </a:r>
            <a:r>
              <a:rPr lang="en-US" dirty="0"/>
              <a:t>REST API</a:t>
            </a:r>
          </a:p>
          <a:p>
            <a:pPr>
              <a:buSzPts val="14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ru-RU" dirty="0"/>
              <a:t>Адаптеры получения и выгрузки данных работают с очередями сообщений, не имеют </a:t>
            </a:r>
            <a:r>
              <a:rPr lang="en-US" dirty="0"/>
              <a:t>REST API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Camunda </a:t>
            </a:r>
            <a:r>
              <a:rPr lang="ru-RU" dirty="0"/>
              <a:t>имеет свой собственный асинхронный протокол получения команд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ts val="1400"/>
              <a:buFontTx/>
              <a:buChar char="-"/>
            </a:pP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e882f5ab7b_0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178799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e882f5ab7b_0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09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e882f5ab7b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e882f5ab7b_0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6461899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e882f5ab7b_0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635F90-9874-4479-B344-2FBB65330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63" y="0"/>
            <a:ext cx="6291137" cy="5143500"/>
          </a:xfrm>
          <a:prstGeom prst="rect">
            <a:avLst/>
          </a:prstGeom>
        </p:spPr>
      </p:pic>
      <p:sp>
        <p:nvSpPr>
          <p:cNvPr id="122" name="Google Shape;122;g2e882f5ab7b_0_16"/>
          <p:cNvSpPr txBox="1"/>
          <p:nvPr/>
        </p:nvSpPr>
        <p:spPr>
          <a:xfrm>
            <a:off x="530225" y="249400"/>
            <a:ext cx="61434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rgbClr val="001238"/>
                </a:solidFill>
              </a:rPr>
              <a:t>Архитектура </a:t>
            </a:r>
            <a:endParaRPr lang="en-US" sz="2400" b="1" dirty="0">
              <a:solidFill>
                <a:srgbClr val="00123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rgbClr val="001238"/>
                </a:solidFill>
              </a:rPr>
              <a:t>развертывания</a:t>
            </a:r>
            <a:endParaRPr sz="2400" b="1" i="0" u="none" strike="noStrike" cap="none" dirty="0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442</Words>
  <Application>Microsoft Office PowerPoint</Application>
  <PresentationFormat>Экран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Руслан Сафин</cp:lastModifiedBy>
  <cp:revision>17</cp:revision>
  <dcterms:modified xsi:type="dcterms:W3CDTF">2024-06-29T12:13:21Z</dcterms:modified>
</cp:coreProperties>
</file>