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147480358" r:id="rId4"/>
    <p:sldId id="2147480354" r:id="rId5"/>
    <p:sldId id="2147480355" r:id="rId6"/>
    <p:sldId id="2147480359" r:id="rId7"/>
    <p:sldId id="2147480360" r:id="rId8"/>
    <p:sldId id="2147480361" r:id="rId9"/>
    <p:sldId id="2147480362" r:id="rId10"/>
    <p:sldId id="21473758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D5BC54-86C0-4526-AC53-44EB38329298}" type="datetimeFigureOut">
              <a:rPr lang="en-ZA" smtClean="0"/>
              <a:t>2025/03/17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9E4B5F-417E-4CBD-B759-4E254B5C1AD2}" type="slidenum">
              <a:rPr lang="en-ZA" smtClean="0"/>
              <a:t>‹#›</a:t>
            </a:fld>
            <a:endParaRPr lang="en-ZA"/>
          </a:p>
        </p:txBody>
      </p:sp>
    </p:spTree>
    <p:extLst>
      <p:ext uri="{BB962C8B-B14F-4D97-AF65-F5344CB8AC3E}">
        <p14:creationId xmlns:p14="http://schemas.microsoft.com/office/powerpoint/2010/main" val="428871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469E4B5F-417E-4CBD-B759-4E254B5C1AD2}" type="slidenum">
              <a:rPr lang="en-ZA" smtClean="0"/>
              <a:t>4</a:t>
            </a:fld>
            <a:endParaRPr lang="en-ZA"/>
          </a:p>
        </p:txBody>
      </p:sp>
    </p:spTree>
    <p:extLst>
      <p:ext uri="{BB962C8B-B14F-4D97-AF65-F5344CB8AC3E}">
        <p14:creationId xmlns:p14="http://schemas.microsoft.com/office/powerpoint/2010/main" val="32150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3830-6280-44D7-2219-686D81B5C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5C94F-7DEB-BE3A-8872-A3350B0498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D32C53-4F5E-20BA-F96F-3C0B25EB1750}"/>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70DB78BA-9C59-14DE-4C8D-70CC56FD58D6}"/>
              </a:ext>
            </a:extLst>
          </p:cNvPr>
          <p:cNvSpPr>
            <a:spLocks noGrp="1"/>
          </p:cNvSpPr>
          <p:nvPr>
            <p:ph type="sldNum" sz="quarter" idx="5"/>
          </p:nvPr>
        </p:nvSpPr>
        <p:spPr/>
        <p:txBody>
          <a:bodyPr/>
          <a:lstStyle/>
          <a:p>
            <a:fld id="{469E4B5F-417E-4CBD-B759-4E254B5C1AD2}" type="slidenum">
              <a:rPr lang="en-ZA" smtClean="0"/>
              <a:t>5</a:t>
            </a:fld>
            <a:endParaRPr lang="en-ZA"/>
          </a:p>
        </p:txBody>
      </p:sp>
    </p:spTree>
    <p:extLst>
      <p:ext uri="{BB962C8B-B14F-4D97-AF65-F5344CB8AC3E}">
        <p14:creationId xmlns:p14="http://schemas.microsoft.com/office/powerpoint/2010/main" val="212948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6121D-8C8A-7BA2-D3D6-A0416D018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B86DD-67B3-14B4-943E-6F3764B41F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6FDB61-F6B0-4B64-3AA3-58F7C9A3F24C}"/>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07B5EFCB-F8D5-65A0-AB0D-F34A0F1326F6}"/>
              </a:ext>
            </a:extLst>
          </p:cNvPr>
          <p:cNvSpPr>
            <a:spLocks noGrp="1"/>
          </p:cNvSpPr>
          <p:nvPr>
            <p:ph type="sldNum" sz="quarter" idx="5"/>
          </p:nvPr>
        </p:nvSpPr>
        <p:spPr/>
        <p:txBody>
          <a:bodyPr/>
          <a:lstStyle/>
          <a:p>
            <a:fld id="{469E4B5F-417E-4CBD-B759-4E254B5C1AD2}" type="slidenum">
              <a:rPr lang="en-ZA" smtClean="0"/>
              <a:t>6</a:t>
            </a:fld>
            <a:endParaRPr lang="en-ZA"/>
          </a:p>
        </p:txBody>
      </p:sp>
    </p:spTree>
    <p:extLst>
      <p:ext uri="{BB962C8B-B14F-4D97-AF65-F5344CB8AC3E}">
        <p14:creationId xmlns:p14="http://schemas.microsoft.com/office/powerpoint/2010/main" val="1433393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5D566-E8CA-27C9-6FA6-7C003F2EFA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60A8D-8350-5661-ED64-474F98BB5C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96D237-5827-8243-A773-F585940855BB}"/>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8CBA68CE-7789-A176-8C50-CB9F9DE3160E}"/>
              </a:ext>
            </a:extLst>
          </p:cNvPr>
          <p:cNvSpPr>
            <a:spLocks noGrp="1"/>
          </p:cNvSpPr>
          <p:nvPr>
            <p:ph type="sldNum" sz="quarter" idx="5"/>
          </p:nvPr>
        </p:nvSpPr>
        <p:spPr/>
        <p:txBody>
          <a:bodyPr/>
          <a:lstStyle/>
          <a:p>
            <a:fld id="{469E4B5F-417E-4CBD-B759-4E254B5C1AD2}" type="slidenum">
              <a:rPr lang="en-ZA" smtClean="0"/>
              <a:t>7</a:t>
            </a:fld>
            <a:endParaRPr lang="en-ZA"/>
          </a:p>
        </p:txBody>
      </p:sp>
    </p:spTree>
    <p:extLst>
      <p:ext uri="{BB962C8B-B14F-4D97-AF65-F5344CB8AC3E}">
        <p14:creationId xmlns:p14="http://schemas.microsoft.com/office/powerpoint/2010/main" val="8971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DE9B0-8F52-FDA2-8FC0-164122D3A4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3883D-A791-F345-9DA9-D8EE76C87C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BE4A6C-B67A-1F30-1186-862E2E7318A6}"/>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628B3BE7-30E3-3C7B-BF19-BABB38C3045C}"/>
              </a:ext>
            </a:extLst>
          </p:cNvPr>
          <p:cNvSpPr>
            <a:spLocks noGrp="1"/>
          </p:cNvSpPr>
          <p:nvPr>
            <p:ph type="sldNum" sz="quarter" idx="5"/>
          </p:nvPr>
        </p:nvSpPr>
        <p:spPr/>
        <p:txBody>
          <a:bodyPr/>
          <a:lstStyle/>
          <a:p>
            <a:fld id="{469E4B5F-417E-4CBD-B759-4E254B5C1AD2}" type="slidenum">
              <a:rPr lang="en-ZA" smtClean="0"/>
              <a:t>8</a:t>
            </a:fld>
            <a:endParaRPr lang="en-ZA"/>
          </a:p>
        </p:txBody>
      </p:sp>
    </p:spTree>
    <p:extLst>
      <p:ext uri="{BB962C8B-B14F-4D97-AF65-F5344CB8AC3E}">
        <p14:creationId xmlns:p14="http://schemas.microsoft.com/office/powerpoint/2010/main" val="272143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6168-F34E-F68A-D2E1-B738BF293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266779F7-27FE-1642-01E9-BE235B212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DEF3DCD7-82BC-FD62-7D76-148155477E46}"/>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5" name="Footer Placeholder 4">
            <a:extLst>
              <a:ext uri="{FF2B5EF4-FFF2-40B4-BE49-F238E27FC236}">
                <a16:creationId xmlns:a16="http://schemas.microsoft.com/office/drawing/2014/main" id="{C5629BC2-55B4-FEE0-8796-F2B88DDA9B0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CC8735B-7433-220B-34E4-F67ED3C70002}"/>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142029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2FCC-5995-7DAB-132F-E80082C21216}"/>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2E35F02-D560-9798-6950-DC07EACBC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F6BC34F-B935-FBA0-A485-A6A92402055E}"/>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5" name="Footer Placeholder 4">
            <a:extLst>
              <a:ext uri="{FF2B5EF4-FFF2-40B4-BE49-F238E27FC236}">
                <a16:creationId xmlns:a16="http://schemas.microsoft.com/office/drawing/2014/main" id="{2B87A131-5570-DE9A-E039-6BC23AE5394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8F6C288-9C55-40BC-E694-D47C884A27A6}"/>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234547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8CB8A-53AF-8765-B501-4D1DDC88A7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16D23645-1439-C290-20D4-C7F594BED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0E7CEFA-1FD8-02EC-FD75-2E6D655821D5}"/>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5" name="Footer Placeholder 4">
            <a:extLst>
              <a:ext uri="{FF2B5EF4-FFF2-40B4-BE49-F238E27FC236}">
                <a16:creationId xmlns:a16="http://schemas.microsoft.com/office/drawing/2014/main" id="{B1E89CD6-3FB0-1F27-8AD1-2B755BF1382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8D87085-0C8D-CD7E-F190-93D073B2D006}"/>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2185412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40CE-E974-D21C-4166-D424CAA654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ACB0DBA4-3202-6F4C-2A53-EE7FC88CE188}"/>
              </a:ext>
            </a:extLst>
          </p:cNvPr>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822F92F6-4CD8-6E9A-C8F4-631FC18EED8F}"/>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5" name="Footer Placeholder 4">
            <a:extLst>
              <a:ext uri="{FF2B5EF4-FFF2-40B4-BE49-F238E27FC236}">
                <a16:creationId xmlns:a16="http://schemas.microsoft.com/office/drawing/2014/main" id="{50D51188-68C3-684F-79DD-AF2E653A32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236179B-D865-0EE5-7FCF-250516417075}"/>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287448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B7C2-34FB-DC82-AD1D-0E039953DFD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6FD4B33-CFB7-D61E-5F6E-7D2C669EC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F5601F9-5167-3749-83DD-A16AF032DD81}"/>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5" name="Footer Placeholder 4">
            <a:extLst>
              <a:ext uri="{FF2B5EF4-FFF2-40B4-BE49-F238E27FC236}">
                <a16:creationId xmlns:a16="http://schemas.microsoft.com/office/drawing/2014/main" id="{A8C3CCC1-0FC3-65CF-D70C-CA63747089D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6208C0D-D865-7668-C50E-91C8F198C769}"/>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1419350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80F8-A012-E722-971F-B465B3AD11D4}"/>
              </a:ext>
            </a:extLst>
          </p:cNvPr>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C5AEB48-F693-47D2-1A2F-FAF82F511BA5}"/>
              </a:ext>
            </a:extLst>
          </p:cNvPr>
          <p:cNvSpPr>
            <a:spLocks noGrp="1"/>
          </p:cNvSpPr>
          <p:nvPr>
            <p:ph type="body" idx="1"/>
          </p:nvPr>
        </p:nvSpPr>
        <p:spPr>
          <a:xfrm>
            <a:off x="831851" y="4589468"/>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EEBC6-7E39-96EB-4E17-2870E37D5330}"/>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5" name="Footer Placeholder 4">
            <a:extLst>
              <a:ext uri="{FF2B5EF4-FFF2-40B4-BE49-F238E27FC236}">
                <a16:creationId xmlns:a16="http://schemas.microsoft.com/office/drawing/2014/main" id="{97FB4B50-C5DF-A532-E1E1-1D3E9976882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A0CBB4D-50D7-9FA8-A644-F327E230E49A}"/>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563519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CFD9-C69E-C007-CF70-BD4B82B259F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5FE147A-6AF3-C46E-0F44-0D758D621F21}"/>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0366ECAD-73C3-2C33-D7E2-A31C24E16D5C}"/>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F563798B-9EB8-F8D6-D071-3ECB5936916C}"/>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6" name="Footer Placeholder 5">
            <a:extLst>
              <a:ext uri="{FF2B5EF4-FFF2-40B4-BE49-F238E27FC236}">
                <a16:creationId xmlns:a16="http://schemas.microsoft.com/office/drawing/2014/main" id="{DA42A1FE-166B-2B6D-CE46-525880884F1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C64A67B-DAE4-90E9-FA1F-8298600FCE67}"/>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2947154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00B4F-C5D5-6565-237C-BD257AEC79AC}"/>
              </a:ext>
            </a:extLst>
          </p:cNvPr>
          <p:cNvSpPr>
            <a:spLocks noGrp="1"/>
          </p:cNvSpPr>
          <p:nvPr>
            <p:ph type="title"/>
          </p:nvPr>
        </p:nvSpPr>
        <p:spPr>
          <a:xfrm>
            <a:off x="839788" y="365129"/>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E0776C3-3ADC-10EC-3E3C-2F72564EF5C6}"/>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1B8CA-B871-A646-FF06-DD6956D0C8CC}"/>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EB694F5-8078-D1F0-2889-87E80C0DB3AC}"/>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8F0C1B-C41B-19A9-C568-0338ECB4654E}"/>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D45171C-6C19-969D-680B-A95BF12392CA}"/>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8" name="Footer Placeholder 7">
            <a:extLst>
              <a:ext uri="{FF2B5EF4-FFF2-40B4-BE49-F238E27FC236}">
                <a16:creationId xmlns:a16="http://schemas.microsoft.com/office/drawing/2014/main" id="{0A724070-C370-1AD3-F7DB-034DE83ED0FB}"/>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20F3799A-4684-B833-36C2-CA7FCCEBE768}"/>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4286305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39E8-8291-4C7C-101A-60DC0F187F0B}"/>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4AFC7A94-A664-9F18-C2C2-A302FDD70787}"/>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4" name="Footer Placeholder 3">
            <a:extLst>
              <a:ext uri="{FF2B5EF4-FFF2-40B4-BE49-F238E27FC236}">
                <a16:creationId xmlns:a16="http://schemas.microsoft.com/office/drawing/2014/main" id="{71806D18-76BA-EE23-2B84-0E9A5C31DE72}"/>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4D8997D8-367A-1B56-550C-4389F9D1FBF6}"/>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1861807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33D93-5421-2EEB-D10F-8E80BA470CF6}"/>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3" name="Footer Placeholder 2">
            <a:extLst>
              <a:ext uri="{FF2B5EF4-FFF2-40B4-BE49-F238E27FC236}">
                <a16:creationId xmlns:a16="http://schemas.microsoft.com/office/drawing/2014/main" id="{4AABBC8A-54A0-3DCD-4B7D-E0BECE17B9E2}"/>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30473DB-4172-3805-7046-DF09F7D14DD5}"/>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3551300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4E914-7787-5F96-FC80-B345DCC69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1C89A1D0-7F45-0A9F-918C-9AE06466C655}"/>
              </a:ext>
            </a:extLst>
          </p:cNvPr>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C28F00AD-23E1-6D8B-2BEB-EA888CEE145D}"/>
              </a:ext>
            </a:extLst>
          </p:cNvPr>
          <p:cNvSpPr>
            <a:spLocks noGrp="1"/>
          </p:cNvSpPr>
          <p:nvPr>
            <p:ph type="body" sz="half" idx="2"/>
          </p:nvPr>
        </p:nvSpPr>
        <p:spPr>
          <a:xfrm>
            <a:off x="839788" y="2057401"/>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36B95-A1B2-6AA4-2620-673235A7F3AA}"/>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6" name="Footer Placeholder 5">
            <a:extLst>
              <a:ext uri="{FF2B5EF4-FFF2-40B4-BE49-F238E27FC236}">
                <a16:creationId xmlns:a16="http://schemas.microsoft.com/office/drawing/2014/main" id="{AE184FB9-2ADA-CACE-A017-08EF3CCEFC8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AC73E05-3CCC-BE61-D034-59AB7A3CF88A}"/>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3998766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10A8-F4ED-E372-A4FE-DF523F08054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EFF3A673-C185-2786-CB77-70397BD10C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22D0040-1C31-4FF3-172D-00225CFAA152}"/>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5" name="Footer Placeholder 4">
            <a:extLst>
              <a:ext uri="{FF2B5EF4-FFF2-40B4-BE49-F238E27FC236}">
                <a16:creationId xmlns:a16="http://schemas.microsoft.com/office/drawing/2014/main" id="{B94E47A9-7533-AB0C-524E-A792D0265A5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834250A-C707-B293-025E-6DAE7F45D195}"/>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2408509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99E3-99EB-5535-9A61-0C77651E7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806B98F-2749-09C4-4D88-4FD6315DE338}"/>
              </a:ext>
            </a:extLst>
          </p:cNvPr>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ZA"/>
          </a:p>
        </p:txBody>
      </p:sp>
      <p:sp>
        <p:nvSpPr>
          <p:cNvPr id="4" name="Text Placeholder 3">
            <a:extLst>
              <a:ext uri="{FF2B5EF4-FFF2-40B4-BE49-F238E27FC236}">
                <a16:creationId xmlns:a16="http://schemas.microsoft.com/office/drawing/2014/main" id="{0881EA1A-6BA6-92EC-BF22-0E7855F61655}"/>
              </a:ext>
            </a:extLst>
          </p:cNvPr>
          <p:cNvSpPr>
            <a:spLocks noGrp="1"/>
          </p:cNvSpPr>
          <p:nvPr>
            <p:ph type="body" sz="half" idx="2"/>
          </p:nvPr>
        </p:nvSpPr>
        <p:spPr>
          <a:xfrm>
            <a:off x="839788" y="2057401"/>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2A7BD-8723-C4DB-2316-FC5C643AA15C}"/>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6" name="Footer Placeholder 5">
            <a:extLst>
              <a:ext uri="{FF2B5EF4-FFF2-40B4-BE49-F238E27FC236}">
                <a16:creationId xmlns:a16="http://schemas.microsoft.com/office/drawing/2014/main" id="{0A630FD8-D59E-FF73-25DB-CBE8863E574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2FF2FB5-E387-2ECD-928A-5814A16FE533}"/>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466126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73146-5E0F-46AB-C358-6645D7DEEB2D}"/>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E5B7734-C15B-1351-FC5D-563F4EABC1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36C974D-75B0-3D16-12F8-1D1B3481E45B}"/>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5" name="Footer Placeholder 4">
            <a:extLst>
              <a:ext uri="{FF2B5EF4-FFF2-40B4-BE49-F238E27FC236}">
                <a16:creationId xmlns:a16="http://schemas.microsoft.com/office/drawing/2014/main" id="{B22F1F1A-E3ED-6E3C-ED48-A0A19CEF355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5FE5D05-632B-3A39-8B9F-F7AF1D647D39}"/>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1819678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A4DB5-30A1-210C-43AE-A95D8BFDCCDB}"/>
              </a:ext>
            </a:extLst>
          </p:cNvPr>
          <p:cNvSpPr>
            <a:spLocks noGrp="1"/>
          </p:cNvSpPr>
          <p:nvPr>
            <p:ph type="title" orient="vert"/>
          </p:nvPr>
        </p:nvSpPr>
        <p:spPr>
          <a:xfrm>
            <a:off x="8724902" y="365126"/>
            <a:ext cx="2628900" cy="5811839"/>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7BC404E3-3C02-29DF-B997-A06DBBE868EE}"/>
              </a:ext>
            </a:extLst>
          </p:cNvPr>
          <p:cNvSpPr>
            <a:spLocks noGrp="1"/>
          </p:cNvSpPr>
          <p:nvPr>
            <p:ph type="body" orient="vert" idx="1"/>
          </p:nvPr>
        </p:nvSpPr>
        <p:spPr>
          <a:xfrm>
            <a:off x="838203"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FB9B4D3-3189-941B-76B9-4FA0586CA968}"/>
              </a:ext>
            </a:extLst>
          </p:cNvPr>
          <p:cNvSpPr>
            <a:spLocks noGrp="1"/>
          </p:cNvSpPr>
          <p:nvPr>
            <p:ph type="dt" sz="half" idx="10"/>
          </p:nvPr>
        </p:nvSpPr>
        <p:spPr/>
        <p:txBody>
          <a:bodyPr/>
          <a:lstStyle/>
          <a:p>
            <a:fld id="{C4D0A5D9-4A8F-4DBB-94D1-434E30179888}" type="datetimeFigureOut">
              <a:rPr lang="en-ZA" smtClean="0"/>
              <a:t>2025/03/13</a:t>
            </a:fld>
            <a:endParaRPr lang="en-ZA"/>
          </a:p>
        </p:txBody>
      </p:sp>
      <p:sp>
        <p:nvSpPr>
          <p:cNvPr id="5" name="Footer Placeholder 4">
            <a:extLst>
              <a:ext uri="{FF2B5EF4-FFF2-40B4-BE49-F238E27FC236}">
                <a16:creationId xmlns:a16="http://schemas.microsoft.com/office/drawing/2014/main" id="{6F2D8EE5-CC7D-2711-9CF3-4067C3DE9AD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5736D9E-55A1-501D-55B8-7BA5F0739E8A}"/>
              </a:ext>
            </a:extLst>
          </p:cNvPr>
          <p:cNvSpPr>
            <a:spLocks noGrp="1"/>
          </p:cNvSpPr>
          <p:nvPr>
            <p:ph type="sldNum" sz="quarter" idx="12"/>
          </p:nvPr>
        </p:nvSpPr>
        <p:spPr/>
        <p:txBody>
          <a:bodyPr/>
          <a:lstStyle/>
          <a:p>
            <a:fld id="{D3E93334-564B-4A32-96E9-54D21DBA1CBA}" type="slidenum">
              <a:rPr lang="en-ZA" smtClean="0"/>
              <a:t>‹#›</a:t>
            </a:fld>
            <a:endParaRPr lang="en-ZA"/>
          </a:p>
        </p:txBody>
      </p:sp>
    </p:spTree>
    <p:extLst>
      <p:ext uri="{BB962C8B-B14F-4D97-AF65-F5344CB8AC3E}">
        <p14:creationId xmlns:p14="http://schemas.microsoft.com/office/powerpoint/2010/main" val="202640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a:xfrm>
            <a:off x="334438" y="274639"/>
            <a:ext cx="8718551" cy="889972"/>
          </a:xfrm>
        </p:spPr>
        <p:txBody>
          <a:bodyPr/>
          <a:lstStyle/>
          <a:p>
            <a:r>
              <a:rPr lang="en-US"/>
              <a:t>Click to edit Master title style</a:t>
            </a:r>
            <a:endParaRPr lang="en-GB"/>
          </a:p>
        </p:txBody>
      </p:sp>
      <p:sp>
        <p:nvSpPr>
          <p:cNvPr id="6" name="Date Placeholder 5"/>
          <p:cNvSpPr>
            <a:spLocks noGrp="1"/>
          </p:cNvSpPr>
          <p:nvPr>
            <p:ph type="dt" sz="half" idx="10"/>
          </p:nvPr>
        </p:nvSpPr>
        <p:spPr/>
        <p:txBody>
          <a:bodyPr/>
          <a:lstStyle/>
          <a:p>
            <a:fld id="{783B7672-5FCC-A246-9206-3CFAAA3A18CC}" type="datetime4">
              <a:rPr lang="en-GB" smtClean="0"/>
              <a:t>13 March 2025</a:t>
            </a:fld>
            <a:endParaRPr lang="en-GB"/>
          </a:p>
        </p:txBody>
      </p:sp>
      <p:sp>
        <p:nvSpPr>
          <p:cNvPr id="7" name="Footer Placeholder 6"/>
          <p:cNvSpPr>
            <a:spLocks noGrp="1"/>
          </p:cNvSpPr>
          <p:nvPr>
            <p:ph type="ftr" sz="quarter" idx="11"/>
          </p:nvPr>
        </p:nvSpPr>
        <p:spPr/>
        <p:txBody>
          <a:bodyPr/>
          <a:lstStyle/>
          <a:p>
            <a:r>
              <a:rPr lang="en-GB"/>
              <a:t>Insert Confidentiality Level in slide footer </a:t>
            </a:r>
          </a:p>
        </p:txBody>
      </p:sp>
      <p:sp>
        <p:nvSpPr>
          <p:cNvPr id="8" name="Slide Number Placeholder 7"/>
          <p:cNvSpPr>
            <a:spLocks noGrp="1"/>
          </p:cNvSpPr>
          <p:nvPr>
            <p:ph type="sldNum" sz="quarter" idx="12"/>
          </p:nvPr>
        </p:nvSpPr>
        <p:spPr/>
        <p:txBody>
          <a:bodyPr/>
          <a:lstStyle/>
          <a:p>
            <a:fld id="{72A83A2B-3358-44F8-83A0-4598795D8FB5}" type="slidenum">
              <a:rPr lang="en-GB" smtClean="0"/>
              <a:pPr/>
              <a:t>‹#›</a:t>
            </a:fld>
            <a:endParaRPr lang="en-GB"/>
          </a:p>
        </p:txBody>
      </p:sp>
      <p:sp>
        <p:nvSpPr>
          <p:cNvPr id="10" name="Content Placeholder 9"/>
          <p:cNvSpPr>
            <a:spLocks noGrp="1"/>
          </p:cNvSpPr>
          <p:nvPr>
            <p:ph sz="quarter" idx="13"/>
          </p:nvPr>
        </p:nvSpPr>
        <p:spPr>
          <a:xfrm>
            <a:off x="334436" y="1164611"/>
            <a:ext cx="11523133" cy="48043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45793277"/>
      </p:ext>
    </p:extLst>
  </p:cSld>
  <p:clrMapOvr>
    <a:masterClrMapping/>
  </p:clrMapOvr>
  <p:extLst>
    <p:ext uri="{DCECCB84-F9BA-43D5-87BE-67443E8EF086}">
      <p15:sldGuideLst xmlns:p15="http://schemas.microsoft.com/office/powerpoint/2012/main">
        <p15:guide id="1" pos="42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AFBD-EB18-79A4-5BF2-94696B2A6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68613B1A-551E-C5C3-E9DF-54476E6656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F37798-C266-7EC7-AC96-2E4E948316DE}"/>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5" name="Footer Placeholder 4">
            <a:extLst>
              <a:ext uri="{FF2B5EF4-FFF2-40B4-BE49-F238E27FC236}">
                <a16:creationId xmlns:a16="http://schemas.microsoft.com/office/drawing/2014/main" id="{5B2D35F0-CE22-3AFD-31EF-2E46440926F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B81FC8-A2D7-DAE9-5421-3E71AC8EFBDB}"/>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38663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07F6-B5BD-D7FA-F362-05AA5DF272D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2DB9230-E2DA-6B0B-3359-D52BF76BC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3D85CEE-DABB-4F43-D2CB-605380F69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2BE45F83-7041-E4C4-EA75-4DE10C5D92C8}"/>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6" name="Footer Placeholder 5">
            <a:extLst>
              <a:ext uri="{FF2B5EF4-FFF2-40B4-BE49-F238E27FC236}">
                <a16:creationId xmlns:a16="http://schemas.microsoft.com/office/drawing/2014/main" id="{DCE3704E-E556-CC65-A24F-1D829F62AC2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2A07078-3DC1-280D-B905-37D1E02BEA74}"/>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79140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A0D5-34CB-CEA0-30C2-D225B4AB8674}"/>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1F20B30-5BC6-FD7D-4FF1-8A9E924FCA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6E715C-54F2-B4EE-FC87-9DE02CB915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4A8F829-0672-2972-79D2-51BB9B403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5C7E9-32D7-7728-E6EA-3C2E3E15D9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B5DA970-2AF2-3F65-A5C1-CB3D37417134}"/>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8" name="Footer Placeholder 7">
            <a:extLst>
              <a:ext uri="{FF2B5EF4-FFF2-40B4-BE49-F238E27FC236}">
                <a16:creationId xmlns:a16="http://schemas.microsoft.com/office/drawing/2014/main" id="{C7BD5CED-021C-9F44-A4BA-E4AD576792E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121DCE0C-325B-742C-AAC3-EA4C1C46E472}"/>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749960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F7CF-E4F3-457E-732E-A2879941FD92}"/>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92EDAFC-8E59-8EE0-554A-E2AF840FCF8C}"/>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4" name="Footer Placeholder 3">
            <a:extLst>
              <a:ext uri="{FF2B5EF4-FFF2-40B4-BE49-F238E27FC236}">
                <a16:creationId xmlns:a16="http://schemas.microsoft.com/office/drawing/2014/main" id="{F6BA692F-E843-13EA-C563-392CA7A35CE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7A65948E-8D3C-EA3A-2BDD-49B9995947FE}"/>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3130231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2E8D7-3195-837D-3069-0D0B1A395031}"/>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3" name="Footer Placeholder 2">
            <a:extLst>
              <a:ext uri="{FF2B5EF4-FFF2-40B4-BE49-F238E27FC236}">
                <a16:creationId xmlns:a16="http://schemas.microsoft.com/office/drawing/2014/main" id="{7E272B4B-3E5F-F9DE-9F0C-085BDEEA7103}"/>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463C48A-F7D1-D688-AA2F-27EBE1A8F14A}"/>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99839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2DD1-BFEA-5650-0648-BF80CB080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3498C7D0-0C07-661B-F765-7B9CBD47C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E5FB58C-2E79-622B-B703-9E3A0BC08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37FA3-56F6-CDA8-6A02-4445E5931EEC}"/>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6" name="Footer Placeholder 5">
            <a:extLst>
              <a:ext uri="{FF2B5EF4-FFF2-40B4-BE49-F238E27FC236}">
                <a16:creationId xmlns:a16="http://schemas.microsoft.com/office/drawing/2014/main" id="{1B2C1D31-5064-708B-2522-3E6BF89BFDE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15C1656-9193-AF26-170D-73F953F96986}"/>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3735085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90E7-164D-2A28-AD03-595181A49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A822841-9AD2-2047-3401-EB4981801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149FFE9E-A48E-9178-5E3F-DEF9E603A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61E75-CB68-8C76-3636-43E3C69BB8B3}"/>
              </a:ext>
            </a:extLst>
          </p:cNvPr>
          <p:cNvSpPr>
            <a:spLocks noGrp="1"/>
          </p:cNvSpPr>
          <p:nvPr>
            <p:ph type="dt" sz="half" idx="10"/>
          </p:nvPr>
        </p:nvSpPr>
        <p:spPr/>
        <p:txBody>
          <a:bodyPr/>
          <a:lstStyle/>
          <a:p>
            <a:fld id="{C434DA0A-B547-41F0-A679-4EBB2FED4CCE}" type="datetimeFigureOut">
              <a:rPr lang="en-ZA" smtClean="0"/>
              <a:t>2025/03/17</a:t>
            </a:fld>
            <a:endParaRPr lang="en-ZA"/>
          </a:p>
        </p:txBody>
      </p:sp>
      <p:sp>
        <p:nvSpPr>
          <p:cNvPr id="6" name="Footer Placeholder 5">
            <a:extLst>
              <a:ext uri="{FF2B5EF4-FFF2-40B4-BE49-F238E27FC236}">
                <a16:creationId xmlns:a16="http://schemas.microsoft.com/office/drawing/2014/main" id="{7546F298-910F-7C6F-4608-C17DE0B2021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0BE6920-99B8-B250-3DC0-A28C1206A703}"/>
              </a:ext>
            </a:extLst>
          </p:cNvPr>
          <p:cNvSpPr>
            <a:spLocks noGrp="1"/>
          </p:cNvSpPr>
          <p:nvPr>
            <p:ph type="sldNum" sz="quarter" idx="12"/>
          </p:nvPr>
        </p:nvSpPr>
        <p:spPr/>
        <p:txBody>
          <a:bodyPr/>
          <a:lstStyle/>
          <a:p>
            <a:fld id="{EFDBF8B3-7439-49AB-AC97-1E143478B344}" type="slidenum">
              <a:rPr lang="en-ZA" smtClean="0"/>
              <a:t>‹#›</a:t>
            </a:fld>
            <a:endParaRPr lang="en-ZA"/>
          </a:p>
        </p:txBody>
      </p:sp>
    </p:spTree>
    <p:extLst>
      <p:ext uri="{BB962C8B-B14F-4D97-AF65-F5344CB8AC3E}">
        <p14:creationId xmlns:p14="http://schemas.microsoft.com/office/powerpoint/2010/main" val="275363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4319AC-24C8-5216-854C-D95777F3A2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F342AE4-E8FE-A264-9079-92A6F6DA1D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4A1CF2B-5887-2468-E941-6A6D000D3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34DA0A-B547-41F0-A679-4EBB2FED4CCE}" type="datetimeFigureOut">
              <a:rPr lang="en-ZA" smtClean="0"/>
              <a:t>2025/03/17</a:t>
            </a:fld>
            <a:endParaRPr lang="en-ZA"/>
          </a:p>
        </p:txBody>
      </p:sp>
      <p:sp>
        <p:nvSpPr>
          <p:cNvPr id="5" name="Footer Placeholder 4">
            <a:extLst>
              <a:ext uri="{FF2B5EF4-FFF2-40B4-BE49-F238E27FC236}">
                <a16:creationId xmlns:a16="http://schemas.microsoft.com/office/drawing/2014/main" id="{ECC783CB-E2F2-4AF7-E421-21A597ECF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1450241D-639A-7C47-DACA-B1ABB85006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DBF8B3-7439-49AB-AC97-1E143478B344}" type="slidenum">
              <a:rPr lang="en-ZA" smtClean="0"/>
              <a:t>‹#›</a:t>
            </a:fld>
            <a:endParaRPr lang="en-ZA"/>
          </a:p>
        </p:txBody>
      </p:sp>
    </p:spTree>
    <p:extLst>
      <p:ext uri="{BB962C8B-B14F-4D97-AF65-F5344CB8AC3E}">
        <p14:creationId xmlns:p14="http://schemas.microsoft.com/office/powerpoint/2010/main" val="170680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633605-5582-B24B-2486-A66B06D5437A}"/>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68B190A-AD8D-F09C-6C86-A1D60B5806B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5448F8C-6FF0-983F-EC8B-79BA35B2F278}"/>
              </a:ext>
            </a:extLst>
          </p:cNvPr>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D0A5D9-4A8F-4DBB-94D1-434E30179888}" type="datetimeFigureOut">
              <a:rPr lang="en-ZA" smtClean="0"/>
              <a:t>2025/03/13</a:t>
            </a:fld>
            <a:endParaRPr lang="en-ZA"/>
          </a:p>
        </p:txBody>
      </p:sp>
      <p:sp>
        <p:nvSpPr>
          <p:cNvPr id="5" name="Footer Placeholder 4">
            <a:extLst>
              <a:ext uri="{FF2B5EF4-FFF2-40B4-BE49-F238E27FC236}">
                <a16:creationId xmlns:a16="http://schemas.microsoft.com/office/drawing/2014/main" id="{D7CA75C6-BCD7-D93B-54E2-0AEF01D91F38}"/>
              </a:ext>
            </a:extLst>
          </p:cNvPr>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C610315-0E4F-02E0-614D-6989A7A48EB0}"/>
              </a:ext>
            </a:extLst>
          </p:cNvPr>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E93334-564B-4A32-96E9-54D21DBA1CBA}" type="slidenum">
              <a:rPr lang="en-ZA" smtClean="0"/>
              <a:t>‹#›</a:t>
            </a:fld>
            <a:endParaRPr lang="en-ZA"/>
          </a:p>
        </p:txBody>
      </p:sp>
      <p:sp>
        <p:nvSpPr>
          <p:cNvPr id="8" name="TextBox 7">
            <a:extLst>
              <a:ext uri="{FF2B5EF4-FFF2-40B4-BE49-F238E27FC236}">
                <a16:creationId xmlns:a16="http://schemas.microsoft.com/office/drawing/2014/main" id="{7B53BDF2-C8E8-CBEB-C76A-FB783D3A76A9}"/>
              </a:ext>
            </a:extLst>
          </p:cNvPr>
          <p:cNvSpPr txBox="1"/>
          <p:nvPr>
            <p:extLst>
              <p:ext uri="{1162E1C5-73C7-4A58-AE30-91384D911F3F}">
                <p184:classification xmlns:p184="http://schemas.microsoft.com/office/powerpoint/2018/4/main" val="ftr"/>
              </p:ext>
            </p:extLst>
          </p:nvPr>
        </p:nvSpPr>
        <p:spPr>
          <a:xfrm>
            <a:off x="190500" y="6560820"/>
            <a:ext cx="419100" cy="106680"/>
          </a:xfrm>
          <a:prstGeom prst="rect">
            <a:avLst/>
          </a:prstGeom>
        </p:spPr>
        <p:txBody>
          <a:bodyPr horzOverflow="overflow" lIns="0" tIns="0" rIns="0" bIns="0">
            <a:spAutoFit/>
          </a:bodyPr>
          <a:lstStyle/>
          <a:p>
            <a:pPr algn="l"/>
            <a:r>
              <a:rPr lang="en-ZA" sz="700">
                <a:solidFill>
                  <a:srgbClr val="000000"/>
                </a:solidFill>
                <a:latin typeface="Calibri" panose="020F0502020204030204" pitchFamily="34" charset="0"/>
                <a:ea typeface="Calibri" panose="020F0502020204030204" pitchFamily="34" charset="0"/>
                <a:cs typeface="Calibri" panose="020F0502020204030204" pitchFamily="34" charset="0"/>
              </a:rPr>
              <a:t>C2 General</a:t>
            </a:r>
          </a:p>
        </p:txBody>
      </p:sp>
    </p:spTree>
    <p:extLst>
      <p:ext uri="{BB962C8B-B14F-4D97-AF65-F5344CB8AC3E}">
        <p14:creationId xmlns:p14="http://schemas.microsoft.com/office/powerpoint/2010/main" val="3495565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B914DA-B196-0B57-6DD2-F5E03E325EBB}"/>
              </a:ext>
            </a:extLst>
          </p:cNvPr>
          <p:cNvPicPr>
            <a:picLocks noChangeAspect="1"/>
          </p:cNvPicPr>
          <p:nvPr/>
        </p:nvPicPr>
        <p:blipFill>
          <a:blip r:embed="rId2">
            <a:alphaModFix amt="50000"/>
          </a:blip>
          <a:srcRect b="1747"/>
          <a:stretch/>
        </p:blipFill>
        <p:spPr>
          <a:xfrm>
            <a:off x="20" y="1"/>
            <a:ext cx="12191980" cy="6857999"/>
          </a:xfrm>
          <a:prstGeom prst="rect">
            <a:avLst/>
          </a:prstGeom>
        </p:spPr>
      </p:pic>
      <p:sp>
        <p:nvSpPr>
          <p:cNvPr id="2" name="Title 1">
            <a:extLst>
              <a:ext uri="{FF2B5EF4-FFF2-40B4-BE49-F238E27FC236}">
                <a16:creationId xmlns:a16="http://schemas.microsoft.com/office/drawing/2014/main" id="{0F5A91CB-B72A-3777-7AF3-C23339DFE220}"/>
              </a:ext>
            </a:extLst>
          </p:cNvPr>
          <p:cNvSpPr>
            <a:spLocks noGrp="1"/>
          </p:cNvSpPr>
          <p:nvPr>
            <p:ph type="ctrTitle"/>
          </p:nvPr>
        </p:nvSpPr>
        <p:spPr>
          <a:xfrm>
            <a:off x="1524000" y="1122362"/>
            <a:ext cx="9144000" cy="2900518"/>
          </a:xfrm>
        </p:spPr>
        <p:txBody>
          <a:bodyPr>
            <a:normAutofit/>
          </a:bodyPr>
          <a:lstStyle/>
          <a:p>
            <a:pPr algn="l"/>
            <a:r>
              <a:rPr lang="en-ZA" b="1" i="0">
                <a:solidFill>
                  <a:srgbClr val="FF0000"/>
                </a:solidFill>
                <a:effectLst/>
                <a:latin typeface="system-ui"/>
              </a:rPr>
              <a:t>Predictive Modelling for Insurance Claims</a:t>
            </a:r>
            <a:endParaRPr lang="en-ZA" b="1" i="0" dirty="0">
              <a:solidFill>
                <a:srgbClr val="FF0000"/>
              </a:solidFill>
              <a:effectLst/>
              <a:latin typeface="system-ui"/>
            </a:endParaRPr>
          </a:p>
        </p:txBody>
      </p:sp>
      <p:sp>
        <p:nvSpPr>
          <p:cNvPr id="3" name="Subtitle 2">
            <a:extLst>
              <a:ext uri="{FF2B5EF4-FFF2-40B4-BE49-F238E27FC236}">
                <a16:creationId xmlns:a16="http://schemas.microsoft.com/office/drawing/2014/main" id="{49E3755F-D5F0-6199-F9BD-E1421C3CC9B8}"/>
              </a:ext>
            </a:extLst>
          </p:cNvPr>
          <p:cNvSpPr>
            <a:spLocks noGrp="1"/>
          </p:cNvSpPr>
          <p:nvPr>
            <p:ph type="subTitle" idx="1"/>
          </p:nvPr>
        </p:nvSpPr>
        <p:spPr>
          <a:xfrm>
            <a:off x="1524000" y="4159404"/>
            <a:ext cx="9144000" cy="1098395"/>
          </a:xfrm>
        </p:spPr>
        <p:txBody>
          <a:bodyPr>
            <a:normAutofit/>
          </a:bodyPr>
          <a:lstStyle/>
          <a:p>
            <a:pPr algn="l"/>
            <a:r>
              <a:rPr lang="en-ZA" sz="2800" b="1"/>
              <a:t>Onkabetse Seboea</a:t>
            </a:r>
          </a:p>
          <a:p>
            <a:pPr algn="l"/>
            <a:r>
              <a:rPr lang="en-ZA" sz="2800" b="1"/>
              <a:t>Workplace Capstone Project</a:t>
            </a:r>
            <a:endParaRPr lang="en-ZA" sz="2800" b="1" dirty="0"/>
          </a:p>
        </p:txBody>
      </p:sp>
      <p:pic>
        <p:nvPicPr>
          <p:cNvPr id="7" name="Picture 6">
            <a:extLst>
              <a:ext uri="{FF2B5EF4-FFF2-40B4-BE49-F238E27FC236}">
                <a16:creationId xmlns:a16="http://schemas.microsoft.com/office/drawing/2014/main" id="{C09EDCD0-064F-520B-64E7-F1098DC79B59}"/>
              </a:ext>
            </a:extLst>
          </p:cNvPr>
          <p:cNvPicPr>
            <a:picLocks noChangeAspect="1"/>
          </p:cNvPicPr>
          <p:nvPr/>
        </p:nvPicPr>
        <p:blipFill>
          <a:blip r:embed="rId3"/>
          <a:stretch>
            <a:fillRect/>
          </a:stretch>
        </p:blipFill>
        <p:spPr>
          <a:xfrm>
            <a:off x="8106456" y="3394300"/>
            <a:ext cx="3518404" cy="2341338"/>
          </a:xfrm>
          <a:prstGeom prst="rect">
            <a:avLst/>
          </a:prstGeom>
        </p:spPr>
      </p:pic>
    </p:spTree>
    <p:extLst>
      <p:ext uri="{BB962C8B-B14F-4D97-AF65-F5344CB8AC3E}">
        <p14:creationId xmlns:p14="http://schemas.microsoft.com/office/powerpoint/2010/main" val="262263337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F8C15-0004-A9DF-3958-2E4A912E5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7F9C3-3ED6-7274-376C-A369FF2CAA54}"/>
              </a:ext>
            </a:extLst>
          </p:cNvPr>
          <p:cNvSpPr>
            <a:spLocks noGrp="1"/>
          </p:cNvSpPr>
          <p:nvPr>
            <p:ph type="title"/>
          </p:nvPr>
        </p:nvSpPr>
        <p:spPr>
          <a:xfrm>
            <a:off x="409261" y="211767"/>
            <a:ext cx="10944539" cy="574791"/>
          </a:xfrm>
        </p:spPr>
        <p:txBody>
          <a:bodyPr>
            <a:noAutofit/>
          </a:bodyPr>
          <a:lstStyle/>
          <a:p>
            <a:pPr algn="l"/>
            <a:r>
              <a:rPr lang="en-ZA" sz="3200" b="1" dirty="0">
                <a:solidFill>
                  <a:srgbClr val="FF0000"/>
                </a:solidFill>
                <a:effectLst>
                  <a:outerShdw blurRad="38100" dist="38100" dir="2700000" algn="tl">
                    <a:srgbClr val="000000">
                      <a:alpha val="43137"/>
                    </a:srgbClr>
                  </a:outerShdw>
                </a:effectLst>
                <a:latin typeface="ui-sans-serif"/>
              </a:rPr>
              <a:t>Predictive Modelling for Insurance Claims</a:t>
            </a:r>
            <a:endParaRPr lang="en-ZA" sz="3200" b="1" i="1" dirty="0">
              <a:solidFill>
                <a:srgbClr val="FF0000"/>
              </a:solidFill>
              <a:effectLst>
                <a:outerShdw blurRad="38100" dist="38100" dir="2700000" algn="tl">
                  <a:srgbClr val="000000">
                    <a:alpha val="43137"/>
                  </a:srgbClr>
                </a:outerShdw>
              </a:effectLst>
              <a:latin typeface="ui-sans-serif"/>
            </a:endParaRPr>
          </a:p>
        </p:txBody>
      </p:sp>
      <p:sp>
        <p:nvSpPr>
          <p:cNvPr id="3" name="Date Placeholder 2">
            <a:extLst>
              <a:ext uri="{FF2B5EF4-FFF2-40B4-BE49-F238E27FC236}">
                <a16:creationId xmlns:a16="http://schemas.microsoft.com/office/drawing/2014/main" id="{DB2DB3E3-F0AE-F054-6A67-BBA5133F4C7A}"/>
              </a:ext>
            </a:extLst>
          </p:cNvPr>
          <p:cNvSpPr>
            <a:spLocks noGrp="1"/>
          </p:cNvSpPr>
          <p:nvPr>
            <p:ph type="dt" sz="half" idx="10"/>
          </p:nvPr>
        </p:nvSpPr>
        <p:spPr>
          <a:xfrm>
            <a:off x="838200" y="6433352"/>
            <a:ext cx="2743200" cy="365125"/>
          </a:xfr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783B7672-5FCC-A246-9206-3CFAAA3A18CC}" type="datetime4">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18 March 2025</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5" name="Slide Number Placeholder 4">
            <a:extLst>
              <a:ext uri="{FF2B5EF4-FFF2-40B4-BE49-F238E27FC236}">
                <a16:creationId xmlns:a16="http://schemas.microsoft.com/office/drawing/2014/main" id="{6E928C59-ECB6-5C61-1965-828FF4390FC2}"/>
              </a:ext>
            </a:extLst>
          </p:cNvPr>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2</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38" name="Rectangle 37">
            <a:extLst>
              <a:ext uri="{FF2B5EF4-FFF2-40B4-BE49-F238E27FC236}">
                <a16:creationId xmlns:a16="http://schemas.microsoft.com/office/drawing/2014/main" id="{8E1BA47F-71EE-D060-7928-ADBEE9FD5ED2}"/>
              </a:ext>
            </a:extLst>
          </p:cNvPr>
          <p:cNvSpPr/>
          <p:nvPr/>
        </p:nvSpPr>
        <p:spPr>
          <a:xfrm>
            <a:off x="493412" y="757756"/>
            <a:ext cx="6175975" cy="435712"/>
          </a:xfrm>
          <a:prstGeom prst="rect">
            <a:avLst/>
          </a:prstGeom>
          <a:solidFill>
            <a:schemeClr val="bg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1" tIns="6351" rIns="6351" bIns="6351" numCol="1" spcCol="1270" rtlCol="0" anchor="ctr" anchorCtr="0">
            <a:noAutofit/>
          </a:bodyPr>
          <a:lstStyle/>
          <a:p>
            <a:r>
              <a:rPr lang="en-ZA" sz="2400" b="1" dirty="0">
                <a:solidFill>
                  <a:srgbClr val="FF0000"/>
                </a:solidFill>
                <a:effectLst>
                  <a:outerShdw blurRad="38100" dist="38100" dir="2700000" algn="tl">
                    <a:srgbClr val="000000">
                      <a:alpha val="43137"/>
                    </a:srgbClr>
                  </a:outerShdw>
                </a:effectLst>
                <a:latin typeface="Vodafone Rg" panose="020B0606080202020204" pitchFamily="34" charset="0"/>
              </a:rPr>
              <a:t>Introduction</a:t>
            </a:r>
          </a:p>
        </p:txBody>
      </p:sp>
      <p:sp>
        <p:nvSpPr>
          <p:cNvPr id="6" name="TextBox 5">
            <a:extLst>
              <a:ext uri="{FF2B5EF4-FFF2-40B4-BE49-F238E27FC236}">
                <a16:creationId xmlns:a16="http://schemas.microsoft.com/office/drawing/2014/main" id="{4292DD5C-FB5B-033C-B48A-475803E67875}"/>
              </a:ext>
            </a:extLst>
          </p:cNvPr>
          <p:cNvSpPr txBox="1"/>
          <p:nvPr/>
        </p:nvSpPr>
        <p:spPr>
          <a:xfrm>
            <a:off x="473528" y="1193468"/>
            <a:ext cx="11244943" cy="4380018"/>
          </a:xfrm>
          <a:prstGeom prst="rect">
            <a:avLst/>
          </a:prstGeom>
        </p:spPr>
        <p:txBody>
          <a:bodyPr wrap="square" lIns="0" tIns="0" rIns="0" bIns="0" rtlCol="0">
            <a:noAutofit/>
          </a:bodyPr>
          <a:lstStyle/>
          <a:p>
            <a:r>
              <a:rPr lang="en-ZA" sz="2000" b="1" dirty="0">
                <a:solidFill>
                  <a:srgbClr val="000000"/>
                </a:solidFill>
                <a:latin typeface="Vodafone Rg" pitchFamily="34" charset="0"/>
              </a:rPr>
              <a:t>Problem Statement</a:t>
            </a:r>
            <a:r>
              <a:rPr lang="en-ZA" b="1" dirty="0">
                <a:solidFill>
                  <a:srgbClr val="000000"/>
                </a:solidFill>
                <a:latin typeface="Vodafone Rg" pitchFamily="34" charset="0"/>
              </a:rPr>
              <a:t>: </a:t>
            </a:r>
          </a:p>
          <a:p>
            <a:pPr marL="285750" indent="-285750">
              <a:buClr>
                <a:srgbClr val="FF0000"/>
              </a:buClr>
              <a:buFont typeface="Wingdings" panose="05000000000000000000" pitchFamily="2" charset="2"/>
              <a:buChar char="Ø"/>
            </a:pPr>
            <a:r>
              <a:rPr lang="en-ZA" dirty="0">
                <a:solidFill>
                  <a:srgbClr val="000000"/>
                </a:solidFill>
              </a:rPr>
              <a:t>This project aims to predict the total claim amount in insurance claims, focusing on improving the accuracy and efficiency of claims management. By leveraging data from past insurance claims, the project seeks to develop a predictive model that can forecast the total claim amount for new or ongoing claims. </a:t>
            </a:r>
          </a:p>
          <a:p>
            <a:pPr marL="285750" indent="-285750">
              <a:buClr>
                <a:srgbClr val="FF0000"/>
              </a:buClr>
              <a:buFont typeface="Wingdings" panose="05000000000000000000" pitchFamily="2" charset="2"/>
              <a:buChar char="Ø"/>
            </a:pPr>
            <a:r>
              <a:rPr lang="en-ZA" dirty="0">
                <a:solidFill>
                  <a:srgbClr val="000000"/>
                </a:solidFill>
              </a:rPr>
              <a:t>The significance of this project lies in its potential to assist insurers in budgeting, risk assessment, and fraud detection, while also improving customer service by predicting potential claim amounts with greater precision.</a:t>
            </a:r>
          </a:p>
          <a:p>
            <a:pPr marL="285750" indent="-285750">
              <a:buClr>
                <a:srgbClr val="FF0000"/>
              </a:buClr>
              <a:buFont typeface="Wingdings" panose="05000000000000000000" pitchFamily="2" charset="2"/>
              <a:buChar char="Ø"/>
            </a:pPr>
            <a:r>
              <a:rPr lang="en-ZA" dirty="0">
                <a:solidFill>
                  <a:srgbClr val="000000"/>
                </a:solidFill>
              </a:rPr>
              <a:t>The insurance industry is challenged with managing a vast volume of claims, each varying in complexity and cost. Accurate prediction of the total claim amount helps in optimizing resources, setting appropriate reserves, and reducing the risk of overestimating or underestimating claim payouts. The key questions this project addresses include:</a:t>
            </a:r>
          </a:p>
          <a:p>
            <a:pPr marL="342900" indent="-342900">
              <a:buClr>
                <a:srgbClr val="FF0000"/>
              </a:buClr>
              <a:buFont typeface="+mj-lt"/>
              <a:buAutoNum type="arabicPeriod"/>
            </a:pPr>
            <a:r>
              <a:rPr lang="en-ZA" dirty="0">
                <a:solidFill>
                  <a:srgbClr val="000000"/>
                </a:solidFill>
              </a:rPr>
              <a:t>What are the primary factors that influence the total claim amount in an insurance claim?</a:t>
            </a:r>
          </a:p>
          <a:p>
            <a:pPr marL="342900" indent="-342900">
              <a:buClr>
                <a:srgbClr val="FF0000"/>
              </a:buClr>
              <a:buFont typeface="+mj-lt"/>
              <a:buAutoNum type="arabicPeriod"/>
            </a:pPr>
            <a:r>
              <a:rPr lang="en-ZA" dirty="0">
                <a:solidFill>
                  <a:srgbClr val="000000"/>
                </a:solidFill>
              </a:rPr>
              <a:t>Can machine learning models identify hidden patterns in historical claims data that impact the total claim amount?</a:t>
            </a:r>
          </a:p>
          <a:p>
            <a:pPr marL="342900" indent="-342900">
              <a:buClr>
                <a:srgbClr val="FF0000"/>
              </a:buClr>
              <a:buFont typeface="+mj-lt"/>
              <a:buAutoNum type="arabicPeriod"/>
            </a:pPr>
            <a:r>
              <a:rPr lang="en-ZA" dirty="0">
                <a:solidFill>
                  <a:srgbClr val="000000"/>
                </a:solidFill>
              </a:rPr>
              <a:t>How can the prediction model be utilized to improve operational decision-making in the insurance process?</a:t>
            </a:r>
          </a:p>
        </p:txBody>
      </p:sp>
    </p:spTree>
    <p:extLst>
      <p:ext uri="{BB962C8B-B14F-4D97-AF65-F5344CB8AC3E}">
        <p14:creationId xmlns:p14="http://schemas.microsoft.com/office/powerpoint/2010/main" val="377419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F1C6A-DAFB-C494-06F1-647E6135F6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6C693-4C4E-C931-3EB1-7E58416B7D2D}"/>
              </a:ext>
            </a:extLst>
          </p:cNvPr>
          <p:cNvSpPr>
            <a:spLocks noGrp="1"/>
          </p:cNvSpPr>
          <p:nvPr>
            <p:ph type="title"/>
          </p:nvPr>
        </p:nvSpPr>
        <p:spPr>
          <a:xfrm>
            <a:off x="409261" y="301546"/>
            <a:ext cx="10944539" cy="574791"/>
          </a:xfrm>
        </p:spPr>
        <p:txBody>
          <a:bodyPr>
            <a:noAutofit/>
          </a:bodyPr>
          <a:lstStyle/>
          <a:p>
            <a:pPr algn="l"/>
            <a:r>
              <a:rPr lang="en-ZA" sz="3200" b="1" dirty="0">
                <a:solidFill>
                  <a:srgbClr val="FF0000"/>
                </a:solidFill>
                <a:effectLst>
                  <a:outerShdw blurRad="38100" dist="38100" dir="2700000" algn="tl">
                    <a:srgbClr val="000000">
                      <a:alpha val="43137"/>
                    </a:srgbClr>
                  </a:outerShdw>
                </a:effectLst>
                <a:latin typeface="ui-sans-serif"/>
              </a:rPr>
              <a:t>Predictive Modelling for Insurance Claims</a:t>
            </a:r>
            <a:endParaRPr lang="en-ZA" sz="3200" b="1" i="1" dirty="0">
              <a:solidFill>
                <a:srgbClr val="FF0000"/>
              </a:solidFill>
              <a:effectLst>
                <a:outerShdw blurRad="38100" dist="38100" dir="2700000" algn="tl">
                  <a:srgbClr val="000000">
                    <a:alpha val="43137"/>
                  </a:srgbClr>
                </a:outerShdw>
              </a:effectLst>
              <a:latin typeface="ui-sans-serif"/>
            </a:endParaRPr>
          </a:p>
        </p:txBody>
      </p:sp>
      <p:sp>
        <p:nvSpPr>
          <p:cNvPr id="3" name="Date Placeholder 2">
            <a:extLst>
              <a:ext uri="{FF2B5EF4-FFF2-40B4-BE49-F238E27FC236}">
                <a16:creationId xmlns:a16="http://schemas.microsoft.com/office/drawing/2014/main" id="{9B5F8451-6C63-682D-E7D4-AD31F3DC103C}"/>
              </a:ext>
            </a:extLst>
          </p:cNvPr>
          <p:cNvSpPr>
            <a:spLocks noGrp="1"/>
          </p:cNvSpPr>
          <p:nvPr>
            <p:ph type="dt" sz="half" idx="10"/>
          </p:nvPr>
        </p:nvSpPr>
        <p:spPr>
          <a:xfrm>
            <a:off x="838200" y="6433352"/>
            <a:ext cx="2743200" cy="365125"/>
          </a:xfr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783B7672-5FCC-A246-9206-3CFAAA3A18CC}" type="datetime4">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17 March 2025</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5" name="Slide Number Placeholder 4">
            <a:extLst>
              <a:ext uri="{FF2B5EF4-FFF2-40B4-BE49-F238E27FC236}">
                <a16:creationId xmlns:a16="http://schemas.microsoft.com/office/drawing/2014/main" id="{CFECDCDA-8A32-1B36-7795-89E2FEECA0C9}"/>
              </a:ext>
            </a:extLst>
          </p:cNvPr>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3</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38" name="Rectangle 37">
            <a:extLst>
              <a:ext uri="{FF2B5EF4-FFF2-40B4-BE49-F238E27FC236}">
                <a16:creationId xmlns:a16="http://schemas.microsoft.com/office/drawing/2014/main" id="{4AE3A24F-1944-1C66-7B11-E95A1E4BD6EF}"/>
              </a:ext>
            </a:extLst>
          </p:cNvPr>
          <p:cNvSpPr/>
          <p:nvPr/>
        </p:nvSpPr>
        <p:spPr>
          <a:xfrm>
            <a:off x="493412" y="876337"/>
            <a:ext cx="6175975" cy="435712"/>
          </a:xfrm>
          <a:prstGeom prst="rect">
            <a:avLst/>
          </a:prstGeom>
          <a:solidFill>
            <a:schemeClr val="bg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1" tIns="6351" rIns="6351" bIns="6351" numCol="1" spcCol="1270" rtlCol="0" anchor="ctr" anchorCtr="0">
            <a:noAutofit/>
          </a:bodyPr>
          <a:lstStyle/>
          <a:p>
            <a:pPr marL="0" marR="0" lvl="0" indent="0" algn="l" defTabSz="444478" rtl="0" eaLnBrk="1" fontAlgn="auto" latinLnBrk="0" hangingPunct="1">
              <a:lnSpc>
                <a:spcPct val="90000"/>
              </a:lnSpc>
              <a:spcBef>
                <a:spcPct val="0"/>
              </a:spcBef>
              <a:spcAft>
                <a:spcPct val="35000"/>
              </a:spcAft>
              <a:buClrTx/>
              <a:buSzTx/>
              <a:buFontTx/>
              <a:buNone/>
              <a:tabLst/>
              <a:defRPr/>
            </a:pPr>
            <a:r>
              <a:rPr lang="en-ZA" sz="2400" b="1" dirty="0">
                <a:ln w="0">
                  <a:noFill/>
                </a:ln>
                <a:solidFill>
                  <a:srgbClr val="FF0000"/>
                </a:solidFill>
                <a:effectLst>
                  <a:outerShdw blurRad="38100" dist="25400" dir="5400000" algn="ctr" rotWithShape="0">
                    <a:srgbClr val="6E747A">
                      <a:alpha val="43000"/>
                    </a:srgbClr>
                  </a:outerShdw>
                </a:effectLst>
                <a:latin typeface="Vodafone Rg" pitchFamily="34" charset="0"/>
              </a:rPr>
              <a:t>D</a:t>
            </a:r>
            <a:r>
              <a:rPr kumimoji="0" lang="en-ZA" sz="2400" b="1" i="0" u="none" strike="noStrike" kern="1200" cap="none" spc="0" normalizeH="0" baseline="0" noProof="0" dirty="0" err="1">
                <a:ln w="0">
                  <a:noFill/>
                </a:ln>
                <a:solidFill>
                  <a:srgbClr val="FF0000"/>
                </a:solidFill>
                <a:effectLst>
                  <a:outerShdw blurRad="38100" dist="25400" dir="5400000" algn="ctr" rotWithShape="0">
                    <a:srgbClr val="6E747A">
                      <a:alpha val="43000"/>
                    </a:srgbClr>
                  </a:outerShdw>
                </a:effectLst>
                <a:uLnTx/>
                <a:uFillTx/>
                <a:latin typeface="Vodafone Rg" pitchFamily="34" charset="0"/>
                <a:ea typeface="+mn-ea"/>
                <a:cs typeface="+mn-cs"/>
              </a:rPr>
              <a:t>ata</a:t>
            </a:r>
            <a:r>
              <a:rPr kumimoji="0" lang="en-ZA" sz="2400" b="1" i="0" u="none" strike="noStrike" kern="1200" cap="none" spc="0" normalizeH="0" baseline="0" noProof="0" dirty="0">
                <a:ln w="0">
                  <a:noFill/>
                </a:ln>
                <a:solidFill>
                  <a:srgbClr val="FF0000"/>
                </a:solidFill>
                <a:effectLst>
                  <a:outerShdw blurRad="38100" dist="25400" dir="5400000" algn="ctr" rotWithShape="0">
                    <a:srgbClr val="6E747A">
                      <a:alpha val="43000"/>
                    </a:srgbClr>
                  </a:outerShdw>
                </a:effectLst>
                <a:uLnTx/>
                <a:uFillTx/>
                <a:latin typeface="Vodafone Rg" pitchFamily="34" charset="0"/>
                <a:ea typeface="+mn-ea"/>
                <a:cs typeface="+mn-cs"/>
              </a:rPr>
              <a:t> Collection and Preprocessing steps</a:t>
            </a:r>
            <a:endParaRPr kumimoji="0" lang="en-US" sz="2400" b="1" i="0" u="none" strike="noStrike" kern="1200" cap="none" spc="0" normalizeH="0" baseline="0" noProof="0" dirty="0">
              <a:ln w="0">
                <a:noFill/>
              </a:ln>
              <a:solidFill>
                <a:srgbClr val="FF0000"/>
              </a:solidFill>
              <a:effectLst>
                <a:outerShdw blurRad="38100" dist="25400" dir="5400000" algn="ctr" rotWithShape="0">
                  <a:srgbClr val="6E747A">
                    <a:alpha val="43000"/>
                  </a:srgbClr>
                </a:outerShdw>
              </a:effectLst>
              <a:uLnTx/>
              <a:uFillTx/>
              <a:latin typeface="Vodafone Rg" pitchFamily="34" charset="0"/>
              <a:ea typeface="+mn-ea"/>
              <a:cs typeface="+mn-cs"/>
            </a:endParaRPr>
          </a:p>
        </p:txBody>
      </p:sp>
      <p:sp>
        <p:nvSpPr>
          <p:cNvPr id="8" name="TextBox 7">
            <a:extLst>
              <a:ext uri="{FF2B5EF4-FFF2-40B4-BE49-F238E27FC236}">
                <a16:creationId xmlns:a16="http://schemas.microsoft.com/office/drawing/2014/main" id="{D4DC07C2-C9B0-4709-CD5E-C92AB46ADC11}"/>
              </a:ext>
            </a:extLst>
          </p:cNvPr>
          <p:cNvSpPr txBox="1"/>
          <p:nvPr/>
        </p:nvSpPr>
        <p:spPr>
          <a:xfrm>
            <a:off x="409261" y="1451128"/>
            <a:ext cx="11347310" cy="3970318"/>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ZA" dirty="0"/>
              <a:t>The "insurance_claims.csv" dataset is an extensive compilation of insurance claim records. Each entry corresponds to a unique claim, with columns detailing various attributes related to that claim. The dataset emphasizes features such as '</a:t>
            </a:r>
            <a:r>
              <a:rPr lang="en-ZA" dirty="0" err="1"/>
              <a:t>months_as_customer</a:t>
            </a:r>
            <a:r>
              <a:rPr lang="en-ZA" dirty="0"/>
              <a:t>', 'age', </a:t>
            </a:r>
            <a:r>
              <a:rPr lang="en-ZA" dirty="0" err="1"/>
              <a:t>policy_number</a:t>
            </a:r>
            <a:r>
              <a:rPr lang="en-ZA" dirty="0"/>
              <a:t>, and more. The primary focus is on the '</a:t>
            </a:r>
            <a:r>
              <a:rPr lang="en-ZA" dirty="0" err="1"/>
              <a:t>total_claim_amount</a:t>
            </a:r>
            <a:r>
              <a:rPr lang="en-ZA" dirty="0"/>
              <a:t>' variable, which </a:t>
            </a:r>
            <a:r>
              <a:rPr lang="en-ZA" dirty="0" err="1"/>
              <a:t>which</a:t>
            </a:r>
            <a:r>
              <a:rPr lang="en-ZA" dirty="0"/>
              <a:t> what we aim to predict.</a:t>
            </a:r>
          </a:p>
          <a:p>
            <a:pPr marL="285750" indent="-285750">
              <a:buClr>
                <a:srgbClr val="FF0000"/>
              </a:buClr>
              <a:buFont typeface="Wingdings" panose="05000000000000000000" pitchFamily="2" charset="2"/>
              <a:buChar char="Ø"/>
            </a:pPr>
            <a:r>
              <a:rPr lang="en-ZA" dirty="0"/>
              <a:t>The claims data were gathered from multiple insurance providers, covering a wide range of insurance types, including vehicle, property, and personal injury. Each record offers a detailed view of the claimant's background, specifics of the claim, related documentation, and feedback from insurance experts. Additionally, the dataset includes specific indicators and parameters used during the claim evaluation process, providing a detailed insight into the complexities of each claim.</a:t>
            </a:r>
          </a:p>
          <a:p>
            <a:pPr marL="285750" indent="-285750">
              <a:buClr>
                <a:srgbClr val="FF0000"/>
              </a:buClr>
              <a:buFont typeface="Wingdings" panose="05000000000000000000" pitchFamily="2" charset="2"/>
              <a:buChar char="Ø"/>
            </a:pPr>
            <a:r>
              <a:rPr lang="en-ZA" dirty="0"/>
              <a:t>The dataset consists of 40 columns, and contain a mix of numerical, categorical, and date-related variables.</a:t>
            </a:r>
          </a:p>
          <a:p>
            <a:pPr marL="285750" indent="-285750">
              <a:buClr>
                <a:srgbClr val="FF0000"/>
              </a:buClr>
              <a:buFont typeface="Wingdings" panose="05000000000000000000" pitchFamily="2" charset="2"/>
              <a:buChar char="Ø"/>
            </a:pPr>
            <a:r>
              <a:rPr lang="en-ZA" dirty="0"/>
              <a:t>Some columns, such as </a:t>
            </a:r>
            <a:r>
              <a:rPr lang="en-ZA" dirty="0" err="1"/>
              <a:t>umbrella_limit</a:t>
            </a:r>
            <a:r>
              <a:rPr lang="en-ZA" dirty="0"/>
              <a:t>, show extreme ranges, suggesting potential outliers</a:t>
            </a:r>
          </a:p>
          <a:p>
            <a:pPr marL="285750" indent="-285750">
              <a:buClr>
                <a:srgbClr val="FF0000"/>
              </a:buClr>
              <a:buFont typeface="Wingdings" panose="05000000000000000000" pitchFamily="2" charset="2"/>
              <a:buChar char="Ø"/>
            </a:pPr>
            <a:r>
              <a:rPr lang="en-ZA" dirty="0"/>
              <a:t>Missing data: column (_c39) is entirely missing and may need to be dropped. Columns like </a:t>
            </a:r>
            <a:r>
              <a:rPr lang="en-ZA" dirty="0" err="1"/>
              <a:t>total_claim_amount</a:t>
            </a:r>
            <a:r>
              <a:rPr lang="en-ZA" dirty="0"/>
              <a:t>, </a:t>
            </a:r>
            <a:r>
              <a:rPr lang="en-ZA" dirty="0" err="1"/>
              <a:t>policy_annual_premium</a:t>
            </a:r>
            <a:r>
              <a:rPr lang="en-ZA" dirty="0"/>
              <a:t>, capital-gains, and others have missing values requiring imputation or removal.</a:t>
            </a:r>
          </a:p>
          <a:p>
            <a:pPr marL="285750" indent="-285750">
              <a:buClr>
                <a:srgbClr val="FF0000"/>
              </a:buClr>
              <a:buFont typeface="Wingdings" panose="05000000000000000000" pitchFamily="2" charset="2"/>
              <a:buChar char="Ø"/>
            </a:pPr>
            <a:r>
              <a:rPr lang="en-ZA" dirty="0"/>
              <a:t>Link to the Dataset on Gitlab: https://github.com/Explore-AI/Public-Data/blob/master/insurance_claims.csv</a:t>
            </a:r>
          </a:p>
        </p:txBody>
      </p:sp>
    </p:spTree>
    <p:extLst>
      <p:ext uri="{BB962C8B-B14F-4D97-AF65-F5344CB8AC3E}">
        <p14:creationId xmlns:p14="http://schemas.microsoft.com/office/powerpoint/2010/main" val="353462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134F2-3FEF-555D-9045-4ACD2CD484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E132F-4900-625A-B0D6-CE06D46017AE}"/>
              </a:ext>
            </a:extLst>
          </p:cNvPr>
          <p:cNvSpPr>
            <a:spLocks noGrp="1"/>
          </p:cNvSpPr>
          <p:nvPr>
            <p:ph type="title"/>
          </p:nvPr>
        </p:nvSpPr>
        <p:spPr>
          <a:xfrm>
            <a:off x="409261" y="169928"/>
            <a:ext cx="10944539" cy="574791"/>
          </a:xfrm>
        </p:spPr>
        <p:txBody>
          <a:bodyPr>
            <a:noAutofit/>
          </a:bodyPr>
          <a:lstStyle/>
          <a:p>
            <a:pPr algn="l"/>
            <a:r>
              <a:rPr lang="en-ZA" sz="3200" b="1" dirty="0">
                <a:solidFill>
                  <a:srgbClr val="FF0000"/>
                </a:solidFill>
                <a:effectLst>
                  <a:outerShdw blurRad="38100" dist="38100" dir="2700000" algn="tl">
                    <a:srgbClr val="000000">
                      <a:alpha val="43137"/>
                    </a:srgbClr>
                  </a:outerShdw>
                </a:effectLst>
                <a:latin typeface="ui-sans-serif"/>
              </a:rPr>
              <a:t>Predictive Modelling for Insurance Claims</a:t>
            </a:r>
            <a:endParaRPr lang="en-ZA" sz="3200" b="1" i="1" dirty="0">
              <a:solidFill>
                <a:srgbClr val="FF0000"/>
              </a:solidFill>
              <a:effectLst>
                <a:outerShdw blurRad="38100" dist="38100" dir="2700000" algn="tl">
                  <a:srgbClr val="000000">
                    <a:alpha val="43137"/>
                  </a:srgbClr>
                </a:outerShdw>
              </a:effectLst>
              <a:latin typeface="ui-sans-serif"/>
            </a:endParaRPr>
          </a:p>
        </p:txBody>
      </p:sp>
      <p:sp>
        <p:nvSpPr>
          <p:cNvPr id="3" name="Date Placeholder 2">
            <a:extLst>
              <a:ext uri="{FF2B5EF4-FFF2-40B4-BE49-F238E27FC236}">
                <a16:creationId xmlns:a16="http://schemas.microsoft.com/office/drawing/2014/main" id="{344CFA46-E22D-3EAB-3DC9-8AB8E6C80B90}"/>
              </a:ext>
            </a:extLst>
          </p:cNvPr>
          <p:cNvSpPr>
            <a:spLocks noGrp="1"/>
          </p:cNvSpPr>
          <p:nvPr>
            <p:ph type="dt" sz="half" idx="10"/>
          </p:nvPr>
        </p:nvSpPr>
        <p:spPr>
          <a:xfrm>
            <a:off x="838200" y="6433352"/>
            <a:ext cx="2743200" cy="365125"/>
          </a:xfr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783B7672-5FCC-A246-9206-3CFAAA3A18CC}" type="datetime4">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17 March 2025</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5" name="Slide Number Placeholder 4">
            <a:extLst>
              <a:ext uri="{FF2B5EF4-FFF2-40B4-BE49-F238E27FC236}">
                <a16:creationId xmlns:a16="http://schemas.microsoft.com/office/drawing/2014/main" id="{F90C594D-43DC-5AB1-1CD0-83D4DC20DA1C}"/>
              </a:ext>
            </a:extLst>
          </p:cNvPr>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4</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38" name="Rectangle 37">
            <a:extLst>
              <a:ext uri="{FF2B5EF4-FFF2-40B4-BE49-F238E27FC236}">
                <a16:creationId xmlns:a16="http://schemas.microsoft.com/office/drawing/2014/main" id="{E37891FC-E7C9-565C-69C1-773E5E7C491C}"/>
              </a:ext>
            </a:extLst>
          </p:cNvPr>
          <p:cNvSpPr/>
          <p:nvPr/>
        </p:nvSpPr>
        <p:spPr>
          <a:xfrm>
            <a:off x="493412" y="764638"/>
            <a:ext cx="6175975" cy="435712"/>
          </a:xfrm>
          <a:prstGeom prst="rect">
            <a:avLst/>
          </a:prstGeom>
          <a:solidFill>
            <a:schemeClr val="bg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1" tIns="6351" rIns="6351" bIns="6351" numCol="1" spcCol="1270" rtlCol="0" anchor="ctr" anchorCtr="0">
            <a:noAutofit/>
          </a:bodyPr>
          <a:lstStyle/>
          <a:p>
            <a:pPr marL="0" marR="0" lvl="0" indent="0" algn="l" defTabSz="444478" rtl="0" eaLnBrk="1" fontAlgn="auto" latinLnBrk="0" hangingPunct="1">
              <a:lnSpc>
                <a:spcPct val="90000"/>
              </a:lnSpc>
              <a:spcBef>
                <a:spcPct val="0"/>
              </a:spcBef>
              <a:spcAft>
                <a:spcPct val="35000"/>
              </a:spcAft>
              <a:buClrTx/>
              <a:buSzTx/>
              <a:buFontTx/>
              <a:buNone/>
              <a:tabLst/>
              <a:defRPr/>
            </a:pPr>
            <a:r>
              <a:rPr lang="en-US" sz="2400" b="1" dirty="0">
                <a:ln w="0">
                  <a:noFill/>
                </a:ln>
                <a:solidFill>
                  <a:srgbClr val="FF0000"/>
                </a:solidFill>
                <a:effectLst>
                  <a:outerShdw blurRad="38100" dist="25400" dir="5400000" algn="ctr" rotWithShape="0">
                    <a:srgbClr val="6E747A">
                      <a:alpha val="43000"/>
                    </a:srgbClr>
                  </a:outerShdw>
                </a:effectLst>
                <a:latin typeface="Vodafone Rg" pitchFamily="34" charset="0"/>
              </a:rPr>
              <a:t>Exploratory Data Analysis</a:t>
            </a:r>
            <a:endParaRPr kumimoji="0" lang="en-US" sz="2400" b="1" i="0" u="none" strike="noStrike" kern="1200" cap="none" spc="0" normalizeH="0" baseline="0" noProof="0" dirty="0">
              <a:ln w="0">
                <a:noFill/>
              </a:ln>
              <a:solidFill>
                <a:srgbClr val="FF0000"/>
              </a:solidFill>
              <a:effectLst>
                <a:outerShdw blurRad="38100" dist="25400" dir="5400000" algn="ctr" rotWithShape="0">
                  <a:srgbClr val="6E747A">
                    <a:alpha val="43000"/>
                  </a:srgbClr>
                </a:outerShdw>
              </a:effectLst>
              <a:uLnTx/>
              <a:uFillTx/>
              <a:latin typeface="Vodafone Rg" pitchFamily="34" charset="0"/>
              <a:ea typeface="+mn-ea"/>
              <a:cs typeface="+mn-cs"/>
            </a:endParaRPr>
          </a:p>
        </p:txBody>
      </p:sp>
      <p:pic>
        <p:nvPicPr>
          <p:cNvPr id="2050" name="Picture 2">
            <a:extLst>
              <a:ext uri="{FF2B5EF4-FFF2-40B4-BE49-F238E27FC236}">
                <a16:creationId xmlns:a16="http://schemas.microsoft.com/office/drawing/2014/main" id="{6E08AB2C-DC7E-ED51-0572-C40F4DF2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30" y="1443983"/>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626BBF-D2B0-3576-816A-D8344432BE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558" y="1333573"/>
            <a:ext cx="4241127" cy="32293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D63F992-D2A0-5446-9C50-7B0AECA3B9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6325" y="1502838"/>
            <a:ext cx="3988233" cy="25302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D3FBEC-BA65-7E6F-4187-1025BC4175A7}"/>
              </a:ext>
            </a:extLst>
          </p:cNvPr>
          <p:cNvSpPr txBox="1"/>
          <p:nvPr/>
        </p:nvSpPr>
        <p:spPr>
          <a:xfrm>
            <a:off x="172130" y="4261198"/>
            <a:ext cx="3705225" cy="1200329"/>
          </a:xfrm>
          <a:prstGeom prst="rect">
            <a:avLst/>
          </a:prstGeom>
          <a:solidFill>
            <a:schemeClr val="bg2">
              <a:lumMod val="90000"/>
            </a:schemeClr>
          </a:solidFill>
        </p:spPr>
        <p:txBody>
          <a:bodyPr wrap="square">
            <a:spAutoFit/>
          </a:bodyPr>
          <a:lstStyle/>
          <a:p>
            <a:pPr marL="285750" indent="-285750">
              <a:buClr>
                <a:srgbClr val="FF0000"/>
              </a:buClr>
              <a:buFont typeface="Wingdings" panose="05000000000000000000" pitchFamily="2" charset="2"/>
              <a:buChar char="Ø"/>
            </a:pPr>
            <a:r>
              <a:rPr lang="en-ZA" dirty="0"/>
              <a:t>The plot shows the proportion of fraud cases, out of the 1000 claims 247 (24,7%) were reported as fraud</a:t>
            </a:r>
          </a:p>
        </p:txBody>
      </p:sp>
      <p:sp>
        <p:nvSpPr>
          <p:cNvPr id="10" name="TextBox 9">
            <a:extLst>
              <a:ext uri="{FF2B5EF4-FFF2-40B4-BE49-F238E27FC236}">
                <a16:creationId xmlns:a16="http://schemas.microsoft.com/office/drawing/2014/main" id="{F8AF15C3-0197-207B-0523-921773595C02}"/>
              </a:ext>
            </a:extLst>
          </p:cNvPr>
          <p:cNvSpPr txBox="1"/>
          <p:nvPr/>
        </p:nvSpPr>
        <p:spPr>
          <a:xfrm>
            <a:off x="7924557" y="4562928"/>
            <a:ext cx="4241127" cy="923330"/>
          </a:xfrm>
          <a:prstGeom prst="rect">
            <a:avLst/>
          </a:prstGeom>
          <a:solidFill>
            <a:schemeClr val="bg2">
              <a:lumMod val="90000"/>
            </a:schemeClr>
          </a:solidFill>
        </p:spPr>
        <p:txBody>
          <a:bodyPr wrap="square">
            <a:spAutoFit/>
          </a:bodyPr>
          <a:lstStyle/>
          <a:p>
            <a:pPr marL="285750" indent="-285750" algn="l">
              <a:buClr>
                <a:srgbClr val="FF0000"/>
              </a:buClr>
              <a:buFont typeface="Wingdings" panose="05000000000000000000" pitchFamily="2" charset="2"/>
              <a:buChar char="Ø"/>
            </a:pPr>
            <a:r>
              <a:rPr lang="en-ZA" b="0" i="0" dirty="0">
                <a:effectLst/>
                <a:latin typeface="system-ui"/>
              </a:rPr>
              <a:t>This plot shows that Single Vehicle and Multi-vehicle collisions are more prone to fraud.</a:t>
            </a:r>
          </a:p>
        </p:txBody>
      </p:sp>
      <p:sp>
        <p:nvSpPr>
          <p:cNvPr id="12" name="TextBox 11">
            <a:extLst>
              <a:ext uri="{FF2B5EF4-FFF2-40B4-BE49-F238E27FC236}">
                <a16:creationId xmlns:a16="http://schemas.microsoft.com/office/drawing/2014/main" id="{B7FCABC5-60B2-D555-9359-56A132D130ED}"/>
              </a:ext>
            </a:extLst>
          </p:cNvPr>
          <p:cNvSpPr txBox="1"/>
          <p:nvPr/>
        </p:nvSpPr>
        <p:spPr>
          <a:xfrm>
            <a:off x="3981973" y="4261198"/>
            <a:ext cx="3799114" cy="1200329"/>
          </a:xfrm>
          <a:prstGeom prst="rect">
            <a:avLst/>
          </a:prstGeom>
          <a:solidFill>
            <a:schemeClr val="bg2">
              <a:lumMod val="90000"/>
            </a:schemeClr>
          </a:solidFill>
        </p:spPr>
        <p:txBody>
          <a:bodyPr wrap="square">
            <a:spAutoFit/>
          </a:bodyPr>
          <a:lstStyle/>
          <a:p>
            <a:pPr marL="285750" indent="-285750">
              <a:buClr>
                <a:srgbClr val="FF0000"/>
              </a:buClr>
              <a:buFont typeface="Wingdings" panose="05000000000000000000" pitchFamily="2" charset="2"/>
              <a:buChar char="Ø"/>
            </a:pPr>
            <a:r>
              <a:rPr lang="en-ZA" b="0" i="0" dirty="0">
                <a:effectLst/>
                <a:latin typeface="system-ui"/>
              </a:rPr>
              <a:t>This plot shows that South Carolina has the highest fraud reports, followed by New York, then West Virginia</a:t>
            </a:r>
            <a:endParaRPr lang="en-ZA" dirty="0"/>
          </a:p>
        </p:txBody>
      </p:sp>
    </p:spTree>
    <p:extLst>
      <p:ext uri="{BB962C8B-B14F-4D97-AF65-F5344CB8AC3E}">
        <p14:creationId xmlns:p14="http://schemas.microsoft.com/office/powerpoint/2010/main" val="3618458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A18BE-A123-71C0-B240-19432E3C8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A9DA08-6176-F1E2-D361-42E7F8BC06A2}"/>
              </a:ext>
            </a:extLst>
          </p:cNvPr>
          <p:cNvSpPr>
            <a:spLocks noGrp="1"/>
          </p:cNvSpPr>
          <p:nvPr>
            <p:ph type="title"/>
          </p:nvPr>
        </p:nvSpPr>
        <p:spPr>
          <a:xfrm>
            <a:off x="409261" y="169928"/>
            <a:ext cx="10944539" cy="574791"/>
          </a:xfrm>
        </p:spPr>
        <p:txBody>
          <a:bodyPr>
            <a:noAutofit/>
          </a:bodyPr>
          <a:lstStyle/>
          <a:p>
            <a:pPr algn="l"/>
            <a:r>
              <a:rPr lang="en-ZA" sz="3200" b="1" dirty="0">
                <a:solidFill>
                  <a:srgbClr val="FF0000"/>
                </a:solidFill>
                <a:effectLst>
                  <a:outerShdw blurRad="38100" dist="38100" dir="2700000" algn="tl">
                    <a:srgbClr val="000000">
                      <a:alpha val="43137"/>
                    </a:srgbClr>
                  </a:outerShdw>
                </a:effectLst>
                <a:latin typeface="ui-sans-serif"/>
              </a:rPr>
              <a:t>Predictive Modelling for Insurance Claims</a:t>
            </a:r>
            <a:endParaRPr lang="en-ZA" sz="3200" b="1" i="1" dirty="0">
              <a:solidFill>
                <a:srgbClr val="FF0000"/>
              </a:solidFill>
              <a:effectLst>
                <a:outerShdw blurRad="38100" dist="38100" dir="2700000" algn="tl">
                  <a:srgbClr val="000000">
                    <a:alpha val="43137"/>
                  </a:srgbClr>
                </a:outerShdw>
              </a:effectLst>
              <a:latin typeface="ui-sans-serif"/>
            </a:endParaRPr>
          </a:p>
        </p:txBody>
      </p:sp>
      <p:sp>
        <p:nvSpPr>
          <p:cNvPr id="3" name="Date Placeholder 2">
            <a:extLst>
              <a:ext uri="{FF2B5EF4-FFF2-40B4-BE49-F238E27FC236}">
                <a16:creationId xmlns:a16="http://schemas.microsoft.com/office/drawing/2014/main" id="{C10E6136-79AA-1AD3-8FF6-8DA4BBCA877A}"/>
              </a:ext>
            </a:extLst>
          </p:cNvPr>
          <p:cNvSpPr>
            <a:spLocks noGrp="1"/>
          </p:cNvSpPr>
          <p:nvPr>
            <p:ph type="dt" sz="half" idx="10"/>
          </p:nvPr>
        </p:nvSpPr>
        <p:spPr>
          <a:xfrm>
            <a:off x="838200" y="6433352"/>
            <a:ext cx="2743200" cy="365125"/>
          </a:xfr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783B7672-5FCC-A246-9206-3CFAAA3A18CC}" type="datetime4">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18 March 2025</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5" name="Slide Number Placeholder 4">
            <a:extLst>
              <a:ext uri="{FF2B5EF4-FFF2-40B4-BE49-F238E27FC236}">
                <a16:creationId xmlns:a16="http://schemas.microsoft.com/office/drawing/2014/main" id="{FFF1145A-8464-0271-80D1-19171DE2F468}"/>
              </a:ext>
            </a:extLst>
          </p:cNvPr>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5</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38" name="Rectangle 37">
            <a:extLst>
              <a:ext uri="{FF2B5EF4-FFF2-40B4-BE49-F238E27FC236}">
                <a16:creationId xmlns:a16="http://schemas.microsoft.com/office/drawing/2014/main" id="{C9737D2C-9C48-0CF3-867B-12A815E12348}"/>
              </a:ext>
            </a:extLst>
          </p:cNvPr>
          <p:cNvSpPr/>
          <p:nvPr/>
        </p:nvSpPr>
        <p:spPr>
          <a:xfrm>
            <a:off x="493412" y="618527"/>
            <a:ext cx="6175975" cy="435712"/>
          </a:xfrm>
          <a:prstGeom prst="rect">
            <a:avLst/>
          </a:prstGeom>
          <a:solidFill>
            <a:schemeClr val="bg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1" tIns="6351" rIns="6351" bIns="6351" numCol="1" spcCol="1270" rtlCol="0" anchor="ctr" anchorCtr="0">
            <a:noAutofit/>
          </a:bodyPr>
          <a:lstStyle/>
          <a:p>
            <a:pPr marL="0" marR="0" lvl="0" indent="0" algn="l" defTabSz="444478" rtl="0" eaLnBrk="1" fontAlgn="auto" latinLnBrk="0" hangingPunct="1">
              <a:lnSpc>
                <a:spcPct val="90000"/>
              </a:lnSpc>
              <a:spcBef>
                <a:spcPct val="0"/>
              </a:spcBef>
              <a:spcAft>
                <a:spcPct val="35000"/>
              </a:spcAft>
              <a:buClrTx/>
              <a:buSzTx/>
              <a:buFontTx/>
              <a:buNone/>
              <a:tabLst/>
              <a:defRPr/>
            </a:pPr>
            <a:r>
              <a:rPr lang="en-US" sz="2400" b="1" dirty="0">
                <a:ln w="0">
                  <a:noFill/>
                </a:ln>
                <a:solidFill>
                  <a:srgbClr val="FF0000"/>
                </a:solidFill>
                <a:effectLst>
                  <a:outerShdw blurRad="38100" dist="25400" dir="5400000" algn="ctr" rotWithShape="0">
                    <a:srgbClr val="6E747A">
                      <a:alpha val="43000"/>
                    </a:srgbClr>
                  </a:outerShdw>
                </a:effectLst>
                <a:latin typeface="Vodafone Rg" pitchFamily="34" charset="0"/>
              </a:rPr>
              <a:t>Exploratory Data Analysis</a:t>
            </a:r>
            <a:endParaRPr kumimoji="0" lang="en-US" sz="2400" b="1" i="0" u="none" strike="noStrike" kern="1200" cap="none" spc="0" normalizeH="0" baseline="0" noProof="0" dirty="0">
              <a:ln w="0">
                <a:noFill/>
              </a:ln>
              <a:solidFill>
                <a:srgbClr val="FF0000"/>
              </a:solidFill>
              <a:effectLst>
                <a:outerShdw blurRad="38100" dist="25400" dir="5400000" algn="ctr" rotWithShape="0">
                  <a:srgbClr val="6E747A">
                    <a:alpha val="43000"/>
                  </a:srgbClr>
                </a:outerShdw>
              </a:effectLst>
              <a:uLnTx/>
              <a:uFillTx/>
              <a:latin typeface="Vodafone Rg" pitchFamily="34" charset="0"/>
              <a:ea typeface="+mn-ea"/>
              <a:cs typeface="+mn-cs"/>
            </a:endParaRPr>
          </a:p>
        </p:txBody>
      </p:sp>
      <p:pic>
        <p:nvPicPr>
          <p:cNvPr id="3076" name="Picture 4">
            <a:extLst>
              <a:ext uri="{FF2B5EF4-FFF2-40B4-BE49-F238E27FC236}">
                <a16:creationId xmlns:a16="http://schemas.microsoft.com/office/drawing/2014/main" id="{49DCC789-703C-5B34-B1A1-DBFB7FFDA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5" y="3571984"/>
            <a:ext cx="4225399" cy="29703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9EEDFC75-C267-CBD6-4C01-3E870AE38E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8543" y="701076"/>
            <a:ext cx="4434659" cy="397636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0F6E7A0-2C18-16EE-35DB-7F0BE1AB900C}"/>
              </a:ext>
            </a:extLst>
          </p:cNvPr>
          <p:cNvSpPr txBox="1"/>
          <p:nvPr/>
        </p:nvSpPr>
        <p:spPr>
          <a:xfrm>
            <a:off x="7967981" y="4679596"/>
            <a:ext cx="4203904" cy="1477328"/>
          </a:xfrm>
          <a:prstGeom prst="rect">
            <a:avLst/>
          </a:prstGeom>
          <a:solidFill>
            <a:schemeClr val="bg2">
              <a:lumMod val="90000"/>
            </a:schemeClr>
          </a:solidFill>
        </p:spPr>
        <p:txBody>
          <a:bodyPr wrap="square">
            <a:spAutoFit/>
          </a:bodyPr>
          <a:lstStyle/>
          <a:p>
            <a:pPr marL="285750" indent="-285750" algn="l">
              <a:buClr>
                <a:srgbClr val="FF0000"/>
              </a:buClr>
              <a:buFont typeface="Wingdings" panose="05000000000000000000" pitchFamily="2" charset="2"/>
              <a:buChar char="Ø"/>
            </a:pPr>
            <a:r>
              <a:rPr lang="en-ZA" b="0" i="0" dirty="0">
                <a:effectLst/>
                <a:latin typeface="system-ui"/>
              </a:rPr>
              <a:t>This correlation matrix shows that the variables '</a:t>
            </a:r>
            <a:r>
              <a:rPr lang="en-ZA" b="0" i="0" dirty="0" err="1">
                <a:effectLst/>
                <a:latin typeface="system-ui"/>
              </a:rPr>
              <a:t>vehicle_claim</a:t>
            </a:r>
            <a:r>
              <a:rPr lang="en-ZA" b="0" i="0" dirty="0">
                <a:effectLst/>
                <a:latin typeface="system-ui"/>
              </a:rPr>
              <a:t>', '</a:t>
            </a:r>
            <a:r>
              <a:rPr lang="en-ZA" b="0" i="0" dirty="0" err="1">
                <a:effectLst/>
                <a:latin typeface="system-ui"/>
              </a:rPr>
              <a:t>property_claim</a:t>
            </a:r>
            <a:r>
              <a:rPr lang="en-ZA" b="0" i="0" dirty="0">
                <a:effectLst/>
                <a:latin typeface="system-ui"/>
              </a:rPr>
              <a:t>', and '</a:t>
            </a:r>
            <a:r>
              <a:rPr lang="en-ZA" b="0" i="0" dirty="0" err="1">
                <a:effectLst/>
                <a:latin typeface="system-ui"/>
              </a:rPr>
              <a:t>injury_claim</a:t>
            </a:r>
            <a:r>
              <a:rPr lang="en-ZA" b="0" i="0" dirty="0">
                <a:effectLst/>
                <a:latin typeface="system-ui"/>
              </a:rPr>
              <a:t>' have strong correlations with </a:t>
            </a:r>
            <a:r>
              <a:rPr lang="en-ZA" b="0" i="0" dirty="0" err="1">
                <a:effectLst/>
                <a:latin typeface="system-ui"/>
              </a:rPr>
              <a:t>total_claim_amount</a:t>
            </a:r>
            <a:r>
              <a:rPr lang="en-ZA" b="0" i="0" dirty="0">
                <a:effectLst/>
                <a:latin typeface="system-ui"/>
              </a:rPr>
              <a:t>.</a:t>
            </a:r>
          </a:p>
        </p:txBody>
      </p:sp>
      <p:pic>
        <p:nvPicPr>
          <p:cNvPr id="3082" name="Picture 10">
            <a:extLst>
              <a:ext uri="{FF2B5EF4-FFF2-40B4-BE49-F238E27FC236}">
                <a16:creationId xmlns:a16="http://schemas.microsoft.com/office/drawing/2014/main" id="{028A5F4C-A86F-AA76-BEE6-8D7660E3DD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44" y="971155"/>
            <a:ext cx="4112940" cy="260082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5E1C02D-07D1-D4A5-7C2E-85C821E21F60}"/>
              </a:ext>
            </a:extLst>
          </p:cNvPr>
          <p:cNvSpPr txBox="1"/>
          <p:nvPr/>
        </p:nvSpPr>
        <p:spPr>
          <a:xfrm>
            <a:off x="4089237" y="856119"/>
            <a:ext cx="3777528" cy="2800767"/>
          </a:xfrm>
          <a:prstGeom prst="rect">
            <a:avLst/>
          </a:prstGeom>
          <a:noFill/>
        </p:spPr>
        <p:txBody>
          <a:bodyPr wrap="square">
            <a:spAutoFit/>
          </a:bodyPr>
          <a:lstStyle/>
          <a:p>
            <a:pPr marL="285750" indent="-285750" algn="l">
              <a:buClr>
                <a:srgbClr val="FF0000"/>
              </a:buClr>
              <a:buFont typeface="Wingdings" panose="05000000000000000000" pitchFamily="2" charset="2"/>
              <a:buChar char="Ø"/>
            </a:pPr>
            <a:r>
              <a:rPr lang="en-ZA" sz="1600" b="0" i="0" dirty="0">
                <a:effectLst/>
                <a:latin typeface="system-ui"/>
              </a:rPr>
              <a:t>By comparing the proportion of fraud reported cases across genders, we can identify if one gender is more frequently associated with claims that result in fraud flags. A higher frequency of fraud cases in one group might prompt further investigation into behavioural or procedural differences.</a:t>
            </a:r>
          </a:p>
          <a:p>
            <a:pPr marL="285750" indent="-285750" algn="l">
              <a:buClr>
                <a:srgbClr val="FF0000"/>
              </a:buClr>
              <a:buFont typeface="Wingdings" panose="05000000000000000000" pitchFamily="2" charset="2"/>
              <a:buChar char="Ø"/>
            </a:pPr>
            <a:r>
              <a:rPr lang="en-ZA" sz="1600" b="0" i="0" dirty="0">
                <a:effectLst/>
                <a:latin typeface="system-ui"/>
              </a:rPr>
              <a:t>This plot shows a roughly equal number of claims that are flagged as fraud between males and females.</a:t>
            </a:r>
          </a:p>
        </p:txBody>
      </p:sp>
      <p:sp>
        <p:nvSpPr>
          <p:cNvPr id="16" name="TextBox 15">
            <a:extLst>
              <a:ext uri="{FF2B5EF4-FFF2-40B4-BE49-F238E27FC236}">
                <a16:creationId xmlns:a16="http://schemas.microsoft.com/office/drawing/2014/main" id="{9949100D-CEA6-1608-83D6-7376312C825B}"/>
              </a:ext>
            </a:extLst>
          </p:cNvPr>
          <p:cNvSpPr txBox="1"/>
          <p:nvPr/>
        </p:nvSpPr>
        <p:spPr>
          <a:xfrm>
            <a:off x="4261979" y="3693544"/>
            <a:ext cx="3572935" cy="3139321"/>
          </a:xfrm>
          <a:prstGeom prst="rect">
            <a:avLst/>
          </a:prstGeom>
          <a:solidFill>
            <a:schemeClr val="bg2">
              <a:lumMod val="90000"/>
            </a:schemeClr>
          </a:solidFill>
        </p:spPr>
        <p:txBody>
          <a:bodyPr wrap="square">
            <a:spAutoFit/>
          </a:bodyPr>
          <a:lstStyle/>
          <a:p>
            <a:pPr marL="285750" indent="-285750" algn="l">
              <a:buClr>
                <a:srgbClr val="FF0000"/>
              </a:buClr>
              <a:buFont typeface="Wingdings" panose="05000000000000000000" pitchFamily="2" charset="2"/>
              <a:buChar char="Ø"/>
            </a:pPr>
            <a:r>
              <a:rPr lang="en-ZA" b="0" i="0" dirty="0">
                <a:effectLst/>
                <a:latin typeface="system-ui"/>
              </a:rPr>
              <a:t>The bar plot for the top 10 vehicle makes shows which brands are most common among the claimants. This can be influenced by overall market share, but if certain makes are overrepresented in the claims data relative to their market penetration, that may signal a higher risk associated with those vehicles.</a:t>
            </a:r>
          </a:p>
        </p:txBody>
      </p:sp>
    </p:spTree>
    <p:extLst>
      <p:ext uri="{BB962C8B-B14F-4D97-AF65-F5344CB8AC3E}">
        <p14:creationId xmlns:p14="http://schemas.microsoft.com/office/powerpoint/2010/main" val="50850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C60B0-C2E4-20FB-9425-B4FC1DBC8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15C8E5-2AA2-090E-91A2-5A5CA0576A8A}"/>
              </a:ext>
            </a:extLst>
          </p:cNvPr>
          <p:cNvSpPr>
            <a:spLocks noGrp="1"/>
          </p:cNvSpPr>
          <p:nvPr>
            <p:ph type="title"/>
          </p:nvPr>
        </p:nvSpPr>
        <p:spPr>
          <a:xfrm>
            <a:off x="409261" y="169928"/>
            <a:ext cx="10944539" cy="574791"/>
          </a:xfrm>
        </p:spPr>
        <p:txBody>
          <a:bodyPr>
            <a:noAutofit/>
          </a:bodyPr>
          <a:lstStyle/>
          <a:p>
            <a:pPr algn="l"/>
            <a:r>
              <a:rPr lang="en-ZA" sz="3200" b="1" dirty="0">
                <a:solidFill>
                  <a:srgbClr val="FF0000"/>
                </a:solidFill>
                <a:effectLst>
                  <a:outerShdw blurRad="38100" dist="38100" dir="2700000" algn="tl">
                    <a:srgbClr val="000000">
                      <a:alpha val="43137"/>
                    </a:srgbClr>
                  </a:outerShdw>
                </a:effectLst>
                <a:latin typeface="ui-sans-serif"/>
              </a:rPr>
              <a:t>Predictive Modelling for Insurance Claims</a:t>
            </a:r>
            <a:endParaRPr lang="en-ZA" sz="3200" b="1" i="1" dirty="0">
              <a:solidFill>
                <a:srgbClr val="FF0000"/>
              </a:solidFill>
              <a:effectLst>
                <a:outerShdw blurRad="38100" dist="38100" dir="2700000" algn="tl">
                  <a:srgbClr val="000000">
                    <a:alpha val="43137"/>
                  </a:srgbClr>
                </a:outerShdw>
              </a:effectLst>
              <a:latin typeface="ui-sans-serif"/>
            </a:endParaRPr>
          </a:p>
        </p:txBody>
      </p:sp>
      <p:sp>
        <p:nvSpPr>
          <p:cNvPr id="3" name="Date Placeholder 2">
            <a:extLst>
              <a:ext uri="{FF2B5EF4-FFF2-40B4-BE49-F238E27FC236}">
                <a16:creationId xmlns:a16="http://schemas.microsoft.com/office/drawing/2014/main" id="{3E6E355D-1517-68C4-11B7-0B6C17E5310D}"/>
              </a:ext>
            </a:extLst>
          </p:cNvPr>
          <p:cNvSpPr>
            <a:spLocks noGrp="1"/>
          </p:cNvSpPr>
          <p:nvPr>
            <p:ph type="dt" sz="half" idx="10"/>
          </p:nvPr>
        </p:nvSpPr>
        <p:spPr>
          <a:xfrm>
            <a:off x="838200" y="6433352"/>
            <a:ext cx="2743200" cy="365125"/>
          </a:xfr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783B7672-5FCC-A246-9206-3CFAAA3A18CC}" type="datetime4">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18 March 2025</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5" name="Slide Number Placeholder 4">
            <a:extLst>
              <a:ext uri="{FF2B5EF4-FFF2-40B4-BE49-F238E27FC236}">
                <a16:creationId xmlns:a16="http://schemas.microsoft.com/office/drawing/2014/main" id="{B2BE17D9-0911-6162-4D01-355DD6F1767D}"/>
              </a:ext>
            </a:extLst>
          </p:cNvPr>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6</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38" name="Rectangle 37">
            <a:extLst>
              <a:ext uri="{FF2B5EF4-FFF2-40B4-BE49-F238E27FC236}">
                <a16:creationId xmlns:a16="http://schemas.microsoft.com/office/drawing/2014/main" id="{ADF197B1-E9B8-E6CD-EFB3-C9042B05384E}"/>
              </a:ext>
            </a:extLst>
          </p:cNvPr>
          <p:cNvSpPr/>
          <p:nvPr/>
        </p:nvSpPr>
        <p:spPr>
          <a:xfrm>
            <a:off x="493412" y="665363"/>
            <a:ext cx="6175975" cy="435712"/>
          </a:xfrm>
          <a:prstGeom prst="rect">
            <a:avLst/>
          </a:prstGeom>
          <a:solidFill>
            <a:schemeClr val="bg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1" tIns="6351" rIns="6351" bIns="6351" numCol="1" spcCol="1270" rtlCol="0" anchor="ctr" anchorCtr="0">
            <a:noAutofit/>
          </a:bodyPr>
          <a:lstStyle/>
          <a:p>
            <a:pPr marL="0" marR="0" lvl="0" indent="0" algn="l" defTabSz="444478" rtl="0" eaLnBrk="1" fontAlgn="auto" latinLnBrk="0" hangingPunct="1">
              <a:lnSpc>
                <a:spcPct val="90000"/>
              </a:lnSpc>
              <a:spcBef>
                <a:spcPct val="0"/>
              </a:spcBef>
              <a:spcAft>
                <a:spcPct val="35000"/>
              </a:spcAft>
              <a:buClrTx/>
              <a:buSzTx/>
              <a:buFontTx/>
              <a:buNone/>
              <a:tabLst/>
              <a:defRPr/>
            </a:pPr>
            <a:r>
              <a:rPr lang="en-US" sz="2400" b="1" dirty="0">
                <a:ln w="0">
                  <a:noFill/>
                </a:ln>
                <a:solidFill>
                  <a:srgbClr val="FF0000"/>
                </a:solidFill>
                <a:effectLst>
                  <a:outerShdw blurRad="38100" dist="25400" dir="5400000" algn="ctr" rotWithShape="0">
                    <a:srgbClr val="6E747A">
                      <a:alpha val="43000"/>
                    </a:srgbClr>
                  </a:outerShdw>
                </a:effectLst>
                <a:latin typeface="Vodafone Rg" pitchFamily="34" charset="0"/>
              </a:rPr>
              <a:t>Exploratory Data Analysis</a:t>
            </a:r>
            <a:endParaRPr kumimoji="0" lang="en-US" sz="2400" b="1" i="0" u="none" strike="noStrike" kern="1200" cap="none" spc="0" normalizeH="0" baseline="0" noProof="0" dirty="0">
              <a:ln w="0">
                <a:noFill/>
              </a:ln>
              <a:solidFill>
                <a:srgbClr val="FF0000"/>
              </a:solidFill>
              <a:effectLst>
                <a:outerShdw blurRad="38100" dist="25400" dir="5400000" algn="ctr" rotWithShape="0">
                  <a:srgbClr val="6E747A">
                    <a:alpha val="43000"/>
                  </a:srgbClr>
                </a:outerShdw>
              </a:effectLst>
              <a:uLnTx/>
              <a:uFillTx/>
              <a:latin typeface="Vodafone Rg" pitchFamily="34" charset="0"/>
              <a:ea typeface="+mn-ea"/>
              <a:cs typeface="+mn-cs"/>
            </a:endParaRPr>
          </a:p>
        </p:txBody>
      </p:sp>
      <p:pic>
        <p:nvPicPr>
          <p:cNvPr id="3074" name="Picture 2">
            <a:extLst>
              <a:ext uri="{FF2B5EF4-FFF2-40B4-BE49-F238E27FC236}">
                <a16:creationId xmlns:a16="http://schemas.microsoft.com/office/drawing/2014/main" id="{4A717878-C11F-6A39-BFEE-D09156089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12" y="1054239"/>
            <a:ext cx="10944539" cy="339309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9A72EC5-D6BF-3FED-4CEB-756F2CA642E7}"/>
              </a:ext>
            </a:extLst>
          </p:cNvPr>
          <p:cNvSpPr txBox="1"/>
          <p:nvPr/>
        </p:nvSpPr>
        <p:spPr>
          <a:xfrm>
            <a:off x="707570" y="4490153"/>
            <a:ext cx="10526487" cy="2031325"/>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ZA" dirty="0"/>
              <a:t>The count plot breaking down vehicle makes by gender reveal patterns such as one gender preferring certain vehicle types. If, for instance, females predominantly drive a specific make while males favour another, this information might help in profiling or risk assessment.</a:t>
            </a:r>
          </a:p>
          <a:p>
            <a:pPr marL="285750" indent="-285750">
              <a:buClr>
                <a:srgbClr val="FF0000"/>
              </a:buClr>
              <a:buFont typeface="Wingdings" panose="05000000000000000000" pitchFamily="2" charset="2"/>
              <a:buChar char="Ø"/>
            </a:pPr>
            <a:r>
              <a:rPr lang="en-ZA" dirty="0"/>
              <a:t>A multi-faceted view can highlight if the fraud patterns differ by gender within each vehicle make. For example, you might observe that for a particular </a:t>
            </a:r>
            <a:r>
              <a:rPr lang="en-ZA" dirty="0" err="1"/>
              <a:t>auto_make</a:t>
            </a:r>
            <a:r>
              <a:rPr lang="en-ZA" dirty="0"/>
              <a:t>, fraud cases are more common among one gender. Fraud cases are more common on Chevrolet among females and more common on Ford among males.</a:t>
            </a:r>
          </a:p>
        </p:txBody>
      </p:sp>
    </p:spTree>
    <p:extLst>
      <p:ext uri="{BB962C8B-B14F-4D97-AF65-F5344CB8AC3E}">
        <p14:creationId xmlns:p14="http://schemas.microsoft.com/office/powerpoint/2010/main" val="212603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65FAC-6683-A479-5AE4-1E40137A2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354F9-F860-5479-1D92-BDEEEEDDE68D}"/>
              </a:ext>
            </a:extLst>
          </p:cNvPr>
          <p:cNvSpPr>
            <a:spLocks noGrp="1"/>
          </p:cNvSpPr>
          <p:nvPr>
            <p:ph type="title"/>
          </p:nvPr>
        </p:nvSpPr>
        <p:spPr>
          <a:xfrm>
            <a:off x="409261" y="169928"/>
            <a:ext cx="10944539" cy="574791"/>
          </a:xfrm>
        </p:spPr>
        <p:txBody>
          <a:bodyPr>
            <a:noAutofit/>
          </a:bodyPr>
          <a:lstStyle/>
          <a:p>
            <a:pPr algn="l"/>
            <a:r>
              <a:rPr lang="en-ZA" sz="3200" b="1" dirty="0">
                <a:solidFill>
                  <a:srgbClr val="FF0000"/>
                </a:solidFill>
                <a:effectLst>
                  <a:outerShdw blurRad="38100" dist="38100" dir="2700000" algn="tl">
                    <a:srgbClr val="000000">
                      <a:alpha val="43137"/>
                    </a:srgbClr>
                  </a:outerShdw>
                </a:effectLst>
                <a:latin typeface="ui-sans-serif"/>
              </a:rPr>
              <a:t>Predictive Modelling for Insurance Claims</a:t>
            </a:r>
            <a:endParaRPr lang="en-ZA" sz="3200" b="1" i="1" dirty="0">
              <a:solidFill>
                <a:srgbClr val="FF0000"/>
              </a:solidFill>
              <a:effectLst>
                <a:outerShdw blurRad="38100" dist="38100" dir="2700000" algn="tl">
                  <a:srgbClr val="000000">
                    <a:alpha val="43137"/>
                  </a:srgbClr>
                </a:outerShdw>
              </a:effectLst>
              <a:latin typeface="ui-sans-serif"/>
            </a:endParaRPr>
          </a:p>
        </p:txBody>
      </p:sp>
      <p:sp>
        <p:nvSpPr>
          <p:cNvPr id="3" name="Date Placeholder 2">
            <a:extLst>
              <a:ext uri="{FF2B5EF4-FFF2-40B4-BE49-F238E27FC236}">
                <a16:creationId xmlns:a16="http://schemas.microsoft.com/office/drawing/2014/main" id="{67AC8A7D-4858-DD26-10D5-2C1D9BABE85D}"/>
              </a:ext>
            </a:extLst>
          </p:cNvPr>
          <p:cNvSpPr>
            <a:spLocks noGrp="1"/>
          </p:cNvSpPr>
          <p:nvPr>
            <p:ph type="dt" sz="half" idx="10"/>
          </p:nvPr>
        </p:nvSpPr>
        <p:spPr>
          <a:xfrm>
            <a:off x="838200" y="6433352"/>
            <a:ext cx="2743200" cy="365125"/>
          </a:xfr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783B7672-5FCC-A246-9206-3CFAAA3A18CC}" type="datetime4">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18 March 2025</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5" name="Slide Number Placeholder 4">
            <a:extLst>
              <a:ext uri="{FF2B5EF4-FFF2-40B4-BE49-F238E27FC236}">
                <a16:creationId xmlns:a16="http://schemas.microsoft.com/office/drawing/2014/main" id="{075A281F-FFF6-0595-2A22-F410D9D998D0}"/>
              </a:ext>
            </a:extLst>
          </p:cNvPr>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7</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38" name="Rectangle 37">
            <a:extLst>
              <a:ext uri="{FF2B5EF4-FFF2-40B4-BE49-F238E27FC236}">
                <a16:creationId xmlns:a16="http://schemas.microsoft.com/office/drawing/2014/main" id="{949AD8BA-8378-DB39-2B72-3F4D8C377D7B}"/>
              </a:ext>
            </a:extLst>
          </p:cNvPr>
          <p:cNvSpPr/>
          <p:nvPr/>
        </p:nvSpPr>
        <p:spPr>
          <a:xfrm>
            <a:off x="493412" y="677263"/>
            <a:ext cx="6175975" cy="435712"/>
          </a:xfrm>
          <a:prstGeom prst="rect">
            <a:avLst/>
          </a:prstGeom>
          <a:solidFill>
            <a:schemeClr val="bg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1" tIns="6351" rIns="6351" bIns="6351" numCol="1" spcCol="1270" rtlCol="0" anchor="ctr" anchorCtr="0">
            <a:noAutofit/>
          </a:bodyPr>
          <a:lstStyle/>
          <a:p>
            <a:pPr marL="0" marR="0" lvl="0" indent="0" algn="l" defTabSz="444478" rtl="0" eaLnBrk="1" fontAlgn="auto" latinLnBrk="0" hangingPunct="1">
              <a:lnSpc>
                <a:spcPct val="90000"/>
              </a:lnSpc>
              <a:spcBef>
                <a:spcPct val="0"/>
              </a:spcBef>
              <a:spcAft>
                <a:spcPct val="35000"/>
              </a:spcAft>
              <a:buClrTx/>
              <a:buSzTx/>
              <a:buFontTx/>
              <a:buNone/>
              <a:tabLst/>
              <a:defRPr/>
            </a:pPr>
            <a:r>
              <a:rPr kumimoji="0" lang="en-US" sz="2400" b="1" i="0" u="none" strike="noStrike" kern="1200" cap="none" spc="0" normalizeH="0" baseline="0" noProof="0" dirty="0">
                <a:ln w="0">
                  <a:noFill/>
                </a:ln>
                <a:solidFill>
                  <a:srgbClr val="FF0000"/>
                </a:solidFill>
                <a:effectLst>
                  <a:outerShdw blurRad="38100" dist="25400" dir="5400000" algn="ctr" rotWithShape="0">
                    <a:srgbClr val="6E747A">
                      <a:alpha val="43000"/>
                    </a:srgbClr>
                  </a:outerShdw>
                </a:effectLst>
                <a:uLnTx/>
                <a:uFillTx/>
                <a:latin typeface="Vodafone Rg" pitchFamily="34" charset="0"/>
                <a:ea typeface="+mn-ea"/>
                <a:cs typeface="+mn-cs"/>
              </a:rPr>
              <a:t>Modelling</a:t>
            </a:r>
          </a:p>
        </p:txBody>
      </p:sp>
      <p:sp>
        <p:nvSpPr>
          <p:cNvPr id="8" name="TextBox 7">
            <a:extLst>
              <a:ext uri="{FF2B5EF4-FFF2-40B4-BE49-F238E27FC236}">
                <a16:creationId xmlns:a16="http://schemas.microsoft.com/office/drawing/2014/main" id="{0D45D5C8-B1E8-29FE-A1C8-64AEA9A51F52}"/>
              </a:ext>
            </a:extLst>
          </p:cNvPr>
          <p:cNvSpPr txBox="1"/>
          <p:nvPr/>
        </p:nvSpPr>
        <p:spPr>
          <a:xfrm>
            <a:off x="409261" y="1054239"/>
            <a:ext cx="11571513" cy="5078313"/>
          </a:xfrm>
          <a:prstGeom prst="rect">
            <a:avLst/>
          </a:prstGeom>
          <a:noFill/>
        </p:spPr>
        <p:txBody>
          <a:bodyPr wrap="square">
            <a:spAutoFit/>
          </a:bodyPr>
          <a:lstStyle/>
          <a:p>
            <a:r>
              <a:rPr lang="en-ZA" b="1" dirty="0"/>
              <a:t>Choice of Models: </a:t>
            </a:r>
            <a:r>
              <a:rPr lang="en-ZA" dirty="0"/>
              <a:t>Several models were tested and compared based on their performance:</a:t>
            </a:r>
          </a:p>
          <a:p>
            <a:endParaRPr lang="en-ZA" dirty="0"/>
          </a:p>
          <a:p>
            <a:r>
              <a:rPr lang="en-ZA" dirty="0"/>
              <a:t>1. Linear Regression</a:t>
            </a:r>
          </a:p>
          <a:p>
            <a:r>
              <a:rPr lang="en-ZA" dirty="0"/>
              <a:t>2. Random Forest Regressor</a:t>
            </a:r>
          </a:p>
          <a:p>
            <a:r>
              <a:rPr lang="en-ZA" dirty="0"/>
              <a:t>3. Gradient Boosting Regressor</a:t>
            </a:r>
          </a:p>
          <a:p>
            <a:r>
              <a:rPr lang="en-ZA" dirty="0"/>
              <a:t>4. Ridge Regression (L2 Regularization)</a:t>
            </a:r>
          </a:p>
          <a:p>
            <a:r>
              <a:rPr lang="en-ZA" dirty="0" err="1"/>
              <a:t>GridSearch</a:t>
            </a:r>
            <a:r>
              <a:rPr lang="en-ZA" dirty="0"/>
              <a:t> was applied to tune hyperparameters, and Ridge Regression with an optimal alpha = 0.1 was selected based on validation MSE.</a:t>
            </a:r>
          </a:p>
          <a:p>
            <a:endParaRPr lang="en-ZA" dirty="0"/>
          </a:p>
          <a:p>
            <a:r>
              <a:rPr lang="en-ZA" b="1" dirty="0"/>
              <a:t>Feature Selection:</a:t>
            </a:r>
          </a:p>
          <a:p>
            <a:pPr marL="285750" indent="-285750">
              <a:buClr>
                <a:srgbClr val="FF0000"/>
              </a:buClr>
              <a:buFont typeface="Arial" panose="020B0604020202020204" pitchFamily="34" charset="0"/>
              <a:buChar char="•"/>
            </a:pPr>
            <a:r>
              <a:rPr lang="en-ZA" dirty="0"/>
              <a:t>Correlation analysis was performed to identify highly correlated features.</a:t>
            </a:r>
          </a:p>
          <a:p>
            <a:pPr marL="285750" indent="-285750">
              <a:buClr>
                <a:srgbClr val="FF0000"/>
              </a:buClr>
              <a:buFont typeface="Arial" panose="020B0604020202020204" pitchFamily="34" charset="0"/>
              <a:buChar char="•"/>
            </a:pPr>
            <a:r>
              <a:rPr lang="en-ZA" dirty="0"/>
              <a:t>Features with high correlation to the target were prioritized.</a:t>
            </a:r>
          </a:p>
          <a:p>
            <a:pPr marL="285750" indent="-285750">
              <a:buClr>
                <a:srgbClr val="FF0000"/>
              </a:buClr>
              <a:buFont typeface="Arial" panose="020B0604020202020204" pitchFamily="34" charset="0"/>
              <a:buChar char="•"/>
            </a:pPr>
            <a:r>
              <a:rPr lang="en-ZA" dirty="0"/>
              <a:t>Redundant and less relevant features were removed.</a:t>
            </a:r>
          </a:p>
          <a:p>
            <a:endParaRPr lang="en-ZA" dirty="0"/>
          </a:p>
          <a:p>
            <a:r>
              <a:rPr lang="en-ZA" b="1" dirty="0"/>
              <a:t>Feature Engineering:</a:t>
            </a:r>
          </a:p>
          <a:p>
            <a:pPr marL="285750" indent="-285750">
              <a:buClr>
                <a:srgbClr val="FF0000"/>
              </a:buClr>
              <a:buFont typeface="Arial" panose="020B0604020202020204" pitchFamily="34" charset="0"/>
              <a:buChar char="•"/>
            </a:pPr>
            <a:r>
              <a:rPr lang="en-ZA" dirty="0"/>
              <a:t>Handling Missing Values: Imputation techniques were applied where necessary.</a:t>
            </a:r>
          </a:p>
          <a:p>
            <a:pPr marL="285750" indent="-285750">
              <a:buClr>
                <a:srgbClr val="FF0000"/>
              </a:buClr>
              <a:buFont typeface="Arial" panose="020B0604020202020204" pitchFamily="34" charset="0"/>
              <a:buChar char="•"/>
            </a:pPr>
            <a:r>
              <a:rPr lang="en-ZA" dirty="0"/>
              <a:t>Encoding Categorical Variables: One-hot encoding was used for categorical features.</a:t>
            </a:r>
          </a:p>
          <a:p>
            <a:pPr marL="285750" indent="-285750">
              <a:buClr>
                <a:srgbClr val="FF0000"/>
              </a:buClr>
              <a:buFont typeface="Arial" panose="020B0604020202020204" pitchFamily="34" charset="0"/>
              <a:buChar char="•"/>
            </a:pPr>
            <a:r>
              <a:rPr lang="en-ZA" dirty="0"/>
              <a:t>Scaling Numerical Features: </a:t>
            </a:r>
            <a:r>
              <a:rPr lang="en-ZA" dirty="0" err="1"/>
              <a:t>StandardScaler</a:t>
            </a:r>
            <a:r>
              <a:rPr lang="en-ZA" dirty="0"/>
              <a:t> was used to normalize continuous variables.</a:t>
            </a:r>
          </a:p>
        </p:txBody>
      </p:sp>
    </p:spTree>
    <p:extLst>
      <p:ext uri="{BB962C8B-B14F-4D97-AF65-F5344CB8AC3E}">
        <p14:creationId xmlns:p14="http://schemas.microsoft.com/office/powerpoint/2010/main" val="306296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635A-99F2-F2D8-BA59-F52A277C0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FA5B6-9C8F-E1AE-100E-E3F8A0D4FC45}"/>
              </a:ext>
            </a:extLst>
          </p:cNvPr>
          <p:cNvSpPr>
            <a:spLocks noGrp="1"/>
          </p:cNvSpPr>
          <p:nvPr>
            <p:ph type="title"/>
          </p:nvPr>
        </p:nvSpPr>
        <p:spPr>
          <a:xfrm>
            <a:off x="409261" y="169928"/>
            <a:ext cx="10944539" cy="574791"/>
          </a:xfrm>
        </p:spPr>
        <p:txBody>
          <a:bodyPr>
            <a:noAutofit/>
          </a:bodyPr>
          <a:lstStyle/>
          <a:p>
            <a:pPr algn="l"/>
            <a:r>
              <a:rPr lang="en-ZA" sz="3200" b="1" dirty="0">
                <a:solidFill>
                  <a:srgbClr val="FF0000"/>
                </a:solidFill>
                <a:effectLst>
                  <a:outerShdw blurRad="38100" dist="38100" dir="2700000" algn="tl">
                    <a:srgbClr val="000000">
                      <a:alpha val="43137"/>
                    </a:srgbClr>
                  </a:outerShdw>
                </a:effectLst>
                <a:latin typeface="ui-sans-serif"/>
              </a:rPr>
              <a:t>Predictive Modelling for Insurance Claims</a:t>
            </a:r>
            <a:endParaRPr lang="en-ZA" sz="3200" b="1" i="1" dirty="0">
              <a:solidFill>
                <a:srgbClr val="FF0000"/>
              </a:solidFill>
              <a:effectLst>
                <a:outerShdw blurRad="38100" dist="38100" dir="2700000" algn="tl">
                  <a:srgbClr val="000000">
                    <a:alpha val="43137"/>
                  </a:srgbClr>
                </a:outerShdw>
              </a:effectLst>
              <a:latin typeface="ui-sans-serif"/>
            </a:endParaRPr>
          </a:p>
        </p:txBody>
      </p:sp>
      <p:sp>
        <p:nvSpPr>
          <p:cNvPr id="3" name="Date Placeholder 2">
            <a:extLst>
              <a:ext uri="{FF2B5EF4-FFF2-40B4-BE49-F238E27FC236}">
                <a16:creationId xmlns:a16="http://schemas.microsoft.com/office/drawing/2014/main" id="{8379AEAC-8ED7-E9B3-142D-DDDD4D467077}"/>
              </a:ext>
            </a:extLst>
          </p:cNvPr>
          <p:cNvSpPr>
            <a:spLocks noGrp="1"/>
          </p:cNvSpPr>
          <p:nvPr>
            <p:ph type="dt" sz="half" idx="10"/>
          </p:nvPr>
        </p:nvSpPr>
        <p:spPr>
          <a:xfrm>
            <a:off x="838200" y="6433352"/>
            <a:ext cx="2743200" cy="365125"/>
          </a:xfrm>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fld id="{783B7672-5FCC-A246-9206-3CFAAA3A18CC}" type="datetime4">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l" defTabSz="914354" rtl="0" eaLnBrk="1" fontAlgn="auto" latinLnBrk="0" hangingPunct="1">
                <a:lnSpc>
                  <a:spcPct val="100000"/>
                </a:lnSpc>
                <a:spcBef>
                  <a:spcPts val="0"/>
                </a:spcBef>
                <a:spcAft>
                  <a:spcPts val="0"/>
                </a:spcAft>
                <a:buClrTx/>
                <a:buSzTx/>
                <a:buFontTx/>
                <a:buNone/>
                <a:tabLst/>
                <a:defRPr/>
              </a:pPr>
              <a:t>18 March 2025</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5" name="Slide Number Placeholder 4">
            <a:extLst>
              <a:ext uri="{FF2B5EF4-FFF2-40B4-BE49-F238E27FC236}">
                <a16:creationId xmlns:a16="http://schemas.microsoft.com/office/drawing/2014/main" id="{525E6456-BD9F-8DD1-3661-71D5EBD771F1}"/>
              </a:ext>
            </a:extLst>
          </p:cNvPr>
          <p:cNvSpPr>
            <a:spLocks noGrp="1"/>
          </p:cNvSpPr>
          <p:nvPr>
            <p:ph type="sldNum" sz="quarter" idx="12"/>
          </p:nvPr>
        </p:nvSpPr>
        <p:spPr/>
        <p: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fld id="{72A83A2B-3358-44F8-83A0-4598795D8FB5}" type="slidenum">
              <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rPr>
              <a:pPr marL="0" marR="0" lvl="0" indent="0" algn="ctr" defTabSz="914354" rtl="0" eaLnBrk="1" fontAlgn="auto" latinLnBrk="0" hangingPunct="1">
                <a:lnSpc>
                  <a:spcPct val="100000"/>
                </a:lnSpc>
                <a:spcBef>
                  <a:spcPts val="0"/>
                </a:spcBef>
                <a:spcAft>
                  <a:spcPts val="0"/>
                </a:spcAft>
                <a:buClrTx/>
                <a:buSzTx/>
                <a:buFontTx/>
                <a:buNone/>
                <a:tabLst/>
                <a:defRPr/>
              </a:pPr>
              <a:t>8</a:t>
            </a:fld>
            <a:endParaRPr kumimoji="0" lang="en-GB" sz="1067" b="0" i="0" u="none" strike="noStrike" kern="1200" cap="none" spc="0" normalizeH="0" baseline="0" noProof="0">
              <a:ln>
                <a:noFill/>
              </a:ln>
              <a:solidFill>
                <a:srgbClr val="000000"/>
              </a:solidFill>
              <a:effectLst/>
              <a:uLnTx/>
              <a:uFillTx/>
              <a:latin typeface="Vodafone Lt" panose="020B0606040202020204" pitchFamily="34" charset="0"/>
              <a:ea typeface="+mn-ea"/>
              <a:cs typeface="+mn-cs"/>
            </a:endParaRPr>
          </a:p>
        </p:txBody>
      </p:sp>
      <p:sp>
        <p:nvSpPr>
          <p:cNvPr id="38" name="Rectangle 37">
            <a:extLst>
              <a:ext uri="{FF2B5EF4-FFF2-40B4-BE49-F238E27FC236}">
                <a16:creationId xmlns:a16="http://schemas.microsoft.com/office/drawing/2014/main" id="{EAF9CFF1-F941-C00A-09AD-5474F72BF1AF}"/>
              </a:ext>
            </a:extLst>
          </p:cNvPr>
          <p:cNvSpPr/>
          <p:nvPr/>
        </p:nvSpPr>
        <p:spPr>
          <a:xfrm>
            <a:off x="493412" y="651184"/>
            <a:ext cx="6175975" cy="435712"/>
          </a:xfrm>
          <a:prstGeom prst="rect">
            <a:avLst/>
          </a:prstGeom>
          <a:solidFill>
            <a:schemeClr val="bg1"/>
          </a:solidFill>
          <a:ln w="25400" cap="flat" cmpd="sng" algn="ctr">
            <a:no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6351" tIns="6351" rIns="6351" bIns="6351" numCol="1" spcCol="1270" rtlCol="0" anchor="ctr" anchorCtr="0">
            <a:noAutofit/>
          </a:bodyPr>
          <a:lstStyle/>
          <a:p>
            <a:pPr marL="0" marR="0" lvl="0" indent="0" algn="l" defTabSz="444478" rtl="0" eaLnBrk="1" fontAlgn="auto" latinLnBrk="0" hangingPunct="1">
              <a:lnSpc>
                <a:spcPct val="90000"/>
              </a:lnSpc>
              <a:spcBef>
                <a:spcPct val="0"/>
              </a:spcBef>
              <a:spcAft>
                <a:spcPct val="35000"/>
              </a:spcAft>
              <a:buClrTx/>
              <a:buSzTx/>
              <a:buFontTx/>
              <a:buNone/>
              <a:tabLst/>
              <a:defRPr/>
            </a:pPr>
            <a:r>
              <a:rPr kumimoji="0" lang="en-US" sz="2400" b="1" i="0" u="none" strike="noStrike" kern="1200" cap="none" spc="0" normalizeH="0" baseline="0" noProof="0" dirty="0">
                <a:ln w="0">
                  <a:noFill/>
                </a:ln>
                <a:solidFill>
                  <a:srgbClr val="FF0000"/>
                </a:solidFill>
                <a:effectLst>
                  <a:outerShdw blurRad="38100" dist="25400" dir="5400000" algn="ctr" rotWithShape="0">
                    <a:srgbClr val="6E747A">
                      <a:alpha val="43000"/>
                    </a:srgbClr>
                  </a:outerShdw>
                </a:effectLst>
                <a:uLnTx/>
                <a:uFillTx/>
                <a:latin typeface="Vodafone Rg" pitchFamily="34" charset="0"/>
                <a:ea typeface="+mn-ea"/>
                <a:cs typeface="+mn-cs"/>
              </a:rPr>
              <a:t>Evaluation and Validation</a:t>
            </a:r>
          </a:p>
        </p:txBody>
      </p:sp>
      <p:graphicFrame>
        <p:nvGraphicFramePr>
          <p:cNvPr id="4" name="Table 3">
            <a:extLst>
              <a:ext uri="{FF2B5EF4-FFF2-40B4-BE49-F238E27FC236}">
                <a16:creationId xmlns:a16="http://schemas.microsoft.com/office/drawing/2014/main" id="{C14952D7-FC87-E5A7-679A-53EE9C4FE1C4}"/>
              </a:ext>
            </a:extLst>
          </p:cNvPr>
          <p:cNvGraphicFramePr>
            <a:graphicFrameLocks noGrp="1"/>
          </p:cNvGraphicFramePr>
          <p:nvPr>
            <p:extLst>
              <p:ext uri="{D42A27DB-BD31-4B8C-83A1-F6EECF244321}">
                <p14:modId xmlns:p14="http://schemas.microsoft.com/office/powerpoint/2010/main" val="1166739236"/>
              </p:ext>
            </p:extLst>
          </p:nvPr>
        </p:nvGraphicFramePr>
        <p:xfrm>
          <a:off x="493412" y="1351036"/>
          <a:ext cx="7072158" cy="3591080"/>
        </p:xfrm>
        <a:graphic>
          <a:graphicData uri="http://schemas.openxmlformats.org/drawingml/2006/table">
            <a:tbl>
              <a:tblPr firstRow="1" bandRow="1">
                <a:tableStyleId>{21E4AEA4-8DFA-4A89-87EB-49C32662AFE0}</a:tableStyleId>
              </a:tblPr>
              <a:tblGrid>
                <a:gridCol w="2391302">
                  <a:extLst>
                    <a:ext uri="{9D8B030D-6E8A-4147-A177-3AD203B41FA5}">
                      <a16:colId xmlns:a16="http://schemas.microsoft.com/office/drawing/2014/main" val="3208962276"/>
                    </a:ext>
                  </a:extLst>
                </a:gridCol>
                <a:gridCol w="2323470">
                  <a:extLst>
                    <a:ext uri="{9D8B030D-6E8A-4147-A177-3AD203B41FA5}">
                      <a16:colId xmlns:a16="http://schemas.microsoft.com/office/drawing/2014/main" val="1587304455"/>
                    </a:ext>
                  </a:extLst>
                </a:gridCol>
                <a:gridCol w="2357386">
                  <a:extLst>
                    <a:ext uri="{9D8B030D-6E8A-4147-A177-3AD203B41FA5}">
                      <a16:colId xmlns:a16="http://schemas.microsoft.com/office/drawing/2014/main" val="2748354502"/>
                    </a:ext>
                  </a:extLst>
                </a:gridCol>
              </a:tblGrid>
              <a:tr h="718216">
                <a:tc>
                  <a:txBody>
                    <a:bodyPr/>
                    <a:lstStyle/>
                    <a:p>
                      <a:r>
                        <a:rPr lang="en-ZA" dirty="0"/>
                        <a:t>Model</a:t>
                      </a:r>
                    </a:p>
                  </a:txBody>
                  <a:tcPr/>
                </a:tc>
                <a:tc>
                  <a:txBody>
                    <a:bodyPr/>
                    <a:lstStyle/>
                    <a:p>
                      <a:r>
                        <a:rPr lang="en-ZA" dirty="0"/>
                        <a:t>MSE</a:t>
                      </a:r>
                    </a:p>
                  </a:txBody>
                  <a:tcPr/>
                </a:tc>
                <a:tc>
                  <a:txBody>
                    <a:bodyPr/>
                    <a:lstStyle/>
                    <a:p>
                      <a:r>
                        <a:rPr lang="en-ZA" dirty="0"/>
                        <a:t>R2 Score</a:t>
                      </a:r>
                    </a:p>
                  </a:txBody>
                  <a:tcPr/>
                </a:tc>
                <a:extLst>
                  <a:ext uri="{0D108BD9-81ED-4DB2-BD59-A6C34878D82A}">
                    <a16:rowId xmlns:a16="http://schemas.microsoft.com/office/drawing/2014/main" val="1710428298"/>
                  </a:ext>
                </a:extLst>
              </a:tr>
              <a:tr h="718216">
                <a:tc>
                  <a:txBody>
                    <a:bodyPr/>
                    <a:lstStyle/>
                    <a:p>
                      <a:r>
                        <a:rPr lang="en-ZA" dirty="0"/>
                        <a:t>Linear Regression</a:t>
                      </a:r>
                    </a:p>
                  </a:txBody>
                  <a:tcPr/>
                </a:tc>
                <a:tc>
                  <a:txBody>
                    <a:bodyPr/>
                    <a:lstStyle/>
                    <a:p>
                      <a:r>
                        <a:rPr lang="en-ZA" dirty="0"/>
                        <a:t>255869739.828</a:t>
                      </a:r>
                    </a:p>
                  </a:txBody>
                  <a:tcPr/>
                </a:tc>
                <a:tc>
                  <a:txBody>
                    <a:bodyPr/>
                    <a:lstStyle/>
                    <a:p>
                      <a:r>
                        <a:rPr lang="en-ZA" dirty="0"/>
                        <a:t>0.6541</a:t>
                      </a:r>
                    </a:p>
                  </a:txBody>
                  <a:tcPr/>
                </a:tc>
                <a:extLst>
                  <a:ext uri="{0D108BD9-81ED-4DB2-BD59-A6C34878D82A}">
                    <a16:rowId xmlns:a16="http://schemas.microsoft.com/office/drawing/2014/main" val="3859248645"/>
                  </a:ext>
                </a:extLst>
              </a:tr>
              <a:tr h="718216">
                <a:tc>
                  <a:txBody>
                    <a:bodyPr/>
                    <a:lstStyle/>
                    <a:p>
                      <a:r>
                        <a:rPr lang="en-ZA" dirty="0"/>
                        <a:t>Random Forest</a:t>
                      </a:r>
                    </a:p>
                  </a:txBody>
                  <a:tcPr/>
                </a:tc>
                <a:tc>
                  <a:txBody>
                    <a:bodyPr/>
                    <a:lstStyle/>
                    <a:p>
                      <a:r>
                        <a:rPr lang="en-ZA" dirty="0"/>
                        <a:t>228235852.868</a:t>
                      </a:r>
                    </a:p>
                  </a:txBody>
                  <a:tcPr/>
                </a:tc>
                <a:tc>
                  <a:txBody>
                    <a:bodyPr/>
                    <a:lstStyle/>
                    <a:p>
                      <a:r>
                        <a:rPr lang="en-ZA" dirty="0"/>
                        <a:t>0.6915</a:t>
                      </a:r>
                    </a:p>
                  </a:txBody>
                  <a:tcPr/>
                </a:tc>
                <a:extLst>
                  <a:ext uri="{0D108BD9-81ED-4DB2-BD59-A6C34878D82A}">
                    <a16:rowId xmlns:a16="http://schemas.microsoft.com/office/drawing/2014/main" val="2389706295"/>
                  </a:ext>
                </a:extLst>
              </a:tr>
              <a:tr h="718216">
                <a:tc>
                  <a:txBody>
                    <a:bodyPr/>
                    <a:lstStyle/>
                    <a:p>
                      <a:r>
                        <a:rPr lang="en-ZA" dirty="0"/>
                        <a:t>Gradient Boosting Regressor</a:t>
                      </a:r>
                    </a:p>
                  </a:txBody>
                  <a:tcPr/>
                </a:tc>
                <a:tc>
                  <a:txBody>
                    <a:bodyPr/>
                    <a:lstStyle/>
                    <a:p>
                      <a:r>
                        <a:rPr lang="en-ZA" dirty="0"/>
                        <a:t>227617201.172</a:t>
                      </a:r>
                    </a:p>
                  </a:txBody>
                  <a:tcPr/>
                </a:tc>
                <a:tc>
                  <a:txBody>
                    <a:bodyPr/>
                    <a:lstStyle/>
                    <a:p>
                      <a:r>
                        <a:rPr lang="en-ZA" dirty="0"/>
                        <a:t>0.6923</a:t>
                      </a:r>
                    </a:p>
                  </a:txBody>
                  <a:tcPr/>
                </a:tc>
                <a:extLst>
                  <a:ext uri="{0D108BD9-81ED-4DB2-BD59-A6C34878D82A}">
                    <a16:rowId xmlns:a16="http://schemas.microsoft.com/office/drawing/2014/main" val="3446935785"/>
                  </a:ext>
                </a:extLst>
              </a:tr>
              <a:tr h="718216">
                <a:tc>
                  <a:txBody>
                    <a:bodyPr/>
                    <a:lstStyle/>
                    <a:p>
                      <a:r>
                        <a:rPr lang="en-ZA" dirty="0"/>
                        <a:t>Ridge Regression (L2 Regularization)</a:t>
                      </a:r>
                    </a:p>
                  </a:txBody>
                  <a:tcPr/>
                </a:tc>
                <a:tc>
                  <a:txBody>
                    <a:bodyPr/>
                    <a:lstStyle/>
                    <a:p>
                      <a:r>
                        <a:rPr lang="en-ZA" dirty="0"/>
                        <a:t>255660947.633</a:t>
                      </a:r>
                    </a:p>
                  </a:txBody>
                  <a:tcPr/>
                </a:tc>
                <a:tc>
                  <a:txBody>
                    <a:bodyPr/>
                    <a:lstStyle/>
                    <a:p>
                      <a:r>
                        <a:rPr lang="en-ZA" dirty="0"/>
                        <a:t>0.6544</a:t>
                      </a:r>
                    </a:p>
                  </a:txBody>
                  <a:tcPr/>
                </a:tc>
                <a:extLst>
                  <a:ext uri="{0D108BD9-81ED-4DB2-BD59-A6C34878D82A}">
                    <a16:rowId xmlns:a16="http://schemas.microsoft.com/office/drawing/2014/main" val="571811571"/>
                  </a:ext>
                </a:extLst>
              </a:tr>
            </a:tbl>
          </a:graphicData>
        </a:graphic>
      </p:graphicFrame>
      <p:sp>
        <p:nvSpPr>
          <p:cNvPr id="6" name="Left Brace 5">
            <a:extLst>
              <a:ext uri="{FF2B5EF4-FFF2-40B4-BE49-F238E27FC236}">
                <a16:creationId xmlns:a16="http://schemas.microsoft.com/office/drawing/2014/main" id="{57576728-3E2E-D380-6801-F93B6AFCD6BA}"/>
              </a:ext>
            </a:extLst>
          </p:cNvPr>
          <p:cNvSpPr/>
          <p:nvPr/>
        </p:nvSpPr>
        <p:spPr>
          <a:xfrm>
            <a:off x="7990113" y="3037112"/>
            <a:ext cx="468000" cy="1752601"/>
          </a:xfrm>
          <a:prstGeom prst="leftBrace">
            <a:avLst>
              <a:gd name="adj1" fmla="val 47875"/>
              <a:gd name="adj2" fmla="val 4813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7" name="Rectangle: Rounded Corners 6">
            <a:extLst>
              <a:ext uri="{FF2B5EF4-FFF2-40B4-BE49-F238E27FC236}">
                <a16:creationId xmlns:a16="http://schemas.microsoft.com/office/drawing/2014/main" id="{4DEEF96A-9B96-DA5A-1E8B-EC2CB7AC1F36}"/>
              </a:ext>
            </a:extLst>
          </p:cNvPr>
          <p:cNvSpPr/>
          <p:nvPr/>
        </p:nvSpPr>
        <p:spPr>
          <a:xfrm>
            <a:off x="8534356" y="3162600"/>
            <a:ext cx="2895687" cy="1501624"/>
          </a:xfrm>
          <a:prstGeom prst="roundRect">
            <a:avLst/>
          </a:prstGeom>
          <a:solidFill>
            <a:schemeClr val="bg1"/>
          </a:solidFill>
          <a:ln>
            <a:solidFill>
              <a:srgbClr val="FF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b="1" dirty="0">
                <a:solidFill>
                  <a:srgbClr val="FF0000"/>
                </a:solidFill>
              </a:rPr>
              <a:t>Gradient Boosting Model </a:t>
            </a:r>
            <a:r>
              <a:rPr lang="en-ZA" dirty="0">
                <a:solidFill>
                  <a:schemeClr val="tx1"/>
                </a:solidFill>
              </a:rPr>
              <a:t>was selected as the </a:t>
            </a:r>
            <a:r>
              <a:rPr lang="en-ZA" b="1" dirty="0">
                <a:solidFill>
                  <a:srgbClr val="FF0000"/>
                </a:solidFill>
              </a:rPr>
              <a:t>BEST</a:t>
            </a:r>
            <a:r>
              <a:rPr lang="en-ZA" dirty="0">
                <a:solidFill>
                  <a:schemeClr val="tx1"/>
                </a:solidFill>
              </a:rPr>
              <a:t> model because it had the lowest the MSE and Highest R2 score (0.6923)</a:t>
            </a:r>
          </a:p>
        </p:txBody>
      </p:sp>
    </p:spTree>
    <p:extLst>
      <p:ext uri="{BB962C8B-B14F-4D97-AF65-F5344CB8AC3E}">
        <p14:creationId xmlns:p14="http://schemas.microsoft.com/office/powerpoint/2010/main" val="190307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DBED78-0D1F-A49D-75BE-76EE27D0544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527" y="0"/>
            <a:ext cx="12199053" cy="6864000"/>
          </a:xfrm>
          <a:prstGeom prst="rect">
            <a:avLst/>
          </a:prstGeom>
        </p:spPr>
      </p:pic>
      <p:sp>
        <p:nvSpPr>
          <p:cNvPr id="4" name="Title 2">
            <a:extLst>
              <a:ext uri="{FF2B5EF4-FFF2-40B4-BE49-F238E27FC236}">
                <a16:creationId xmlns:a16="http://schemas.microsoft.com/office/drawing/2014/main" id="{4D3C7030-B762-D25C-5055-CDD5EF88A141}"/>
              </a:ext>
            </a:extLst>
          </p:cNvPr>
          <p:cNvSpPr txBox="1">
            <a:spLocks/>
          </p:cNvSpPr>
          <p:nvPr/>
        </p:nvSpPr>
        <p:spPr>
          <a:xfrm>
            <a:off x="4015526" y="3653840"/>
            <a:ext cx="4160951" cy="757123"/>
          </a:xfrm>
          <a:prstGeom prst="rect">
            <a:avLst/>
          </a:prstGeom>
        </p:spPr>
        <p:txBody>
          <a:bodyPr vert="horz" wrap="square" lIns="91428" tIns="45716" rIns="91428" bIns="45716" rtlCol="0" anchor="ctr">
            <a:spAutoFit/>
          </a:bodyPr>
          <a:lstStyle>
            <a:lvl1pPr algn="l" defTabSz="911476" rtl="0" eaLnBrk="1" latinLnBrk="0" hangingPunct="1">
              <a:lnSpc>
                <a:spcPct val="90000"/>
              </a:lnSpc>
              <a:spcBef>
                <a:spcPct val="0"/>
              </a:spcBef>
              <a:buNone/>
              <a:defRPr sz="4386" kern="1200">
                <a:solidFill>
                  <a:schemeClr val="tx1"/>
                </a:solidFill>
                <a:latin typeface="+mj-lt"/>
                <a:ea typeface="+mj-ea"/>
                <a:cs typeface="+mj-cs"/>
              </a:defRPr>
            </a:lvl1pPr>
          </a:lstStyle>
          <a:p>
            <a:pPr algn="ctr" defTabSz="454925">
              <a:spcBef>
                <a:spcPts val="300"/>
              </a:spcBef>
              <a:spcAft>
                <a:spcPts val="300"/>
              </a:spcAft>
              <a:defRPr/>
            </a:pPr>
            <a:r>
              <a:rPr lang="en-US" sz="4800" b="1" dirty="0">
                <a:solidFill>
                  <a:srgbClr val="FFFFFF"/>
                </a:solidFill>
                <a:latin typeface="Vodafone Rg" panose="020B0606080202020204" pitchFamily="34" charset="0"/>
                <a:cs typeface="Arial" panose="020B0604020202020204" pitchFamily="34" charset="0"/>
              </a:rPr>
              <a:t>Thank You</a:t>
            </a:r>
          </a:p>
        </p:txBody>
      </p:sp>
    </p:spTree>
    <p:extLst>
      <p:ext uri="{BB962C8B-B14F-4D97-AF65-F5344CB8AC3E}">
        <p14:creationId xmlns:p14="http://schemas.microsoft.com/office/powerpoint/2010/main" val="1561561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1034</Words>
  <Application>Microsoft Office PowerPoint</Application>
  <PresentationFormat>Widescreen</PresentationFormat>
  <Paragraphs>92</Paragraphs>
  <Slides>9</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9</vt:i4>
      </vt:variant>
    </vt:vector>
  </HeadingPairs>
  <TitlesOfParts>
    <vt:vector size="21" baseType="lpstr">
      <vt:lpstr>Aptos</vt:lpstr>
      <vt:lpstr>Aptos Display</vt:lpstr>
      <vt:lpstr>Arial</vt:lpstr>
      <vt:lpstr>Calibri</vt:lpstr>
      <vt:lpstr>Calibri Light</vt:lpstr>
      <vt:lpstr>system-ui</vt:lpstr>
      <vt:lpstr>ui-sans-serif</vt:lpstr>
      <vt:lpstr>Vodafone Lt</vt:lpstr>
      <vt:lpstr>Vodafone Rg</vt:lpstr>
      <vt:lpstr>Wingdings</vt:lpstr>
      <vt:lpstr>Office Theme</vt:lpstr>
      <vt:lpstr>1_Office Theme</vt:lpstr>
      <vt:lpstr>Predictive Modelling for Insurance Claims</vt:lpstr>
      <vt:lpstr>Predictive Modelling for Insurance Claims</vt:lpstr>
      <vt:lpstr>Predictive Modelling for Insurance Claims</vt:lpstr>
      <vt:lpstr>Predictive Modelling for Insurance Claims</vt:lpstr>
      <vt:lpstr>Predictive Modelling for Insurance Claims</vt:lpstr>
      <vt:lpstr>Predictive Modelling for Insurance Claims</vt:lpstr>
      <vt:lpstr>Predictive Modelling for Insurance Claims</vt:lpstr>
      <vt:lpstr>Predictive Modelling for Insurance Claims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Onkabetse Seboea, Vodacom</dc:creator>
  <cp:lastModifiedBy>Onkabetse Seboea, Vodacom</cp:lastModifiedBy>
  <cp:revision>1</cp:revision>
  <dcterms:created xsi:type="dcterms:W3CDTF">2025-03-17T21:36:23Z</dcterms:created>
  <dcterms:modified xsi:type="dcterms:W3CDTF">2025-03-17T23:15:23Z</dcterms:modified>
</cp:coreProperties>
</file>