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60"/>
    <a:srgbClr val="004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D674-C00B-8D40-326A-F960CAB85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2ADEA-28EF-F0AC-E8B0-D28ED34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83C65-0D63-2641-8D7C-AFD185D8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F86A-E6B2-46D8-A354-136C48CC055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0AAC4-11EB-7602-DCF8-29CE2C02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E4B9-A63C-AE9C-316F-8A1EF647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C80-42D9-4FCE-9FB8-8FEC19A07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4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1E9C-75C4-8371-13C7-8E75612D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11FBD-C28F-4A0D-C841-E0D41521C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62CF-613C-1D4C-7C8F-F8AEFB89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F86A-E6B2-46D8-A354-136C48CC055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0B335-3061-3CCD-2244-67AF57BC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4C2C-3F22-FCA6-047C-B758CE64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C80-42D9-4FCE-9FB8-8FEC19A07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5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1DF99-7230-3506-1461-0B82B5994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038D2-574B-A139-8EC4-060C5ED8D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630EB-57BF-2589-9E56-BAA6A95C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F86A-E6B2-46D8-A354-136C48CC055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BD11-3917-46EA-8340-48EAEA5B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9421-D559-5F43-372F-2A07CA64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C80-42D9-4FCE-9FB8-8FEC19A07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54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937E-E6B5-D3B5-C51F-69F8DCC1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929B-60C0-9066-D4D1-07EB0150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E53E4-4CF6-5C38-1D10-BA309F08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F86A-E6B2-46D8-A354-136C48CC055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7B16-518A-D288-CA13-63F7AD33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1753-6916-37F0-615F-607BB5E6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C80-42D9-4FCE-9FB8-8FEC19A07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0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CD8D-A434-F201-6E5D-27B0E66F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793D5-A198-6777-ADFB-2393B2EF8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67F8-C8C4-C216-7426-DC2B9673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F86A-E6B2-46D8-A354-136C48CC055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1F04-67BB-8023-E113-791CEA6A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BF4F-7AFB-4689-034C-F39D1937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C80-42D9-4FCE-9FB8-8FEC19A07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4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DBF3-27F7-0892-5AA8-A1B1E008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3B62-4213-8B1C-46D0-3E387E675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76FB0-047E-BFFB-8D9C-6C979E63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E3C56-26A2-1FCF-F24F-442F8661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F86A-E6B2-46D8-A354-136C48CC055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FE610-7F28-D82B-5247-20B5DBB8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A8388-E79D-76EE-1F39-72F19945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C80-42D9-4FCE-9FB8-8FEC19A07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8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9746-3BBB-EAEF-D68A-8A206ED7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1DAE0-9554-EDDF-81F9-C8DC30AA2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BA8BB-DD13-6C0F-535A-6ADB330C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8D9CE-6B9C-2AE0-03D3-5C020D3E5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7C9CE-3BAE-8897-4BAA-31892ACC9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D7FDD-AEE4-D834-EBDB-7EB51189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F86A-E6B2-46D8-A354-136C48CC055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E116A-AFC6-8ECC-464F-AD7EB4E9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E994F-35CB-8456-FA19-8C609D74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C80-42D9-4FCE-9FB8-8FEC19A07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8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7583-D238-3F06-DAF5-5B6DB0BB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A1E37-F591-980A-60DA-0E92C3B6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F86A-E6B2-46D8-A354-136C48CC055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DB5E9-9C45-9FA0-D508-684FE4BF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DDB70-D05D-FFE4-9C6C-9248D270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C80-42D9-4FCE-9FB8-8FEC19A07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0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EC435-6953-0C53-8B3E-F43043B7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F86A-E6B2-46D8-A354-136C48CC055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E9689-CEA6-8B2E-2529-EBC69172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211D-02DB-E29F-D59B-BD4250E9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C80-42D9-4FCE-9FB8-8FEC19A07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49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E9F7-C883-36DB-E351-90996BFC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1453-956E-D034-8988-49CC72CC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73951-147F-5043-3367-7A1A8D2AF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05AB8-83D3-84EE-D9E9-30480348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F86A-E6B2-46D8-A354-136C48CC055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4761-27C5-1F72-7B66-07829049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2CDD4-8E0E-AEE3-A42A-9F7BA18B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C80-42D9-4FCE-9FB8-8FEC19A07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49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DA38-DB0B-360E-A70B-66E46DC2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0D6E9-D307-3AFB-B341-F1EC83C75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8E3A3-8E65-4C56-BA5A-69BFA8C41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4FB3-425C-F091-F7CE-AE43C357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F86A-E6B2-46D8-A354-136C48CC055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AE432-E253-C5AA-8872-26B6AA31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D5655-4232-D765-875A-19A777C8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C80-42D9-4FCE-9FB8-8FEC19A07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0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BEC29-E344-FA88-0672-742E8443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2DE35-C717-1A68-B6CD-EBA2C9D4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082F3-2214-36D7-75D5-9F6F65749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F86A-E6B2-46D8-A354-136C48CC055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EC59-04B4-01E1-1B97-71BEBDC85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10BE-3F7A-49BC-F465-E2930C35B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0C80-42D9-4FCE-9FB8-8FEC19A07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14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ybercollege.cymru/" TargetMode="External"/><Relationship Id="rId2" Type="http://schemas.openxmlformats.org/officeDocument/2006/relationships/hyperlink" Target="https://scores.cybercollege.cymru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6F93BF-3BA4-4E8B-D3C9-7AF50FBB3255}"/>
              </a:ext>
            </a:extLst>
          </p:cNvPr>
          <p:cNvSpPr txBox="1"/>
          <p:nvPr/>
        </p:nvSpPr>
        <p:spPr>
          <a:xfrm>
            <a:off x="933007" y="1191655"/>
            <a:ext cx="10772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0" i="0" dirty="0">
                <a:solidFill>
                  <a:srgbClr val="FFFFFF"/>
                </a:solidFill>
                <a:effectLst/>
                <a:latin typeface="KairosDistressed"/>
              </a:rPr>
              <a:t>he Rules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449C"/>
                </a:solidFill>
                <a:effectLst/>
                <a:latin typeface="GeorgiaPro-Regular"/>
              </a:rPr>
              <a:t> This is a competition. Do not share your answers with other teams.</a:t>
            </a:r>
          </a:p>
          <a:p>
            <a:pPr algn="l" rtl="0">
              <a:buFont typeface="+mj-lt"/>
              <a:buAutoNum type="arabicPeriod"/>
            </a:pPr>
            <a:endParaRPr lang="en-US" b="0" i="0" dirty="0">
              <a:solidFill>
                <a:srgbClr val="00449C"/>
              </a:solidFill>
              <a:effectLst/>
              <a:latin typeface="GeorgiaPro-Regular"/>
            </a:endParaRP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449C"/>
                </a:solidFill>
                <a:effectLst/>
                <a:latin typeface="GeorgiaPro-Regular"/>
              </a:rPr>
              <a:t> Do not attempt to scan or attack any of the infrastructure, systems, or applications that are hosting the CTF.</a:t>
            </a:r>
          </a:p>
          <a:p>
            <a:pPr algn="l" rtl="0">
              <a:buFont typeface="+mj-lt"/>
              <a:buAutoNum type="arabicPeriod"/>
            </a:pPr>
            <a:endParaRPr lang="en-US" b="0" i="0" dirty="0">
              <a:solidFill>
                <a:srgbClr val="00449C"/>
              </a:solidFill>
              <a:effectLst/>
              <a:latin typeface="GeorgiaPro-Regular"/>
            </a:endParaRP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449C"/>
                </a:solidFill>
                <a:effectLst/>
                <a:latin typeface="GeorgiaPro-Regular"/>
              </a:rPr>
              <a:t> Do not attempt to scan or attack other competitors. You must keep all attacks inside your own subnet.</a:t>
            </a:r>
          </a:p>
          <a:p>
            <a:pPr algn="l" rtl="0">
              <a:buFont typeface="+mj-lt"/>
              <a:buAutoNum type="arabicPeriod"/>
            </a:pPr>
            <a:endParaRPr lang="en-US" b="0" i="0" dirty="0">
              <a:solidFill>
                <a:srgbClr val="00449C"/>
              </a:solidFill>
              <a:effectLst/>
              <a:latin typeface="GeorgiaPro-Regular"/>
            </a:endParaRP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449C"/>
                </a:solidFill>
                <a:effectLst/>
                <a:latin typeface="GeorgiaPro-Regular"/>
              </a:rPr>
              <a:t> Scoring is dynamic. You may get fewer points for a correct answer if other teams have already solved that challenge.</a:t>
            </a:r>
          </a:p>
          <a:p>
            <a:pPr algn="l" rtl="0">
              <a:buFont typeface="+mj-lt"/>
              <a:buAutoNum type="arabicPeriod"/>
            </a:pPr>
            <a:endParaRPr lang="en-US" b="0" i="0" dirty="0">
              <a:solidFill>
                <a:srgbClr val="00449C"/>
              </a:solidFill>
              <a:effectLst/>
              <a:latin typeface="GeorgiaPro-Regular"/>
            </a:endParaRP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449C"/>
                </a:solidFill>
                <a:effectLst/>
                <a:latin typeface="GeorgiaPro-Regular"/>
              </a:rPr>
              <a:t> You have Internet access from your Kali workstation. You may download other tools, scripts and exploit code if necessary.</a:t>
            </a:r>
          </a:p>
          <a:p>
            <a:pPr algn="l" rtl="0">
              <a:buFont typeface="+mj-lt"/>
              <a:buAutoNum type="arabicPeriod"/>
            </a:pPr>
            <a:endParaRPr lang="en-US" b="0" i="0" dirty="0">
              <a:solidFill>
                <a:srgbClr val="00449C"/>
              </a:solidFill>
              <a:effectLst/>
              <a:latin typeface="GeorgiaPro-Regular"/>
            </a:endParaRP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449C"/>
                </a:solidFill>
                <a:effectLst/>
                <a:latin typeface="GeorgiaPro-Regular"/>
              </a:rPr>
              <a:t> You </a:t>
            </a:r>
            <a:r>
              <a:rPr lang="en-US" b="1" i="0" dirty="0">
                <a:solidFill>
                  <a:srgbClr val="00449C"/>
                </a:solidFill>
                <a:effectLst/>
                <a:latin typeface="GeorgiaPro-Bold"/>
              </a:rPr>
              <a:t>must not</a:t>
            </a:r>
            <a:r>
              <a:rPr lang="en-US" b="0" i="0" dirty="0">
                <a:solidFill>
                  <a:srgbClr val="00449C"/>
                </a:solidFill>
                <a:effectLst/>
                <a:latin typeface="GeorgiaPro-Regular"/>
              </a:rPr>
              <a:t> download any files to any University workstations. Use only the Kali workstation to open files, view evidence, or perform other CTF tasks where file downloads are required.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D32D7-FECB-3B33-013B-B3DCBA758EFC}"/>
              </a:ext>
            </a:extLst>
          </p:cNvPr>
          <p:cNvSpPr txBox="1"/>
          <p:nvPr/>
        </p:nvSpPr>
        <p:spPr>
          <a:xfrm>
            <a:off x="326951" y="299116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C20060"/>
                </a:solidFill>
                <a:effectLst/>
                <a:latin typeface="GeorgiaPro-Bold"/>
              </a:rPr>
              <a:t>Please read the following Rules carefully</a:t>
            </a:r>
            <a:r>
              <a:rPr lang="en-US" b="0" i="0" dirty="0">
                <a:solidFill>
                  <a:srgbClr val="C20060"/>
                </a:solidFill>
                <a:effectLst/>
                <a:latin typeface="GeorgiaPro-Regular"/>
              </a:rPr>
              <a:t>.</a:t>
            </a:r>
          </a:p>
          <a:p>
            <a:r>
              <a:rPr lang="en-US" b="0" i="0" dirty="0">
                <a:solidFill>
                  <a:srgbClr val="00449C"/>
                </a:solidFill>
                <a:effectLst/>
                <a:latin typeface="GeorgiaPro-Regular"/>
              </a:rPr>
              <a:t>By taking part, you're agreeing to stick to them.</a:t>
            </a:r>
          </a:p>
          <a:p>
            <a:endParaRPr lang="en-GB" dirty="0">
              <a:solidFill>
                <a:schemeClr val="accent1"/>
              </a:solidFill>
              <a:latin typeface="KairosDistresse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B7227-08BF-4017-5DDA-EDCA249E5415}"/>
              </a:ext>
            </a:extLst>
          </p:cNvPr>
          <p:cNvSpPr txBox="1"/>
          <p:nvPr/>
        </p:nvSpPr>
        <p:spPr>
          <a:xfrm>
            <a:off x="933007" y="5912553"/>
            <a:ext cx="10645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0" i="0" dirty="0">
                <a:solidFill>
                  <a:srgbClr val="C20060"/>
                </a:solidFill>
                <a:effectLst/>
                <a:latin typeface="GeorgiaPro-Regular"/>
              </a:rPr>
              <a:t>In the event of a breach of these Rules, we reserve the right to disable accounts and remove you from the competition; we really don't want to have to do that!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AA9980-3EF6-1343-9B9F-ADCF3A48A92E}"/>
              </a:ext>
            </a:extLst>
          </p:cNvPr>
          <p:cNvSpPr txBox="1"/>
          <p:nvPr/>
        </p:nvSpPr>
        <p:spPr>
          <a:xfrm>
            <a:off x="7823023" y="73324"/>
            <a:ext cx="3882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GeorgiaPro-Bold"/>
              </a:rPr>
              <a:t>THE RULES</a:t>
            </a:r>
            <a:endParaRPr lang="en-GB" sz="6600" dirty="0">
              <a:latin typeface="Georgia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05705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6F93BF-3BA4-4E8B-D3C9-7AF50FBB3255}"/>
              </a:ext>
            </a:extLst>
          </p:cNvPr>
          <p:cNvSpPr txBox="1"/>
          <p:nvPr/>
        </p:nvSpPr>
        <p:spPr>
          <a:xfrm>
            <a:off x="933007" y="1702017"/>
            <a:ext cx="47022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0" i="0" dirty="0">
                <a:solidFill>
                  <a:srgbClr val="FFFFFF"/>
                </a:solidFill>
                <a:effectLst/>
                <a:latin typeface="KairosDistressed"/>
              </a:rPr>
              <a:t>he Rules</a:t>
            </a:r>
          </a:p>
          <a:p>
            <a:pPr algn="l" rtl="0"/>
            <a:r>
              <a:rPr lang="en-US" b="1" i="0" dirty="0">
                <a:solidFill>
                  <a:srgbClr val="00449C"/>
                </a:solidFill>
                <a:effectLst/>
                <a:latin typeface="GeorgiaPro-Regular"/>
              </a:rPr>
              <a:t>Questions and Scoring</a:t>
            </a:r>
          </a:p>
          <a:p>
            <a:pPr algn="l" rtl="0"/>
            <a:endParaRPr lang="en-US" dirty="0">
              <a:solidFill>
                <a:srgbClr val="00449C"/>
              </a:solidFill>
              <a:latin typeface="GeorgiaPro-Regular"/>
            </a:endParaRPr>
          </a:p>
          <a:p>
            <a:pPr algn="l" rtl="0"/>
            <a:r>
              <a:rPr lang="en-US" b="0" i="0" dirty="0">
                <a:solidFill>
                  <a:srgbClr val="00449C"/>
                </a:solidFill>
                <a:effectLst/>
                <a:latin typeface="GeorgiaPro-Regular"/>
                <a:hlinkClick r:id="rId2"/>
              </a:rPr>
              <a:t>https://scores.cybercollege.cymru</a:t>
            </a:r>
            <a:endParaRPr lang="en-US" b="0" i="0" dirty="0">
              <a:solidFill>
                <a:srgbClr val="00449C"/>
              </a:solidFill>
              <a:effectLst/>
              <a:latin typeface="GeorgiaPro-Regular"/>
            </a:endParaRPr>
          </a:p>
          <a:p>
            <a:pPr algn="l" rtl="0"/>
            <a:endParaRPr lang="en-US" dirty="0">
              <a:solidFill>
                <a:srgbClr val="00449C"/>
              </a:solidFill>
              <a:latin typeface="GeorgiaPro-Regular"/>
            </a:endParaRPr>
          </a:p>
          <a:p>
            <a:pPr algn="l" rtl="0"/>
            <a:endParaRPr lang="en-US" b="0" i="0" dirty="0">
              <a:solidFill>
                <a:srgbClr val="00449C"/>
              </a:solidFill>
              <a:effectLst/>
              <a:latin typeface="GeorgiaPro-Regular"/>
            </a:endParaRPr>
          </a:p>
          <a:p>
            <a:pPr algn="l" rtl="0"/>
            <a:r>
              <a:rPr lang="en-US" b="1" dirty="0">
                <a:solidFill>
                  <a:srgbClr val="00449C"/>
                </a:solidFill>
                <a:latin typeface="GeorgiaPro-Regular"/>
              </a:rPr>
              <a:t>CTF Challenge Network Access</a:t>
            </a:r>
          </a:p>
          <a:p>
            <a:pPr algn="l" rtl="0"/>
            <a:endParaRPr lang="en-US" b="0" i="0" dirty="0">
              <a:solidFill>
                <a:srgbClr val="00449C"/>
              </a:solidFill>
              <a:effectLst/>
              <a:latin typeface="GeorgiaPro-Regular"/>
            </a:endParaRPr>
          </a:p>
          <a:p>
            <a:pPr algn="l" rtl="0"/>
            <a:r>
              <a:rPr lang="en-US" dirty="0">
                <a:solidFill>
                  <a:srgbClr val="00449C"/>
                </a:solidFill>
                <a:latin typeface="GeorgiaPro-Regular"/>
                <a:hlinkClick r:id="rId3"/>
              </a:rPr>
              <a:t>https://login.cybercollege.cymru</a:t>
            </a:r>
            <a:endParaRPr lang="en-US" dirty="0">
              <a:solidFill>
                <a:srgbClr val="00449C"/>
              </a:solidFill>
              <a:latin typeface="GeorgiaPro-Regular"/>
            </a:endParaRPr>
          </a:p>
          <a:p>
            <a:pPr algn="l" rtl="0"/>
            <a:endParaRPr lang="en-US" b="0" i="0" dirty="0">
              <a:solidFill>
                <a:srgbClr val="00449C"/>
              </a:solidFill>
              <a:effectLst/>
              <a:latin typeface="GeorgiaPro-Regular"/>
            </a:endParaRPr>
          </a:p>
          <a:p>
            <a:pPr algn="l" rtl="0"/>
            <a:endParaRPr lang="en-US" b="0" i="0" dirty="0">
              <a:solidFill>
                <a:srgbClr val="00449C"/>
              </a:solidFill>
              <a:effectLst/>
              <a:latin typeface="GeorgiaPro-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D32D7-FECB-3B33-013B-B3DCBA758EFC}"/>
              </a:ext>
            </a:extLst>
          </p:cNvPr>
          <p:cNvSpPr txBox="1"/>
          <p:nvPr/>
        </p:nvSpPr>
        <p:spPr>
          <a:xfrm>
            <a:off x="326951" y="29911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C20060"/>
                </a:solidFill>
                <a:effectLst/>
                <a:latin typeface="GeorgiaPro-Bold"/>
              </a:rPr>
              <a:t>This is how you get </a:t>
            </a:r>
            <a:r>
              <a:rPr lang="en-US" b="1" dirty="0">
                <a:solidFill>
                  <a:srgbClr val="C20060"/>
                </a:solidFill>
                <a:latin typeface="GeorgiaPro-Bold"/>
              </a:rPr>
              <a:t>logged into the CTF</a:t>
            </a:r>
            <a:endParaRPr lang="en-US" b="0" i="0" dirty="0">
              <a:solidFill>
                <a:srgbClr val="C20060"/>
              </a:solidFill>
              <a:effectLst/>
              <a:latin typeface="GeorgiaPro-Regular"/>
            </a:endParaRPr>
          </a:p>
          <a:p>
            <a:endParaRPr lang="en-GB" dirty="0">
              <a:solidFill>
                <a:schemeClr val="accent1"/>
              </a:solidFill>
              <a:latin typeface="KairosDistresse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B7227-08BF-4017-5DDA-EDCA249E5415}"/>
              </a:ext>
            </a:extLst>
          </p:cNvPr>
          <p:cNvSpPr txBox="1"/>
          <p:nvPr/>
        </p:nvSpPr>
        <p:spPr>
          <a:xfrm>
            <a:off x="933007" y="5912553"/>
            <a:ext cx="10645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solidFill>
                  <a:srgbClr val="C20060"/>
                </a:solidFill>
                <a:latin typeface="GeorgiaPro-Regular"/>
              </a:rPr>
              <a:t>We hope you enjoy it! Good luck…</a:t>
            </a:r>
            <a:endParaRPr lang="en-US" b="0" i="0" dirty="0">
              <a:solidFill>
                <a:srgbClr val="C20060"/>
              </a:solidFill>
              <a:effectLst/>
              <a:latin typeface="GeorgiaPro-Regula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AA9980-3EF6-1343-9B9F-ADCF3A48A92E}"/>
              </a:ext>
            </a:extLst>
          </p:cNvPr>
          <p:cNvSpPr txBox="1"/>
          <p:nvPr/>
        </p:nvSpPr>
        <p:spPr>
          <a:xfrm>
            <a:off x="7642269" y="83659"/>
            <a:ext cx="43075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GeorgiaPro-Bold"/>
              </a:rPr>
              <a:t>GET ACCESS</a:t>
            </a:r>
            <a:endParaRPr lang="en-GB" sz="6600" dirty="0">
              <a:latin typeface="GeorgiaPro-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AF681-DF59-1573-377E-69B316BB60B3}"/>
              </a:ext>
            </a:extLst>
          </p:cNvPr>
          <p:cNvSpPr txBox="1"/>
          <p:nvPr/>
        </p:nvSpPr>
        <p:spPr>
          <a:xfrm>
            <a:off x="6556746" y="1702017"/>
            <a:ext cx="47022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0" i="0" dirty="0">
                <a:solidFill>
                  <a:srgbClr val="FFFFFF"/>
                </a:solidFill>
                <a:effectLst/>
                <a:latin typeface="KairosDistressed"/>
              </a:rPr>
              <a:t>he Rules</a:t>
            </a:r>
          </a:p>
          <a:p>
            <a:pPr algn="l" rtl="0"/>
            <a:r>
              <a:rPr lang="en-US" b="0" i="0" dirty="0">
                <a:solidFill>
                  <a:srgbClr val="00449C"/>
                </a:solidFill>
                <a:effectLst/>
                <a:latin typeface="GeorgiaPro-Regular"/>
              </a:rPr>
              <a:t>The Kali workstation allows a maximum of five simultaneous Remote Desktop connections, and an additional five SSH based connections.</a:t>
            </a:r>
          </a:p>
          <a:p>
            <a:pPr algn="l" rtl="0"/>
            <a:endParaRPr lang="en-US" b="0" i="0" dirty="0">
              <a:solidFill>
                <a:srgbClr val="00449C"/>
              </a:solidFill>
              <a:effectLst/>
              <a:latin typeface="GeorgiaPro-Regular"/>
            </a:endParaRPr>
          </a:p>
          <a:p>
            <a:pPr algn="l" rtl="0"/>
            <a:r>
              <a:rPr lang="en-US" b="0" i="0" dirty="0">
                <a:solidFill>
                  <a:srgbClr val="00449C"/>
                </a:solidFill>
                <a:effectLst/>
                <a:latin typeface="GeorgiaPro-Regular"/>
              </a:rPr>
              <a:t>You will be given your login credentials separately.</a:t>
            </a:r>
          </a:p>
          <a:p>
            <a:pPr algn="l" rtl="0"/>
            <a:endParaRPr lang="en-US" b="0" i="0" dirty="0">
              <a:solidFill>
                <a:srgbClr val="00449C"/>
              </a:solidFill>
              <a:effectLst/>
              <a:latin typeface="GeorgiaPro-Regular"/>
            </a:endParaRPr>
          </a:p>
          <a:p>
            <a:pPr algn="l" rtl="0"/>
            <a:r>
              <a:rPr lang="en-US" b="0" i="0" dirty="0">
                <a:solidFill>
                  <a:srgbClr val="00449C"/>
                </a:solidFill>
                <a:effectLst/>
                <a:latin typeface="GeorgiaPro-Regular"/>
              </a:rPr>
              <a:t>Note that you will not be able to login until shortly before the competition starts.</a:t>
            </a:r>
          </a:p>
          <a:p>
            <a:pPr algn="l" rtl="0"/>
            <a:endParaRPr lang="en-US" b="0" i="0" dirty="0">
              <a:solidFill>
                <a:srgbClr val="00449C"/>
              </a:solidFill>
              <a:effectLst/>
              <a:latin typeface="Georgia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2055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287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GeorgiaPro-Bold</vt:lpstr>
      <vt:lpstr>GeorgiaPro-Regular</vt:lpstr>
      <vt:lpstr>KairosDistressed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Rowan</dc:creator>
  <cp:lastModifiedBy>Tom Rowan</cp:lastModifiedBy>
  <cp:revision>1</cp:revision>
  <dcterms:created xsi:type="dcterms:W3CDTF">2023-05-24T19:44:53Z</dcterms:created>
  <dcterms:modified xsi:type="dcterms:W3CDTF">2023-05-24T19:49:41Z</dcterms:modified>
</cp:coreProperties>
</file>