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99" r:id="rId6"/>
    <p:sldId id="276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24/10/2017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hape 118"/>
          <p:cNvCxnSpPr/>
          <p:nvPr userDrawn="1"/>
        </p:nvCxnSpPr>
        <p:spPr>
          <a:xfrm rot="10800000">
            <a:off x="2250504" y="836713"/>
            <a:ext cx="6858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hape 120"/>
          <p:cNvCxnSpPr/>
          <p:nvPr userDrawn="1"/>
        </p:nvCxnSpPr>
        <p:spPr>
          <a:xfrm flipH="1" flipV="1">
            <a:off x="827584" y="6381328"/>
            <a:ext cx="742950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2" descr="C:\Users\gc\Desktop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56" y="-27384"/>
            <a:ext cx="2358404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119"/>
          <p:cNvSpPr txBox="1"/>
          <p:nvPr userDrawn="1"/>
        </p:nvSpPr>
        <p:spPr>
          <a:xfrm>
            <a:off x="3707092" y="6453336"/>
            <a:ext cx="2737927" cy="327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1050" b="1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Información </a:t>
            </a:r>
            <a:r>
              <a:rPr lang="es-MX" sz="1050" b="1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Confidencial</a:t>
            </a:r>
            <a:r>
              <a:rPr lang="es-MX" sz="1050" b="1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050" b="1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MDY</a:t>
            </a:r>
            <a:endParaRPr lang="es-MX" sz="1050" b="1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24/10/2017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24/10/2017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24/10/2017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24/10/2017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24/10/2017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24/10/2017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24/10/2017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24/10/2017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5" name="Shape 118"/>
          <p:cNvCxnSpPr/>
          <p:nvPr userDrawn="1"/>
        </p:nvCxnSpPr>
        <p:spPr>
          <a:xfrm rot="10800000">
            <a:off x="2250504" y="836713"/>
            <a:ext cx="6858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Shape 119"/>
          <p:cNvSpPr txBox="1"/>
          <p:nvPr userDrawn="1"/>
        </p:nvSpPr>
        <p:spPr>
          <a:xfrm>
            <a:off x="3707092" y="6453336"/>
            <a:ext cx="2737927" cy="327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MX" sz="1050" b="1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Información </a:t>
            </a:r>
            <a:r>
              <a:rPr lang="es-MX" sz="1050" b="1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Confidencial</a:t>
            </a:r>
            <a:r>
              <a:rPr lang="es-MX" sz="1050" b="1" i="0" u="none" strike="noStrike" cap="none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1050" b="1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MDY</a:t>
            </a:r>
            <a:endParaRPr lang="es-MX" sz="1050" b="1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hape 120"/>
          <p:cNvCxnSpPr/>
          <p:nvPr userDrawn="1"/>
        </p:nvCxnSpPr>
        <p:spPr>
          <a:xfrm flipH="1" flipV="1">
            <a:off x="827584" y="6381328"/>
            <a:ext cx="742950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Picture 2" descr="C:\Users\gc\Desktop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56" y="-27384"/>
            <a:ext cx="2358404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1 Título"/>
          <p:cNvSpPr txBox="1">
            <a:spLocks/>
          </p:cNvSpPr>
          <p:nvPr userDrawn="1"/>
        </p:nvSpPr>
        <p:spPr>
          <a:xfrm>
            <a:off x="2250504" y="227448"/>
            <a:ext cx="6785992" cy="491400"/>
          </a:xfrm>
          <a:prstGeom prst="rect">
            <a:avLst/>
          </a:prstGeo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PE" sz="1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Navegador y procesador automático de páginas web y hojas de cálculo</a:t>
            </a:r>
            <a:endParaRPr lang="es-PE" sz="18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24/10/2017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588E-B09D-4989-9E45-35A6EDD72B8D}" type="datetimeFigureOut">
              <a:rPr lang="es-ES" smtClean="0"/>
              <a:pPr/>
              <a:t>24/10/2017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588E-B09D-4989-9E45-35A6EDD72B8D}" type="datetimeFigureOut">
              <a:rPr lang="es-ES" smtClean="0"/>
              <a:pPr/>
              <a:t>24/10/2017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4D5B1-9D52-4810-AD00-33CFCF9704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 txBox="1">
            <a:spLocks/>
          </p:cNvSpPr>
          <p:nvPr/>
        </p:nvSpPr>
        <p:spPr>
          <a:xfrm>
            <a:off x="395536" y="1196752"/>
            <a:ext cx="8352928" cy="3528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PE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pyBOT</a:t>
            </a:r>
          </a:p>
          <a:p>
            <a:r>
              <a:rPr lang="es-PE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Navegador </a:t>
            </a:r>
            <a:r>
              <a:rPr lang="es-PE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y procesador automático de páginas web y hojas de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3"/>
          <p:cNvSpPr/>
          <p:nvPr/>
        </p:nvSpPr>
        <p:spPr>
          <a:xfrm>
            <a:off x="683568" y="1440000"/>
            <a:ext cx="7488832" cy="13409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es-PE" sz="1600" b="1" strike="noStrike" dirty="0">
                <a:solidFill>
                  <a:srgbClr val="63891F"/>
                </a:solidFill>
                <a:latin typeface="Palatino Linotype"/>
                <a:ea typeface="DejaVu Sans"/>
              </a:rPr>
              <a:t>¿Que nos Permite?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s-PE" sz="1600" dirty="0" smtClean="0"/>
              <a:t>Este aplicativo </a:t>
            </a:r>
            <a:r>
              <a:rPr lang="es-PE" sz="1600" dirty="0" smtClean="0"/>
              <a:t>accede de manera automática a páginas web, desde donde se quiere extraer datos (WebScraping), permite procesar hojas de cálculo y volcarlos a una Base de Datos para un posterior análisis.</a:t>
            </a:r>
            <a:endParaRPr sz="1600" dirty="0"/>
          </a:p>
        </p:txBody>
      </p:sp>
      <p:sp>
        <p:nvSpPr>
          <p:cNvPr id="8" name="CustomShape 4"/>
          <p:cNvSpPr/>
          <p:nvPr/>
        </p:nvSpPr>
        <p:spPr>
          <a:xfrm>
            <a:off x="683568" y="3140968"/>
            <a:ext cx="7488832" cy="1269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PE" b="1" strike="noStrike" dirty="0">
                <a:solidFill>
                  <a:srgbClr val="63891F"/>
                </a:solidFill>
                <a:latin typeface="Palatino Linotype"/>
                <a:ea typeface="DejaVu Sans"/>
              </a:rPr>
              <a:t>Beneficios :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s-PE" sz="1600" dirty="0" smtClean="0"/>
              <a:t>Evita tener personal dedicado a funciones repetitivas. Contar con Histórico de Datos para una posterior Minería de Datos.</a:t>
            </a:r>
            <a:endParaRPr lang="es-PE" sz="1600" dirty="0" smtClean="0">
              <a:solidFill>
                <a:srgbClr val="000000"/>
              </a:solidFill>
              <a:latin typeface="Palatino Linotype"/>
              <a:ea typeface="DejaVu Sans"/>
            </a:endParaRPr>
          </a:p>
        </p:txBody>
      </p:sp>
      <p:sp>
        <p:nvSpPr>
          <p:cNvPr id="9" name="CustomShape 6"/>
          <p:cNvSpPr/>
          <p:nvPr/>
        </p:nvSpPr>
        <p:spPr>
          <a:xfrm>
            <a:off x="755576" y="4653136"/>
            <a:ext cx="7488832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PE" sz="1600" b="1" strike="noStrike" dirty="0" smtClean="0">
                <a:solidFill>
                  <a:srgbClr val="63891F"/>
                </a:solidFill>
                <a:latin typeface="Palatino Linotype"/>
                <a:ea typeface="DejaVu Sans"/>
              </a:rPr>
              <a:t>Objetivo</a:t>
            </a:r>
            <a:endParaRPr lang="es-PE" sz="1400" dirty="0"/>
          </a:p>
          <a:p>
            <a:pPr algn="just"/>
            <a:r>
              <a:rPr lang="es-PE" sz="1600" dirty="0" smtClean="0"/>
              <a:t>Redirigir y desplazar los quehaceres del usuario involucrado en tareas repetitivas hacia otras actividades. Optimización en tiempo de procesamiento y respuesta.</a:t>
            </a:r>
            <a:endParaRPr lang="es-P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3"/>
          <p:cNvSpPr/>
          <p:nvPr/>
        </p:nvSpPr>
        <p:spPr>
          <a:xfrm>
            <a:off x="576000" y="1124744"/>
            <a:ext cx="8028448" cy="50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PE" sz="1600" b="1" strike="noStrike" dirty="0" smtClean="0">
                <a:solidFill>
                  <a:srgbClr val="63891F"/>
                </a:solidFill>
                <a:latin typeface="Palatino Linotype"/>
                <a:ea typeface="DejaVu Sans"/>
              </a:rPr>
              <a:t>Consideraciones</a:t>
            </a:r>
            <a:endParaRPr dirty="0"/>
          </a:p>
          <a:p>
            <a:pPr lvl="0" algn="just"/>
            <a:endParaRPr lang="es-MX" sz="1600" dirty="0" smtClean="0"/>
          </a:p>
          <a:p>
            <a:pPr lvl="0" algn="just"/>
            <a:endParaRPr lang="es-MX" sz="1600" dirty="0"/>
          </a:p>
          <a:p>
            <a:pPr lvl="0" algn="just"/>
            <a:r>
              <a:rPr lang="es-MX" sz="1600" dirty="0" smtClean="0"/>
              <a:t>El aplicativo está compuesto por dos Sistemas:</a:t>
            </a:r>
          </a:p>
          <a:p>
            <a:pPr lvl="0" algn="just"/>
            <a:endParaRPr lang="es-MX" sz="1600" dirty="0"/>
          </a:p>
          <a:p>
            <a:pPr lvl="0" algn="just"/>
            <a:r>
              <a:rPr lang="es-MX" sz="1600" dirty="0" smtClean="0"/>
              <a:t>El aplicativo pyBOT en sí, encargado de realizar todo el proceso de automatización, extraer datos desde páginas Web, procesar archivos Excel, volcarlos en una Base de Datos.</a:t>
            </a:r>
          </a:p>
          <a:p>
            <a:pPr lvl="0" algn="just"/>
            <a:endParaRPr lang="es-MX" sz="1600" dirty="0"/>
          </a:p>
          <a:p>
            <a:pPr lvl="0" algn="just"/>
            <a:r>
              <a:rPr lang="es-MX" sz="1600" dirty="0" smtClean="0"/>
              <a:t>El Panel Web, desde donde se podrá dar las órdenes al aplicativo pyBOT, monitorearlo en tiempo real y ver todas las interacciones que está realizando, asimismo, visualizar todos los datos que están siendo procesados, todo ello, en tiempo real mediante WebSockets.</a:t>
            </a:r>
            <a:endParaRPr lang="es-MX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4"/>
          <p:cNvSpPr/>
          <p:nvPr/>
        </p:nvSpPr>
        <p:spPr>
          <a:xfrm>
            <a:off x="179512" y="908720"/>
            <a:ext cx="8424936" cy="59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PE" sz="2400" b="1" u="sng" dirty="0" smtClean="0">
                <a:solidFill>
                  <a:srgbClr val="000000"/>
                </a:solidFill>
                <a:latin typeface="Century Gothic"/>
                <a:ea typeface="Verdana"/>
              </a:rPr>
              <a:t>Interfaz del Aplicativo pyBOT</a:t>
            </a:r>
            <a:endParaRPr u="sng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162880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Consta con elección de navegador, envío de órdenes, vista de log, asignación de tareas</a:t>
            </a:r>
            <a:endParaRPr lang="es-ES" dirty="0"/>
          </a:p>
        </p:txBody>
      </p:sp>
      <p:pic>
        <p:nvPicPr>
          <p:cNvPr id="1028" name="Picture 4" descr="C:\Users\ADMINI~1\AppData\Local\Temp\SNAGHTML2aa3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6" y="2275131"/>
            <a:ext cx="8116567" cy="403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4"/>
          <p:cNvSpPr/>
          <p:nvPr/>
        </p:nvSpPr>
        <p:spPr>
          <a:xfrm>
            <a:off x="179512" y="908720"/>
            <a:ext cx="8424936" cy="59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s-PE" sz="2400" b="1" u="sng" dirty="0" smtClean="0">
                <a:solidFill>
                  <a:srgbClr val="000000"/>
                </a:solidFill>
                <a:latin typeface="Century Gothic"/>
                <a:ea typeface="Verdana"/>
              </a:rPr>
              <a:t>Interfaz </a:t>
            </a:r>
            <a:r>
              <a:rPr lang="es-PE" sz="2400" b="1" u="sng" dirty="0" smtClean="0">
                <a:solidFill>
                  <a:srgbClr val="000000"/>
                </a:solidFill>
                <a:latin typeface="Century Gothic"/>
                <a:ea typeface="Verdana"/>
              </a:rPr>
              <a:t>Panel Web</a:t>
            </a:r>
            <a:endParaRPr lang="es-PE" sz="2400" b="1" u="sng" dirty="0" smtClean="0">
              <a:solidFill>
                <a:srgbClr val="000000"/>
              </a:solidFill>
              <a:latin typeface="Century Gothic"/>
              <a:ea typeface="Verdana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9513" y="1412776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 dispone del envío de órdenes hacia el aplicativo pyBOT, así como la visualización de lo que está realizando, y visualización de los datos procesados.</a:t>
            </a:r>
            <a:endParaRPr lang="es-ES" dirty="0"/>
          </a:p>
        </p:txBody>
      </p:sp>
      <p:pic>
        <p:nvPicPr>
          <p:cNvPr id="2050" name="Picture 2" descr="C:\Users\ADMINI~1\AppData\Local\Temp\SNAGHTML3bfb5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7" y="2222440"/>
            <a:ext cx="8430177" cy="41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7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69566"/>
              </p:ext>
            </p:extLst>
          </p:nvPr>
        </p:nvGraphicFramePr>
        <p:xfrm>
          <a:off x="827584" y="1052736"/>
          <a:ext cx="7632848" cy="52878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8815"/>
                <a:gridCol w="5264033"/>
              </a:tblGrid>
              <a:tr h="371823">
                <a:tc gridSpan="2">
                  <a:txBody>
                    <a:bodyPr/>
                    <a:lstStyle/>
                    <a:p>
                      <a:pPr algn="ctr"/>
                      <a:r>
                        <a:rPr lang="es-PE" baseline="0" dirty="0" smtClean="0"/>
                        <a:t>PLATAFORMA TECNOLÓGICA </a:t>
                      </a:r>
                      <a:endParaRPr lang="es-PE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464779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PLATAFORMA - TIPO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Desktop (pyBOT)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PE" sz="1200" dirty="0" smtClean="0"/>
                        <a:t>Web (Web  Panel)</a:t>
                      </a:r>
                      <a:endParaRPr lang="es-PE" sz="120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PE" sz="1200" baseline="0" dirty="0" smtClean="0"/>
                        <a:t>Cliente </a:t>
                      </a:r>
                      <a:r>
                        <a:rPr lang="es-PE" sz="1200" baseline="0" dirty="0" smtClean="0"/>
                        <a:t>– </a:t>
                      </a:r>
                      <a:r>
                        <a:rPr lang="es-PE" sz="1200" baseline="0" dirty="0" smtClean="0"/>
                        <a:t>Servidor</a:t>
                      </a:r>
                      <a:endParaRPr lang="es-PE" sz="1200" baseline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7886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PROGRAMA - COMPLEMENTOS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dirty="0" smtClean="0">
                          <a:latin typeface="Calibri" pitchFamily="34" charset="0"/>
                          <a:cs typeface="Calibri" pitchFamily="34" charset="0"/>
                        </a:rPr>
                        <a:t>Vim</a:t>
                      </a:r>
                      <a:endParaRPr lang="es-P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7886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LENGUAJE</a:t>
                      </a:r>
                      <a:r>
                        <a:rPr lang="es-PE" sz="1200" baseline="0" dirty="0" smtClean="0"/>
                        <a:t> DE PROGRACIÓN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dirty="0" smtClean="0">
                          <a:latin typeface="+mn-lt"/>
                          <a:cs typeface="+mn-cs"/>
                        </a:rPr>
                        <a:t>Python</a:t>
                      </a:r>
                      <a:endParaRPr lang="es-P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27886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BASE</a:t>
                      </a:r>
                      <a:r>
                        <a:rPr lang="es-PE" sz="1200" baseline="0" dirty="0" smtClean="0"/>
                        <a:t> DE DATOS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RethinkDB</a:t>
                      </a:r>
                      <a:endParaRPr lang="es-P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64779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NAVEGADOR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kern="1200" baseline="0" dirty="0" smtClean="0"/>
                        <a:t>Google </a:t>
                      </a:r>
                      <a:r>
                        <a:rPr lang="es-PE" sz="1200" kern="1200" baseline="0" dirty="0" smtClean="0"/>
                        <a:t>Chrome última versión estable</a:t>
                      </a:r>
                      <a:r>
                        <a:rPr lang="es-PE" sz="1200" baseline="0" dirty="0" smtClean="0"/>
                        <a:t>, </a:t>
                      </a:r>
                      <a:r>
                        <a:rPr lang="es-PE" sz="1200" baseline="0" dirty="0" smtClean="0"/>
                        <a:t>no se garantiza un correcto funcionamiento en otros navegadores.</a:t>
                      </a:r>
                      <a:endParaRPr lang="es-P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50690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RESOLUCIÓN DE PANTALLA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dirty="0" smtClean="0"/>
                        <a:t>1366x768 (recomendado), en resoluciones inferiores, algunos controles no</a:t>
                      </a:r>
                      <a:r>
                        <a:rPr lang="es-PE" sz="1200" baseline="0" dirty="0" smtClean="0"/>
                        <a:t> se verán correctamente y la aplicación en general no presentara un correcto funcionamiento.</a:t>
                      </a:r>
                      <a:endParaRPr lang="es-P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1580248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SERVIDORES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s-PE" sz="1200" dirty="0" smtClean="0"/>
                        <a:t>BASE</a:t>
                      </a:r>
                      <a:r>
                        <a:rPr lang="es-PE" sz="1200" baseline="0" dirty="0" smtClean="0"/>
                        <a:t> DATOS: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baseline="0" dirty="0" smtClean="0"/>
                        <a:t>             * Sistema: Microsoft Windows Server 2008 R2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baseline="0" dirty="0" smtClean="0"/>
                        <a:t>             * Intel(R) Xeon(R)CPU 2.40GHz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baseline="0" dirty="0" smtClean="0"/>
                        <a:t>             * 4BG Ram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s-PE" sz="1200" baseline="0" dirty="0" smtClean="0"/>
                        <a:t>APLICACIÓN: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baseline="0" dirty="0" smtClean="0"/>
                        <a:t>             * Sistema: Microsoft Windows XP SP3 /  7 / 8 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baseline="0" dirty="0" smtClean="0"/>
                        <a:t>             * Intel(R) Xeon(R)CPU 2.40GHz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s-PE" sz="1200" baseline="0" dirty="0" smtClean="0"/>
                        <a:t>             * 1BG Ram</a:t>
                      </a:r>
                      <a:endParaRPr lang="es-P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64779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LUGARES INSTALADOS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PE" sz="1200" dirty="0" smtClean="0"/>
                        <a:t>País:</a:t>
                      </a:r>
                      <a:r>
                        <a:rPr lang="es-PE" sz="1200" baseline="0" dirty="0" smtClean="0"/>
                        <a:t> Perú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PE" sz="1200" baseline="0" dirty="0" smtClean="0"/>
                        <a:t>Sede: Colonial</a:t>
                      </a:r>
                    </a:p>
                  </a:txBody>
                  <a:tcPr/>
                </a:tc>
              </a:tr>
              <a:tr h="278867"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VERSION</a:t>
                      </a:r>
                      <a:endParaRPr lang="es-PE" sz="12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 smtClean="0"/>
                        <a:t>1.0</a:t>
                      </a:r>
                      <a:endParaRPr lang="es-PE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371</Words>
  <Application>Microsoft Office PowerPoint</Application>
  <PresentationFormat>Presentación en pantalla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BACKUP SERVICE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Administrador</dc:creator>
  <cp:lastModifiedBy>Administrador</cp:lastModifiedBy>
  <cp:revision>194</cp:revision>
  <dcterms:created xsi:type="dcterms:W3CDTF">2015-11-07T15:08:52Z</dcterms:created>
  <dcterms:modified xsi:type="dcterms:W3CDTF">2017-10-24T16:10:49Z</dcterms:modified>
</cp:coreProperties>
</file>