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7302500" cx="13004800"/>
  <p:notesSz cx="6858000" cy="9144000"/>
  <p:embeddedFontLs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AA00A5-D288-44DD-BDD2-4582E6EAB637}">
  <a:tblStyle styleId="{05AA00A5-D288-44DD-BDD2-4582E6EAB637}"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rIns="91425" wrap="square" tIns="91425"/>
          <a:lstStyle>
            <a:lvl1pPr indent="0" lvl="0" marL="0" marR="0" rtl="0" algn="l">
              <a:spcBef>
                <a:spcPts val="0"/>
              </a:spcBef>
              <a:buSzPts val="1400"/>
              <a:buChar char="●"/>
              <a:defRPr/>
            </a:lvl1pPr>
            <a:lvl2pPr indent="228600" lvl="1" marL="0" marR="0" rtl="0" algn="l">
              <a:spcBef>
                <a:spcPts val="0"/>
              </a:spcBef>
              <a:buSzPts val="1400"/>
              <a:buChar char="○"/>
              <a:defRPr/>
            </a:lvl2pPr>
            <a:lvl3pPr indent="457200" lvl="2" marL="0" marR="0" rtl="0" algn="l">
              <a:spcBef>
                <a:spcPts val="0"/>
              </a:spcBef>
              <a:buSzPts val="1400"/>
              <a:buChar char="■"/>
              <a:defRPr/>
            </a:lvl3pPr>
            <a:lvl4pPr indent="685800" lvl="3" marL="0" marR="0" rtl="0" algn="l">
              <a:spcBef>
                <a:spcPts val="0"/>
              </a:spcBef>
              <a:buSzPts val="1400"/>
              <a:buChar char="●"/>
              <a:defRPr/>
            </a:lvl4pPr>
            <a:lvl5pPr indent="914400" lvl="4" marL="0" marR="0" rtl="0" algn="l">
              <a:spcBef>
                <a:spcPts val="0"/>
              </a:spcBef>
              <a:buSzPts val="1400"/>
              <a:buChar char="○"/>
              <a:defRPr/>
            </a:lvl5pPr>
            <a:lvl6pPr indent="1143000" lvl="5" marL="0" marR="0" rtl="0" algn="l">
              <a:spcBef>
                <a:spcPts val="0"/>
              </a:spcBef>
              <a:buSzPts val="1400"/>
              <a:buChar char="■"/>
              <a:defRPr/>
            </a:lvl6pPr>
            <a:lvl7pPr indent="1371600" lvl="6" marL="0" marR="0" rtl="0" algn="l">
              <a:spcBef>
                <a:spcPts val="0"/>
              </a:spcBef>
              <a:buSzPts val="1400"/>
              <a:buChar char="●"/>
              <a:defRPr/>
            </a:lvl7pPr>
            <a:lvl8pPr indent="1600200" lvl="7" marL="0" marR="0" rtl="0" algn="l">
              <a:spcBef>
                <a:spcPts val="0"/>
              </a:spcBef>
              <a:buSzPts val="1400"/>
              <a:buChar char="○"/>
              <a:defRPr/>
            </a:lvl8pPr>
            <a:lvl9pPr indent="1828800" lvl="8" marL="0" marR="0" rtl="0" algn="l">
              <a:spcBef>
                <a:spcPts val="0"/>
              </a:spcBef>
              <a:buSzPts val="1400"/>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4" name="Shape 26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1" name="Shape 27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8" name="Shape 27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4" name="Shape 28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09" name="Shape 3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4" name="Shape 21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369" name="Shape 3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5" name="Shape 375"/>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1" name="Shape 38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8" name="Shape 38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06" name="Shape 4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2" name="Shape 41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18" name="Shape 41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24" name="Shape 42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0" name="Shape 43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6" name="Shape 43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2" name="Shape 442"/>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48" name="Shape 4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4" name="Shape 45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0" name="Shape 460"/>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6" name="Shape 466"/>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472" name="Shape 4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7" name="Shape 22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512" name="Shape 5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24" name="Shape 524"/>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9" name="Shape 239"/>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914400" y="4343400"/>
            <a:ext cx="50292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1" name="Shape 251"/>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7" name="Shape 257"/>
          <p:cNvSpPr txBox="1"/>
          <p:nvPr>
            <p:ph idx="1" type="body"/>
          </p:nvPr>
        </p:nvSpPr>
        <p:spPr>
          <a:xfrm>
            <a:off x="914400" y="4343400"/>
            <a:ext cx="50292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jpg"/><Relationship Id="rId4"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 Id="rId4" Type="http://schemas.openxmlformats.org/officeDocument/2006/relationships/image" Target="../media/image6.png"/><Relationship Id="rId11" Type="http://schemas.openxmlformats.org/officeDocument/2006/relationships/image" Target="../media/image15.png"/><Relationship Id="rId10" Type="http://schemas.openxmlformats.org/officeDocument/2006/relationships/image" Target="../media/image24.png"/><Relationship Id="rId9"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8.jpg"/><Relationship Id="rId4" Type="http://schemas.openxmlformats.org/officeDocument/2006/relationships/image" Target="../media/image2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wrap="square" tIns="27940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400" cy="1415136"/>
            </a:xfrm>
            <a:prstGeom prst="rect">
              <a:avLst/>
            </a:prstGeom>
            <a:noFill/>
            <a:ln>
              <a:noFill/>
            </a:ln>
          </p:spPr>
          <p:txBody>
            <a:bodyPr anchorCtr="0" anchor="t" bIns="0" lIns="0" rIns="0" wrap="square" tIns="0">
              <a:noAutofit/>
            </a:bodyPr>
            <a:lstStyle/>
            <a:p>
              <a:pPr indent="0" lvl="0" marL="0" marR="0" rtl="0" algn="l">
                <a:lnSpc>
                  <a:spcPct val="133333"/>
                </a:lnSpc>
                <a:spcBef>
                  <a:spcPts val="0"/>
                </a:spcBef>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wrap="square" tIns="279400">
            <a:noAutofit/>
          </a:bodyPr>
          <a:lstStyle/>
          <a:p>
            <a:pPr indent="0" lvl="0" marL="0" marR="0" rtl="0" algn="l">
              <a:lnSpc>
                <a:spcPct val="133333"/>
              </a:lnSpc>
              <a:spcBef>
                <a:spcPts val="0"/>
              </a:spcBef>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2"/>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rIns="0" wrap="square" tIns="0">
              <a:noAutofit/>
            </a:bodyPr>
            <a:lstStyle/>
            <a:p>
              <a:pPr indent="0" lvl="0" marL="0" marR="0" rtl="0" algn="ctr">
                <a:lnSpc>
                  <a:spcPct val="75000"/>
                </a:lnSpc>
                <a:spcBef>
                  <a:spcPts val="0"/>
                </a:spcBef>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wrap="square" tIns="38100">
            <a:noAutofit/>
          </a:bodyPr>
          <a:lstStyle/>
          <a:p>
            <a:pPr indent="0" lvl="0" marL="0" marR="0" rtl="0" algn="l">
              <a:spcBef>
                <a:spcPts val="0"/>
              </a:spcBef>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rIns="91425" wrap="square" tIns="91425">
            <a:noAutofit/>
          </a:bodyPr>
          <a:lstStyle/>
          <a:p>
            <a:pPr indent="-88900" lvl="0" marL="0" marR="0" rtl="0" algn="r">
              <a:lnSpc>
                <a:spcPct val="100000"/>
              </a:lnSpc>
              <a:spcBef>
                <a:spcPts val="0"/>
              </a:spcBef>
              <a:buSzPts val="1400"/>
              <a:buChar char="●"/>
            </a:pPr>
            <a:r>
              <a:t/>
            </a:r>
            <a:endParaRPr/>
          </a:p>
          <a:p>
            <a:pPr indent="139700" lvl="1" marL="0" marR="0" rtl="0" algn="l">
              <a:lnSpc>
                <a:spcPct val="100000"/>
              </a:lnSpc>
              <a:spcBef>
                <a:spcPts val="0"/>
              </a:spcBef>
              <a:buSzPts val="1400"/>
              <a:buChar char="○"/>
            </a:pPr>
            <a:r>
              <a:t/>
            </a:r>
            <a:endParaRPr/>
          </a:p>
          <a:p>
            <a:pPr indent="368300" lvl="2" marL="0" marR="0" rtl="0" algn="l">
              <a:lnSpc>
                <a:spcPct val="100000"/>
              </a:lnSpc>
              <a:spcBef>
                <a:spcPts val="0"/>
              </a:spcBef>
              <a:buSzPts val="1400"/>
              <a:buChar char="■"/>
            </a:pPr>
            <a:r>
              <a:t/>
            </a:r>
            <a:endParaRPr/>
          </a:p>
          <a:p>
            <a:pPr indent="596900" lvl="3" marL="0" marR="0" rtl="0" algn="l">
              <a:lnSpc>
                <a:spcPct val="100000"/>
              </a:lnSpc>
              <a:spcBef>
                <a:spcPts val="0"/>
              </a:spcBef>
              <a:buSzPts val="1400"/>
              <a:buChar char="●"/>
            </a:pPr>
            <a:r>
              <a:t/>
            </a:r>
            <a:endParaRPr/>
          </a:p>
          <a:p>
            <a:pPr indent="825500" lvl="4" marL="0" marR="0" rtl="0" algn="l">
              <a:lnSpc>
                <a:spcPct val="100000"/>
              </a:lnSpc>
              <a:spcBef>
                <a:spcPts val="0"/>
              </a:spcBef>
              <a:buSzPts val="1400"/>
              <a:buChar char="○"/>
            </a:pPr>
            <a:r>
              <a:t/>
            </a:r>
            <a:endParaRPr/>
          </a:p>
          <a:p>
            <a:pPr indent="1054100" lvl="5" marL="0" marR="0" rtl="0" algn="l">
              <a:lnSpc>
                <a:spcPct val="100000"/>
              </a:lnSpc>
              <a:spcBef>
                <a:spcPts val="0"/>
              </a:spcBef>
              <a:buSzPts val="1400"/>
              <a:buChar char="■"/>
            </a:pPr>
            <a:r>
              <a:t/>
            </a:r>
            <a:endParaRPr/>
          </a:p>
          <a:p>
            <a:pPr indent="1282700" lvl="6" marL="0" marR="0" rtl="0" algn="l">
              <a:lnSpc>
                <a:spcPct val="100000"/>
              </a:lnSpc>
              <a:spcBef>
                <a:spcPts val="0"/>
              </a:spcBef>
              <a:buSzPts val="1400"/>
              <a:buChar char="●"/>
            </a:pPr>
            <a:r>
              <a:t/>
            </a:r>
            <a:endParaRPr/>
          </a:p>
          <a:p>
            <a:pPr indent="1511300" lvl="7" marL="0" marR="0" rtl="0" algn="l">
              <a:lnSpc>
                <a:spcPct val="100000"/>
              </a:lnSpc>
              <a:spcBef>
                <a:spcPts val="0"/>
              </a:spcBef>
              <a:buSzPts val="1400"/>
              <a:buChar char="○"/>
            </a:pPr>
            <a:r>
              <a:t/>
            </a:r>
            <a:endParaRPr/>
          </a:p>
          <a:p>
            <a:pPr indent="1739900" lvl="8" marL="0" marR="0" rtl="0" algn="l">
              <a:lnSpc>
                <a:spcPct val="100000"/>
              </a:lnSpc>
              <a:spcBef>
                <a:spcPts val="0"/>
              </a:spcBef>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Font typeface="Merriweather Sans"/>
              <a:buChar char="‣"/>
              <a:defRPr/>
            </a:lvl2pPr>
            <a:lvl3pPr lvl="2" rtl="0">
              <a:spcBef>
                <a:spcPts val="0"/>
              </a:spcBef>
              <a:buSzPts val="1400"/>
              <a:buFont typeface="Merriweather Sans"/>
              <a:buChar char="‣"/>
              <a:defRPr/>
            </a:lvl3pPr>
            <a:lvl4pPr lvl="3" rtl="0">
              <a:spcBef>
                <a:spcPts val="0"/>
              </a:spcBef>
              <a:buSzPts val="1400"/>
              <a:buFont typeface="Merriweather Sans"/>
              <a:buChar char="‣"/>
              <a:defRPr/>
            </a:lvl4pPr>
            <a:lvl5pPr lvl="4" rtl="0">
              <a:spcBef>
                <a:spcPts val="0"/>
              </a:spcBef>
              <a:buSzPts val="1400"/>
              <a:buFont typeface="Merriweather Sans"/>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med" w="med" type="none"/>
            <a:tailEnd len="med" w="med" type="none"/>
          </a:ln>
        </p:spPr>
      </p:cxnSp>
      <p:sp>
        <p:nvSpPr>
          <p:cNvPr id="205" name="Shape 205"/>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10000"/>
          </a:xfrm>
          <a:prstGeom prst="rect">
            <a:avLst/>
          </a:prstGeom>
          <a:noFill/>
          <a:ln>
            <a:noFill/>
          </a:ln>
        </p:spPr>
        <p:txBody>
          <a:bodyPr anchorCtr="0" anchor="t" bIns="0" lIns="0" rIns="0" wrap="square" tIns="0">
            <a:noAutofit/>
          </a:bodyPr>
          <a:lstStyle/>
          <a:p>
            <a:pPr indent="-177800" lvl="1" marL="177800" marR="0" rtl="0" algn="l">
              <a:lnSpc>
                <a:spcPct val="110000"/>
              </a:lnSpc>
              <a:spcBef>
                <a:spcPts val="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rIns="91425" wrap="square" tIns="91425"/>
          <a:lstStyle>
            <a:lvl1pPr lvl="0" rtl="0">
              <a:lnSpc>
                <a:spcPct val="92592"/>
              </a:lnSpc>
              <a:spcBef>
                <a:spcPts val="0"/>
              </a:spcBef>
              <a:buSzPts val="1400"/>
              <a:buChar char="●"/>
              <a:defRPr/>
            </a:lvl1pPr>
            <a:lvl2pPr indent="228600" lvl="1" rtl="0">
              <a:lnSpc>
                <a:spcPct val="92592"/>
              </a:lnSpc>
              <a:spcBef>
                <a:spcPts val="0"/>
              </a:spcBef>
              <a:buSzPts val="1400"/>
              <a:buChar char="○"/>
              <a:defRPr/>
            </a:lvl2pPr>
            <a:lvl3pPr indent="457200" lvl="2" rtl="0">
              <a:lnSpc>
                <a:spcPct val="92592"/>
              </a:lnSpc>
              <a:spcBef>
                <a:spcPts val="0"/>
              </a:spcBef>
              <a:buSzPts val="1400"/>
              <a:buChar char="■"/>
              <a:defRPr/>
            </a:lvl3pPr>
            <a:lvl4pPr indent="685800" lvl="3" rtl="0">
              <a:lnSpc>
                <a:spcPct val="92592"/>
              </a:lnSpc>
              <a:spcBef>
                <a:spcPts val="0"/>
              </a:spcBef>
              <a:buSzPts val="1400"/>
              <a:buChar char="●"/>
              <a:defRPr/>
            </a:lvl4pPr>
            <a:lvl5pPr indent="914400" lvl="4" rtl="0">
              <a:lnSpc>
                <a:spcPct val="92592"/>
              </a:lnSpc>
              <a:spcBef>
                <a:spcPts val="0"/>
              </a:spcBef>
              <a:buSzPts val="1400"/>
              <a:buChar char="○"/>
              <a:defRPr/>
            </a:lvl5pPr>
            <a:lvl6pPr indent="1143000" lvl="5" rtl="0">
              <a:lnSpc>
                <a:spcPct val="92592"/>
              </a:lnSpc>
              <a:spcBef>
                <a:spcPts val="0"/>
              </a:spcBef>
              <a:buSzPts val="1400"/>
              <a:buChar char="■"/>
              <a:defRPr/>
            </a:lvl6pPr>
            <a:lvl7pPr indent="1371600" lvl="6" rtl="0">
              <a:lnSpc>
                <a:spcPct val="92592"/>
              </a:lnSpc>
              <a:spcBef>
                <a:spcPts val="0"/>
              </a:spcBef>
              <a:buSzPts val="1400"/>
              <a:buChar char="●"/>
              <a:defRPr/>
            </a:lvl7pPr>
            <a:lvl8pPr indent="1600200" lvl="7" rtl="0">
              <a:lnSpc>
                <a:spcPct val="92592"/>
              </a:lnSpc>
              <a:spcBef>
                <a:spcPts val="0"/>
              </a:spcBef>
              <a:buSzPts val="1400"/>
              <a:buChar char="○"/>
              <a:defRPr/>
            </a:lvl8pPr>
            <a:lvl9pPr indent="1828800" lvl="8" rtl="0">
              <a:lnSpc>
                <a:spcPct val="92592"/>
              </a:lnSpc>
              <a:spcBef>
                <a:spcPts val="0"/>
              </a:spcBef>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70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1"/>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rIns="91425" wrap="square" tIns="91425"/>
          <a:lstStyle>
            <a:lvl1pPr lvl="0" rtl="0">
              <a:lnSpc>
                <a:spcPct val="100000"/>
              </a:lnSpc>
              <a:spcBef>
                <a:spcPts val="0"/>
              </a:spcBef>
              <a:buSzPts val="1400"/>
              <a:buChar char="●"/>
              <a:defRPr/>
            </a:lvl1pPr>
            <a:lvl2pPr indent="228600" lvl="1" rtl="0">
              <a:lnSpc>
                <a:spcPct val="100000"/>
              </a:lnSpc>
              <a:spcBef>
                <a:spcPts val="0"/>
              </a:spcBef>
              <a:buSzPts val="1400"/>
              <a:buChar char="‣"/>
              <a:defRPr/>
            </a:lvl2pPr>
            <a:lvl3pPr indent="457200" lvl="2" rtl="0">
              <a:lnSpc>
                <a:spcPct val="100000"/>
              </a:lnSpc>
              <a:spcBef>
                <a:spcPts val="0"/>
              </a:spcBef>
              <a:buSzPts val="1400"/>
              <a:buChar char="‣"/>
              <a:defRPr/>
            </a:lvl3pPr>
            <a:lvl4pPr indent="685800" lvl="3" rtl="0">
              <a:lnSpc>
                <a:spcPct val="100000"/>
              </a:lnSpc>
              <a:spcBef>
                <a:spcPts val="0"/>
              </a:spcBef>
              <a:buSzPts val="1400"/>
              <a:buChar char="‣"/>
              <a:defRPr/>
            </a:lvl4pPr>
            <a:lvl5pPr indent="914400" lvl="4" rtl="0">
              <a:lnSpc>
                <a:spcPct val="100000"/>
              </a:lnSpc>
              <a:spcBef>
                <a:spcPts val="0"/>
              </a:spcBef>
              <a:buSzPts val="1400"/>
              <a:buChar char="‣"/>
              <a:defRPr/>
            </a:lvl5pPr>
            <a:lvl6pPr indent="1143000" lvl="5" rtl="0">
              <a:lnSpc>
                <a:spcPct val="100000"/>
              </a:lnSpc>
              <a:spcBef>
                <a:spcPts val="0"/>
              </a:spcBef>
              <a:buSzPts val="1400"/>
              <a:buChar char="•"/>
              <a:defRPr/>
            </a:lvl6pPr>
            <a:lvl7pPr indent="1371600" lvl="6" rtl="0">
              <a:lnSpc>
                <a:spcPct val="100000"/>
              </a:lnSpc>
              <a:spcBef>
                <a:spcPts val="0"/>
              </a:spcBef>
              <a:buSzPts val="1400"/>
              <a:buChar char="•"/>
              <a:defRPr/>
            </a:lvl7pPr>
            <a:lvl8pPr indent="1600200" lvl="7" rtl="0">
              <a:lnSpc>
                <a:spcPct val="100000"/>
              </a:lnSpc>
              <a:spcBef>
                <a:spcPts val="0"/>
              </a:spcBef>
              <a:buSzPts val="1400"/>
              <a:buChar char="•"/>
              <a:defRPr/>
            </a:lvl8pPr>
            <a:lvl9pPr indent="1828800" lvl="8" rtl="0">
              <a:lnSpc>
                <a:spcPct val="100000"/>
              </a:lnSpc>
              <a:spcBef>
                <a:spcPts val="0"/>
              </a:spcBef>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lstStyle>
            <a:lvl1pPr indent="0" lvl="0" marL="0" marR="0" rtl="0" algn="l">
              <a:lnSpc>
                <a:spcPct val="92592"/>
              </a:lnSpc>
              <a:spcBef>
                <a:spcPts val="0"/>
              </a:spcBef>
              <a:buSzPts val="1400"/>
              <a:buChar char="●"/>
              <a:defRPr/>
            </a:lvl1pPr>
            <a:lvl2pPr indent="228600" lvl="1" marL="0" marR="0" rtl="0" algn="l">
              <a:lnSpc>
                <a:spcPct val="92592"/>
              </a:lnSpc>
              <a:spcBef>
                <a:spcPts val="0"/>
              </a:spcBef>
              <a:buSzPts val="1400"/>
              <a:buChar char="○"/>
              <a:defRPr/>
            </a:lvl2pPr>
            <a:lvl3pPr indent="457200" lvl="2" marL="0" marR="0" rtl="0" algn="l">
              <a:lnSpc>
                <a:spcPct val="92592"/>
              </a:lnSpc>
              <a:spcBef>
                <a:spcPts val="0"/>
              </a:spcBef>
              <a:buSzPts val="1400"/>
              <a:buChar char="■"/>
              <a:defRPr/>
            </a:lvl3pPr>
            <a:lvl4pPr indent="685800" lvl="3" marL="0" marR="0" rtl="0" algn="l">
              <a:lnSpc>
                <a:spcPct val="92592"/>
              </a:lnSpc>
              <a:spcBef>
                <a:spcPts val="0"/>
              </a:spcBef>
              <a:buSzPts val="1400"/>
              <a:buChar char="●"/>
              <a:defRPr/>
            </a:lvl4pPr>
            <a:lvl5pPr indent="914400" lvl="4" marL="0" marR="0" rtl="0" algn="l">
              <a:lnSpc>
                <a:spcPct val="92592"/>
              </a:lnSpc>
              <a:spcBef>
                <a:spcPts val="0"/>
              </a:spcBef>
              <a:buSzPts val="1400"/>
              <a:buChar char="○"/>
              <a:defRPr/>
            </a:lvl5pPr>
            <a:lvl6pPr indent="1143000" lvl="5" marL="0" marR="0" rtl="0" algn="l">
              <a:lnSpc>
                <a:spcPct val="92592"/>
              </a:lnSpc>
              <a:spcBef>
                <a:spcPts val="0"/>
              </a:spcBef>
              <a:buSzPts val="1400"/>
              <a:buChar char="■"/>
              <a:defRPr/>
            </a:lvl6pPr>
            <a:lvl7pPr indent="1371600" lvl="6" marL="0" marR="0" rtl="0" algn="l">
              <a:lnSpc>
                <a:spcPct val="92592"/>
              </a:lnSpc>
              <a:spcBef>
                <a:spcPts val="0"/>
              </a:spcBef>
              <a:buSzPts val="1400"/>
              <a:buChar char="●"/>
              <a:defRPr/>
            </a:lvl7pPr>
            <a:lvl8pPr indent="1600200" lvl="7" marL="0" marR="0" rtl="0" algn="l">
              <a:lnSpc>
                <a:spcPct val="92592"/>
              </a:lnSpc>
              <a:spcBef>
                <a:spcPts val="0"/>
              </a:spcBef>
              <a:buSzPts val="1400"/>
              <a:buChar char="○"/>
              <a:defRPr/>
            </a:lvl8pPr>
            <a:lvl9pPr indent="1828800" lvl="8" marL="0" marR="0" rtl="0" algn="l">
              <a:lnSpc>
                <a:spcPct val="92592"/>
              </a:lnSpc>
              <a:spcBef>
                <a:spcPts val="0"/>
              </a:spcBef>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rIns="91425" wrap="square" tIns="91425"/>
          <a:lstStyle>
            <a:lvl1pPr indent="0" lvl="0" marL="0" marR="0" rtl="0" algn="l">
              <a:spcBef>
                <a:spcPts val="1000"/>
              </a:spcBef>
              <a:buSzPts val="1400"/>
              <a:buChar char="●"/>
              <a:defRPr/>
            </a:lvl1pPr>
            <a:lvl2pPr indent="-78740" lvl="1" marL="660400" marR="0" rtl="0" algn="l">
              <a:spcBef>
                <a:spcPts val="1000"/>
              </a:spcBef>
              <a:buSzPts val="1400"/>
              <a:buFont typeface="Merriweather Sans"/>
              <a:buChar char="‣"/>
              <a:defRPr/>
            </a:lvl2pPr>
            <a:lvl3pPr indent="-78739" lvl="2" marL="1117600" marR="0" rtl="0" algn="l">
              <a:spcBef>
                <a:spcPts val="1000"/>
              </a:spcBef>
              <a:buSzPts val="1400"/>
              <a:buFont typeface="Merriweather Sans"/>
              <a:buChar char="‣"/>
              <a:defRPr/>
            </a:lvl3pPr>
            <a:lvl4pPr indent="-78739" lvl="3" marL="1574800" marR="0" rtl="0" algn="l">
              <a:spcBef>
                <a:spcPts val="1000"/>
              </a:spcBef>
              <a:buSzPts val="1400"/>
              <a:buFont typeface="Merriweather Sans"/>
              <a:buChar char="‣"/>
              <a:defRPr/>
            </a:lvl4pPr>
            <a:lvl5pPr indent="-78739" lvl="4" marL="2032000" marR="0" rtl="0" algn="l">
              <a:spcBef>
                <a:spcPts val="1000"/>
              </a:spcBef>
              <a:buSzPts val="1400"/>
              <a:buFont typeface="Merriweather Sans"/>
              <a:buChar char="‣"/>
              <a:defRPr/>
            </a:lvl5pPr>
            <a:lvl6pPr indent="-78739" lvl="5" marL="2654300" marR="0" rtl="0" algn="l">
              <a:spcBef>
                <a:spcPts val="1000"/>
              </a:spcBef>
              <a:buSzPts val="1400"/>
              <a:buFont typeface="Arial"/>
              <a:buChar char="•"/>
              <a:defRPr/>
            </a:lvl6pPr>
            <a:lvl7pPr indent="-78739" lvl="6" marL="3009900" marR="0" rtl="0" algn="l">
              <a:spcBef>
                <a:spcPts val="1000"/>
              </a:spcBef>
              <a:buSzPts val="1400"/>
              <a:buFont typeface="Arial"/>
              <a:buChar char="•"/>
              <a:defRPr/>
            </a:lvl7pPr>
            <a:lvl8pPr indent="-78740" lvl="7" marL="3365500" marR="0" rtl="0" algn="l">
              <a:spcBef>
                <a:spcPts val="1000"/>
              </a:spcBef>
              <a:buSzPts val="1400"/>
              <a:buFont typeface="Arial"/>
              <a:buChar char="•"/>
              <a:defRPr/>
            </a:lvl8pPr>
            <a:lvl9pPr indent="-78740" lvl="8" marL="3721100" marR="0" rtl="0" algn="l">
              <a:spcBef>
                <a:spcPts val="1000"/>
              </a:spcBef>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cikit-learn.org/stable/modules/generated/sklearn.neighbors.DistanceMetric.html#sklearn.neighbors.DistanceMetric" TargetMode="Externa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635000" y="1574800"/>
            <a:ext cx="11734800" cy="3721200"/>
          </a:xfrm>
          <a:prstGeom prst="rect">
            <a:avLst/>
          </a:prstGeom>
          <a:noFill/>
          <a:ln>
            <a:noFill/>
          </a:ln>
        </p:spPr>
        <p:txBody>
          <a:bodyPr anchorCtr="0" anchor="t" bIns="0" lIns="0" rIns="0" wrap="square" tIns="0">
            <a:noAutofit/>
          </a:bodyPr>
          <a:lstStyle/>
          <a:p>
            <a:pPr indent="0" lvl="0" marL="0" marR="0" rtl="0" algn="l">
              <a:lnSpc>
                <a:spcPct val="75000"/>
              </a:lnSpc>
              <a:spcBef>
                <a:spcPts val="0"/>
              </a:spcBef>
              <a:buNone/>
            </a:pPr>
            <a:r>
              <a:rPr b="1" lang="en-US" sz="9600">
                <a:solidFill>
                  <a:srgbClr val="FFFFFF"/>
                </a:solidFill>
                <a:latin typeface="Oswald"/>
                <a:ea typeface="Oswald"/>
                <a:cs typeface="Oswald"/>
                <a:sym typeface="Oswald"/>
              </a:rPr>
              <a:t>INTRO TO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Binary classification is the simplest form of classification.</a:t>
            </a:r>
          </a:p>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However, classification problems can have multiple </a:t>
            </a:r>
            <a:r>
              <a:rPr i="1" lang="en-US" sz="2800">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267" name="Shape 26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CLASSIFICATION?</a:t>
            </a:r>
          </a:p>
        </p:txBody>
      </p:sp>
      <p:pic>
        <p:nvPicPr>
          <p:cNvPr id="268" name="Shape 268"/>
          <p:cNvPicPr preferRelativeResize="0"/>
          <p:nvPr/>
        </p:nvPicPr>
        <p:blipFill>
          <a:blip r:embed="rId3">
            <a:alphaModFix/>
          </a:blip>
          <a:stretch>
            <a:fillRect/>
          </a:stretch>
        </p:blipFill>
        <p:spPr>
          <a:xfrm>
            <a:off x="3725763" y="4477625"/>
            <a:ext cx="5553274" cy="274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A </a:t>
            </a:r>
            <a:r>
              <a:rPr b="1" lang="en-US" sz="2800">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274" name="Shape 27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A CLASS LABEL?</a:t>
            </a:r>
          </a:p>
        </p:txBody>
      </p:sp>
      <p:graphicFrame>
        <p:nvGraphicFramePr>
          <p:cNvPr id="275" name="Shape 275"/>
          <p:cNvGraphicFramePr/>
          <p:nvPr/>
        </p:nvGraphicFramePr>
        <p:xfrm>
          <a:off x="952500" y="3613150"/>
          <a:ext cx="3000000" cy="3000000"/>
        </p:xfrm>
        <a:graphic>
          <a:graphicData uri="http://schemas.openxmlformats.org/drawingml/2006/table">
            <a:tbl>
              <a:tblPr>
                <a:noFill/>
                <a:tableStyleId>{05AA00A5-D288-44DD-BDD2-4582E6EAB637}</a:tableStyleId>
              </a:tblPr>
              <a:tblGrid>
                <a:gridCol w="5549900"/>
                <a:gridCol w="5549900"/>
              </a:tblGrid>
              <a:tr h="381000">
                <a:tc>
                  <a:txBody>
                    <a:bodyPr>
                      <a:noAutofit/>
                    </a:bodyPr>
                    <a:lstStyle/>
                    <a:p>
                      <a:pPr indent="0" lvl="0" marL="0" algn="ctr">
                        <a:spcBef>
                          <a:spcPts val="0"/>
                        </a:spcBef>
                        <a:buNone/>
                      </a:pPr>
                      <a:r>
                        <a:rPr b="1" lang="en-US" sz="2800">
                          <a:latin typeface="Georgia"/>
                          <a:ea typeface="Georgia"/>
                          <a:cs typeface="Georgia"/>
                          <a:sym typeface="Georgia"/>
                        </a:rPr>
                        <a:t>Data Problem</a:t>
                      </a:r>
                    </a:p>
                  </a:txBody>
                  <a:tcPr marT="91425" marB="91425" marR="91425" marL="91425"/>
                </a:tc>
                <a:tc>
                  <a:txBody>
                    <a:bodyPr>
                      <a:noAutofit/>
                    </a:bodyPr>
                    <a:lstStyle/>
                    <a:p>
                      <a:pPr indent="0" lvl="0" marL="0" algn="ctr">
                        <a:spcBef>
                          <a:spcPts val="0"/>
                        </a:spcBef>
                        <a:buNone/>
                      </a:pPr>
                      <a:r>
                        <a:rPr b="1" lang="en-US" sz="2800">
                          <a:latin typeface="Georgia"/>
                          <a:ea typeface="Georgia"/>
                          <a:cs typeface="Georgia"/>
                          <a:sym typeface="Georgia"/>
                        </a:rPr>
                        <a:t>Class Labels</a:t>
                      </a:r>
                    </a:p>
                  </a:txBody>
                  <a:tcPr marT="91425" marB="91425" marR="91425" marL="91425"/>
                </a:tc>
              </a:tr>
              <a:tr h="381000">
                <a:tc>
                  <a:txBody>
                    <a:bodyPr>
                      <a:noAutofit/>
                    </a:bodyPr>
                    <a:lstStyle/>
                    <a:p>
                      <a:pPr indent="0" lvl="0" marL="0" algn="ctr">
                        <a:spcBef>
                          <a:spcPts val="0"/>
                        </a:spcBef>
                        <a:buNone/>
                      </a:pPr>
                      <a:r>
                        <a:rPr lang="en-US" sz="2800">
                          <a:latin typeface="Georgia"/>
                          <a:ea typeface="Georgia"/>
                          <a:cs typeface="Georgia"/>
                          <a:sym typeface="Georgia"/>
                        </a:rPr>
                        <a:t>Patient data problem</a:t>
                      </a:r>
                    </a:p>
                  </a:txBody>
                  <a:tcPr marT="91425" marB="91425" marR="91425" marL="91425"/>
                </a:tc>
                <a:tc>
                  <a:txBody>
                    <a:bodyPr>
                      <a:noAutofit/>
                    </a:bodyPr>
                    <a:lstStyle/>
                    <a:p>
                      <a:pPr indent="0" lvl="0" marL="0" algn="ctr">
                        <a:spcBef>
                          <a:spcPts val="0"/>
                        </a:spcBef>
                        <a:buNone/>
                      </a:pPr>
                      <a:r>
                        <a:rPr lang="en-US" sz="2800">
                          <a:latin typeface="Georgia"/>
                          <a:ea typeface="Georgia"/>
                          <a:cs typeface="Georgia"/>
                          <a:sym typeface="Georgia"/>
                        </a:rPr>
                        <a:t>is smoker, is not smoker</a:t>
                      </a:r>
                    </a:p>
                  </a:txBody>
                  <a:tcPr marT="91425" marB="91425" marR="91425" marL="91425"/>
                </a:tc>
              </a:tr>
              <a:tr h="381000">
                <a:tc>
                  <a:txBody>
                    <a:bodyPr>
                      <a:noAutofit/>
                    </a:bodyPr>
                    <a:lstStyle/>
                    <a:p>
                      <a:pPr indent="0" lvl="0" marL="0" algn="ctr">
                        <a:spcBef>
                          <a:spcPts val="0"/>
                        </a:spcBef>
                        <a:buNone/>
                      </a:pPr>
                      <a:r>
                        <a:rPr lang="en-US" sz="2800">
                          <a:latin typeface="Georgia"/>
                          <a:ea typeface="Georgia"/>
                          <a:cs typeface="Georgia"/>
                          <a:sym typeface="Georgia"/>
                        </a:rPr>
                        <a:t>pixel color</a:t>
                      </a:r>
                    </a:p>
                  </a:txBody>
                  <a:tcPr marT="91425" marB="91425" marR="91425" marL="91425"/>
                </a:tc>
                <a:tc>
                  <a:txBody>
                    <a:bodyPr>
                      <a:noAutofit/>
                    </a:bodyPr>
                    <a:lstStyle/>
                    <a:p>
                      <a:pPr indent="0" lvl="0" marL="0" algn="ctr">
                        <a:spcBef>
                          <a:spcPts val="0"/>
                        </a:spcBef>
                        <a:buNone/>
                      </a:pPr>
                      <a:r>
                        <a:rPr lang="en-US" sz="2800">
                          <a:latin typeface="Georgia"/>
                          <a:ea typeface="Georgia"/>
                          <a:cs typeface="Georgia"/>
                          <a:sym typeface="Georgia"/>
                        </a:rPr>
                        <a:t>red, blue, green</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One of the easiest ways to determine if a problem is regression or classification is to determine if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 variable can be ordered mathematically.</a:t>
            </a:r>
          </a:p>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For example, if company revenue, </a:t>
            </a:r>
            <a:r>
              <a:rPr lang="en-US" sz="2400">
                <a:solidFill>
                  <a:schemeClr val="dk1"/>
                </a:solidFill>
                <a:latin typeface="Consolas"/>
                <a:ea typeface="Consolas"/>
                <a:cs typeface="Consolas"/>
                <a:sym typeface="Consolas"/>
              </a:rPr>
              <a:t>$100MM</a:t>
            </a:r>
            <a:r>
              <a:rPr lang="en-US" sz="2800">
                <a:solidFill>
                  <a:schemeClr val="dk1"/>
                </a:solidFill>
                <a:latin typeface="Georgia"/>
                <a:ea typeface="Georgia"/>
                <a:cs typeface="Georgia"/>
                <a:sym typeface="Georgia"/>
              </a:rPr>
              <a:t> is greater than </a:t>
            </a:r>
            <a:r>
              <a:rPr lang="en-US" sz="2400">
                <a:solidFill>
                  <a:schemeClr val="dk1"/>
                </a:solidFill>
                <a:latin typeface="Consolas"/>
                <a:ea typeface="Consolas"/>
                <a:cs typeface="Consolas"/>
                <a:sym typeface="Consolas"/>
              </a:rPr>
              <a:t>$90MM</a:t>
            </a:r>
            <a:r>
              <a:rPr lang="en-US" sz="2800">
                <a:solidFill>
                  <a:schemeClr val="dk1"/>
                </a:solidFill>
                <a:latin typeface="Georgia"/>
                <a:ea typeface="Georgia"/>
                <a:cs typeface="Georgia"/>
                <a:sym typeface="Georgia"/>
              </a:rPr>
              <a:t>.  This is a </a:t>
            </a:r>
            <a:r>
              <a:rPr i="1" lang="en-US" sz="2800">
                <a:solidFill>
                  <a:schemeClr val="dk1"/>
                </a:solidFill>
                <a:latin typeface="Georgia"/>
                <a:ea typeface="Georgia"/>
                <a:cs typeface="Georgia"/>
                <a:sym typeface="Georgia"/>
              </a:rPr>
              <a:t>prediction</a:t>
            </a:r>
            <a:r>
              <a:rPr lang="en-US" sz="2800">
                <a:solidFill>
                  <a:schemeClr val="dk1"/>
                </a:solidFill>
                <a:latin typeface="Georgia"/>
                <a:ea typeface="Georgia"/>
                <a:cs typeface="Georgia"/>
                <a:sym typeface="Georgia"/>
              </a:rPr>
              <a:t> problem because the target can be ordered.</a:t>
            </a:r>
          </a:p>
          <a:p>
            <a:pPr indent="0" lvl="0" mar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However, if with pixel color, </a:t>
            </a:r>
            <a:r>
              <a:rPr lang="en-US" sz="2400">
                <a:solidFill>
                  <a:schemeClr val="dk1"/>
                </a:solidFill>
                <a:latin typeface="Consolas"/>
                <a:ea typeface="Consolas"/>
                <a:cs typeface="Consolas"/>
                <a:sym typeface="Consolas"/>
              </a:rPr>
              <a:t>red</a:t>
            </a:r>
            <a:r>
              <a:rPr lang="en-US" sz="2800">
                <a:solidFill>
                  <a:schemeClr val="dk1"/>
                </a:solidFill>
                <a:latin typeface="Georgia"/>
                <a:ea typeface="Georgia"/>
                <a:cs typeface="Georgia"/>
                <a:sym typeface="Georgia"/>
              </a:rPr>
              <a:t> is not inherently greater than </a:t>
            </a:r>
            <a:r>
              <a:rPr lang="en-US" sz="2400">
                <a:solidFill>
                  <a:schemeClr val="dk1"/>
                </a:solidFill>
                <a:latin typeface="Consolas"/>
                <a:ea typeface="Consolas"/>
                <a:cs typeface="Consolas"/>
                <a:sym typeface="Consolas"/>
              </a:rPr>
              <a:t>blue</a:t>
            </a:r>
            <a:r>
              <a:rPr lang="en-US" sz="2800">
                <a:solidFill>
                  <a:schemeClr val="dk1"/>
                </a:solidFill>
                <a:latin typeface="Georgia"/>
                <a:ea typeface="Georgia"/>
                <a:cs typeface="Georgia"/>
                <a:sym typeface="Georgia"/>
              </a:rPr>
              <a:t>.  Therefore, this is a </a:t>
            </a:r>
            <a:r>
              <a:rPr i="1" lang="en-US" sz="2800">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problem.</a:t>
            </a:r>
          </a:p>
        </p:txBody>
      </p:sp>
      <p:sp>
        <p:nvSpPr>
          <p:cNvPr id="281" name="Shape 28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DETERMINING PREDICTION OR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69850" lvl="0" marL="0" rtl="0">
              <a:spcBef>
                <a:spcPts val="0"/>
              </a:spcBef>
              <a:buClr>
                <a:schemeClr val="dk1"/>
              </a:buClr>
              <a:buSzPts val="1100"/>
              <a:buFont typeface="Arial"/>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ts val="28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287" name="Shape 28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rtl="0">
              <a:spcBef>
                <a:spcPts val="0"/>
              </a:spcBef>
              <a:buNone/>
            </a:pPr>
            <a:r>
              <a:rPr b="1" lang="en-US" sz="3200">
                <a:solidFill>
                  <a:schemeClr val="dk1"/>
                </a:solidFill>
                <a:latin typeface="Oswald"/>
                <a:ea typeface="Oswald"/>
                <a:cs typeface="Oswald"/>
                <a:sym typeface="Oswald"/>
              </a:rPr>
              <a:t>DETERMINING REGRESSION OR CLASSIFICATION</a:t>
            </a:r>
          </a:p>
        </p:txBody>
      </p:sp>
      <p:pic>
        <p:nvPicPr>
          <p:cNvPr id="288" name="Shape 288"/>
          <p:cNvPicPr preferRelativeResize="0"/>
          <p:nvPr/>
        </p:nvPicPr>
        <p:blipFill>
          <a:blip r:embed="rId3">
            <a:alphaModFix/>
          </a:blip>
          <a:stretch>
            <a:fillRect/>
          </a:stretch>
        </p:blipFill>
        <p:spPr>
          <a:xfrm>
            <a:off x="1576700" y="2357750"/>
            <a:ext cx="9851400" cy="492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GUIDED PRACTICE	</a:t>
            </a:r>
          </a:p>
        </p:txBody>
      </p:sp>
      <p:sp>
        <p:nvSpPr>
          <p:cNvPr id="294" name="Shape 294"/>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REGRESSION OR CLASSIFICATION?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00" name="Shape 300"/>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01" name="Shape 301"/>
          <p:cNvSpPr/>
          <p:nvPr/>
        </p:nvSpPr>
        <p:spPr>
          <a:xfrm>
            <a:off x="3052744" y="6478141"/>
            <a:ext cx="4170900" cy="330300"/>
          </a:xfrm>
          <a:prstGeom prst="rect">
            <a:avLst/>
          </a:prstGeom>
          <a:noFill/>
          <a:ln>
            <a:noFill/>
          </a:ln>
        </p:spPr>
        <p:txBody>
          <a:bodyPr anchorCtr="0" anchor="ctr" bIns="50800" lIns="50800" rIns="50800" wrap="square" tIns="50800">
            <a:noAutofit/>
          </a:bodyPr>
          <a:lstStyle/>
          <a:p>
            <a:pPr indent="0" lvl="0" marL="0" rtl="0">
              <a:spcBef>
                <a:spcPts val="0"/>
              </a:spcBef>
              <a:buNone/>
            </a:pPr>
            <a:r>
              <a:rPr lang="en-US" sz="1800">
                <a:solidFill>
                  <a:schemeClr val="dk1"/>
                </a:solidFill>
                <a:latin typeface="Georgia"/>
                <a:ea typeface="Georgia"/>
                <a:cs typeface="Georgia"/>
                <a:sym typeface="Georgia"/>
              </a:rPr>
              <a:t>Answers to the above questions</a:t>
            </a:r>
          </a:p>
        </p:txBody>
      </p:sp>
      <p:sp>
        <p:nvSpPr>
          <p:cNvPr id="302" name="Shape 302"/>
          <p:cNvSpPr/>
          <p:nvPr/>
        </p:nvSpPr>
        <p:spPr>
          <a:xfrm>
            <a:off x="2989800" y="60854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303" name="Shape 303"/>
          <p:cNvSpPr/>
          <p:nvPr/>
        </p:nvSpPr>
        <p:spPr>
          <a:xfrm>
            <a:off x="2989800" y="1776150"/>
            <a:ext cx="8950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DIRECTIONS (20 minutes)</a:t>
            </a:r>
          </a:p>
        </p:txBody>
      </p:sp>
      <p:cxnSp>
        <p:nvCxnSpPr>
          <p:cNvPr id="304" name="Shape 304"/>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305" name="Shape 305"/>
          <p:cNvSpPr/>
          <p:nvPr/>
        </p:nvSpPr>
        <p:spPr>
          <a:xfrm>
            <a:off x="635000" y="736600"/>
            <a:ext cx="117249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REGRESSION OR CLASSIFICATION?</a:t>
            </a:r>
          </a:p>
        </p:txBody>
      </p:sp>
      <p:sp>
        <p:nvSpPr>
          <p:cNvPr id="306" name="Shape 306"/>
          <p:cNvSpPr/>
          <p:nvPr/>
        </p:nvSpPr>
        <p:spPr>
          <a:xfrm>
            <a:off x="2961475" y="2224350"/>
            <a:ext cx="7559400" cy="3543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indent="0" lvl="0" marL="0" marR="0" rtl="0" algn="l">
              <a:spcBef>
                <a:spcPts val="0"/>
              </a:spcBef>
              <a:buNone/>
            </a:pPr>
            <a:r>
              <a:t/>
            </a:r>
            <a:endParaRPr sz="1800">
              <a:latin typeface="Georgia"/>
              <a:ea typeface="Georgia"/>
              <a:cs typeface="Georgia"/>
              <a:sym typeface="Georgia"/>
            </a:endParaRPr>
          </a:p>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indent="-342900" lvl="0" marL="457200" rtl="0">
              <a:spcBef>
                <a:spcPts val="0"/>
              </a:spcBef>
              <a:buSzPts val="18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INDEPENDENT PRACTICE</a:t>
            </a:r>
          </a:p>
        </p:txBody>
      </p:sp>
      <p:sp>
        <p:nvSpPr>
          <p:cNvPr id="312" name="Shape 312"/>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BUILD A CLASSIFIER!</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buClr>
                <a:schemeClr val="dk1"/>
              </a:buClr>
              <a:buSzPts val="1800"/>
              <a:buFont typeface="Georgia"/>
              <a:buAutoNum type="arabicPeriod"/>
            </a:pPr>
            <a:r>
              <a:rPr lang="en-US" sz="1800">
                <a:latin typeface="Georgia"/>
                <a:ea typeface="Georgia"/>
                <a:cs typeface="Georgia"/>
                <a:sym typeface="Georgia"/>
              </a:rPr>
              <a:t>Use</a:t>
            </a:r>
            <a:r>
              <a:rPr lang="en-US" sz="1800">
                <a:latin typeface="Georgia"/>
                <a:ea typeface="Georgia"/>
                <a:cs typeface="Georgia"/>
                <a:sym typeface="Georgia"/>
              </a:rPr>
              <a:t> the iris dataset and build a program that classifies each data point.  Use if-else statements and some Pandas functions.</a:t>
            </a:r>
          </a:p>
          <a:p>
            <a:pPr indent="-342900" lvl="0" marL="457200" rtl="0">
              <a:spcBef>
                <a:spcPts val="0"/>
              </a:spcBef>
              <a:buSzPts val="1800"/>
              <a:buFont typeface="Georgia"/>
              <a:buAutoNum type="arabicPeriod"/>
            </a:pPr>
            <a:r>
              <a:rPr lang="en-US" sz="1800">
                <a:latin typeface="Georgia"/>
                <a:ea typeface="Georgia"/>
                <a:cs typeface="Georgia"/>
                <a:sym typeface="Georgia"/>
              </a:rPr>
              <a:t>Measure the </a:t>
            </a:r>
            <a:r>
              <a:rPr i="1" lang="en-US" sz="1800">
                <a:latin typeface="Georgia"/>
                <a:ea typeface="Georgia"/>
                <a:cs typeface="Georgia"/>
                <a:sym typeface="Georgia"/>
              </a:rPr>
              <a:t>accuracy</a:t>
            </a:r>
            <a:r>
              <a:rPr lang="en-US" sz="1800">
                <a:latin typeface="Georgia"/>
                <a:ea typeface="Georgia"/>
                <a:cs typeface="Georgia"/>
                <a:sym typeface="Georgia"/>
              </a:rPr>
              <a:t> of your classifier using the ratio of “total correct” over “total samples”.</a:t>
            </a:r>
          </a:p>
          <a:p>
            <a:pPr indent="-342900" lvl="0" marL="457200" rtl="0">
              <a:spcBef>
                <a:spcPts val="0"/>
              </a:spcBef>
              <a:buSzPts val="1800"/>
              <a:buFont typeface="Georgia"/>
              <a:buAutoNum type="arabicPeriod"/>
            </a:pPr>
            <a:r>
              <a:rPr lang="en-US" sz="1800">
                <a:latin typeface="Georgia"/>
                <a:ea typeface="Georgia"/>
                <a:cs typeface="Georgia"/>
                <a:sym typeface="Georgia"/>
              </a:rPr>
              <a:t>Your classifier should be able to:</a:t>
            </a:r>
          </a:p>
          <a:p>
            <a:pPr indent="-342900" lvl="1" marL="914400" rtl="0">
              <a:spcBef>
                <a:spcPts val="0"/>
              </a:spcBef>
              <a:buSzPts val="1800"/>
              <a:buFont typeface="Georgia"/>
              <a:buAutoNum type="alphaLcPeriod"/>
            </a:pPr>
            <a:r>
              <a:rPr lang="en-US" sz="1800">
                <a:latin typeface="Georgia"/>
                <a:ea typeface="Georgia"/>
                <a:cs typeface="Georgia"/>
                <a:sym typeface="Georgia"/>
              </a:rPr>
              <a:t>Get one class label 100% correct (one type of iris is easily distinguishable from the other two).</a:t>
            </a:r>
          </a:p>
          <a:p>
            <a:pPr indent="-342900" lvl="1" marL="914400" rtl="0">
              <a:spcBef>
                <a:spcPts val="0"/>
              </a:spcBef>
              <a:buSzPts val="18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i="1" lang="en-US" sz="1800">
                <a:latin typeface="Georgia"/>
                <a:ea typeface="Georgia"/>
                <a:cs typeface="Georgia"/>
                <a:sym typeface="Georgia"/>
              </a:rPr>
              <a:t>generalize</a:t>
            </a:r>
            <a:r>
              <a:rPr lang="en-US" sz="1800">
                <a:latin typeface="Georgia"/>
                <a:ea typeface="Georgia"/>
                <a:cs typeface="Georgia"/>
                <a:sym typeface="Georgia"/>
              </a:rPr>
              <a:t>).</a:t>
            </a:r>
          </a:p>
        </p:txBody>
      </p:sp>
      <p:pic>
        <p:nvPicPr>
          <p:cNvPr id="318" name="Shape 318"/>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19" name="Shape 319"/>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20" name="Shape 320"/>
          <p:cNvSpPr/>
          <p:nvPr/>
        </p:nvSpPr>
        <p:spPr>
          <a:xfrm>
            <a:off x="3052757" y="5792350"/>
            <a:ext cx="93690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Classification program for the iris dataset</a:t>
            </a:r>
          </a:p>
        </p:txBody>
      </p:sp>
      <p:sp>
        <p:nvSpPr>
          <p:cNvPr id="321" name="Shape 321"/>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322" name="Shape 322"/>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DIRECTIONS (20 minutes)</a:t>
            </a:r>
          </a:p>
        </p:txBody>
      </p:sp>
      <p:cxnSp>
        <p:nvCxnSpPr>
          <p:cNvPr id="323" name="Shape 323"/>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324" name="Shape 324"/>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BUILD A CLASSIFIER!</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p:nvPr/>
        </p:nvSpPr>
        <p:spPr>
          <a:xfrm>
            <a:off x="2961475" y="2224350"/>
            <a:ext cx="9866700" cy="5013000"/>
          </a:xfrm>
          <a:prstGeom prst="rect">
            <a:avLst/>
          </a:prstGeom>
          <a:noFill/>
          <a:ln>
            <a:noFill/>
          </a:ln>
        </p:spPr>
        <p:txBody>
          <a:bodyPr anchorCtr="0" anchor="ctr" bIns="50800" lIns="50800" rIns="50800" wrap="square" tIns="50800">
            <a:noAutofit/>
          </a:bodyPr>
          <a:lstStyle/>
          <a:p>
            <a:pPr indent="0" lvl="0" mar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p>
          <a:p>
            <a:pPr indent="0" lvl="0" mar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p>
        </p:txBody>
      </p:sp>
      <p:pic>
        <p:nvPicPr>
          <p:cNvPr id="330" name="Shape 33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1" name="Shape 331"/>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32" name="Shape 332"/>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STARTER CODE</a:t>
            </a:r>
          </a:p>
        </p:txBody>
      </p:sp>
      <p:cxnSp>
        <p:nvCxnSpPr>
          <p:cNvPr id="333" name="Shape 333"/>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334" name="Shape 334"/>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BUILD A CLASSIFIER!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Shape 33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40" name="Shape 340"/>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41" name="Shape 341"/>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STARTER CODE</a:t>
            </a:r>
          </a:p>
        </p:txBody>
      </p:sp>
      <p:cxnSp>
        <p:nvCxnSpPr>
          <p:cNvPr id="342" name="Shape 342"/>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343" name="Shape 343"/>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BUILD A CLASSIFIER!</a:t>
            </a:r>
          </a:p>
        </p:txBody>
      </p:sp>
      <p:sp>
        <p:nvSpPr>
          <p:cNvPr id="344" name="Shape 344"/>
          <p:cNvSpPr/>
          <p:nvPr/>
        </p:nvSpPr>
        <p:spPr>
          <a:xfrm>
            <a:off x="2961475" y="2224350"/>
            <a:ext cx="9866700" cy="4975800"/>
          </a:xfrm>
          <a:prstGeom prst="rect">
            <a:avLst/>
          </a:prstGeom>
          <a:noFill/>
          <a:ln>
            <a:noFill/>
          </a:ln>
        </p:spPr>
        <p:txBody>
          <a:bodyPr anchorCtr="0" anchor="ctr" bIns="50800" lIns="50800" rIns="50800" wrap="square" tIns="50800">
            <a:noAutofit/>
          </a:bodyPr>
          <a:lstStyle/>
          <a:p>
            <a:pPr indent="0" lvl="0" mar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idx="1" type="body"/>
          </p:nvPr>
        </p:nvSpPr>
        <p:spPr>
          <a:xfrm>
            <a:off x="635006" y="1940250"/>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ts val="28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indent="-256540" lvl="0" marL="203200" marR="0" rtl="0" algn="l">
              <a:lnSpc>
                <a:spcPct val="150000"/>
              </a:lnSpc>
              <a:spcBef>
                <a:spcPts val="0"/>
              </a:spcBef>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indent="-256540" lvl="0" marL="203200" marR="0" rtl="0" algn="l">
              <a:lnSpc>
                <a:spcPct val="100000"/>
              </a:lnSpc>
              <a:spcBef>
                <a:spcPts val="0"/>
              </a:spcBef>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17" name="Shape 21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 TO CLASSIFICATION</a:t>
            </a:r>
          </a:p>
        </p:txBody>
      </p:sp>
      <p:sp>
        <p:nvSpPr>
          <p:cNvPr id="218" name="Shape 218"/>
          <p:cNvSpPr txBox="1"/>
          <p:nvPr>
            <p:ph type="title"/>
          </p:nvPr>
        </p:nvSpPr>
        <p:spPr>
          <a:xfrm>
            <a:off x="635000" y="1473200"/>
            <a:ext cx="11734800" cy="711300"/>
          </a:xfrm>
          <a:prstGeom prst="rect">
            <a:avLst/>
          </a:prstGeom>
          <a:noFill/>
          <a:ln>
            <a:noFill/>
          </a:ln>
        </p:spPr>
        <p:txBody>
          <a:bodyPr anchorCtr="0" anchor="t" bIns="0" lIns="0" rIns="0" wrap="square" tIns="0">
            <a:noAutofit/>
          </a:bodyPr>
          <a:lstStyle/>
          <a:p>
            <a:pPr indent="0" lvl="0" marL="0" marR="0" rtl="0" algn="l">
              <a:lnSpc>
                <a:spcPct val="92592"/>
              </a:lnSpc>
              <a:spcBef>
                <a:spcPts val="0"/>
              </a:spcBef>
              <a:buNone/>
            </a:pPr>
            <a:r>
              <a:rPr b="1" lang="en-US" sz="5400">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Shape 349"/>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0" name="Shape 350"/>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51" name="Shape 351"/>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STARTER CODE</a:t>
            </a:r>
          </a:p>
        </p:txBody>
      </p:sp>
      <p:cxnSp>
        <p:nvCxnSpPr>
          <p:cNvPr id="352" name="Shape 352"/>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353" name="Shape 353"/>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BUILD A CLASSIFIER!</a:t>
            </a:r>
          </a:p>
        </p:txBody>
      </p:sp>
      <p:sp>
        <p:nvSpPr>
          <p:cNvPr id="354" name="Shape 354"/>
          <p:cNvSpPr/>
          <p:nvPr/>
        </p:nvSpPr>
        <p:spPr>
          <a:xfrm>
            <a:off x="2961475" y="2224350"/>
            <a:ext cx="9866700" cy="4975800"/>
          </a:xfrm>
          <a:prstGeom prst="rect">
            <a:avLst/>
          </a:prstGeom>
          <a:noFill/>
          <a:ln>
            <a:noFill/>
          </a:ln>
        </p:spPr>
        <p:txBody>
          <a:bodyPr anchorCtr="0" anchor="ctr" bIns="50800" lIns="50800" rIns="50800" wrap="square" tIns="50800">
            <a:noAutofit/>
          </a:bodyPr>
          <a:lstStyle/>
          <a:p>
            <a:pPr indent="0" lvl="0" marL="0" rtl="0">
              <a:lnSpc>
                <a:spcPct val="115000"/>
              </a:lnSpc>
              <a:spcBef>
                <a:spcPts val="0"/>
              </a:spcBef>
              <a:buNone/>
            </a:pPr>
            <a:r>
              <a:rPr lang="en-US" sz="2400">
                <a:solidFill>
                  <a:srgbClr val="969896"/>
                </a:solidFill>
                <a:highlight>
                  <a:srgbClr val="F7F7F7"/>
                </a:highlight>
                <a:latin typeface="Consolas"/>
                <a:ea typeface="Consolas"/>
                <a:cs typeface="Consolas"/>
                <a:sym typeface="Consolas"/>
              </a:rPr>
              <a:t># starter code</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p:nvPr/>
        </p:nvSpPr>
        <p:spPr>
          <a:xfrm>
            <a:off x="2961475" y="2224350"/>
            <a:ext cx="7559400" cy="2839200"/>
          </a:xfrm>
          <a:prstGeom prst="rect">
            <a:avLst/>
          </a:prstGeom>
          <a:noFill/>
          <a:ln>
            <a:noFill/>
          </a:ln>
        </p:spPr>
        <p:txBody>
          <a:bodyPr anchorCtr="0" anchor="ctr" bIns="50800" lIns="50800" rIns="50800" wrap="square" tIns="50800">
            <a:noAutofit/>
          </a:bodyPr>
          <a:lstStyle/>
          <a:p>
            <a:pPr indent="0" lvl="0" marL="0" marR="0" rtl="0" algn="l">
              <a:lnSpc>
                <a:spcPct val="100000"/>
              </a:lnSpc>
              <a:spcBef>
                <a:spcPts val="0"/>
              </a:spcBef>
              <a:spcAft>
                <a:spcPts val="0"/>
              </a:spcAft>
              <a:buNone/>
            </a:pPr>
            <a:r>
              <a:rPr lang="en-US" sz="1800">
                <a:latin typeface="Georgia"/>
                <a:ea typeface="Georgia"/>
                <a:cs typeface="Georgia"/>
                <a:sym typeface="Georgia"/>
              </a:rPr>
              <a:t>Answer the following q</a:t>
            </a:r>
            <a:r>
              <a:rPr lang="en-US" sz="1800">
                <a:latin typeface="Georgia"/>
                <a:ea typeface="Georgia"/>
                <a:cs typeface="Georgia"/>
                <a:sym typeface="Georgia"/>
              </a:rPr>
              <a:t>uestions.</a:t>
            </a:r>
          </a:p>
          <a:p>
            <a:pPr indent="0" lvl="0" marL="0" marR="0" rtl="0" algn="l">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l">
              <a:lnSpc>
                <a:spcPct val="100000"/>
              </a:lnSpc>
              <a:spcBef>
                <a:spcPts val="0"/>
              </a:spcBef>
              <a:spcAft>
                <a:spcPts val="0"/>
              </a:spcAft>
              <a:buSzPts val="1800"/>
              <a:buFont typeface="Georgia"/>
              <a:buAutoNum type="arabicPeriod"/>
            </a:pPr>
            <a:r>
              <a:rPr lang="en-US" sz="1800">
                <a:latin typeface="Georgia"/>
                <a:ea typeface="Georgia"/>
                <a:cs typeface="Georgia"/>
                <a:sym typeface="Georgia"/>
              </a:rPr>
              <a:t>How simple could the if-else classifier be while remaining  </a:t>
            </a:r>
            <a:r>
              <a:rPr i="1" lang="en-US" sz="1800">
                <a:latin typeface="Georgia"/>
                <a:ea typeface="Georgia"/>
                <a:cs typeface="Georgia"/>
                <a:sym typeface="Georgia"/>
              </a:rPr>
              <a:t>relatively</a:t>
            </a:r>
            <a:r>
              <a:rPr lang="en-US" sz="1800">
                <a:latin typeface="Georgia"/>
                <a:ea typeface="Georgia"/>
                <a:cs typeface="Georgia"/>
                <a:sym typeface="Georgia"/>
              </a:rPr>
              <a:t> accurate?</a:t>
            </a:r>
          </a:p>
          <a:p>
            <a:pPr indent="-342900" lvl="0" marL="457200" marR="0" rtl="0" algn="l">
              <a:lnSpc>
                <a:spcPct val="100000"/>
              </a:lnSpc>
              <a:spcBef>
                <a:spcPts val="0"/>
              </a:spcBef>
              <a:spcAft>
                <a:spcPts val="0"/>
              </a:spcAft>
              <a:buSzPts val="18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i="1" lang="en-US" sz="1800">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p>
          <a:p>
            <a:pPr indent="-342900" lvl="0" marL="457200" marR="0" rtl="0" algn="l">
              <a:lnSpc>
                <a:spcPct val="100000"/>
              </a:lnSpc>
              <a:spcBef>
                <a:spcPts val="0"/>
              </a:spcBef>
              <a:spcAft>
                <a:spcPts val="0"/>
              </a:spcAft>
              <a:buClr>
                <a:srgbClr val="333333"/>
              </a:buClr>
              <a:buSzPts val="18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p>
        </p:txBody>
      </p:sp>
      <p:pic>
        <p:nvPicPr>
          <p:cNvPr id="360" name="Shape 36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1" name="Shape 361"/>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62" name="Shape 362"/>
          <p:cNvSpPr/>
          <p:nvPr/>
        </p:nvSpPr>
        <p:spPr>
          <a:xfrm>
            <a:off x="3052757" y="5792350"/>
            <a:ext cx="93690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Answers to the above questions</a:t>
            </a:r>
          </a:p>
        </p:txBody>
      </p:sp>
      <p:sp>
        <p:nvSpPr>
          <p:cNvPr id="363" name="Shape 363"/>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364" name="Shape 364"/>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DIRECTIONS </a:t>
            </a:r>
          </a:p>
        </p:txBody>
      </p:sp>
      <p:cxnSp>
        <p:nvCxnSpPr>
          <p:cNvPr id="365" name="Shape 365"/>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366" name="Shape 366"/>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BUILD A CLASSIFIER!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a:t>
            </a:r>
          </a:p>
        </p:txBody>
      </p:sp>
      <p:sp>
        <p:nvSpPr>
          <p:cNvPr id="372" name="Shape 372"/>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WHAT IS K NEAREST NEIGHBORS?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b="1" lang="en-US" sz="2800">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ts val="2800"/>
              <a:buFont typeface="Georgia"/>
              <a:buChar char="‣"/>
            </a:pPr>
            <a:r>
              <a:rPr lang="en-US" sz="2800">
                <a:latin typeface="Georgia"/>
                <a:ea typeface="Georgia"/>
                <a:cs typeface="Georgia"/>
                <a:sym typeface="Georgia"/>
              </a:rPr>
              <a:t>The KNN algorithm:</a:t>
            </a:r>
          </a:p>
          <a:p>
            <a:pPr indent="-256540" lvl="1" marL="660400" marR="0" rtl="0" algn="l">
              <a:lnSpc>
                <a:spcPct val="150000"/>
              </a:lnSpc>
              <a:spcBef>
                <a:spcPts val="0"/>
              </a:spcBef>
              <a:buSzPts val="2800"/>
              <a:buFont typeface="Georgia"/>
              <a:buChar char="‣"/>
            </a:pPr>
            <a:r>
              <a:rPr lang="en-US" sz="2800">
                <a:latin typeface="Georgia"/>
                <a:ea typeface="Georgia"/>
                <a:cs typeface="Georgia"/>
                <a:sym typeface="Georgia"/>
              </a:rPr>
              <a:t>For a given point, calculate the distance to all other points.</a:t>
            </a:r>
          </a:p>
          <a:p>
            <a:pPr indent="-256540" lvl="1" marL="660400" marR="0" rtl="0" algn="l">
              <a:lnSpc>
                <a:spcPct val="150000"/>
              </a:lnSpc>
              <a:spcBef>
                <a:spcPts val="0"/>
              </a:spcBef>
              <a:buSzPts val="2800"/>
              <a:buFont typeface="Georgia"/>
              <a:buChar char="‣"/>
            </a:pPr>
            <a:r>
              <a:rPr lang="en-US" sz="2800">
                <a:latin typeface="Georgia"/>
                <a:ea typeface="Georgia"/>
                <a:cs typeface="Georgia"/>
                <a:sym typeface="Georgia"/>
              </a:rPr>
              <a:t>Given those distances, pick the </a:t>
            </a:r>
            <a:r>
              <a:rPr i="1" lang="en-US" sz="2800">
                <a:latin typeface="Georgia"/>
                <a:ea typeface="Georgia"/>
                <a:cs typeface="Georgia"/>
                <a:sym typeface="Georgia"/>
              </a:rPr>
              <a:t>k</a:t>
            </a:r>
            <a:r>
              <a:rPr lang="en-US" sz="2800">
                <a:latin typeface="Georgia"/>
                <a:ea typeface="Georgia"/>
                <a:cs typeface="Georgia"/>
                <a:sym typeface="Georgia"/>
              </a:rPr>
              <a:t> closest points.</a:t>
            </a:r>
          </a:p>
          <a:p>
            <a:pPr indent="-256540" lvl="1" marL="660400" marR="0" rtl="0" algn="l">
              <a:lnSpc>
                <a:spcPct val="150000"/>
              </a:lnSpc>
              <a:spcBef>
                <a:spcPts val="0"/>
              </a:spcBef>
              <a:buSzPts val="2800"/>
              <a:buFont typeface="Georgia"/>
              <a:buChar char="‣"/>
            </a:pPr>
            <a:r>
              <a:rPr lang="en-US" sz="2800">
                <a:latin typeface="Georgia"/>
                <a:ea typeface="Georgia"/>
                <a:cs typeface="Georgia"/>
                <a:sym typeface="Georgia"/>
              </a:rPr>
              <a:t>Calculate the probability of each class label given those points.</a:t>
            </a:r>
          </a:p>
          <a:p>
            <a:pPr indent="-256540" lvl="1" marL="660400" marR="0" rtl="0" algn="l">
              <a:lnSpc>
                <a:spcPct val="100000"/>
              </a:lnSpc>
              <a:spcBef>
                <a:spcPts val="0"/>
              </a:spcBef>
              <a:buSzPts val="2800"/>
              <a:buFont typeface="Georgia"/>
              <a:buChar char="‣"/>
            </a:pPr>
            <a:r>
              <a:rPr lang="en-US" sz="2800">
                <a:latin typeface="Georgia"/>
                <a:ea typeface="Georgia"/>
                <a:cs typeface="Georgia"/>
                <a:sym typeface="Georgia"/>
              </a:rPr>
              <a:t>The original point is classified as the class label with the largest probability (“votes”).</a:t>
            </a:r>
          </a:p>
        </p:txBody>
      </p:sp>
      <p:sp>
        <p:nvSpPr>
          <p:cNvPr id="378" name="Shape 37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K NEAREST NEIGHBORS?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ts val="28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We’re using shared traits to identify the most likely class label.</a:t>
            </a:r>
          </a:p>
        </p:txBody>
      </p:sp>
      <p:sp>
        <p:nvSpPr>
          <p:cNvPr id="384" name="Shape 38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K NEAREST NEIGHBORS?</a:t>
            </a:r>
          </a:p>
        </p:txBody>
      </p:sp>
      <p:pic>
        <p:nvPicPr>
          <p:cNvPr id="385" name="Shape 385"/>
          <p:cNvPicPr preferRelativeResize="0"/>
          <p:nvPr/>
        </p:nvPicPr>
        <p:blipFill>
          <a:blip r:embed="rId3">
            <a:alphaModFix/>
          </a:blip>
          <a:stretch>
            <a:fillRect/>
          </a:stretch>
        </p:blipFill>
        <p:spPr>
          <a:xfrm>
            <a:off x="4558025" y="3651975"/>
            <a:ext cx="3888750" cy="3467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SzPts val="28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indent="0" lvl="0" mar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ts val="28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391" name="Shape 39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K NEAREST NEIGHBORS?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p:nvPr/>
        </p:nvSpPr>
        <p:spPr>
          <a:xfrm>
            <a:off x="635000" y="736600"/>
            <a:ext cx="108165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KNOWLEDGE CHECK</a:t>
            </a:r>
          </a:p>
        </p:txBody>
      </p:sp>
      <p:pic>
        <p:nvPicPr>
          <p:cNvPr id="397" name="Shape 39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98" name="Shape 398"/>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99" name="Shape 399"/>
          <p:cNvSpPr/>
          <p:nvPr/>
        </p:nvSpPr>
        <p:spPr>
          <a:xfrm>
            <a:off x="2961475" y="2224360"/>
            <a:ext cx="7559400" cy="2496600"/>
          </a:xfrm>
          <a:prstGeom prst="rect">
            <a:avLst/>
          </a:prstGeom>
          <a:noFill/>
          <a:ln>
            <a:noFill/>
          </a:ln>
        </p:spPr>
        <p:txBody>
          <a:bodyPr anchorCtr="0" anchor="ctr" bIns="50800" lIns="50800" rIns="50800" wrap="square" tIns="50800">
            <a:noAutofit/>
          </a:bodyPr>
          <a:lstStyle/>
          <a:p>
            <a:pPr indent="-342900" lvl="0" marL="457200" rtl="0">
              <a:spcBef>
                <a:spcPts val="0"/>
              </a:spcBef>
              <a:buClr>
                <a:schemeClr val="dk1"/>
              </a:buClr>
              <a:buSzPts val="18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00" name="Shape 400"/>
          <p:cNvSpPr/>
          <p:nvPr/>
        </p:nvSpPr>
        <p:spPr>
          <a:xfrm>
            <a:off x="3052744" y="57923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Answers to the above questions</a:t>
            </a:r>
          </a:p>
        </p:txBody>
      </p:sp>
      <p:sp>
        <p:nvSpPr>
          <p:cNvPr id="401" name="Shape 401"/>
          <p:cNvSpPr/>
          <p:nvPr/>
        </p:nvSpPr>
        <p:spPr>
          <a:xfrm>
            <a:off x="2989800" y="53996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402" name="Shape 402"/>
          <p:cNvSpPr/>
          <p:nvPr/>
        </p:nvSpPr>
        <p:spPr>
          <a:xfrm>
            <a:off x="2989800" y="1776150"/>
            <a:ext cx="95763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ANSWER THE FOLLOWING QUESTIONS</a:t>
            </a:r>
          </a:p>
        </p:txBody>
      </p:sp>
      <p:cxnSp>
        <p:nvCxnSpPr>
          <p:cNvPr id="403" name="Shape 403"/>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DEMO	</a:t>
            </a:r>
          </a:p>
        </p:txBody>
      </p:sp>
      <p:sp>
        <p:nvSpPr>
          <p:cNvPr id="409" name="Shape 409"/>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KNN IN ACTION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 following code demonstrates using KNN via sklearn.</a:t>
            </a:r>
          </a:p>
          <a:p>
            <a:pPr indent="0" lvl="0" marL="0" rtl="0">
              <a:lnSpc>
                <a:spcPct val="145000"/>
              </a:lnSpc>
              <a:spcBef>
                <a:spcPts val="0"/>
              </a:spcBef>
              <a:buNone/>
            </a:pPr>
            <a:r>
              <a:t/>
            </a:r>
            <a:endParaRPr sz="1000">
              <a:solidFill>
                <a:srgbClr val="A71D5D"/>
              </a:solidFill>
              <a:highlight>
                <a:srgbClr val="F7F7F7"/>
              </a:highlight>
              <a:latin typeface="Consolas"/>
              <a:ea typeface="Consolas"/>
              <a:cs typeface="Consolas"/>
              <a:sym typeface="Consolas"/>
            </a:endParaRPr>
          </a:p>
          <a:p>
            <a:pPr indent="0" lvl="0" mar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indent="0" lvl="0" marL="0" marR="0" rtl="0" algn="l">
              <a:spcBef>
                <a:spcPts val="1000"/>
              </a:spcBef>
              <a:buNone/>
            </a:pPr>
            <a:r>
              <a:t/>
            </a:r>
            <a:endParaRPr sz="2800">
              <a:latin typeface="Georgia"/>
              <a:ea typeface="Georgia"/>
              <a:cs typeface="Georgia"/>
              <a:sym typeface="Georgia"/>
            </a:endParaRPr>
          </a:p>
        </p:txBody>
      </p:sp>
      <p:sp>
        <p:nvSpPr>
          <p:cNvPr id="415" name="Shape 41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KNN IN ACTION</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What happens if two classes get the same number of votes?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This could happen in binary classification if we use an even number for </a:t>
            </a:r>
            <a:r>
              <a:rPr i="1" lang="en-US" sz="2800">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In sklearn, it will choose the class that it first saw in the </a:t>
            </a:r>
            <a:r>
              <a:rPr i="1" lang="en-US" sz="2800">
                <a:latin typeface="Georgia"/>
                <a:ea typeface="Georgia"/>
                <a:cs typeface="Georgia"/>
                <a:sym typeface="Georgia"/>
              </a:rPr>
              <a:t>training set</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p:txBody>
      </p:sp>
      <p:sp>
        <p:nvSpPr>
          <p:cNvPr id="421" name="Shape 42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HAPPENS IN 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222" name="Shape 222"/>
        <p:cNvGrpSpPr/>
        <p:nvPr/>
      </p:nvGrpSpPr>
      <p:grpSpPr>
        <a:xfrm>
          <a:off x="0" y="0"/>
          <a:ext cx="0" cy="0"/>
          <a:chOff x="0" y="0"/>
          <a:chExt cx="0" cy="0"/>
        </a:xfrm>
      </p:grpSpPr>
      <p:sp>
        <p:nvSpPr>
          <p:cNvPr id="223" name="Shape 22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COURSE</a:t>
            </a:r>
          </a:p>
        </p:txBody>
      </p:sp>
      <p:sp>
        <p:nvSpPr>
          <p:cNvPr id="224" name="Shape 224"/>
          <p:cNvSpPr/>
          <p:nvPr/>
        </p:nvSpPr>
        <p:spPr>
          <a:xfrm>
            <a:off x="635000" y="1473200"/>
            <a:ext cx="11734800" cy="2806700"/>
          </a:xfrm>
          <a:prstGeom prst="rect">
            <a:avLst/>
          </a:prstGeom>
          <a:noFill/>
          <a:ln>
            <a:noFill/>
          </a:ln>
        </p:spPr>
        <p:txBody>
          <a:bodyPr anchorCtr="0" anchor="t" bIns="0" lIns="0" rIns="0" wrap="square" tIns="0">
            <a:noAutofit/>
          </a:bodyPr>
          <a:lstStyle/>
          <a:p>
            <a:pPr indent="0" lvl="0" marL="0" marR="0" rtl="0" algn="l">
              <a:lnSpc>
                <a:spcPct val="88333"/>
              </a:lnSpc>
              <a:spcBef>
                <a:spcPts val="0"/>
              </a:spcBef>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 could implement a </a:t>
            </a:r>
            <a:r>
              <a:rPr i="1" lang="en-US" sz="2800">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27" name="Shape 42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HAPPENS IN TIES?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Since KNN works with distance, higher dimensionality of data (i.e. more features) requires </a:t>
            </a:r>
            <a:r>
              <a:rPr i="1" lang="en-US" sz="2800">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33" name="Shape 43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HAPPENS IN HIGH DIMENSIONALITY?</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Consider two different examples:  classifying users of a  newspaper and users of a particular toothpaste.</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However, the features of a toothpaste are more narrow:  has fluoride, controls tartar, etc.</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For which problem would KNN work better?</a:t>
            </a:r>
          </a:p>
        </p:txBody>
      </p:sp>
      <p:sp>
        <p:nvSpPr>
          <p:cNvPr id="439" name="Shape 43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HAPPENS IN HIGH DIMENSIONALITY?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45" name="Shape 44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HAPPENS IN HIGH DIMENSIONALITY?</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a:t>
            </a:r>
          </a:p>
        </p:txBody>
      </p:sp>
      <p:sp>
        <p:nvSpPr>
          <p:cNvPr id="451" name="Shape 451"/>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CLASSIFICATION METRICS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Metrics for regression do </a:t>
            </a:r>
            <a:r>
              <a:rPr b="1" lang="en-US" sz="2800">
                <a:latin typeface="Georgia"/>
                <a:ea typeface="Georgia"/>
                <a:cs typeface="Georgia"/>
                <a:sym typeface="Georgia"/>
              </a:rPr>
              <a:t>not</a:t>
            </a:r>
            <a:r>
              <a:rPr lang="en-US" sz="2800">
                <a:latin typeface="Georgia"/>
                <a:ea typeface="Georgia"/>
                <a:cs typeface="Georgia"/>
                <a:sym typeface="Georgia"/>
              </a:rPr>
              <a:t> apply to classification.</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 </a:t>
            </a:r>
            <a:r>
              <a:rPr i="1" lang="en-US" sz="2800">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To do this, we’ll measure “correctness” or “incorrectness”.</a:t>
            </a:r>
          </a:p>
        </p:txBody>
      </p:sp>
      <p:sp>
        <p:nvSpPr>
          <p:cNvPr id="457" name="Shape 45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 TO CLASSIFICATION METRICS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We’ll use two primary metrics: </a:t>
            </a:r>
            <a:r>
              <a:rPr i="1" lang="en-US" sz="2800">
                <a:latin typeface="Georgia"/>
                <a:ea typeface="Georgia"/>
                <a:cs typeface="Georgia"/>
                <a:sym typeface="Georgia"/>
              </a:rPr>
              <a:t>accuracy</a:t>
            </a:r>
            <a:r>
              <a:rPr lang="en-US" sz="2800">
                <a:latin typeface="Georgia"/>
                <a:ea typeface="Georgia"/>
                <a:cs typeface="Georgia"/>
                <a:sym typeface="Georgia"/>
              </a:rPr>
              <a:t> and </a:t>
            </a:r>
            <a:r>
              <a:rPr i="1" lang="en-US" sz="2800">
                <a:latin typeface="Georgia"/>
                <a:ea typeface="Georgia"/>
                <a:cs typeface="Georgia"/>
                <a:sym typeface="Georgia"/>
              </a:rPr>
              <a:t>misclassification rate</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b="1" lang="en-US" sz="2800">
                <a:latin typeface="Georgia"/>
                <a:ea typeface="Georgia"/>
                <a:cs typeface="Georgia"/>
                <a:sym typeface="Georgia"/>
              </a:rPr>
              <a:t>Accuracy</a:t>
            </a:r>
            <a:r>
              <a:rPr lang="en-US" sz="2800">
                <a:latin typeface="Georgia"/>
                <a:ea typeface="Georgia"/>
                <a:cs typeface="Georgia"/>
                <a:sym typeface="Georgia"/>
              </a:rPr>
              <a:t> is the number of </a:t>
            </a:r>
            <a:r>
              <a:rPr i="1" lang="en-US" sz="2800">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maximize</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b="1" lang="en-US" sz="2800">
                <a:latin typeface="Georgia"/>
                <a:ea typeface="Georgia"/>
                <a:cs typeface="Georgia"/>
                <a:sym typeface="Georgia"/>
              </a:rPr>
              <a:t>Misclassification rate</a:t>
            </a:r>
            <a:r>
              <a:rPr lang="en-US" sz="2800">
                <a:latin typeface="Georgia"/>
                <a:ea typeface="Georgia"/>
                <a:cs typeface="Georgia"/>
                <a:sym typeface="Georgia"/>
              </a:rPr>
              <a:t> is the number of </a:t>
            </a:r>
            <a:r>
              <a:rPr i="1" lang="en-US" sz="2800">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minimize</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These two metrics are directly opposite of each other.</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63" name="Shape 463"/>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 TO CLASSIFICATION METRICS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b="1" lang="en-US" sz="2800">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p>
          <a:p>
            <a:pPr indent="-256540" lvl="0" marL="203200" rtl="0">
              <a:spcBef>
                <a:spcPts val="0"/>
              </a:spcBef>
              <a:buSzPts val="28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p>
        </p:txBody>
      </p:sp>
      <p:sp>
        <p:nvSpPr>
          <p:cNvPr id="469" name="Shape 46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 TO CLASSIFICATION METRICS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INDEPENDENT PRACTICE</a:t>
            </a:r>
          </a:p>
        </p:txBody>
      </p:sp>
      <p:sp>
        <p:nvSpPr>
          <p:cNvPr id="475" name="Shape 475"/>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SOLVING FOR K</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p:nvPr/>
        </p:nvSpPr>
        <p:spPr>
          <a:xfrm>
            <a:off x="2961475" y="2224350"/>
            <a:ext cx="9460200" cy="35619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One of the primary challenges of KNN is solving for k - how many neighbors do we use?</a:t>
            </a:r>
          </a:p>
          <a:p>
            <a:pPr indent="0" lvl="0" marL="0" marR="0" rtl="0" algn="l">
              <a:spcBef>
                <a:spcPts val="0"/>
              </a:spcBef>
              <a:buNone/>
            </a:pPr>
            <a:r>
              <a:t/>
            </a:r>
            <a:endParaRPr sz="1800">
              <a:latin typeface="Georgia"/>
              <a:ea typeface="Georgia"/>
              <a:cs typeface="Georgia"/>
              <a:sym typeface="Georgia"/>
            </a:endParaRPr>
          </a:p>
          <a:p>
            <a:pPr indent="0" lvl="0" marL="0" marR="0" rtl="0" algn="l">
              <a:spcBef>
                <a:spcPts val="0"/>
              </a:spcBef>
              <a:buNone/>
            </a:pPr>
            <a:r>
              <a:rPr lang="en-US" sz="1800">
                <a:latin typeface="Georgia"/>
                <a:ea typeface="Georgia"/>
                <a:cs typeface="Georgia"/>
                <a:sym typeface="Georgia"/>
              </a:rPr>
              <a:t>The </a:t>
            </a:r>
            <a:r>
              <a:rPr b="1" lang="en-US" sz="1800">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indent="0" lvl="0" marL="0" marR="0" rtl="0" algn="l">
              <a:spcBef>
                <a:spcPts val="0"/>
              </a:spcBef>
              <a:buNone/>
            </a:pPr>
            <a:r>
              <a:t/>
            </a:r>
            <a:endParaRPr sz="1800">
              <a:latin typeface="Georgia"/>
              <a:ea typeface="Georgia"/>
              <a:cs typeface="Georgia"/>
              <a:sym typeface="Georgia"/>
            </a:endParaRPr>
          </a:p>
          <a:p>
            <a:pPr indent="0" lvl="0" marL="0" marR="0" rtl="0" algn="l">
              <a:spcBef>
                <a:spcPts val="0"/>
              </a:spcBef>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p>
          <a:p>
            <a:pPr indent="0" lvl="0" marL="0" marR="0" rtl="0" algn="l">
              <a:spcBef>
                <a:spcPts val="0"/>
              </a:spcBef>
              <a:buNone/>
            </a:pPr>
            <a:r>
              <a:t/>
            </a:r>
            <a:endParaRPr sz="1800">
              <a:latin typeface="Georgia"/>
              <a:ea typeface="Georgia"/>
              <a:cs typeface="Georgia"/>
              <a:sym typeface="Georgia"/>
            </a:endParaRPr>
          </a:p>
          <a:p>
            <a:pPr indent="0" lvl="0" marL="0" marR="0" rtl="0" algn="l">
              <a:spcBef>
                <a:spcPts val="0"/>
              </a:spcBef>
              <a:buNone/>
            </a:pPr>
            <a:r>
              <a:rPr lang="en-US" sz="1800">
                <a:latin typeface="Georgia"/>
                <a:ea typeface="Georgia"/>
                <a:cs typeface="Georgia"/>
                <a:sym typeface="Georgia"/>
              </a:rPr>
              <a:t>Use the lesson 8 starter code and the iris data set to answer the following questions:</a:t>
            </a: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What is the accuracy for k=1?</a:t>
            </a: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What is the accuracy for k=n-1?</a:t>
            </a:r>
          </a:p>
          <a:p>
            <a:pPr indent="-342900" lvl="0" marL="457200" marR="0" rtl="0" algn="l">
              <a:spcBef>
                <a:spcPts val="0"/>
              </a:spcBef>
              <a:buSzPts val="1800"/>
              <a:buFont typeface="Georgia"/>
              <a:buAutoNum type="arabicPeriod"/>
            </a:pPr>
            <a:r>
              <a:rPr lang="en-US" sz="1800">
                <a:latin typeface="Georgia"/>
                <a:ea typeface="Georgia"/>
                <a:cs typeface="Georgia"/>
                <a:sym typeface="Georgia"/>
              </a:rPr>
              <a:t>Using cross validation, what value of k optimizes model accuracy.  Create a plot with </a:t>
            </a:r>
            <a:r>
              <a:rPr i="1" lang="en-US" sz="1800">
                <a:latin typeface="Georgia"/>
                <a:ea typeface="Georgia"/>
                <a:cs typeface="Georgia"/>
                <a:sym typeface="Georgia"/>
              </a:rPr>
              <a:t>k</a:t>
            </a:r>
            <a:r>
              <a:rPr lang="en-US" sz="1800">
                <a:latin typeface="Georgia"/>
                <a:ea typeface="Georgia"/>
                <a:cs typeface="Georgia"/>
                <a:sym typeface="Georgia"/>
              </a:rPr>
              <a:t> as the x-axis and </a:t>
            </a:r>
            <a:r>
              <a:rPr i="1" lang="en-US" sz="1800">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481" name="Shape 48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82" name="Shape 482"/>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83" name="Shape 483"/>
          <p:cNvSpPr/>
          <p:nvPr/>
        </p:nvSpPr>
        <p:spPr>
          <a:xfrm>
            <a:off x="3052744" y="64781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Answers to the above questions</a:t>
            </a:r>
          </a:p>
        </p:txBody>
      </p:sp>
      <p:sp>
        <p:nvSpPr>
          <p:cNvPr id="484" name="Shape 484"/>
          <p:cNvSpPr/>
          <p:nvPr/>
        </p:nvSpPr>
        <p:spPr>
          <a:xfrm>
            <a:off x="2989800" y="60854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485" name="Shape 485"/>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DIRECTIONS (35 minutes)</a:t>
            </a:r>
          </a:p>
        </p:txBody>
      </p:sp>
      <p:cxnSp>
        <p:nvCxnSpPr>
          <p:cNvPr id="486" name="Shape 48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487" name="Shape 487"/>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SOLVING FOR K</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PRE-WORK REVIEW</a:t>
            </a:r>
          </a:p>
        </p:txBody>
      </p:sp>
      <p:sp>
        <p:nvSpPr>
          <p:cNvPr id="230" name="Shape 230"/>
          <p:cNvSpPr txBox="1"/>
          <p:nvPr>
            <p:ph idx="1" type="body"/>
          </p:nvPr>
        </p:nvSpPr>
        <p:spPr>
          <a:xfrm>
            <a:off x="635006" y="958000"/>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indent="0" lvl="0" mar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indent="0" lvl="0" mar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p:nvPr/>
        </p:nvSpPr>
        <p:spPr>
          <a:xfrm>
            <a:off x="2961475" y="2224350"/>
            <a:ext cx="9460200" cy="4761900"/>
          </a:xfrm>
          <a:prstGeom prst="rect">
            <a:avLst/>
          </a:prstGeom>
          <a:noFill/>
          <a:ln>
            <a:noFill/>
          </a:ln>
        </p:spPr>
        <p:txBody>
          <a:bodyPr anchorCtr="0" anchor="ctr" bIns="50800" lIns="50800" rIns="50800" wrap="square" tIns="50800">
            <a:noAutofit/>
          </a:bodyPr>
          <a:lstStyle/>
          <a:p>
            <a:pPr indent="0" lvl="0" mar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493" name="Shape 49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94" name="Shape 494"/>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95" name="Shape 495"/>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STARTER CODE</a:t>
            </a:r>
          </a:p>
        </p:txBody>
      </p:sp>
      <p:cxnSp>
        <p:nvCxnSpPr>
          <p:cNvPr id="496" name="Shape 496"/>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497" name="Shape 497"/>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SOLVING FOR K</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p:nvPr/>
        </p:nvSpPr>
        <p:spPr>
          <a:xfrm>
            <a:off x="2961475" y="2224350"/>
            <a:ext cx="9460200" cy="35619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b="1" lang="en-US" sz="1800">
                <a:latin typeface="Georgia"/>
                <a:ea typeface="Georgia"/>
                <a:cs typeface="Georgia"/>
                <a:sym typeface="Georgia"/>
              </a:rPr>
              <a:t>Bonus Questions</a:t>
            </a:r>
            <a:r>
              <a:rPr lang="en-US" sz="1800">
                <a:latin typeface="Georgia"/>
                <a:ea typeface="Georgia"/>
                <a:cs typeface="Georgia"/>
                <a:sym typeface="Georgia"/>
              </a:rPr>
              <a:t>:</a:t>
            </a:r>
          </a:p>
          <a:p>
            <a:pPr indent="0" lvl="0" marL="0" marR="0" rtl="0" algn="l">
              <a:spcBef>
                <a:spcPts val="0"/>
              </a:spcBef>
              <a:buNone/>
            </a:pPr>
            <a:r>
              <a:t/>
            </a:r>
            <a:endParaRPr sz="1800">
              <a:latin typeface="Georgia"/>
              <a:ea typeface="Georgia"/>
              <a:cs typeface="Georgia"/>
              <a:sym typeface="Georgia"/>
            </a:endParaRP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By default, the KNN classifier in sklearn uses the </a:t>
            </a:r>
            <a:r>
              <a:rPr i="1" lang="en-US" sz="1800">
                <a:latin typeface="Georgia"/>
                <a:ea typeface="Georgia"/>
                <a:cs typeface="Georgia"/>
                <a:sym typeface="Georgia"/>
              </a:rPr>
              <a:t>Minkowski metric</a:t>
            </a:r>
            <a:r>
              <a:rPr lang="en-US" sz="1800">
                <a:latin typeface="Georgia"/>
                <a:ea typeface="Georgia"/>
                <a:cs typeface="Georgia"/>
                <a:sym typeface="Georgia"/>
              </a:rPr>
              <a:t> for distance.</a:t>
            </a: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metric work best for?</a:t>
            </a: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marR="0" rtl="0" algn="l">
              <a:spcBef>
                <a:spcPts val="0"/>
              </a:spcBef>
              <a:spcAft>
                <a:spcPts val="0"/>
              </a:spcAft>
              <a:buSzPts val="1800"/>
              <a:buFont typeface="Georgia"/>
              <a:buAutoNum type="arabicPeriod"/>
            </a:pPr>
            <a:r>
              <a:rPr lang="en-US" sz="1800">
                <a:latin typeface="Georgia"/>
                <a:ea typeface="Georgia"/>
                <a:cs typeface="Georgia"/>
                <a:sym typeface="Georgia"/>
              </a:rPr>
              <a:t>It is possible to use KNN as a regression estimator.  Determine the following:</a:t>
            </a:r>
          </a:p>
          <a:p>
            <a:pPr indent="-342900" lvl="1" marL="914400" marR="0" rtl="0" algn="l">
              <a:spcBef>
                <a:spcPts val="0"/>
              </a:spcBef>
              <a:spcAft>
                <a:spcPts val="0"/>
              </a:spcAft>
              <a:buSzPts val="1800"/>
              <a:buFont typeface="Georgia"/>
              <a:buAutoNum type="alphaLcPeriod"/>
            </a:pPr>
            <a:r>
              <a:rPr lang="en-US" sz="1800">
                <a:latin typeface="Georgia"/>
                <a:ea typeface="Georgia"/>
                <a:cs typeface="Georgia"/>
                <a:sym typeface="Georgia"/>
              </a:rPr>
              <a:t>Steps that KNN Regression would follow</a:t>
            </a:r>
          </a:p>
          <a:p>
            <a:pPr indent="-342900" lvl="1" marL="914400" marR="0" rtl="0" algn="l">
              <a:spcBef>
                <a:spcPts val="0"/>
              </a:spcBef>
              <a:buSzPts val="1800"/>
              <a:buFont typeface="Georgia"/>
              <a:buAutoNum type="alphaLcPeriod"/>
            </a:pPr>
            <a:r>
              <a:rPr lang="en-US" sz="1800">
                <a:latin typeface="Georgia"/>
                <a:ea typeface="Georgia"/>
                <a:cs typeface="Georgia"/>
                <a:sym typeface="Georgia"/>
              </a:rPr>
              <a:t>How it predicts a regression value</a:t>
            </a:r>
          </a:p>
        </p:txBody>
      </p:sp>
      <p:pic>
        <p:nvPicPr>
          <p:cNvPr id="503" name="Shape 503"/>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04" name="Shape 504"/>
          <p:cNvSpPr txBox="1"/>
          <p:nvPr/>
        </p:nvSpPr>
        <p:spPr>
          <a:xfrm>
            <a:off x="726300" y="2195300"/>
            <a:ext cx="2759700" cy="3039300"/>
          </a:xfrm>
          <a:prstGeom prst="rect">
            <a:avLst/>
          </a:prstGeom>
          <a:noFill/>
          <a:ln>
            <a:noFill/>
          </a:ln>
        </p:spPr>
        <p:txBody>
          <a:bodyPr anchorCtr="0" anchor="ctr" bIns="91425" lIns="91425" rIns="91425" wrap="square" tIns="91425">
            <a:noAutofit/>
          </a:bodyPr>
          <a:lstStyle/>
          <a:p>
            <a:pPr indent="457200" lvl="0" marL="0" rtl="0">
              <a:lnSpc>
                <a:spcPct val="120000"/>
              </a:lnSpc>
              <a:spcBef>
                <a:spcPts val="0"/>
              </a:spcBef>
              <a:buNone/>
            </a:pPr>
            <a:r>
              <a:rPr b="1" lang="en-US" sz="1100">
                <a:solidFill>
                  <a:srgbClr val="FFFFFF"/>
                </a:solidFill>
                <a:latin typeface="Oswald"/>
                <a:ea typeface="Oswald"/>
                <a:cs typeface="Oswald"/>
                <a:sym typeface="Oswald"/>
              </a:rPr>
              <a:t>EXERCISE</a:t>
            </a:r>
          </a:p>
          <a:p>
            <a:pPr indent="0" lvl="0" mar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05" name="Shape 505"/>
          <p:cNvSpPr/>
          <p:nvPr/>
        </p:nvSpPr>
        <p:spPr>
          <a:xfrm>
            <a:off x="3052744" y="6478141"/>
            <a:ext cx="4170900" cy="330300"/>
          </a:xfrm>
          <a:prstGeom prst="rect">
            <a:avLst/>
          </a:prstGeom>
          <a:noFill/>
          <a:ln>
            <a:noFill/>
          </a:ln>
        </p:spPr>
        <p:txBody>
          <a:bodyPr anchorCtr="0" anchor="ctr" bIns="50800" lIns="50800" rIns="50800" wrap="square" tIns="50800">
            <a:noAutofit/>
          </a:bodyPr>
          <a:lstStyle/>
          <a:p>
            <a:pPr indent="0" lvl="0" marL="0" marR="0" rtl="0" algn="l">
              <a:spcBef>
                <a:spcPts val="0"/>
              </a:spcBef>
              <a:buNone/>
            </a:pPr>
            <a:r>
              <a:rPr lang="en-US" sz="1800">
                <a:latin typeface="Georgia"/>
                <a:ea typeface="Georgia"/>
                <a:cs typeface="Georgia"/>
                <a:sym typeface="Georgia"/>
              </a:rPr>
              <a:t>Answers to the above questions</a:t>
            </a:r>
          </a:p>
        </p:txBody>
      </p:sp>
      <p:sp>
        <p:nvSpPr>
          <p:cNvPr id="506" name="Shape 506"/>
          <p:cNvSpPr/>
          <p:nvPr/>
        </p:nvSpPr>
        <p:spPr>
          <a:xfrm>
            <a:off x="2989800" y="6085457"/>
            <a:ext cx="37338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i="0" lang="en-US" sz="2000" u="none" cap="none" strike="noStrike">
                <a:solidFill>
                  <a:srgbClr val="000000"/>
                </a:solidFill>
                <a:latin typeface="Oswald"/>
                <a:ea typeface="Oswald"/>
                <a:cs typeface="Oswald"/>
                <a:sym typeface="Oswald"/>
              </a:rPr>
              <a:t>DELIVERABLE</a:t>
            </a:r>
          </a:p>
        </p:txBody>
      </p:sp>
      <p:sp>
        <p:nvSpPr>
          <p:cNvPr id="507" name="Shape 507"/>
          <p:cNvSpPr/>
          <p:nvPr/>
        </p:nvSpPr>
        <p:spPr>
          <a:xfrm>
            <a:off x="2989800" y="1776150"/>
            <a:ext cx="8099700" cy="254100"/>
          </a:xfrm>
          <a:prstGeom prst="rect">
            <a:avLst/>
          </a:prstGeom>
          <a:noFill/>
          <a:ln>
            <a:noFill/>
          </a:ln>
        </p:spPr>
        <p:txBody>
          <a:bodyPr anchorCtr="0" anchor="t" bIns="0" lIns="0" rIns="0" wrap="square" tIns="0">
            <a:noAutofit/>
          </a:bodyPr>
          <a:lstStyle/>
          <a:p>
            <a:pPr indent="0" lvl="0" marL="0" marR="0" rtl="0" algn="l">
              <a:spcBef>
                <a:spcPts val="0"/>
              </a:spcBef>
              <a:buNone/>
            </a:pPr>
            <a:r>
              <a:rPr b="1" lang="en-US" sz="2000">
                <a:latin typeface="Oswald"/>
                <a:ea typeface="Oswald"/>
                <a:cs typeface="Oswald"/>
                <a:sym typeface="Oswald"/>
              </a:rPr>
              <a:t>DIRECTIONS </a:t>
            </a:r>
          </a:p>
        </p:txBody>
      </p:sp>
      <p:cxnSp>
        <p:nvCxnSpPr>
          <p:cNvPr id="508" name="Shape 508"/>
          <p:cNvCxnSpPr/>
          <p:nvPr/>
        </p:nvCxnSpPr>
        <p:spPr>
          <a:xfrm rot="10800000">
            <a:off x="2497950" y="1755450"/>
            <a:ext cx="0" cy="4661100"/>
          </a:xfrm>
          <a:prstGeom prst="straightConnector1">
            <a:avLst/>
          </a:prstGeom>
          <a:noFill/>
          <a:ln cap="flat" cmpd="sng" w="9525">
            <a:solidFill>
              <a:srgbClr val="B7B7B7"/>
            </a:solidFill>
            <a:prstDash val="solid"/>
            <a:round/>
            <a:headEnd len="lg" w="lg" type="none"/>
            <a:tailEnd len="lg" w="lg" type="none"/>
          </a:ln>
        </p:spPr>
      </p:cxnSp>
      <p:sp>
        <p:nvSpPr>
          <p:cNvPr id="509" name="Shape 509"/>
          <p:cNvSpPr/>
          <p:nvPr/>
        </p:nvSpPr>
        <p:spPr>
          <a:xfrm>
            <a:off x="635000" y="736600"/>
            <a:ext cx="117867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ACTIVITY: SOLVING FOR K</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CONCLUSION</a:t>
            </a:r>
          </a:p>
        </p:txBody>
      </p:sp>
      <p:sp>
        <p:nvSpPr>
          <p:cNvPr id="515" name="Shape 515"/>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idx="1" type="body"/>
          </p:nvPr>
        </p:nvSpPr>
        <p:spPr>
          <a:xfrm>
            <a:off x="635006" y="13012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What are class labels? What does it mean to classify?</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How is a classification problem different from a regression problem?  How are they similar?</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How does the KNN algorithm work?</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What primary parameters are available for tuning a KNN estimator?</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How do you define: accuracy, misclassification?</a:t>
            </a:r>
          </a:p>
          <a:p>
            <a:pPr indent="0" lvl="0" marL="0" marR="0" rtl="0" algn="l">
              <a:spcBef>
                <a:spcPts val="1000"/>
              </a:spcBef>
              <a:buNone/>
            </a:pPr>
            <a:r>
              <a:t/>
            </a:r>
            <a:endParaRPr sz="2800">
              <a:latin typeface="Georgia"/>
              <a:ea typeface="Georgia"/>
              <a:cs typeface="Georgia"/>
              <a:sym typeface="Georgia"/>
            </a:endParaRPr>
          </a:p>
        </p:txBody>
      </p:sp>
      <p:sp>
        <p:nvSpPr>
          <p:cNvPr id="521" name="Shape 52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REVIEW</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BEFORE NEXT CLASS</a:t>
            </a:r>
          </a:p>
        </p:txBody>
      </p:sp>
      <p:sp>
        <p:nvSpPr>
          <p:cNvPr id="527" name="Shape 527"/>
          <p:cNvSpPr txBox="1"/>
          <p:nvPr>
            <p:ph idx="1" type="body"/>
          </p:nvPr>
        </p:nvSpPr>
        <p:spPr>
          <a:xfrm>
            <a:off x="632056" y="2413000"/>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Take a break</a:t>
            </a:r>
          </a:p>
          <a:p>
            <a:pPr indent="-256540" lvl="0" marL="203200" marR="0" rtl="0" algn="l">
              <a:spcBef>
                <a:spcPts val="0"/>
              </a:spcBef>
              <a:buSzPts val="2800"/>
              <a:buFont typeface="Georgia"/>
              <a:buChar char="‣"/>
            </a:pPr>
            <a:r>
              <a:rPr lang="en-US" sz="2800">
                <a:latin typeface="Georgia"/>
                <a:ea typeface="Georgia"/>
                <a:cs typeface="Georgia"/>
                <a:sym typeface="Georgia"/>
              </a:rPr>
              <a:t>Read over the material we’ve covered in class</a:t>
            </a:r>
          </a:p>
          <a:p>
            <a:pPr indent="-256540" lvl="0" marL="203200" marR="0" rtl="0" algn="l">
              <a:spcBef>
                <a:spcPts val="0"/>
              </a:spcBef>
              <a:buSzPts val="2800"/>
              <a:buFont typeface="Georgia"/>
              <a:buChar char="‣"/>
            </a:pPr>
            <a:r>
              <a:rPr lang="en-US" sz="2800" u="sng">
                <a:latin typeface="Georgia"/>
                <a:ea typeface="Georgia"/>
                <a:cs typeface="Georgia"/>
                <a:sym typeface="Georgia"/>
              </a:rPr>
              <a:t>Take a break</a:t>
            </a:r>
          </a:p>
          <a:p>
            <a:pPr indent="0" lvl="0" mar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OPENING</a:t>
            </a:r>
          </a:p>
        </p:txBody>
      </p:sp>
      <p:sp>
        <p:nvSpPr>
          <p:cNvPr id="236" name="Shape 236"/>
          <p:cNvSpPr/>
          <p:nvPr/>
        </p:nvSpPr>
        <p:spPr>
          <a:xfrm>
            <a:off x="635000" y="1473200"/>
            <a:ext cx="11734800" cy="2806700"/>
          </a:xfrm>
          <a:prstGeom prst="rect">
            <a:avLst/>
          </a:prstGeom>
          <a:noFill/>
          <a:ln>
            <a:noFill/>
          </a:ln>
        </p:spPr>
        <p:txBody>
          <a:bodyPr anchorCtr="0" anchor="t" bIns="0" lIns="0" rIns="0" wrap="square" tIns="0">
            <a:noAutofit/>
          </a:bodyPr>
          <a:lstStyle/>
          <a:p>
            <a:pPr indent="0" lvl="0" marL="0" rtl="0">
              <a:lnSpc>
                <a:spcPct val="75000"/>
              </a:lnSpc>
              <a:spcBef>
                <a:spcPts val="0"/>
              </a:spcBef>
              <a:buClr>
                <a:schemeClr val="dk1"/>
              </a:buClr>
              <a:buFont typeface="Arial"/>
              <a:buNone/>
            </a:pPr>
            <a:r>
              <a:rPr b="1" lang="en-US" sz="9600">
                <a:solidFill>
                  <a:schemeClr val="lt1"/>
                </a:solidFill>
                <a:latin typeface="Oswald"/>
                <a:ea typeface="Oswald"/>
                <a:cs typeface="Oswald"/>
                <a:sym typeface="Oswald"/>
              </a:rPr>
              <a:t>INTRO TO CLASSIFICATION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 TO CLASSIFICATION</a:t>
            </a:r>
          </a:p>
        </p:txBody>
      </p:sp>
      <p:sp>
        <p:nvSpPr>
          <p:cNvPr id="242" name="Shape 242"/>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So far, we’ve worked primarily on linear </a:t>
            </a:r>
            <a:r>
              <a:rPr lang="en-US" sz="2800">
                <a:latin typeface="Georgia"/>
                <a:ea typeface="Georgia"/>
                <a:cs typeface="Georgia"/>
                <a:sym typeface="Georgia"/>
              </a:rPr>
              <a:t>regression</a:t>
            </a:r>
            <a:r>
              <a:rPr lang="en-US" sz="2800">
                <a:latin typeface="Georgia"/>
                <a:ea typeface="Georgia"/>
                <a:cs typeface="Georgia"/>
                <a:sym typeface="Georgia"/>
              </a:rPr>
              <a:t> problems and</a:t>
            </a:r>
            <a:r>
              <a:rPr lang="en-US" sz="2800">
                <a:latin typeface="Georgia"/>
                <a:ea typeface="Georgia"/>
                <a:cs typeface="Georgia"/>
                <a:sym typeface="Georgia"/>
              </a:rPr>
              <a:t> focused on predicting a continuous set of values (ranging from -inf to inf).</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p>
          <a:p>
            <a:pPr indent="-256540" lvl="0" marL="203200" marR="0" rtl="0" algn="l">
              <a:spcBef>
                <a:spcPts val="0"/>
              </a:spcBef>
              <a:buSzPts val="28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INTRODUCTION</a:t>
            </a:r>
          </a:p>
        </p:txBody>
      </p:sp>
      <p:sp>
        <p:nvSpPr>
          <p:cNvPr id="248" name="Shape 248"/>
          <p:cNvSpPr/>
          <p:nvPr/>
        </p:nvSpPr>
        <p:spPr>
          <a:xfrm>
            <a:off x="635000" y="1473200"/>
            <a:ext cx="11734800" cy="2806800"/>
          </a:xfrm>
          <a:prstGeom prst="rect">
            <a:avLst/>
          </a:prstGeom>
          <a:noFill/>
          <a:ln>
            <a:noFill/>
          </a:ln>
        </p:spPr>
        <p:txBody>
          <a:bodyPr anchorCtr="0" anchor="t" bIns="0" lIns="0" rIns="0" wrap="square" tIns="0">
            <a:noAutofit/>
          </a:bodyPr>
          <a:lstStyle/>
          <a:p>
            <a:pPr indent="0" lvl="0" mar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None/>
            </a:pPr>
            <a:r>
              <a:rPr b="1" lang="en-US" sz="9600">
                <a:solidFill>
                  <a:srgbClr val="FFFFFF"/>
                </a:solidFill>
                <a:latin typeface="Oswald"/>
                <a:ea typeface="Oswald"/>
                <a:cs typeface="Oswald"/>
                <a:sym typeface="Oswald"/>
              </a:rPr>
              <a:t>WHAT IS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b="1" lang="en-US" sz="2800">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Many classification problems are trying to solve </a:t>
            </a:r>
            <a:r>
              <a:rPr i="1" lang="en-US" sz="2800">
                <a:latin typeface="Georgia"/>
                <a:ea typeface="Georgia"/>
                <a:cs typeface="Georgia"/>
                <a:sym typeface="Georgia"/>
              </a:rPr>
              <a:t>binary</a:t>
            </a:r>
            <a:r>
              <a:rPr lang="en-US" sz="2800">
                <a:latin typeface="Georgia"/>
                <a:ea typeface="Georgia"/>
                <a:cs typeface="Georgia"/>
                <a:sym typeface="Georgia"/>
              </a:rPr>
              <a:t> values (0 / 1).</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For example, we may be using patient data (medical history) to determine whether the patient is a smoker or not.</a:t>
            </a:r>
          </a:p>
        </p:txBody>
      </p:sp>
      <p:sp>
        <p:nvSpPr>
          <p:cNvPr id="254" name="Shape 254"/>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idx="1" type="body"/>
          </p:nvPr>
        </p:nvSpPr>
        <p:spPr>
          <a:xfrm>
            <a:off x="635006" y="1292775"/>
            <a:ext cx="11734800" cy="3810000"/>
          </a:xfrm>
          <a:prstGeom prst="rect">
            <a:avLst/>
          </a:prstGeom>
          <a:noFill/>
          <a:ln>
            <a:noFill/>
          </a:ln>
        </p:spPr>
        <p:txBody>
          <a:bodyPr anchorCtr="0" anchor="t" bIns="0" lIns="0" rIns="0" wrap="square" tIns="0">
            <a:noAutofit/>
          </a:bodyPr>
          <a:lstStyle/>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Some problems don’t appear to be binary at first glance.  However, you can boil down the response to a </a:t>
            </a:r>
            <a:r>
              <a:rPr i="1" lang="en-US" sz="2800">
                <a:latin typeface="Georgia"/>
                <a:ea typeface="Georgia"/>
                <a:cs typeface="Georgia"/>
                <a:sym typeface="Georgia"/>
              </a:rPr>
              <a:t>boolean</a:t>
            </a:r>
            <a:r>
              <a:rPr lang="en-US" sz="2800">
                <a:latin typeface="Georgia"/>
                <a:ea typeface="Georgia"/>
                <a:cs typeface="Georgia"/>
                <a:sym typeface="Georgia"/>
              </a:rPr>
              <a:t> (true/false) value.</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indent="0" lvl="0" marL="0" marR="0" rtl="0" algn="l">
              <a:spcBef>
                <a:spcPts val="0"/>
              </a:spcBef>
              <a:buNone/>
            </a:pPr>
            <a:r>
              <a:t/>
            </a:r>
            <a:endParaRPr sz="2800">
              <a:latin typeface="Georgia"/>
              <a:ea typeface="Georgia"/>
              <a:cs typeface="Georgia"/>
              <a:sym typeface="Georgia"/>
            </a:endParaRPr>
          </a:p>
          <a:p>
            <a:pPr indent="-256540" lvl="0" marL="203200" marR="0" rtl="0" algn="l">
              <a:spcBef>
                <a:spcPts val="0"/>
              </a:spcBef>
              <a:buSzPts val="2800"/>
              <a:buFont typeface="Georgia"/>
              <a:buChar char="‣"/>
            </a:pPr>
            <a:r>
              <a:rPr lang="en-US" sz="2800">
                <a:latin typeface="Georgia"/>
                <a:ea typeface="Georgia"/>
                <a:cs typeface="Georgia"/>
                <a:sym typeface="Georgia"/>
              </a:rPr>
              <a:t>This is similar to the concept                                                                                of dummy variables.</a:t>
            </a:r>
          </a:p>
        </p:txBody>
      </p:sp>
      <p:sp>
        <p:nvSpPr>
          <p:cNvPr id="260" name="Shape 260"/>
          <p:cNvSpPr/>
          <p:nvPr/>
        </p:nvSpPr>
        <p:spPr>
          <a:xfrm>
            <a:off x="635000" y="736600"/>
            <a:ext cx="11734800" cy="4317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buNone/>
            </a:pPr>
            <a:r>
              <a:rPr b="1" lang="en-US" sz="3200">
                <a:latin typeface="Oswald"/>
                <a:ea typeface="Oswald"/>
                <a:cs typeface="Oswald"/>
                <a:sym typeface="Oswald"/>
              </a:rPr>
              <a:t>WHAT IS CLASSIFICATION?</a:t>
            </a:r>
          </a:p>
        </p:txBody>
      </p:sp>
      <p:pic>
        <p:nvPicPr>
          <p:cNvPr id="261" name="Shape 261"/>
          <p:cNvPicPr preferRelativeResize="0"/>
          <p:nvPr/>
        </p:nvPicPr>
        <p:blipFill>
          <a:blip r:embed="rId3">
            <a:alphaModFix/>
          </a:blip>
          <a:stretch>
            <a:fillRect/>
          </a:stretch>
        </p:blipFill>
        <p:spPr>
          <a:xfrm>
            <a:off x="5521313" y="3467675"/>
            <a:ext cx="7077075" cy="3467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