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4"/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7302500" cx="13004800"/>
  <p:notesSz cx="6858000" cy="9144000"/>
  <p:embeddedFontLst>
    <p:embeddedFont>
      <p:font typeface="Oswald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1C67E9-E702-4763-BFCA-278C1B7ECB6C}">
  <a:tblStyle styleId="{E11C67E9-E702-4763-BFCA-278C1B7ECB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Oswald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swa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Stemming - ran / run, ride / rode, laziness / lazy (depending on stemming method)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Actors - Things that affect a change.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Actions - Things through which change is affected.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phrase structure 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NP = Noun phrase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 = Verb phrase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= Verb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 = Determiner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= Noun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1" Type="http://schemas.openxmlformats.org/officeDocument/2006/relationships/image" Target="../media/image17.png"/><Relationship Id="rId10" Type="http://schemas.openxmlformats.org/officeDocument/2006/relationships/image" Target="../media/image21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Relationship Id="rId3" Type="http://schemas.openxmlformats.org/officeDocument/2006/relationships/image" Target="../media/image30.jpg"/><Relationship Id="rId4" Type="http://schemas.openxmlformats.org/officeDocument/2006/relationships/image" Target="../media/image3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9.jpg"/><Relationship Id="rId4" Type="http://schemas.openxmlformats.org/officeDocument/2006/relationships/image" Target="../media/image2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11" Type="http://schemas.openxmlformats.org/officeDocument/2006/relationships/image" Target="../media/image36.png"/><Relationship Id="rId10" Type="http://schemas.openxmlformats.org/officeDocument/2006/relationships/image" Target="../media/image44.png"/><Relationship Id="rId9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4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Relationship Id="rId4" Type="http://schemas.openxmlformats.org/officeDocument/2006/relationships/image" Target="../media/image39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bloomberg.com/news/articles/2010-12-23/ibm-predicts-holographic-calls-air-breathing-batteries-by-2015" TargetMode="External"/><Relationship Id="rId4" Type="http://schemas.openxmlformats.org/officeDocument/2006/relationships/image" Target="../media/image4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/ or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different language conventions.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35000" y="1292775"/>
            <a:ext cx="11734800" cy="4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Nearly 25% of words in sentence contain no information (the).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L.A</a:t>
            </a:r>
            <a:r>
              <a:rPr b="1" lang="en-US" sz="2800" u="sng"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End of a sentence?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- Ambiguous word, multiple meanings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2010 - This is a word, not the number two thousand and ten.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L.A. Lakers and Boston Celtics are related concepts (“similar”).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 EXAMPLES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35003" y="1292775"/>
            <a:ext cx="586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Lemmatization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502403" y="1292775"/>
            <a:ext cx="586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Shape 4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lemmatization an objective or subjective method? Why?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37" name="Shape 53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35000" y="1292775"/>
            <a:ext cx="7219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35000" y="1292775"/>
            <a:ext cx="11734800" cy="5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Similarity: How similar is one word to another?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8" name="Shape 56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NLP techniques require pre-processing large collections of annotated text in order to learn specific language rules.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available for English and other popular languages.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tool typically requires a large amount of data and large databases of special use-cases, including language inconsistencies and slang.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Python, two popular NLP packages are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popular but not as advanced and well maintained.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modern.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be using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process some news article titles.  First load the NLP toolkit by specifying the language.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spacy.en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	nlp_toolkit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English()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toolkit has 3 pre-processing engines: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tokenizer:  to identify the word tokens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tagger:  to identify the concepts described by the words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parser:  to identify the phrases and links between different words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of these engines can be overridden with a different, specialized tool.  You can even write your own and use them in place of the defaults.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title is “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IBM Sees Holographic Calls, Air Breathing Batteries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BM Predicts Holographic Calls, Air-Breathing BatTurner" id="593" name="Shape 5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spacy to get information about this title.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nlp_toolkit(title)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(i, word)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.format(word.dep_))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.format(word.ent_type_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.format(word.lemma_))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.format(word.head.lemma_))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runs each of the individual pre-processing tools.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output will look similar to this: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nsubj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ibm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amod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output: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“IBM” is identified as an organization (ORG).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phrase: “holographic calls”.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compound noun phrase: “air breathing batteries”.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that “see” is at the root as an action “IBM” is taking.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see that “batteries” was lemmatized to “battery”.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35000" y="1301275"/>
            <a:ext cx="119940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this output to find all titles that discuss an organization.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nlp(title)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).map(references_organization)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code on the previous slide, write a function to identify titles that mention an organization (ORG) and a person (PERSON).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function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COMPLETE THE FOLLOWING TASKS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9" name="Shape 62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subtasks are very difficult, because language is complex and changes frequently.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often, we are looking for heuristics to search through large amounts of text data.  The results may not be perfect... and that’s okay!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COMMON PROBLEMS IN NLP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BREAK POINT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714500" y="1817750"/>
            <a:ext cx="113898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Oswald"/>
                <a:ea typeface="Oswald"/>
                <a:cs typeface="Oswald"/>
                <a:sym typeface="Oswald"/>
              </a:rPr>
              <a:t>TIME FOR A BREAK</a:t>
            </a:r>
            <a:endParaRPr sz="7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35000" y="1292775"/>
            <a:ext cx="11734800" cy="5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text as features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label as the target output.  This is referred to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data set.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35006" y="9003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66" name="Shape 666"/>
          <p:cNvGraphicFramePr/>
          <p:nvPr/>
        </p:nvGraphicFramePr>
        <p:xfrm>
          <a:off x="635000" y="2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{E11C67E9-E702-4763-BFCA-278C1B7ECB6C}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7" name="Shape 667"/>
          <p:cNvGraphicFramePr/>
          <p:nvPr/>
        </p:nvGraphicFramePr>
        <p:xfrm>
          <a:off x="6811100" y="2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{E11C67E9-E702-4763-BFCA-278C1B7ECB6C}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Experience with scikit-learn classifiers, specifically random forests and decision trees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Install the Python package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pip install spacy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Run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download data command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python -m spacy download en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3" name="Shape 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79" name="Shape 67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/ problems with this approach?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6" name="Shape 6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91" name="Shape 69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Scikit-learn has many pre-processing utilities that simplify tasks required to convert text into features for a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package.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 code notebook to follow along.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a column of text and creates a new dataset.  It generates a feature for every word in all of the pieces of text.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Using all of the words can be useful, but we may need to use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regularization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avoid overfitting.  Otherwise, rare words may cause the model to overfit and not generalize.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contiguous pairs of word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triples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Possible issues?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stop_words=’english’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etc).  They aren’t helpful for prediction, so they get removed.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PARAMETERS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STOP WORDS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375" y="1349050"/>
            <a:ext cx="4786050" cy="57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max_features=1000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most frequent)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binary=True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PARAMETERS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Vectorizers are like other models in scikit-learn.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create a vectorizer object with the parameters of our feature space.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vectorizer to learn the vocabulary.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x="635000" y="1301275"/>
            <a:ext cx="12088200" cy="5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`transform`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 - Returns sparse matrics)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x="635000" y="1301275"/>
            <a:ext cx="123699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build a random forest model to predict “evergreenness”.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RandomForestClassifier(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`transform`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sklearn.cross_validation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cross_val_score(model,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'roc_auc'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scores.mean()))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RANDOM FOREST PREDICTION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alternative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Term Frequency - Inverse Document Frequency (TF-IDF) representation.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TF-IDF uses the product of two intermediate values,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“the” would be 100% while “Syria” is much lower.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1" type="body"/>
          </p:nvPr>
        </p:nvSpPr>
        <p:spPr>
          <a:xfrm>
            <a:off x="635000" y="1301275"/>
            <a:ext cx="123699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good alternative to using a static set of “stop” words.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create a feature representation of the StumbleUpon titles.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6" name="Shape 7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Shape 77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3052758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81" name="Shape 78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 IN SCIKIT-LEARN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Shape 79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2961475" y="2224348"/>
            <a:ext cx="75594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text features of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with one or more feature sets from the previous random forest model.  Train this model to see if it improves AUC.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text instead of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Does this give an improvement?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instead of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Does this give an improvement?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Check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Were you able to prepare a model that uses both quantitative features and text features?  Does this model improve the AUC?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Three new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98" name="Shape 79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9" name="Shape 79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TEXT CLASSIFICATION IN SCIKIT-LEARN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the task of pulling meaning and information from text.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typically involves many subproblems including tokenization, cleaning (stemming and lemmatization), and parsing.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After we have structured our text, we can identify features for other tasks, including classification, summarization, and translation.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35000" y="958000"/>
            <a:ext cx="11734800" cy="6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BEFORE WE CONTINUE, UNDERSTAND: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914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</a:t>
            </a:r>
            <a:r>
              <a:rPr lang="en-US" sz="2800" u="sng">
                <a:latin typeface="Georgia"/>
                <a:ea typeface="Georgia"/>
                <a:cs typeface="Georgia"/>
                <a:sym typeface="Georgia"/>
              </a:rPr>
              <a:t>HEAVILY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based in the field of Linguistics (study of language).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914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Linguistics </a:t>
            </a:r>
            <a:r>
              <a:rPr lang="en-US" sz="2800" u="sng">
                <a:latin typeface="Georgia"/>
                <a:ea typeface="Georgia"/>
                <a:cs typeface="Georgia"/>
                <a:sym typeface="Georgia"/>
              </a:rPr>
              <a:t>CAN NOT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 taught in a 3 hour class.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914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goal is to get you </a:t>
            </a:r>
            <a:r>
              <a:rPr lang="en-US" sz="2800" u="sng">
                <a:latin typeface="Georgia"/>
                <a:ea typeface="Georgia"/>
                <a:cs typeface="Georgia"/>
                <a:sym typeface="Georgia"/>
              </a:rPr>
              <a:t>COMFORTABLE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with some of the concepts involved with NLP (terms, words as numbers), NOT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Linguistics.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AutoNum type="arabicPeriod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Want to get further into NLP? Read Noam Chomsky.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3" name="Shape 823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4 - TONIGHT!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 2 - Wednesday!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models that ask a series of questions.  The next question depends upon the answer to the previous question.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 models are ensembles of decision trees that are randomized in the way they are created.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3" y="41465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weak learners that are easy to overfit.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forests are strong models that are made up of a collection of decision trees.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non-linear (as opposed to logistic regression).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mostly black-boxes (no coefficients, although we do have a measure of feature importance).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can be used for classification or regression.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