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7302500" cx="13004800"/>
  <p:notesSz cx="6858000" cy="9144000"/>
  <p:embeddedFontLst>
    <p:embeddedFont>
      <p:font typeface="Oswald"/>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78BA57-28E8-4FF0-95E4-C4C21FA345F4}">
  <a:tblStyle styleId="{E578BA57-28E8-4FF0-95E4-C4C21FA345F4}"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Oswald-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swa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15/06/19/opinion/-2015-06-19-opinion-chappatte-were-backhtm.html" TargetMode="External"/><Relationship Id="rId3" Type="http://schemas.openxmlformats.org/officeDocument/2006/relationships/hyperlink" Target="https://www.nytimes.com/2015/06/19/movies/dope-a-teenage-comedy-plays-with-stereotypes.html" TargetMode="External"/><Relationship Id="rId4" Type="http://schemas.openxmlformats.org/officeDocument/2006/relationships/hyperlink" Target="https://www.nytimes.com/2015/06/04/nyregion/frick-museum-abandons-contested-renovation-plan.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4" name="Shape 47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0" name="Shape 4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7" name="Shape 48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0" name="Shape 50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6" name="Shape 50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2" name="Shape 51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33333"/>
                </a:solidFill>
                <a:highlight>
                  <a:srgbClr val="FFFFFF"/>
                </a:highlight>
                <a:latin typeface="Georgia"/>
                <a:ea typeface="Georgia"/>
                <a:cs typeface="Georgia"/>
                <a:sym typeface="Georgia"/>
              </a:rPr>
              <a:t>As an example, we run our algorithm supposing that all New York Times articles published in the last month can be represented as a combination of two topics. Under these constraints, the algorithm identifies these topics, roughly, as </a:t>
            </a:r>
            <a:r>
              <a:rPr b="1" lang="en-US" sz="1200">
                <a:solidFill>
                  <a:srgbClr val="333333"/>
                </a:solidFill>
                <a:highlight>
                  <a:srgbClr val="FFFFFF"/>
                </a:highlight>
                <a:latin typeface="Georgia"/>
                <a:ea typeface="Georgia"/>
                <a:cs typeface="Georgia"/>
                <a:sym typeface="Georgia"/>
              </a:rPr>
              <a:t>Politics</a:t>
            </a:r>
            <a:r>
              <a:rPr lang="en-US" sz="1200">
                <a:solidFill>
                  <a:srgbClr val="333333"/>
                </a:solidFill>
                <a:highlight>
                  <a:srgbClr val="FFFFFF"/>
                </a:highlight>
                <a:latin typeface="Georgia"/>
                <a:ea typeface="Georgia"/>
                <a:cs typeface="Georgia"/>
                <a:sym typeface="Georgia"/>
              </a:rPr>
              <a:t> and </a:t>
            </a:r>
            <a:r>
              <a:rPr b="1" lang="en-US" sz="1200">
                <a:solidFill>
                  <a:srgbClr val="333333"/>
                </a:solidFill>
                <a:highlight>
                  <a:srgbClr val="FFFFFF"/>
                </a:highlight>
                <a:latin typeface="Georgia"/>
                <a:ea typeface="Georgia"/>
                <a:cs typeface="Georgia"/>
                <a:sym typeface="Georgia"/>
              </a:rPr>
              <a:t>Art</a:t>
            </a:r>
            <a:r>
              <a:rPr lang="en-US" sz="1200">
                <a:solidFill>
                  <a:srgbClr val="333333"/>
                </a:solidFill>
                <a:highlight>
                  <a:srgbClr val="FFFFFF"/>
                </a:highlight>
                <a:latin typeface="Georgia"/>
                <a:ea typeface="Georgia"/>
                <a:cs typeface="Georgia"/>
                <a:sym typeface="Georgia"/>
              </a:rPr>
              <a:t>. Our algorithm finds an article, </a:t>
            </a:r>
            <a:r>
              <a:rPr lang="en-US" sz="1200" u="sng">
                <a:solidFill>
                  <a:srgbClr val="326891"/>
                </a:solidFill>
                <a:highlight>
                  <a:srgbClr val="FFFFFF"/>
                </a:highlight>
                <a:latin typeface="Georgia"/>
                <a:ea typeface="Georgia"/>
                <a:cs typeface="Georgia"/>
                <a:sym typeface="Georgia"/>
                <a:hlinkClick r:id="rId2"/>
              </a:rPr>
              <a:t>America Deepens its Footprint in Iraq Once More</a:t>
            </a:r>
            <a:r>
              <a:rPr lang="en-US" sz="1200">
                <a:solidFill>
                  <a:srgbClr val="333333"/>
                </a:solidFill>
                <a:highlight>
                  <a:srgbClr val="FFFFFF"/>
                </a:highlight>
                <a:latin typeface="Georgia"/>
                <a:ea typeface="Georgia"/>
                <a:cs typeface="Georgia"/>
                <a:sym typeface="Georgia"/>
              </a:rPr>
              <a:t>, as 100% </a:t>
            </a:r>
            <a:r>
              <a:rPr b="1" lang="en-US" sz="1200">
                <a:solidFill>
                  <a:srgbClr val="333333"/>
                </a:solidFill>
                <a:highlight>
                  <a:srgbClr val="FFFFFF"/>
                </a:highlight>
                <a:latin typeface="Georgia"/>
                <a:ea typeface="Georgia"/>
                <a:cs typeface="Georgia"/>
                <a:sym typeface="Georgia"/>
              </a:rPr>
              <a:t>Politics</a:t>
            </a:r>
            <a:r>
              <a:rPr lang="en-US" sz="1200">
                <a:solidFill>
                  <a:srgbClr val="333333"/>
                </a:solidFill>
                <a:highlight>
                  <a:srgbClr val="FFFFFF"/>
                </a:highlight>
                <a:latin typeface="Georgia"/>
                <a:ea typeface="Georgia"/>
                <a:cs typeface="Georgia"/>
                <a:sym typeface="Georgia"/>
              </a:rPr>
              <a:t>, and a </a:t>
            </a:r>
            <a:r>
              <a:rPr lang="en-US" sz="1200" u="sng">
                <a:solidFill>
                  <a:srgbClr val="326891"/>
                </a:solidFill>
                <a:highlight>
                  <a:srgbClr val="FFFFFF"/>
                </a:highlight>
                <a:latin typeface="Georgia"/>
                <a:ea typeface="Georgia"/>
                <a:cs typeface="Georgia"/>
                <a:sym typeface="Georgia"/>
                <a:hlinkClick r:id="rId3"/>
              </a:rPr>
              <a:t>film review</a:t>
            </a:r>
            <a:r>
              <a:rPr lang="en-US" sz="1200">
                <a:solidFill>
                  <a:srgbClr val="333333"/>
                </a:solidFill>
                <a:highlight>
                  <a:srgbClr val="FFFFFF"/>
                </a:highlight>
                <a:latin typeface="Georgia"/>
                <a:ea typeface="Georgia"/>
                <a:cs typeface="Georgia"/>
                <a:sym typeface="Georgia"/>
              </a:rPr>
              <a:t> by A.O. Scott as 100% </a:t>
            </a:r>
            <a:r>
              <a:rPr b="1" lang="en-US" sz="1200">
                <a:solidFill>
                  <a:srgbClr val="333333"/>
                </a:solidFill>
                <a:highlight>
                  <a:srgbClr val="FFFFFF"/>
                </a:highlight>
                <a:latin typeface="Georgia"/>
                <a:ea typeface="Georgia"/>
                <a:cs typeface="Georgia"/>
                <a:sym typeface="Georgia"/>
              </a:rPr>
              <a:t>Art</a:t>
            </a:r>
            <a:r>
              <a:rPr lang="en-US" sz="1200">
                <a:solidFill>
                  <a:srgbClr val="333333"/>
                </a:solidFill>
                <a:highlight>
                  <a:srgbClr val="FFFFFF"/>
                </a:highlight>
                <a:latin typeface="Georgia"/>
                <a:ea typeface="Georgia"/>
                <a:cs typeface="Georgia"/>
                <a:sym typeface="Georgia"/>
              </a:rPr>
              <a:t>. It labels mixtures, too; for example, an article about art politics, </a:t>
            </a:r>
            <a:r>
              <a:rPr lang="en-US" sz="1200" u="sng">
                <a:solidFill>
                  <a:srgbClr val="326891"/>
                </a:solidFill>
                <a:highlight>
                  <a:srgbClr val="FFFFFF"/>
                </a:highlight>
                <a:latin typeface="Georgia"/>
                <a:ea typeface="Georgia"/>
                <a:cs typeface="Georgia"/>
                <a:sym typeface="Georgia"/>
                <a:hlinkClick r:id="rId4"/>
              </a:rPr>
              <a:t>Frick Museum Abandons Contested Renovation Plan</a:t>
            </a:r>
            <a:r>
              <a:rPr lang="en-US" sz="1200">
                <a:solidFill>
                  <a:srgbClr val="333333"/>
                </a:solidFill>
                <a:highlight>
                  <a:srgbClr val="FFFFFF"/>
                </a:highlight>
                <a:latin typeface="Georgia"/>
                <a:ea typeface="Georgia"/>
                <a:cs typeface="Georgia"/>
                <a:sym typeface="Georgia"/>
              </a:rPr>
              <a:t>, is labeled 50% </a:t>
            </a:r>
            <a:r>
              <a:rPr b="1" lang="en-US" sz="1200">
                <a:solidFill>
                  <a:srgbClr val="333333"/>
                </a:solidFill>
                <a:highlight>
                  <a:srgbClr val="FFFFFF"/>
                </a:highlight>
                <a:latin typeface="Georgia"/>
                <a:ea typeface="Georgia"/>
                <a:cs typeface="Georgia"/>
                <a:sym typeface="Georgia"/>
              </a:rPr>
              <a:t>Politics</a:t>
            </a:r>
            <a:r>
              <a:rPr lang="en-US" sz="1200">
                <a:solidFill>
                  <a:srgbClr val="333333"/>
                </a:solidFill>
                <a:highlight>
                  <a:srgbClr val="FFFFFF"/>
                </a:highlight>
                <a:latin typeface="Georgia"/>
                <a:ea typeface="Georgia"/>
                <a:cs typeface="Georgia"/>
                <a:sym typeface="Georgia"/>
              </a:rPr>
              <a:t>, 50% </a:t>
            </a:r>
            <a:r>
              <a:rPr b="1" lang="en-US" sz="1200">
                <a:solidFill>
                  <a:srgbClr val="333333"/>
                </a:solidFill>
                <a:highlight>
                  <a:srgbClr val="FFFFFF"/>
                </a:highlight>
                <a:latin typeface="Georgia"/>
                <a:ea typeface="Georgia"/>
                <a:cs typeface="Georgia"/>
                <a:sym typeface="Georgia"/>
              </a:rPr>
              <a:t>Art</a:t>
            </a:r>
            <a:r>
              <a:rPr lang="en-US" sz="1200">
                <a:solidFill>
                  <a:srgbClr val="333333"/>
                </a:solidFill>
                <a:highlight>
                  <a:srgbClr val="FFFFFF"/>
                </a:highlight>
                <a:latin typeface="Georgia"/>
                <a:ea typeface="Georgia"/>
                <a:cs typeface="Georgia"/>
                <a:sym typeface="Georgia"/>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6" name="Shape 41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1" name="Shape 53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7" name="Shape 53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3" name="Shape 54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9" name="Shape 54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8" name="Shape 55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4" name="Shape 56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0" name="Shape 57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6" name="Shape 57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2" name="Shape 58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8" name="Shape 58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4" name="Shape 59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1" name="Shape 60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7" name="Shape 60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3" name="Shape 61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9" name="Shape 61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26" name="Shape 6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2" name="Shape 63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8" name="Shape 6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4" name="Shape 64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9" name="Shape 42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6" name="Shape 65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2" name="Shape 66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8" name="Shape 66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4" name="Shape 67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0" name="Shape 6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Shape 69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98" name="Shape 6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04" name="Shape 7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0" name="Shape 71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6" name="Shape 71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5" name="Shape 43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Where D = 1, all observations are present to make an assessment. </a:t>
            </a:r>
            <a:endParaRPr/>
          </a:p>
          <a:p>
            <a:pPr indent="0" lvl="0" marL="0" marR="0" rtl="0" algn="l">
              <a:spcBef>
                <a:spcPts val="0"/>
              </a:spcBef>
              <a:spcAft>
                <a:spcPts val="0"/>
              </a:spcAft>
              <a:buNone/>
            </a:pPr>
            <a:r>
              <a:rPr lang="en-US"/>
              <a:t>Where D &gt; 1, observations become more sparse in the variable space with the formula N * 1 / 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2" name="Shape 72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8" name="Shape 72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4" name="Shape 73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1" name="Shape 74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US"/>
              <a:t>Linearity and variance as an adjunct to information</a:t>
            </a:r>
            <a:endParaRPr/>
          </a:p>
          <a:p>
            <a:pPr indent="-317500" lvl="0" marL="457200" rtl="0">
              <a:spcBef>
                <a:spcPts val="0"/>
              </a:spcBef>
              <a:spcAft>
                <a:spcPts val="0"/>
              </a:spcAft>
              <a:buSzPts val="1400"/>
              <a:buAutoNum type="arabicPeriod"/>
            </a:pPr>
            <a:r>
              <a:rPr lang="en-US"/>
              <a:t>Increase signal, decrease dimensions</a:t>
            </a:r>
            <a:endParaRPr/>
          </a:p>
          <a:p>
            <a:pPr indent="-317500" lvl="0" marL="457200" rtl="0">
              <a:spcBef>
                <a:spcPts val="0"/>
              </a:spcBef>
              <a:spcAft>
                <a:spcPts val="0"/>
              </a:spcAft>
              <a:buSzPts val="1400"/>
              <a:buAutoNum type="arabicPeriod"/>
            </a:pPr>
            <a:r>
              <a:rPr lang="en-US"/>
              <a:t>Vector from original data to variance. The amount of variance explained.</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Shape 7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9" name="Shape 75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5" name="Shape 76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Shape 7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71" name="Shape 77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83" name="Shape 7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9" name="Shape 78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1" name="Shape 44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Shape 79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95" name="Shape 7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1" name="Shape 80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1.jpg"/><Relationship Id="rId4"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 Id="rId4" Type="http://schemas.openxmlformats.org/officeDocument/2006/relationships/image" Target="../media/image34.png"/><Relationship Id="rId11" Type="http://schemas.openxmlformats.org/officeDocument/2006/relationships/image" Target="../media/image6.png"/><Relationship Id="rId10"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9.jpg"/><Relationship Id="rId4" Type="http://schemas.openxmlformats.org/officeDocument/2006/relationships/image" Target="../media/image1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3.jpg"/><Relationship Id="rId4" Type="http://schemas.openxmlformats.org/officeDocument/2006/relationships/image" Target="../media/image2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31.png"/><Relationship Id="rId4" Type="http://schemas.openxmlformats.org/officeDocument/2006/relationships/image" Target="../media/image35.png"/><Relationship Id="rId11" Type="http://schemas.openxmlformats.org/officeDocument/2006/relationships/image" Target="../media/image48.png"/><Relationship Id="rId10" Type="http://schemas.openxmlformats.org/officeDocument/2006/relationships/image" Target="../media/image37.png"/><Relationship Id="rId9" Type="http://schemas.openxmlformats.org/officeDocument/2006/relationships/image" Target="../media/image33.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4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0.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40.jpg"/><Relationship Id="rId4" Type="http://schemas.openxmlformats.org/officeDocument/2006/relationships/image" Target="../media/image38.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spcFirstLastPara="1" rIns="91425" wrap="square" tIns="91425">
            <a:noAutofit/>
          </a:bodyPr>
          <a:lstStyle/>
          <a:p>
            <a:pPr indent="-88900" lvl="0" marL="0" marR="0" rtl="0" algn="r">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
        <p:nvSpPr>
          <p:cNvPr id="205" name="Shape 20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221" name="Shape 22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300"/>
          </a:xfrm>
          <a:prstGeom prst="straightConnector1">
            <a:avLst/>
          </a:prstGeom>
          <a:noFill/>
          <a:ln>
            <a:noFill/>
          </a:ln>
        </p:spPr>
      </p:cxnSp>
      <p:cxnSp>
        <p:nvCxnSpPr>
          <p:cNvPr id="229" name="Shape 229"/>
          <p:cNvCxnSpPr/>
          <p:nvPr/>
        </p:nvCxnSpPr>
        <p:spPr>
          <a:xfrm flipH="1" rot="10800000">
            <a:off x="4622800" y="2781001"/>
            <a:ext cx="7742700" cy="300"/>
          </a:xfrm>
          <a:prstGeom prst="straightConnector1">
            <a:avLst/>
          </a:prstGeom>
          <a:noFill/>
          <a:ln>
            <a:noFill/>
          </a:ln>
        </p:spPr>
      </p:cxnSp>
      <p:cxnSp>
        <p:nvCxnSpPr>
          <p:cNvPr id="230" name="Shape 230"/>
          <p:cNvCxnSpPr/>
          <p:nvPr/>
        </p:nvCxnSpPr>
        <p:spPr>
          <a:xfrm flipH="1" rot="10800000">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300"/>
          </a:xfrm>
          <a:prstGeom prst="straightConnector1">
            <a:avLst/>
          </a:prstGeom>
          <a:noFill/>
          <a:ln>
            <a:noFill/>
          </a:ln>
        </p:spPr>
      </p:cxnSp>
      <p:cxnSp>
        <p:nvCxnSpPr>
          <p:cNvPr id="240" name="Shape 240"/>
          <p:cNvCxnSpPr/>
          <p:nvPr/>
        </p:nvCxnSpPr>
        <p:spPr>
          <a:xfrm flipH="1" rot="10800000">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6" name="Shape 266"/>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18" name="Shape 318"/>
          <p:cNvCxnSpPr/>
          <p:nvPr/>
        </p:nvCxnSpPr>
        <p:spPr>
          <a:xfrm flipH="1" rot="10800000">
            <a:off x="3911600" y="3243397"/>
            <a:ext cx="3735000" cy="300"/>
          </a:xfrm>
          <a:prstGeom prst="straightConnector1">
            <a:avLst/>
          </a:prstGeom>
          <a:noFill/>
          <a:ln>
            <a:noFill/>
          </a:ln>
        </p:spPr>
      </p:cxnSp>
      <p:cxnSp>
        <p:nvCxnSpPr>
          <p:cNvPr id="319" name="Shape 319"/>
          <p:cNvCxnSpPr/>
          <p:nvPr/>
        </p:nvCxnSpPr>
        <p:spPr>
          <a:xfrm flipH="1" rot="10800000">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322" name="Shape 322"/>
          <p:cNvCxnSpPr/>
          <p:nvPr/>
        </p:nvCxnSpPr>
        <p:spPr>
          <a:xfrm flipH="1" rot="10800000">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28" name="Shape 328"/>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32" name="Shape 332"/>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300"/>
          </a:xfrm>
          <a:prstGeom prst="straightConnector1">
            <a:avLst/>
          </a:prstGeom>
          <a:noFill/>
          <a:ln>
            <a:noFill/>
          </a:ln>
        </p:spPr>
      </p:cxnSp>
      <p:cxnSp>
        <p:nvCxnSpPr>
          <p:cNvPr id="345" name="Shape 345"/>
          <p:cNvCxnSpPr/>
          <p:nvPr/>
        </p:nvCxnSpPr>
        <p:spPr>
          <a:xfrm flipH="1" rot="10800000">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348" name="Shape 348"/>
          <p:cNvSpPr txBox="1"/>
          <p:nvPr>
            <p:ph idx="12" type="sldNum"/>
          </p:nvPr>
        </p:nvSpPr>
        <p:spPr>
          <a:xfrm>
            <a:off x="12014200" y="739139"/>
            <a:ext cx="3459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352" name="Shape 352"/>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8" name="Shape 358"/>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64" name="Shape 364"/>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70" name="Shape 37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9" name="Shape 379"/>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80" name="Shape 38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84" name="Shape 384"/>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385" name="Shape 385"/>
          <p:cNvSpPr txBox="1"/>
          <p:nvPr>
            <p:ph idx="12" type="sldNum"/>
          </p:nvPr>
        </p:nvSpPr>
        <p:spPr>
          <a:xfrm>
            <a:off x="12030450" y="739139"/>
            <a:ext cx="345900" cy="426600"/>
          </a:xfrm>
          <a:prstGeom prst="rect">
            <a:avLst/>
          </a:prstGeom>
          <a:noFill/>
          <a:ln>
            <a:noFill/>
          </a:ln>
        </p:spPr>
        <p:txBody>
          <a:bodyPr anchorCtr="0" anchor="ctr" bIns="91425" lIns="91425" spcFirstLastPara="1" rIns="91425" wrap="square" tIns="91425">
            <a:noAutofit/>
          </a:bodyPr>
          <a:lstStyle/>
          <a:p>
            <a:pPr indent="-88900" lvl="0" marL="0" marR="0" rtl="0" algn="r">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407" name="Shape 407"/>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2.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211" name="Shape 21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1.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open.blogs.nytimes.com/2015/08/11/building-the-next-new-york-times-recommendation-engine/?_r=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radimrehurek.com/gensim/index.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leverowl.uk/2016/02/06/curse-of-dimensionality-explained/"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7.xml"/><Relationship Id="rId3"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p:nvPr/>
        </p:nvSpPr>
        <p:spPr>
          <a:xfrm>
            <a:off x="635000" y="1422400"/>
            <a:ext cx="11734800" cy="56739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600">
                <a:solidFill>
                  <a:schemeClr val="lt1"/>
                </a:solidFill>
                <a:latin typeface="Oswald"/>
                <a:ea typeface="Oswald"/>
                <a:cs typeface="Oswald"/>
                <a:sym typeface="Oswald"/>
              </a:rPr>
              <a:t>DIMENSIONALITY REDUCTION, </a:t>
            </a:r>
            <a:r>
              <a:rPr b="1" lang="en-US" sz="9600">
                <a:solidFill>
                  <a:srgbClr val="FFFFFF"/>
                </a:solidFill>
                <a:latin typeface="Oswald"/>
                <a:ea typeface="Oswald"/>
                <a:cs typeface="Oswald"/>
                <a:sym typeface="Oswald"/>
              </a:rPr>
              <a:t>LATENT VARIABLE MODELS AND PCA</a:t>
            </a:r>
            <a:endParaRPr sz="96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469" name="Shape 469"/>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Tokenization:   </a:t>
            </a:r>
            <a:endParaRPr sz="2800">
              <a:latin typeface="Georgia"/>
              <a:ea typeface="Georgia"/>
              <a:cs typeface="Georgia"/>
              <a:sym typeface="Georgia"/>
            </a:endParaRPr>
          </a:p>
          <a:p>
            <a:pPr indent="-256539" lvl="2" marL="1117600" marR="0" rtl="0" algn="l">
              <a:lnSpc>
                <a:spcPct val="115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John hit the ball → [John, hit, the, ball]</a:t>
            </a:r>
            <a:endParaRPr sz="2800">
              <a:solidFill>
                <a:schemeClr val="dk1"/>
              </a:solidFill>
              <a:latin typeface="Georgia"/>
              <a:ea typeface="Georgia"/>
              <a:cs typeface="Georgia"/>
              <a:sym typeface="Georgia"/>
            </a:endParaRPr>
          </a:p>
          <a:p>
            <a:pPr indent="-256539" lvl="2" marL="1117600" marR="0" rtl="0" algn="l">
              <a:lnSpc>
                <a:spcPct val="115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Where did you go → [Where, did, you, go]</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Stemming or lemmatization:  shouted → shout, better → good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Parsing and tagging:  </a:t>
            </a:r>
            <a:endParaRPr sz="2800">
              <a:latin typeface="Georgia"/>
              <a:ea typeface="Georgia"/>
              <a:cs typeface="Georgia"/>
              <a:sym typeface="Georgia"/>
            </a:endParaRPr>
          </a:p>
        </p:txBody>
      </p:sp>
      <p:pic>
        <p:nvPicPr>
          <p:cNvPr id="470" name="Shape 470"/>
          <p:cNvPicPr preferRelativeResize="0"/>
          <p:nvPr/>
        </p:nvPicPr>
        <p:blipFill>
          <a:blip r:embed="rId3">
            <a:alphaModFix/>
          </a:blip>
          <a:stretch>
            <a:fillRect/>
          </a:stretch>
        </p:blipFill>
        <p:spPr>
          <a:xfrm>
            <a:off x="4895100" y="4661516"/>
            <a:ext cx="2420016" cy="2391405"/>
          </a:xfrm>
          <a:prstGeom prst="rect">
            <a:avLst/>
          </a:prstGeom>
          <a:noFill/>
          <a:ln>
            <a:noFill/>
          </a:ln>
        </p:spPr>
      </p:pic>
      <p:pic>
        <p:nvPicPr>
          <p:cNvPr id="471" name="Shape 471"/>
          <p:cNvPicPr preferRelativeResize="0"/>
          <p:nvPr/>
        </p:nvPicPr>
        <p:blipFill>
          <a:blip r:embed="rId4">
            <a:alphaModFix/>
          </a:blip>
          <a:stretch>
            <a:fillRect/>
          </a:stretch>
        </p:blipFill>
        <p:spPr>
          <a:xfrm>
            <a:off x="8056841" y="4382349"/>
            <a:ext cx="2589435" cy="288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477" name="Shape 477"/>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i="1" lang="en-US" sz="2800">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b="1" lang="en-US" sz="2800">
                <a:latin typeface="Georgia"/>
                <a:ea typeface="Georgia"/>
                <a:cs typeface="Georgia"/>
                <a:sym typeface="Georgia"/>
              </a:rPr>
              <a:t>how</a:t>
            </a:r>
            <a:r>
              <a:rPr lang="en-US" sz="2800">
                <a:latin typeface="Georgia"/>
                <a:ea typeface="Georgia"/>
                <a:cs typeface="Georgia"/>
                <a:sym typeface="Georgia"/>
              </a:rPr>
              <a:t> the words are used.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We’ll use </a:t>
            </a:r>
            <a:r>
              <a:rPr i="1" lang="en-US" sz="2800">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idx="1" type="body"/>
          </p:nvPr>
        </p:nvSpPr>
        <p:spPr>
          <a:xfrm>
            <a:off x="466853" y="1292775"/>
            <a:ext cx="5865300" cy="38100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b="1" lang="en-US" sz="2800">
                <a:latin typeface="Georgia"/>
                <a:ea typeface="Georgia"/>
                <a:cs typeface="Georgia"/>
                <a:sym typeface="Georgia"/>
              </a:rPr>
              <a:t>Traditional NLP Models</a:t>
            </a:r>
            <a:endParaRPr b="1"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Focused on theoretical understanding of language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Tries to learn the rules of a particular language</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Preprogrammed set of rules</a:t>
            </a:r>
            <a:endParaRPr sz="2800">
              <a:latin typeface="Georgia"/>
              <a:ea typeface="Georgia"/>
              <a:cs typeface="Georgia"/>
              <a:sym typeface="Georgia"/>
            </a:endParaRPr>
          </a:p>
        </p:txBody>
      </p:sp>
      <p:sp>
        <p:nvSpPr>
          <p:cNvPr id="483" name="Shape 48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484" name="Shape 484"/>
          <p:cNvSpPr txBox="1"/>
          <p:nvPr>
            <p:ph idx="1" type="body"/>
          </p:nvPr>
        </p:nvSpPr>
        <p:spPr>
          <a:xfrm>
            <a:off x="6746778" y="1292775"/>
            <a:ext cx="5865300" cy="38100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b="1" lang="en-US" sz="2800">
                <a:latin typeface="Georgia"/>
                <a:ea typeface="Georgia"/>
                <a:cs typeface="Georgia"/>
                <a:sym typeface="Georgia"/>
              </a:rPr>
              <a:t>Latent Variable Models</a:t>
            </a:r>
            <a:endParaRPr b="1"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Focused on how the language is actually used in practice</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Infers meaning from how words are used together</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Uses unsupervised learning to discover patterns or structure</a:t>
            </a:r>
            <a:endParaRPr sz="28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idx="1" type="body"/>
          </p:nvPr>
        </p:nvSpPr>
        <p:spPr>
          <a:xfrm>
            <a:off x="466853" y="1292775"/>
            <a:ext cx="5865300" cy="38100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b="1" lang="en-US" sz="2800">
                <a:latin typeface="Georgia"/>
                <a:ea typeface="Georgia"/>
                <a:cs typeface="Georgia"/>
                <a:sym typeface="Georgia"/>
              </a:rPr>
              <a:t>Traditional NLP Models</a:t>
            </a:r>
            <a:endParaRPr b="1"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‘bad’ and ‘badly’ are related because they share a common root.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‘Python’ and ‘C++’ are both programming languages because </a:t>
            </a:r>
            <a:br>
              <a:rPr lang="en-US" sz="2800">
                <a:latin typeface="Georgia"/>
                <a:ea typeface="Georgia"/>
                <a:cs typeface="Georgia"/>
                <a:sym typeface="Georgia"/>
              </a:rPr>
            </a:br>
            <a:r>
              <a:rPr lang="en-US" sz="2800">
                <a:latin typeface="Georgia"/>
                <a:ea typeface="Georgia"/>
                <a:cs typeface="Georgia"/>
                <a:sym typeface="Georgia"/>
              </a:rPr>
              <a:t>they are often a noun preceded by </a:t>
            </a:r>
            <a:br>
              <a:rPr lang="en-US" sz="2800">
                <a:latin typeface="Georgia"/>
                <a:ea typeface="Georgia"/>
                <a:cs typeface="Georgia"/>
                <a:sym typeface="Georgia"/>
              </a:rPr>
            </a:br>
            <a:r>
              <a:rPr lang="en-US" sz="2800">
                <a:latin typeface="Georgia"/>
                <a:ea typeface="Georgia"/>
                <a:cs typeface="Georgia"/>
                <a:sym typeface="Georgia"/>
              </a:rPr>
              <a:t>the verb ‘program’ or ‘code’.</a:t>
            </a:r>
            <a:endParaRPr sz="2800">
              <a:latin typeface="Georgia"/>
              <a:ea typeface="Georgia"/>
              <a:cs typeface="Georgia"/>
              <a:sym typeface="Georgia"/>
            </a:endParaRPr>
          </a:p>
        </p:txBody>
      </p:sp>
      <p:sp>
        <p:nvSpPr>
          <p:cNvPr id="490" name="Shape 49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491" name="Shape 491"/>
          <p:cNvSpPr txBox="1"/>
          <p:nvPr>
            <p:ph idx="1" type="body"/>
          </p:nvPr>
        </p:nvSpPr>
        <p:spPr>
          <a:xfrm>
            <a:off x="6746778" y="1292775"/>
            <a:ext cx="5865300" cy="38100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b="1" lang="en-US" sz="2800">
                <a:latin typeface="Georgia"/>
                <a:ea typeface="Georgia"/>
                <a:cs typeface="Georgia"/>
                <a:sym typeface="Georgia"/>
              </a:rPr>
              <a:t>Latent Variable Models</a:t>
            </a:r>
            <a:endParaRPr b="1"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‘bad’ and ‘badly’ are related because they are used the same way or near the same words.</a:t>
            </a:r>
            <a:endParaRPr sz="2800">
              <a:latin typeface="Georgia"/>
              <a:ea typeface="Georgia"/>
              <a:cs typeface="Georgia"/>
              <a:sym typeface="Georgia"/>
            </a:endParaRPr>
          </a:p>
          <a:p>
            <a:pPr indent="0" lvl="0" marL="0" marR="0" rtl="0" algn="ctr">
              <a:spcBef>
                <a:spcPts val="0"/>
              </a:spcBef>
              <a:spcAft>
                <a:spcPts val="0"/>
              </a:spcAft>
              <a:buNone/>
            </a:pPr>
            <a:r>
              <a:t/>
            </a:r>
            <a:endParaRPr sz="2800">
              <a:latin typeface="Georgia"/>
              <a:ea typeface="Georgia"/>
              <a:cs typeface="Georgia"/>
              <a:sym typeface="Georgia"/>
            </a:endParaRPr>
          </a:p>
          <a:p>
            <a:pPr indent="0" lvl="0" marL="0" marR="0" rtl="0" algn="ctr">
              <a:spcBef>
                <a:spcPts val="0"/>
              </a:spcBef>
              <a:spcAft>
                <a:spcPts val="0"/>
              </a:spcAft>
              <a:buNone/>
            </a:pPr>
            <a:r>
              <a:rPr lang="en-US" sz="2800">
                <a:latin typeface="Georgia"/>
                <a:ea typeface="Georgia"/>
                <a:cs typeface="Georgia"/>
                <a:sym typeface="Georgia"/>
              </a:rPr>
              <a:t>‘Python’ and ‘C++’ are both programming languages because they are often used in the same context.</a:t>
            </a:r>
            <a:endParaRPr sz="2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497" name="Shape 497"/>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LATENT VARIABLE MODELS</a:t>
            </a:r>
            <a:endParaRPr sz="96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503" name="Shape 50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i="1" lang="en-US" sz="2800">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a:t>
            </a:r>
            <a:r>
              <a:rPr b="1" lang="en-US" sz="2800">
                <a:latin typeface="Georgia"/>
                <a:ea typeface="Georgia"/>
                <a:cs typeface="Georgia"/>
                <a:sym typeface="Georgia"/>
              </a:rPr>
              <a:t>hidden, underlying structure</a:t>
            </a:r>
            <a:r>
              <a:rPr lang="en-US" sz="2800">
                <a:latin typeface="Georgia"/>
                <a:ea typeface="Georgia"/>
                <a:cs typeface="Georgia"/>
                <a:sym typeface="Georgia"/>
              </a:rPr>
              <a:t> that we can’t see, and which we’d like to learn.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These hidden, underlying structures are the </a:t>
            </a:r>
            <a:r>
              <a:rPr i="1" lang="en-US" sz="2800">
                <a:latin typeface="Georgia"/>
                <a:ea typeface="Georgia"/>
                <a:cs typeface="Georgia"/>
                <a:sym typeface="Georgia"/>
              </a:rPr>
              <a:t>latent</a:t>
            </a:r>
            <a:r>
              <a:rPr lang="en-US" sz="2800">
                <a:latin typeface="Georgia"/>
                <a:ea typeface="Georgia"/>
                <a:cs typeface="Georgia"/>
                <a:sym typeface="Georgia"/>
              </a:rPr>
              <a:t> (i.e. hidden) variables we want our model to understand.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Text processing is a common application of latent variables.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509" name="Shape 509"/>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515" name="Shape 515"/>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endParaRPr sz="2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pic>
        <p:nvPicPr>
          <p:cNvPr id="521" name="Shape 521"/>
          <p:cNvPicPr preferRelativeResize="0"/>
          <p:nvPr/>
        </p:nvPicPr>
        <p:blipFill>
          <a:blip r:embed="rId3">
            <a:alphaModFix/>
          </a:blip>
          <a:stretch>
            <a:fillRect/>
          </a:stretch>
        </p:blipFill>
        <p:spPr>
          <a:xfrm>
            <a:off x="2363938" y="1505475"/>
            <a:ext cx="8276925" cy="566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27" name="Shape 527"/>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endParaRPr sz="2800">
              <a:latin typeface="Georgia"/>
              <a:ea typeface="Georgia"/>
              <a:cs typeface="Georgia"/>
              <a:sym typeface="Georgia"/>
            </a:endParaRPr>
          </a:p>
        </p:txBody>
      </p:sp>
      <p:pic>
        <p:nvPicPr>
          <p:cNvPr id="528" name="Shape 528"/>
          <p:cNvPicPr preferRelativeResize="0"/>
          <p:nvPr/>
        </p:nvPicPr>
        <p:blipFill>
          <a:blip r:embed="rId3">
            <a:alphaModFix/>
          </a:blip>
          <a:stretch>
            <a:fillRect/>
          </a:stretch>
        </p:blipFill>
        <p:spPr>
          <a:xfrm>
            <a:off x="2505763" y="3115100"/>
            <a:ext cx="7993264"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VARIABLES AND NATURAL LANGUAGE PROCESSING</a:t>
            </a:r>
            <a:endParaRPr>
              <a:latin typeface="Oswald"/>
              <a:ea typeface="Oswald"/>
              <a:cs typeface="Oswald"/>
              <a:sym typeface="Oswald"/>
            </a:endParaRPr>
          </a:p>
        </p:txBody>
      </p:sp>
      <p:sp>
        <p:nvSpPr>
          <p:cNvPr id="419" name="Shape 419"/>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1000"/>
              </a:spcBef>
              <a:spcAft>
                <a:spcPts val="0"/>
              </a:spcAft>
              <a:buSzPts val="2800"/>
              <a:buFont typeface="Georgia"/>
              <a:buChar char="‣"/>
            </a:pPr>
            <a:r>
              <a:rPr lang="en-US" sz="2800">
                <a:latin typeface="Georgia"/>
                <a:ea typeface="Georgia"/>
                <a:cs typeface="Georgia"/>
                <a:sym typeface="Georgia"/>
              </a:rPr>
              <a:t>Understand what the curse of dimensionality is</a:t>
            </a:r>
            <a:endParaRPr sz="2800">
              <a:latin typeface="Georgia"/>
              <a:ea typeface="Georgia"/>
              <a:cs typeface="Georgia"/>
              <a:sym typeface="Georgia"/>
            </a:endParaRPr>
          </a:p>
          <a:p>
            <a:pPr indent="-256540" lvl="0" marL="203200" marR="0" rtl="0" algn="l">
              <a:spcBef>
                <a:spcPts val="1000"/>
              </a:spcBef>
              <a:spcAft>
                <a:spcPts val="0"/>
              </a:spcAft>
              <a:buSzPts val="2800"/>
              <a:buFont typeface="Georgia"/>
              <a:buChar char="‣"/>
            </a:pPr>
            <a:r>
              <a:rPr lang="en-US" sz="2800">
                <a:latin typeface="Georgia"/>
                <a:ea typeface="Georgia"/>
                <a:cs typeface="Georgia"/>
                <a:sym typeface="Georgia"/>
              </a:rPr>
              <a:t>Understand what </a:t>
            </a:r>
            <a:r>
              <a:rPr i="1" lang="en-US" sz="2800">
                <a:latin typeface="Georgia"/>
                <a:ea typeface="Georgia"/>
                <a:cs typeface="Georgia"/>
                <a:sym typeface="Georgia"/>
              </a:rPr>
              <a:t>latent</a:t>
            </a:r>
            <a:r>
              <a:rPr lang="en-US" sz="2800">
                <a:latin typeface="Georgia"/>
                <a:ea typeface="Georgia"/>
                <a:cs typeface="Georgia"/>
                <a:sym typeface="Georgia"/>
              </a:rPr>
              <a:t> variables are</a:t>
            </a:r>
            <a:endParaRPr sz="2800">
              <a:latin typeface="Georgia"/>
              <a:ea typeface="Georgia"/>
              <a:cs typeface="Georgia"/>
              <a:sym typeface="Georgia"/>
            </a:endParaRPr>
          </a:p>
          <a:p>
            <a:pPr indent="-256540" lvl="0" marL="203200" marR="0" rtl="0" algn="l">
              <a:spcBef>
                <a:spcPts val="1000"/>
              </a:spcBef>
              <a:spcAft>
                <a:spcPts val="0"/>
              </a:spcAft>
              <a:buSzPts val="2800"/>
              <a:buFont typeface="Georgia"/>
              <a:buChar char="‣"/>
            </a:pPr>
            <a:r>
              <a:rPr lang="en-US" sz="2800">
                <a:latin typeface="Georgia"/>
                <a:ea typeface="Georgia"/>
                <a:cs typeface="Georgia"/>
                <a:sym typeface="Georgia"/>
              </a:rPr>
              <a:t>Understand the uses of </a:t>
            </a:r>
            <a:r>
              <a:rPr i="1" lang="en-US" sz="2800">
                <a:latin typeface="Georgia"/>
                <a:ea typeface="Georgia"/>
                <a:cs typeface="Georgia"/>
                <a:sym typeface="Georgia"/>
              </a:rPr>
              <a:t>latent variables</a:t>
            </a:r>
            <a:r>
              <a:rPr lang="en-US" sz="2800">
                <a:latin typeface="Georgia"/>
                <a:ea typeface="Georgia"/>
                <a:cs typeface="Georgia"/>
                <a:sym typeface="Georgia"/>
              </a:rPr>
              <a:t> in language processing</a:t>
            </a:r>
            <a:endParaRPr sz="2800">
              <a:latin typeface="Georgia"/>
              <a:ea typeface="Georgia"/>
              <a:cs typeface="Georgia"/>
              <a:sym typeface="Georgia"/>
            </a:endParaRPr>
          </a:p>
          <a:p>
            <a:pPr indent="-256540" lvl="0" marL="203200" marR="0" rtl="0" algn="l">
              <a:spcBef>
                <a:spcPts val="1000"/>
              </a:spcBef>
              <a:spcAft>
                <a:spcPts val="0"/>
              </a:spcAft>
              <a:buSzPts val="2800"/>
              <a:buFont typeface="Georgia"/>
              <a:buChar char="‣"/>
            </a:pPr>
            <a:r>
              <a:rPr lang="en-US" sz="2800">
                <a:latin typeface="Georgia"/>
                <a:ea typeface="Georgia"/>
                <a:cs typeface="Georgia"/>
                <a:sym typeface="Georgia"/>
              </a:rPr>
              <a:t>Use the </a:t>
            </a:r>
            <a:r>
              <a:rPr i="1" lang="en-US" sz="2800">
                <a:latin typeface="Georgia"/>
                <a:ea typeface="Georgia"/>
                <a:cs typeface="Georgia"/>
                <a:sym typeface="Georgia"/>
              </a:rPr>
              <a:t>LDA</a:t>
            </a:r>
            <a:r>
              <a:rPr lang="en-US" sz="2800">
                <a:latin typeface="Georgia"/>
                <a:ea typeface="Georgia"/>
                <a:cs typeface="Georgia"/>
                <a:sym typeface="Georgia"/>
              </a:rPr>
              <a:t> algorithms of </a:t>
            </a:r>
            <a:r>
              <a:rPr lang="en-US" sz="2800">
                <a:latin typeface="Consolas"/>
                <a:ea typeface="Consolas"/>
                <a:cs typeface="Consolas"/>
                <a:sym typeface="Consolas"/>
              </a:rPr>
              <a:t>genism</a:t>
            </a:r>
            <a:endParaRPr sz="2800">
              <a:latin typeface="Consolas"/>
              <a:ea typeface="Consolas"/>
              <a:cs typeface="Consolas"/>
              <a:sym typeface="Consolas"/>
            </a:endParaRPr>
          </a:p>
          <a:p>
            <a:pPr indent="-256540" lvl="0" marL="203200" rtl="0">
              <a:spcBef>
                <a:spcPts val="1000"/>
              </a:spcBef>
              <a:spcAft>
                <a:spcPts val="0"/>
              </a:spcAft>
              <a:buSzPts val="2800"/>
              <a:buFont typeface="Consolas"/>
              <a:buChar char="‣"/>
            </a:pPr>
            <a:r>
              <a:rPr lang="en-US" sz="2800">
                <a:solidFill>
                  <a:schemeClr val="dk1"/>
                </a:solidFill>
                <a:latin typeface="Georgia"/>
                <a:ea typeface="Georgia"/>
                <a:cs typeface="Georgia"/>
                <a:sym typeface="Georgia"/>
              </a:rPr>
              <a:t>Understand the use of PCA for dimensionality reduction</a:t>
            </a:r>
            <a:endParaRPr sz="2800">
              <a:latin typeface="Consolas"/>
              <a:ea typeface="Consolas"/>
              <a:cs typeface="Consolas"/>
              <a:sym typeface="Consolas"/>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420" name="Shape 420"/>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34" name="Shape 53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While this sums up most of the information, it does drop a few things, mostly structure and order.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Additionally, many of the columns may be correlated.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40" name="Shape 540"/>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an article that contains the word ‘IPO’ is likely to contain the word ‘stock’ or ‘NASDAQ’.</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Therefore, those columns are repetitive and likely to represent the same concept or idea.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classification, we may only care that there are finance-related words.</a:t>
            </a:r>
            <a:endParaRPr sz="28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46" name="Shape 546"/>
          <p:cNvSpPr txBox="1"/>
          <p:nvPr>
            <p:ph idx="1" type="body"/>
          </p:nvPr>
        </p:nvSpPr>
        <p:spPr>
          <a:xfrm>
            <a:off x="635000" y="1292775"/>
            <a:ext cx="11734800" cy="5528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bringing their learned coefficients to 0.</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Regularization is the solution to a problem</a:t>
            </a:r>
            <a:endParaRPr sz="2800">
              <a:latin typeface="Georgia"/>
              <a:ea typeface="Georgia"/>
              <a:cs typeface="Georgia"/>
              <a:sym typeface="Georgia"/>
            </a:endParaRPr>
          </a:p>
          <a:p>
            <a:pPr indent="0" lvl="0" marL="45720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Another is to perform </a:t>
            </a:r>
            <a:r>
              <a:rPr i="1" lang="en-US" sz="2800">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Dimensionality reduction ensures the problem doesn’t take place.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instance, we could replace ‘IPO’, ‘stocks’, and ‘NASDAQ’ with a single column - ‘HasFinancialWords’ column.</a:t>
            </a:r>
            <a:endParaRPr sz="28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52" name="Shape 552"/>
          <p:cNvSpPr txBox="1"/>
          <p:nvPr>
            <p:ph idx="1" type="body"/>
          </p:nvPr>
        </p:nvSpPr>
        <p:spPr>
          <a:xfrm>
            <a:off x="635000" y="1292775"/>
            <a:ext cx="11734800" cy="3241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There are many techniques to do this automatically and most follow a very similar approach.</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AutoNum type="alphaLcPeriod"/>
            </a:pPr>
            <a:r>
              <a:rPr lang="en-US" sz="2800">
                <a:latin typeface="Georgia"/>
                <a:ea typeface="Georgia"/>
                <a:cs typeface="Georgia"/>
                <a:sym typeface="Georgia"/>
              </a:rPr>
              <a:t>Identify correlated columns.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AutoNum type="alphaLcPeriod"/>
            </a:pPr>
            <a:r>
              <a:rPr lang="en-US" sz="2800">
                <a:latin typeface="Georgia"/>
                <a:ea typeface="Georgia"/>
                <a:cs typeface="Georgia"/>
                <a:sym typeface="Georgia"/>
              </a:rPr>
              <a:t>Replace them with a new column that encapsulates the others.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graphicFrame>
        <p:nvGraphicFramePr>
          <p:cNvPr id="553" name="Shape 553"/>
          <p:cNvGraphicFramePr/>
          <p:nvPr/>
        </p:nvGraphicFramePr>
        <p:xfrm>
          <a:off x="891125" y="4688325"/>
          <a:ext cx="3000000" cy="3000000"/>
        </p:xfrm>
        <a:graphic>
          <a:graphicData uri="http://schemas.openxmlformats.org/drawingml/2006/table">
            <a:tbl>
              <a:tblPr>
                <a:noFill/>
                <a:tableStyleId>{E578BA57-28E8-4FF0-95E4-C4C21FA345F4}</a:tableStyleId>
              </a:tblPr>
              <a:tblGrid>
                <a:gridCol w="1003150"/>
                <a:gridCol w="1003150"/>
                <a:gridCol w="1003150"/>
                <a:gridCol w="1003150"/>
                <a:gridCol w="1003150"/>
              </a:tblGrid>
              <a:tr h="381000">
                <a:tc>
                  <a:txBody>
                    <a:bodyPr>
                      <a:noAutofit/>
                    </a:bodyPr>
                    <a:lstStyle/>
                    <a:p>
                      <a:pPr indent="0" lvl="0" marL="0" algn="ctr">
                        <a:spcBef>
                          <a:spcPts val="0"/>
                        </a:spcBef>
                        <a:spcAft>
                          <a:spcPts val="0"/>
                        </a:spcAft>
                        <a:buNone/>
                      </a:pPr>
                      <a:r>
                        <a:rPr lang="en-US" sz="2200">
                          <a:latin typeface="Georgia"/>
                          <a:ea typeface="Georgia"/>
                          <a:cs typeface="Georgia"/>
                          <a:sym typeface="Georgia"/>
                        </a:rPr>
                        <a:t>Doc #</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Car</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Truck</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Van</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Dog</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spcAft>
                          <a:spcPts val="0"/>
                        </a:spcAft>
                        <a:buNone/>
                      </a:pPr>
                      <a:r>
                        <a:rPr lang="en-US" sz="2200">
                          <a:latin typeface="Georgia"/>
                          <a:ea typeface="Georgia"/>
                          <a:cs typeface="Georgia"/>
                          <a:sym typeface="Georgia"/>
                        </a:rPr>
                        <a:t>6344</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spcAft>
                          <a:spcPts val="0"/>
                        </a:spcAft>
                        <a:buNone/>
                      </a:pPr>
                      <a:r>
                        <a:rPr lang="en-US" sz="2200">
                          <a:latin typeface="Georgia"/>
                          <a:ea typeface="Georgia"/>
                          <a:cs typeface="Georgia"/>
                          <a:sym typeface="Georgia"/>
                        </a:rPr>
                        <a:t>6345</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algn="ctr">
                        <a:spcBef>
                          <a:spcPts val="0"/>
                        </a:spcBef>
                        <a:spcAft>
                          <a:spcPts val="0"/>
                        </a:spcAft>
                        <a:buNone/>
                      </a:pPr>
                      <a:r>
                        <a:rPr lang="en-US" sz="2200">
                          <a:latin typeface="Georgia"/>
                          <a:ea typeface="Georgia"/>
                          <a:cs typeface="Georgia"/>
                          <a:sym typeface="Georgia"/>
                        </a:rPr>
                        <a:t>6346</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graphicFrame>
        <p:nvGraphicFramePr>
          <p:cNvPr id="554" name="Shape 554"/>
          <p:cNvGraphicFramePr/>
          <p:nvPr/>
        </p:nvGraphicFramePr>
        <p:xfrm>
          <a:off x="8384150" y="4688325"/>
          <a:ext cx="3000000" cy="3000000"/>
        </p:xfrm>
        <a:graphic>
          <a:graphicData uri="http://schemas.openxmlformats.org/drawingml/2006/table">
            <a:tbl>
              <a:tblPr>
                <a:noFill/>
                <a:tableStyleId>{E578BA57-28E8-4FF0-95E4-C4C21FA345F4}</a:tableStyleId>
              </a:tblPr>
              <a:tblGrid>
                <a:gridCol w="1243175"/>
                <a:gridCol w="1243175"/>
                <a:gridCol w="1243175"/>
              </a:tblGrid>
              <a:tr h="381000">
                <a:tc>
                  <a:txBody>
                    <a:bodyPr>
                      <a:noAutofit/>
                    </a:bodyPr>
                    <a:lstStyle/>
                    <a:p>
                      <a:pPr indent="0" lvl="0" marL="0" rtl="0" algn="ctr">
                        <a:spcBef>
                          <a:spcPts val="0"/>
                        </a:spcBef>
                        <a:spcAft>
                          <a:spcPts val="0"/>
                        </a:spcAft>
                        <a:buNone/>
                      </a:pPr>
                      <a:r>
                        <a:rPr lang="en-US" sz="2200">
                          <a:latin typeface="Georgia"/>
                          <a:ea typeface="Georgia"/>
                          <a:cs typeface="Georgia"/>
                          <a:sym typeface="Georgia"/>
                        </a:rPr>
                        <a:t>Doc #</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Vehicle</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Dog</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lgn="ctr">
                        <a:spcBef>
                          <a:spcPts val="0"/>
                        </a:spcBef>
                        <a:spcAft>
                          <a:spcPts val="0"/>
                        </a:spcAft>
                        <a:buNone/>
                      </a:pPr>
                      <a:r>
                        <a:rPr lang="en-US" sz="2200">
                          <a:latin typeface="Georgia"/>
                          <a:ea typeface="Georgia"/>
                          <a:cs typeface="Georgia"/>
                          <a:sym typeface="Georgia"/>
                        </a:rPr>
                        <a:t>6344</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lgn="ctr">
                        <a:spcBef>
                          <a:spcPts val="0"/>
                        </a:spcBef>
                        <a:spcAft>
                          <a:spcPts val="0"/>
                        </a:spcAft>
                        <a:buNone/>
                      </a:pPr>
                      <a:r>
                        <a:rPr lang="en-US" sz="2200">
                          <a:latin typeface="Georgia"/>
                          <a:ea typeface="Georgia"/>
                          <a:cs typeface="Georgia"/>
                          <a:sym typeface="Georgia"/>
                        </a:rPr>
                        <a:t>6345</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1000">
                <a:tc>
                  <a:txBody>
                    <a:bodyPr>
                      <a:noAutofit/>
                    </a:bodyPr>
                    <a:lstStyle/>
                    <a:p>
                      <a:pPr indent="0" lvl="0" marL="0" rtl="0" algn="ctr">
                        <a:spcBef>
                          <a:spcPts val="0"/>
                        </a:spcBef>
                        <a:spcAft>
                          <a:spcPts val="0"/>
                        </a:spcAft>
                        <a:buNone/>
                      </a:pPr>
                      <a:r>
                        <a:rPr lang="en-US" sz="2200">
                          <a:latin typeface="Georgia"/>
                          <a:ea typeface="Georgia"/>
                          <a:cs typeface="Georgia"/>
                          <a:sym typeface="Georgia"/>
                        </a:rPr>
                        <a:t>6346</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1</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US" sz="2200">
                          <a:latin typeface="Georgia"/>
                          <a:ea typeface="Georgia"/>
                          <a:cs typeface="Georgia"/>
                          <a:sym typeface="Georgia"/>
                        </a:rPr>
                        <a:t>0</a:t>
                      </a:r>
                      <a:endParaRPr sz="2200">
                        <a:latin typeface="Georgia"/>
                        <a:ea typeface="Georgia"/>
                        <a:cs typeface="Georgia"/>
                        <a:sym typeface="Georgia"/>
                      </a:endParaRP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cxnSp>
        <p:nvCxnSpPr>
          <p:cNvPr id="555" name="Shape 555"/>
          <p:cNvCxnSpPr/>
          <p:nvPr/>
        </p:nvCxnSpPr>
        <p:spPr>
          <a:xfrm>
            <a:off x="5902125" y="5731625"/>
            <a:ext cx="2494200" cy="81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DIMENSIONALITY REDUCTION IN TEXT REPRESENTATION</a:t>
            </a:r>
            <a:endParaRPr>
              <a:latin typeface="Oswald"/>
              <a:ea typeface="Oswald"/>
              <a:cs typeface="Oswald"/>
              <a:sym typeface="Oswald"/>
            </a:endParaRPr>
          </a:p>
        </p:txBody>
      </p:sp>
      <p:sp>
        <p:nvSpPr>
          <p:cNvPr id="561" name="Shape 56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Dimensionality techniques can vary between </a:t>
            </a:r>
            <a:r>
              <a:rPr i="1" lang="en-US" sz="2800">
                <a:latin typeface="Georgia"/>
                <a:ea typeface="Georgia"/>
                <a:cs typeface="Georgia"/>
                <a:sym typeface="Georgia"/>
              </a:rPr>
              <a:t>linear</a:t>
            </a:r>
            <a:r>
              <a:rPr lang="en-US" sz="2800">
                <a:latin typeface="Georgia"/>
                <a:ea typeface="Georgia"/>
                <a:cs typeface="Georgia"/>
                <a:sym typeface="Georgia"/>
              </a:rPr>
              <a:t> and </a:t>
            </a:r>
            <a:r>
              <a:rPr i="1" lang="en-US" sz="2800">
                <a:latin typeface="Georgia"/>
                <a:ea typeface="Georgia"/>
                <a:cs typeface="Georgia"/>
                <a:sym typeface="Georgia"/>
              </a:rPr>
              <a:t>non-linear</a:t>
            </a:r>
            <a:r>
              <a:rPr lang="en-US" sz="2800">
                <a:latin typeface="Georgia"/>
                <a:ea typeface="Georgia"/>
                <a:cs typeface="Georgia"/>
                <a:sym typeface="Georgia"/>
              </a:rPr>
              <a:t>.</a:t>
            </a:r>
            <a:endParaRPr sz="2800">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
        <p:nvSpPr>
          <p:cNvPr id="567" name="Shape 567"/>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Mixture models (specifically </a:t>
            </a:r>
            <a:r>
              <a:rPr b="1" lang="en-US" sz="2800">
                <a:latin typeface="Georgia"/>
                <a:ea typeface="Georgia"/>
                <a:cs typeface="Georgia"/>
                <a:sym typeface="Georgia"/>
              </a:rPr>
              <a:t>LDA</a:t>
            </a:r>
            <a:r>
              <a:rPr lang="en-US" sz="2800">
                <a:latin typeface="Georgia"/>
                <a:ea typeface="Georgia"/>
                <a:cs typeface="Georgia"/>
                <a:sym typeface="Georgia"/>
              </a:rPr>
              <a:t> or </a:t>
            </a:r>
            <a:r>
              <a:rPr b="1" lang="en-US" sz="2800">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endParaRPr sz="280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
        <p:nvSpPr>
          <p:cNvPr id="573" name="Shape 57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understand this better, let’s imagine a new way to generate text: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AutoNum type="alphaLcPeriod"/>
            </a:pPr>
            <a:r>
              <a:rPr lang="en-US" sz="2800">
                <a:latin typeface="Georgia"/>
                <a:ea typeface="Georgia"/>
                <a:cs typeface="Georgia"/>
                <a:sym typeface="Georgia"/>
              </a:rPr>
              <a:t>Start writing a document</a:t>
            </a:r>
            <a:endParaRPr sz="2800">
              <a:latin typeface="Georgia"/>
              <a:ea typeface="Georgia"/>
              <a:cs typeface="Georgia"/>
              <a:sym typeface="Georgia"/>
            </a:endParaRPr>
          </a:p>
          <a:p>
            <a:pPr indent="-256539" lvl="2" marL="1117600" marR="0" rtl="0" algn="l">
              <a:lnSpc>
                <a:spcPct val="150000"/>
              </a:lnSpc>
              <a:spcBef>
                <a:spcPts val="0"/>
              </a:spcBef>
              <a:spcAft>
                <a:spcPts val="0"/>
              </a:spcAft>
              <a:buSzPts val="2800"/>
              <a:buFont typeface="Georgia"/>
              <a:buAutoNum type="romanLcPeriod"/>
            </a:pPr>
            <a:r>
              <a:rPr lang="en-US" sz="2800">
                <a:latin typeface="Georgia"/>
                <a:ea typeface="Georgia"/>
                <a:cs typeface="Georgia"/>
                <a:sym typeface="Georgia"/>
              </a:rPr>
              <a:t>Choose a topic (sports, news, science).</a:t>
            </a:r>
            <a:endParaRPr sz="2800">
              <a:latin typeface="Georgia"/>
              <a:ea typeface="Georgia"/>
              <a:cs typeface="Georgia"/>
              <a:sym typeface="Georgia"/>
            </a:endParaRPr>
          </a:p>
          <a:p>
            <a:pPr indent="-256539" lvl="2" marL="1117600" marR="0" rtl="0" algn="l">
              <a:lnSpc>
                <a:spcPct val="150000"/>
              </a:lnSpc>
              <a:spcBef>
                <a:spcPts val="0"/>
              </a:spcBef>
              <a:spcAft>
                <a:spcPts val="0"/>
              </a:spcAft>
              <a:buSzPts val="2800"/>
              <a:buFont typeface="Georgia"/>
              <a:buAutoNum type="romanLcPeriod"/>
            </a:pPr>
            <a:r>
              <a:rPr lang="en-US" sz="2800">
                <a:latin typeface="Georgia"/>
                <a:ea typeface="Georgia"/>
                <a:cs typeface="Georgia"/>
                <a:sym typeface="Georgia"/>
              </a:rPr>
              <a:t>Choose a random word from that topic.</a:t>
            </a:r>
            <a:endParaRPr sz="2800">
              <a:latin typeface="Georgia"/>
              <a:ea typeface="Georgia"/>
              <a:cs typeface="Georgia"/>
              <a:sym typeface="Georgia"/>
            </a:endParaRPr>
          </a:p>
          <a:p>
            <a:pPr indent="-256539" lvl="2" marL="1117600" marR="0" rtl="0" algn="l">
              <a:lnSpc>
                <a:spcPct val="150000"/>
              </a:lnSpc>
              <a:spcBef>
                <a:spcPts val="0"/>
              </a:spcBef>
              <a:spcAft>
                <a:spcPts val="0"/>
              </a:spcAft>
              <a:buSzPts val="2800"/>
              <a:buFont typeface="Georgia"/>
              <a:buAutoNum type="romanLcPeriod"/>
            </a:pPr>
            <a:r>
              <a:rPr lang="en-US" sz="2800">
                <a:latin typeface="Georgia"/>
                <a:ea typeface="Georgia"/>
                <a:cs typeface="Georgia"/>
                <a:sym typeface="Georgia"/>
              </a:rPr>
              <a:t>Repeat.</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Repeat for the next document.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
        <p:nvSpPr>
          <p:cNvPr id="579" name="Shape 579"/>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‘model’ of text is assuming that each document is some </a:t>
            </a:r>
            <a:r>
              <a:rPr i="1" lang="en-US" sz="2800">
                <a:latin typeface="Georgia"/>
                <a:ea typeface="Georgia"/>
                <a:cs typeface="Georgia"/>
                <a:sym typeface="Georgia"/>
              </a:rPr>
              <a:t>mixture</a:t>
            </a:r>
            <a:r>
              <a:rPr lang="en-US" sz="2800">
                <a:latin typeface="Georgia"/>
                <a:ea typeface="Georgia"/>
                <a:cs typeface="Georgia"/>
                <a:sym typeface="Georgia"/>
              </a:rPr>
              <a:t> of topics.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It may be mostly science but may contain some business information.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endParaRPr sz="28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i="1" lang="en-US" sz="2800">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AutoNum type="alphaLcPeriod"/>
            </a:pPr>
            <a:r>
              <a:rPr lang="en-US" sz="2800">
                <a:latin typeface="Georgia"/>
                <a:ea typeface="Georgia"/>
                <a:cs typeface="Georgia"/>
                <a:sym typeface="Georgia"/>
              </a:rPr>
              <a:t>The word distribution of each topic</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AutoNum type="alphaLcPeriod"/>
            </a:pPr>
            <a:r>
              <a:rPr lang="en-US" sz="2800">
                <a:latin typeface="Georgia"/>
                <a:ea typeface="Georgia"/>
                <a:cs typeface="Georgia"/>
                <a:sym typeface="Georgia"/>
              </a:rPr>
              <a:t>The topic distribution of each document.</a:t>
            </a:r>
            <a:endParaRPr sz="2800">
              <a:latin typeface="Georgia"/>
              <a:ea typeface="Georgia"/>
              <a:cs typeface="Georgia"/>
              <a:sym typeface="Georgia"/>
            </a:endParaRPr>
          </a:p>
        </p:txBody>
      </p:sp>
      <p:sp>
        <p:nvSpPr>
          <p:cNvPr id="585" name="Shape 58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pic>
        <p:nvPicPr>
          <p:cNvPr id="591" name="Shape 591"/>
          <p:cNvPicPr preferRelativeResize="0"/>
          <p:nvPr/>
        </p:nvPicPr>
        <p:blipFill>
          <a:blip r:embed="rId3">
            <a:alphaModFix/>
          </a:blip>
          <a:stretch>
            <a:fillRect/>
          </a:stretch>
        </p:blipFill>
        <p:spPr>
          <a:xfrm>
            <a:off x="1094988" y="1258550"/>
            <a:ext cx="10814825" cy="5997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24" name="Shape 424"/>
        <p:cNvGrpSpPr/>
        <p:nvPr/>
      </p:nvGrpSpPr>
      <p:grpSpPr>
        <a:xfrm>
          <a:off x="0" y="0"/>
          <a:ext cx="0" cy="0"/>
          <a:chOff x="0" y="0"/>
          <a:chExt cx="0" cy="0"/>
        </a:xfrm>
      </p:grpSpPr>
      <p:sp>
        <p:nvSpPr>
          <p:cNvPr id="425" name="Shape 42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426" name="Shape 426"/>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idx="1" type="body"/>
          </p:nvPr>
        </p:nvSpPr>
        <p:spPr>
          <a:xfrm>
            <a:off x="635003" y="1292775"/>
            <a:ext cx="5971500" cy="5436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597" name="Shape 59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pic>
        <p:nvPicPr>
          <p:cNvPr id="598" name="Shape 598"/>
          <p:cNvPicPr preferRelativeResize="0"/>
          <p:nvPr/>
        </p:nvPicPr>
        <p:blipFill>
          <a:blip r:embed="rId3">
            <a:alphaModFix/>
          </a:blip>
          <a:stretch>
            <a:fillRect/>
          </a:stretch>
        </p:blipFill>
        <p:spPr>
          <a:xfrm>
            <a:off x="6262788" y="1330847"/>
            <a:ext cx="6107024" cy="45573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example, let’s say we have three topics: sports, business, and science.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each topic, we uncover the most likely words to come from them:</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endParaRPr sz="1800">
              <a:solidFill>
                <a:srgbClr val="333333"/>
              </a:solidFill>
              <a:highlight>
                <a:srgbClr val="F7F7F7"/>
              </a:highlight>
              <a:latin typeface="Consolas"/>
              <a:ea typeface="Consolas"/>
              <a:cs typeface="Consolas"/>
              <a:sym typeface="Consolas"/>
            </a:endParaRPr>
          </a:p>
          <a:p>
            <a:pPr indent="0" lvl="0" marL="0" rtl="0" algn="ctr">
              <a:lnSpc>
                <a:spcPct val="100000"/>
              </a:lnSpc>
              <a:spcBef>
                <a:spcPts val="1200"/>
              </a:spcBef>
              <a:spcAft>
                <a:spcPts val="0"/>
              </a:spcAft>
              <a:buNone/>
            </a:pPr>
            <a:r>
              <a:t/>
            </a:r>
            <a:endParaRPr sz="600">
              <a:solidFill>
                <a:srgbClr val="333333"/>
              </a:solidFill>
              <a:highlight>
                <a:srgbClr val="F7F7F7"/>
              </a:highlight>
              <a:latin typeface="Consolas"/>
              <a:ea typeface="Consolas"/>
              <a:cs typeface="Consolas"/>
              <a:sym typeface="Consolas"/>
            </a:endParaRPr>
          </a:p>
          <a:p>
            <a:pPr indent="-256540" lvl="0" marL="203200" rtl="0">
              <a:spcBef>
                <a:spcPts val="120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endParaRPr sz="1800">
              <a:solidFill>
                <a:srgbClr val="333333"/>
              </a:solidFill>
              <a:highlight>
                <a:srgbClr val="F7F7F7"/>
              </a:highlight>
              <a:latin typeface="Consolas"/>
              <a:ea typeface="Consolas"/>
              <a:cs typeface="Consolas"/>
              <a:sym typeface="Consolas"/>
            </a:endParaRPr>
          </a:p>
        </p:txBody>
      </p:sp>
      <p:sp>
        <p:nvSpPr>
          <p:cNvPr id="604" name="Shape 60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Shape 609"/>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 </a:t>
            </a:r>
            <a:r>
              <a:rPr i="1" lang="en-US" sz="2800">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For all the sample documents, we have a distribution over {sports, science, business}.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50000"/>
              </a:lnSpc>
              <a:spcBef>
                <a:spcPts val="0"/>
              </a:spcBef>
              <a:spcAft>
                <a:spcPts val="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endParaRPr sz="1800">
              <a:solidFill>
                <a:srgbClr val="333333"/>
              </a:solidFill>
              <a:highlight>
                <a:srgbClr val="F7F7F7"/>
              </a:highlight>
              <a:latin typeface="Consolas"/>
              <a:ea typeface="Consolas"/>
              <a:cs typeface="Consolas"/>
              <a:sym typeface="Consolas"/>
            </a:endParaRPr>
          </a:p>
          <a:p>
            <a:pPr indent="0" lvl="0" marL="0" rtl="0" algn="ctr">
              <a:lnSpc>
                <a:spcPct val="100000"/>
              </a:lnSpc>
              <a:spcBef>
                <a:spcPts val="1200"/>
              </a:spcBef>
              <a:spcAft>
                <a:spcPts val="0"/>
              </a:spcAft>
              <a:buNone/>
            </a:pPr>
            <a:r>
              <a:t/>
            </a:r>
            <a:endParaRPr sz="600">
              <a:solidFill>
                <a:srgbClr val="333333"/>
              </a:solidFill>
              <a:highlight>
                <a:srgbClr val="F7F7F7"/>
              </a:highlight>
              <a:latin typeface="Consolas"/>
              <a:ea typeface="Consolas"/>
              <a:cs typeface="Consolas"/>
              <a:sym typeface="Consolas"/>
            </a:endParaRPr>
          </a:p>
          <a:p>
            <a:pPr indent="-256540" lvl="0" marL="203200" marR="0" rtl="0" algn="l">
              <a:lnSpc>
                <a:spcPct val="100000"/>
              </a:lnSpc>
              <a:spcBef>
                <a:spcPts val="1200"/>
              </a:spcBef>
              <a:spcAft>
                <a:spcPts val="0"/>
              </a:spcAft>
              <a:buSzPts val="28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endParaRPr sz="2800">
              <a:latin typeface="Georgia"/>
              <a:ea typeface="Georgia"/>
              <a:cs typeface="Georgia"/>
              <a:sym typeface="Georgia"/>
            </a:endParaRPr>
          </a:p>
        </p:txBody>
      </p:sp>
      <p:sp>
        <p:nvSpPr>
          <p:cNvPr id="610" name="Shape 61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pic>
        <p:nvPicPr>
          <p:cNvPr id="616" name="Shape 616"/>
          <p:cNvPicPr preferRelativeResize="0"/>
          <p:nvPr/>
        </p:nvPicPr>
        <p:blipFill>
          <a:blip r:embed="rId3">
            <a:alphaModFix/>
          </a:blip>
          <a:stretch>
            <a:fillRect/>
          </a:stretch>
        </p:blipFill>
        <p:spPr>
          <a:xfrm>
            <a:off x="635000" y="1392100"/>
            <a:ext cx="11734799" cy="558510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Topic models are useful for organizing a collection of documents and uncovering the main underlying concepts.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There are many variants that attempt to add even more structure to the ‘model’:</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Supervised topic models guide the process with pre-decided topics.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i="1" lang="en-US" sz="2800">
                <a:latin typeface="Georgia"/>
                <a:ea typeface="Georgia"/>
                <a:cs typeface="Georgia"/>
                <a:sym typeface="Georgia"/>
              </a:rPr>
              <a:t>where</a:t>
            </a:r>
            <a:r>
              <a:rPr lang="en-US" sz="2800">
                <a:latin typeface="Georgia"/>
                <a:ea typeface="Georgia"/>
                <a:cs typeface="Georgia"/>
                <a:sym typeface="Georgia"/>
              </a:rPr>
              <a:t> they occur.</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Variable number topic models test different numbers of topics to find the best model.</a:t>
            </a:r>
            <a:endParaRPr sz="2800">
              <a:latin typeface="Georgia"/>
              <a:ea typeface="Georgia"/>
              <a:cs typeface="Georgia"/>
              <a:sym typeface="Georgia"/>
            </a:endParaRPr>
          </a:p>
        </p:txBody>
      </p:sp>
      <p:sp>
        <p:nvSpPr>
          <p:cNvPr id="622" name="Shape 62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MIXTURE MODELS AND LANGUAGE PROCESSING</a:t>
            </a:r>
            <a:endParaRPr>
              <a:latin typeface="Oswald"/>
              <a:ea typeface="Oswald"/>
              <a:cs typeface="Oswald"/>
              <a:sym typeface="Oswald"/>
            </a:endParaRPr>
          </a:p>
        </p:txBody>
      </p:sp>
      <p:sp>
        <p:nvSpPr>
          <p:cNvPr id="623" name="Shape 623"/>
          <p:cNvSpPr txBox="1"/>
          <p:nvPr/>
        </p:nvSpPr>
        <p:spPr>
          <a:xfrm>
            <a:off x="4927225" y="2336025"/>
            <a:ext cx="5653500" cy="65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	</a:t>
            </a:r>
            <a:endParaRPr>
              <a:latin typeface="Oswald"/>
              <a:ea typeface="Oswald"/>
              <a:cs typeface="Oswald"/>
              <a:sym typeface="Oswald"/>
            </a:endParaRPr>
          </a:p>
        </p:txBody>
      </p:sp>
      <p:sp>
        <p:nvSpPr>
          <p:cNvPr id="629" name="Shape 62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LDA IN GENSIM </a:t>
            </a:r>
            <a:endParaRPr sz="9600">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It was originally developed by grad students dissatisfied with current implementations of latent models.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endParaRPr sz="2800">
              <a:latin typeface="Georgia"/>
              <a:ea typeface="Georgia"/>
              <a:cs typeface="Georgia"/>
              <a:sym typeface="Georgia"/>
            </a:endParaRPr>
          </a:p>
        </p:txBody>
      </p:sp>
      <p:sp>
        <p:nvSpPr>
          <p:cNvPr id="635" name="Shape 63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15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41" name="Shape 64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idx="1" type="body"/>
          </p:nvPr>
        </p:nvSpPr>
        <p:spPr>
          <a:xfrm>
            <a:off x="635000" y="1301275"/>
            <a:ext cx="11734800" cy="4696500"/>
          </a:xfrm>
          <a:prstGeom prst="rect">
            <a:avLst/>
          </a:prstGeom>
          <a:noFill/>
          <a:ln>
            <a:noFill/>
          </a:ln>
        </p:spPr>
        <p:txBody>
          <a:bodyPr anchorCtr="0" anchor="t" bIns="0" lIns="0" spcFirstLastPara="1" rIns="0" wrap="square" tIns="0">
            <a:noAutofit/>
          </a:bodyPr>
          <a:lstStyle/>
          <a:p>
            <a:pPr indent="0" lvl="0" marL="0" marR="0" rtl="0">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cv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min_df</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docs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cv.fit_transform(data.body.dropna())</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Build a mapping of numerical ID to word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id2word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dict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(cv.get_feature_names()))</a:t>
            </a:r>
            <a:endParaRPr sz="2800">
              <a:latin typeface="Georgia"/>
              <a:ea typeface="Georgia"/>
              <a:cs typeface="Georgia"/>
              <a:sym typeface="Georgia"/>
            </a:endParaRPr>
          </a:p>
          <a:p>
            <a:pPr indent="0" lvl="0" marL="0" marR="0" rtl="0">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0" marR="0" rtl="0">
              <a:spcBef>
                <a:spcPts val="0"/>
              </a:spcBef>
              <a:spcAft>
                <a:spcPts val="0"/>
              </a:spcAft>
              <a:buNone/>
            </a:pPr>
            <a:r>
              <a:t/>
            </a:r>
            <a:endParaRPr sz="2800">
              <a:latin typeface="Georgia"/>
              <a:ea typeface="Georgia"/>
              <a:cs typeface="Georgia"/>
              <a:sym typeface="Georgia"/>
            </a:endParaRPr>
          </a:p>
        </p:txBody>
      </p:sp>
      <p:sp>
        <p:nvSpPr>
          <p:cNvPr id="647" name="Shape 64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want to learn which columns are correlated (i.e. likely to come from the same topic).</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is the </a:t>
            </a:r>
            <a:r>
              <a:rPr i="1" lang="en-US" sz="2800">
                <a:latin typeface="Georgia"/>
                <a:ea typeface="Georgia"/>
                <a:cs typeface="Georgia"/>
                <a:sym typeface="Georgia"/>
              </a:rPr>
              <a:t>word distribution</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also determine what topics are in each document, the </a:t>
            </a:r>
            <a:r>
              <a:rPr i="1" lang="en-US" sz="2800">
                <a:latin typeface="Georgia"/>
                <a:ea typeface="Georgia"/>
                <a:cs typeface="Georgia"/>
                <a:sym typeface="Georgia"/>
              </a:rPr>
              <a:t>topic distribution</a:t>
            </a:r>
            <a:r>
              <a:rPr lang="en-US" sz="2800">
                <a:latin typeface="Georgia"/>
                <a:ea typeface="Georgia"/>
                <a:cs typeface="Georgia"/>
                <a:sym typeface="Georgia"/>
              </a:rPr>
              <a:t>.</a:t>
            </a:r>
            <a:endParaRPr sz="2800">
              <a:latin typeface="Georgia"/>
              <a:ea typeface="Georgia"/>
              <a:cs typeface="Georgia"/>
              <a:sym typeface="Georgia"/>
            </a:endParaRPr>
          </a:p>
        </p:txBody>
      </p:sp>
      <p:sp>
        <p:nvSpPr>
          <p:cNvPr id="653" name="Shape 65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432" name="Shape 432"/>
          <p:cNvSpPr txBox="1"/>
          <p:nvPr>
            <p:ph idx="1" type="body"/>
          </p:nvPr>
        </p:nvSpPr>
        <p:spPr>
          <a:xfrm>
            <a:off x="635000" y="947225"/>
            <a:ext cx="11734800" cy="5687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Install </a:t>
            </a:r>
            <a:r>
              <a:rPr lang="en-US" sz="2800">
                <a:latin typeface="Consolas"/>
                <a:ea typeface="Consolas"/>
                <a:cs typeface="Consolas"/>
                <a:sym typeface="Consolas"/>
              </a:rPr>
              <a:t>gensim</a:t>
            </a:r>
            <a:r>
              <a:rPr lang="en-US" sz="2800">
                <a:latin typeface="Georgia"/>
                <a:ea typeface="Georgia"/>
                <a:cs typeface="Georgia"/>
                <a:sym typeface="Georgia"/>
              </a:rPr>
              <a:t> with </a:t>
            </a:r>
            <a:r>
              <a:rPr lang="en-US" sz="2800">
                <a:latin typeface="Consolas"/>
                <a:ea typeface="Consolas"/>
                <a:cs typeface="Consolas"/>
                <a:sym typeface="Consolas"/>
              </a:rPr>
              <a:t>pip install gensim</a:t>
            </a:r>
            <a:endParaRPr sz="2800">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Recall and apply </a:t>
            </a:r>
            <a:r>
              <a:rPr i="1" lang="en-US" sz="2800">
                <a:latin typeface="Georgia"/>
                <a:ea typeface="Georgia"/>
                <a:cs typeface="Georgia"/>
                <a:sym typeface="Georgia"/>
              </a:rPr>
              <a:t>unsupervised learning</a:t>
            </a:r>
            <a:r>
              <a:rPr lang="en-US" sz="2800">
                <a:latin typeface="Georgia"/>
                <a:ea typeface="Georgia"/>
                <a:cs typeface="Georgia"/>
                <a:sym typeface="Georgia"/>
              </a:rPr>
              <a:t> techniques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Recall probability distributions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Recall NLP essentials, including experience with </a:t>
            </a:r>
            <a:r>
              <a:rPr lang="en-US" sz="2800">
                <a:latin typeface="Consolas"/>
                <a:ea typeface="Consolas"/>
                <a:cs typeface="Consolas"/>
                <a:sym typeface="Consolas"/>
              </a:rPr>
              <a:t>spacy</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Shape 65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t/>
            </a:r>
            <a:endParaRPr sz="2400">
              <a:solidFill>
                <a:srgbClr val="A71D5D"/>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400">
              <a:solidFill>
                <a:schemeClr val="dk1"/>
              </a:solidFill>
              <a:latin typeface="Georgia"/>
              <a:ea typeface="Georgia"/>
              <a:cs typeface="Georgia"/>
              <a:sym typeface="Georgia"/>
            </a:endParaRPr>
          </a:p>
        </p:txBody>
      </p:sp>
      <p:sp>
        <p:nvSpPr>
          <p:cNvPr id="659" name="Shape 65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endParaRPr sz="2800">
              <a:solidFill>
                <a:schemeClr val="dk1"/>
              </a:solidFill>
              <a:latin typeface="Georgia"/>
              <a:ea typeface="Georgia"/>
              <a:cs typeface="Georgia"/>
              <a:sym typeface="Georgia"/>
            </a:endParaRPr>
          </a:p>
        </p:txBody>
      </p:sp>
      <p:sp>
        <p:nvSpPr>
          <p:cNvPr id="665" name="Shape 66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Now we need to assess the</a:t>
            </a:r>
            <a:r>
              <a:rPr i="1" lang="en-US" sz="2800">
                <a:latin typeface="Georgia"/>
                <a:ea typeface="Georgia"/>
                <a:cs typeface="Georgia"/>
                <a:sym typeface="Georgia"/>
              </a:rPr>
              <a:t> goodness of fit</a:t>
            </a:r>
            <a:r>
              <a:rPr lang="en-US" sz="2800">
                <a:latin typeface="Georgia"/>
                <a:ea typeface="Georgia"/>
                <a:cs typeface="Georgia"/>
                <a:sym typeface="Georgia"/>
              </a:rPr>
              <a:t> for our model.</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Like other unsupervised learning techniques, our validation techniques are mostly about interpretation.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Use the following questions to guide you:</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Did we learn reasonable topics?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Do the words that make up a topic make sense?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Is this topic helpful towards our goal?</a:t>
            </a:r>
            <a:endParaRPr sz="2800">
              <a:latin typeface="Georgia"/>
              <a:ea typeface="Georgia"/>
              <a:cs typeface="Georgia"/>
              <a:sym typeface="Georgia"/>
            </a:endParaRPr>
          </a:p>
        </p:txBody>
      </p:sp>
      <p:sp>
        <p:nvSpPr>
          <p:cNvPr id="671" name="Shape 67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Shape 676"/>
          <p:cNvSpPr txBox="1"/>
          <p:nvPr>
            <p:ph idx="1" type="body"/>
          </p:nvPr>
        </p:nvSpPr>
        <p:spPr>
          <a:xfrm>
            <a:off x="635006" y="1297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We can evaluate fit by viewing the top words in each topic.</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has a </a:t>
            </a:r>
            <a:r>
              <a:rPr lang="en-US" sz="2800">
                <a:latin typeface="Consolas"/>
                <a:ea typeface="Consolas"/>
                <a:cs typeface="Consolas"/>
                <a:sym typeface="Consolas"/>
              </a:rPr>
              <a:t>show_topics</a:t>
            </a:r>
            <a:r>
              <a:rPr lang="en-US" sz="2800">
                <a:latin typeface="Georgia"/>
                <a:ea typeface="Georgia"/>
                <a:cs typeface="Georgia"/>
                <a:sym typeface="Georgia"/>
              </a:rPr>
              <a:t> function for this: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nSpc>
                <a:spcPct val="14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num_topics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25</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num_words_per_topic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5</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ti, topic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(lda.show_topics(</a:t>
            </a:r>
            <a:r>
              <a:rPr lang="en-US" sz="2400">
                <a:solidFill>
                  <a:srgbClr val="ED6A43"/>
                </a:solidFill>
                <a:highlight>
                  <a:srgbClr val="F7F7F7"/>
                </a:highlight>
                <a:latin typeface="Consolas"/>
                <a:ea typeface="Consolas"/>
                <a:cs typeface="Consolas"/>
                <a:sym typeface="Consolas"/>
              </a:rPr>
              <a:t>num_topics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num_topics, </a:t>
            </a:r>
            <a:r>
              <a:rPr lang="en-US" sz="2400">
                <a:solidFill>
                  <a:srgbClr val="ED6A43"/>
                </a:solidFill>
                <a:highlight>
                  <a:srgbClr val="F7F7F7"/>
                </a:highlight>
                <a:latin typeface="Consolas"/>
                <a:ea typeface="Consolas"/>
                <a:cs typeface="Consolas"/>
                <a:sym typeface="Consolas"/>
              </a:rPr>
              <a:t>num_words_per_topic</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n_words_per_topic)):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"Topic: </a:t>
            </a:r>
            <a:r>
              <a:rPr lang="en-US" sz="2400">
                <a:solidFill>
                  <a:srgbClr val="0086B3"/>
                </a:solidFill>
                <a:highlight>
                  <a:srgbClr val="F7F7F7"/>
                </a:highlight>
                <a:latin typeface="Consolas"/>
                <a:ea typeface="Consolas"/>
                <a:cs typeface="Consolas"/>
                <a:sym typeface="Consolas"/>
              </a:rPr>
              <a:t>%d</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(ti))</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77" name="Shape 67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Shape 68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Some topics will be clearer than others.  The following topics represent clear concepts: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45720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 Cooking and Recipes</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 Cooking and recipes</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0.013*fashion + 0.006*like + 0.006*dress + 0.005*style </a:t>
            </a:r>
            <a:endParaRPr sz="2400">
              <a:solidFill>
                <a:srgbClr val="333333"/>
              </a:solidFill>
              <a:highlight>
                <a:srgbClr val="F7F7F7"/>
              </a:highlight>
              <a:latin typeface="Consolas"/>
              <a:ea typeface="Consolas"/>
              <a:cs typeface="Consolas"/>
              <a:sym typeface="Consolas"/>
            </a:endParaRPr>
          </a:p>
          <a:p>
            <a:pPr indent="0" lvl="0" marL="457200" rtl="0" algn="ctr">
              <a:lnSpc>
                <a:spcPct val="100000"/>
              </a:lnSpc>
              <a:spcBef>
                <a:spcPts val="120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endParaRPr sz="2400">
              <a:latin typeface="Georgia"/>
              <a:ea typeface="Georgia"/>
              <a:cs typeface="Georgia"/>
              <a:sym typeface="Georgia"/>
            </a:endParaRPr>
          </a:p>
        </p:txBody>
      </p:sp>
      <p:sp>
        <p:nvSpPr>
          <p:cNvPr id="683" name="Shape 68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LDA IN GENSIM</a:t>
            </a:r>
            <a:endParaRPr>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689" name="Shape 68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0" name="Shape 690"/>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91" name="Shape 691"/>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Complete exercises 1 and 2.</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p:txBody>
      </p:sp>
      <p:sp>
        <p:nvSpPr>
          <p:cNvPr id="692" name="Shape 692"/>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Code and topics</a:t>
            </a:r>
            <a:endParaRPr>
              <a:latin typeface="Georgia"/>
              <a:ea typeface="Georgia"/>
              <a:cs typeface="Georgia"/>
              <a:sym typeface="Georgia"/>
            </a:endParaRPr>
          </a:p>
        </p:txBody>
      </p:sp>
      <p:sp>
        <p:nvSpPr>
          <p:cNvPr id="693" name="Shape 693"/>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94" name="Shape 694"/>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695" name="Shape 695"/>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99" name="Shape 699"/>
        <p:cNvGrpSpPr/>
        <p:nvPr/>
      </p:nvGrpSpPr>
      <p:grpSpPr>
        <a:xfrm>
          <a:off x="0" y="0"/>
          <a:ext cx="0" cy="0"/>
          <a:chOff x="0" y="0"/>
          <a:chExt cx="0" cy="0"/>
        </a:xfrm>
      </p:grpSpPr>
      <p:sp>
        <p:nvSpPr>
          <p:cNvPr id="700" name="Shape 70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BREAK TIME</a:t>
            </a:r>
            <a:endParaRPr>
              <a:latin typeface="Oswald"/>
              <a:ea typeface="Oswald"/>
              <a:cs typeface="Oswald"/>
              <a:sym typeface="Oswald"/>
            </a:endParaRPr>
          </a:p>
        </p:txBody>
      </p:sp>
      <p:sp>
        <p:nvSpPr>
          <p:cNvPr id="701" name="Shape 701"/>
          <p:cNvSpPr/>
          <p:nvPr/>
        </p:nvSpPr>
        <p:spPr>
          <a:xfrm>
            <a:off x="274825" y="1473200"/>
            <a:ext cx="12573300" cy="56034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6000">
                <a:solidFill>
                  <a:srgbClr val="FFFFFF"/>
                </a:solidFill>
                <a:latin typeface="Oswald"/>
                <a:ea typeface="Oswald"/>
                <a:cs typeface="Oswald"/>
                <a:sym typeface="Oswald"/>
              </a:rPr>
              <a:t>LEAVE THE ROOM</a:t>
            </a:r>
            <a:endParaRPr b="1" sz="60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t/>
            </a:r>
            <a:endParaRPr b="1" sz="60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rPr b="1" lang="en-US" sz="6000">
                <a:solidFill>
                  <a:srgbClr val="FFFFFF"/>
                </a:solidFill>
                <a:latin typeface="Oswald"/>
                <a:ea typeface="Oswald"/>
                <a:cs typeface="Oswald"/>
                <a:sym typeface="Oswald"/>
              </a:rPr>
              <a:t>TAKE A WALK</a:t>
            </a:r>
            <a:endParaRPr b="1" sz="60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t/>
            </a:r>
            <a:endParaRPr b="1" sz="60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rPr b="1" lang="en-US" sz="6000">
                <a:solidFill>
                  <a:srgbClr val="FFFFFF"/>
                </a:solidFill>
                <a:latin typeface="Oswald"/>
                <a:ea typeface="Oswald"/>
                <a:cs typeface="Oswald"/>
                <a:sym typeface="Oswald"/>
              </a:rPr>
              <a:t>TALK TO YOUR CLASSMATES!</a:t>
            </a:r>
            <a:endParaRPr b="1" sz="6000">
              <a:solidFill>
                <a:srgbClr val="FFFFFF"/>
              </a:solidFill>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707" name="Shape 707"/>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PRINCIPAL COMPONENTS ANALYSIS</a:t>
            </a:r>
            <a:endParaRPr sz="9600">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HIGH LEVEL OVERVIEW</a:t>
            </a:r>
            <a:endParaRPr>
              <a:latin typeface="Oswald"/>
              <a:ea typeface="Oswald"/>
              <a:cs typeface="Oswald"/>
              <a:sym typeface="Oswald"/>
            </a:endParaRPr>
          </a:p>
        </p:txBody>
      </p:sp>
      <p:sp>
        <p:nvSpPr>
          <p:cNvPr id="713" name="Shape 713"/>
          <p:cNvSpPr txBox="1"/>
          <p:nvPr>
            <p:ph idx="1" type="body"/>
          </p:nvPr>
        </p:nvSpPr>
        <p:spPr>
          <a:xfrm>
            <a:off x="635000" y="1501725"/>
            <a:ext cx="11734800" cy="5467200"/>
          </a:xfrm>
          <a:prstGeom prst="rect">
            <a:avLst/>
          </a:prstGeom>
          <a:noFill/>
          <a:ln>
            <a:noFill/>
          </a:ln>
        </p:spPr>
        <p:txBody>
          <a:bodyPr anchorCtr="0" anchor="t" bIns="0" lIns="0" spcFirstLastPara="1" rIns="0" wrap="square" tIns="0">
            <a:noAutofit/>
          </a:bodyPr>
          <a:lstStyle/>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Principal Components Analysis (PCA) is a </a:t>
            </a:r>
            <a:r>
              <a:rPr b="1" lang="en-US" sz="2800">
                <a:latin typeface="Georgia"/>
                <a:ea typeface="Georgia"/>
                <a:cs typeface="Georgia"/>
                <a:sym typeface="Georgia"/>
              </a:rPr>
              <a:t>NUMERICAL </a:t>
            </a:r>
            <a:r>
              <a:rPr lang="en-US" sz="2800">
                <a:latin typeface="Georgia"/>
                <a:ea typeface="Georgia"/>
                <a:cs typeface="Georgia"/>
                <a:sym typeface="Georgia"/>
              </a:rPr>
              <a:t>method and one of the most used transforms in data science.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The aim is to increase signal (information) and decrease the dimensions of the dataset.</a:t>
            </a:r>
            <a:endParaRPr sz="2800">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PCA combines </a:t>
            </a:r>
            <a:r>
              <a:rPr b="1" lang="en-US" sz="2800">
                <a:solidFill>
                  <a:schemeClr val="dk1"/>
                </a:solidFill>
                <a:latin typeface="Georgia"/>
                <a:ea typeface="Georgia"/>
                <a:cs typeface="Georgia"/>
                <a:sym typeface="Georgia"/>
              </a:rPr>
              <a:t>linearly</a:t>
            </a:r>
            <a:r>
              <a:rPr lang="en-US" sz="2800">
                <a:solidFill>
                  <a:schemeClr val="dk1"/>
                </a:solidFill>
                <a:latin typeface="Georgia"/>
                <a:ea typeface="Georgia"/>
                <a:cs typeface="Georgia"/>
                <a:sym typeface="Georgia"/>
              </a:rPr>
              <a:t> correlated variables together into “Principal Components” (components).</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“Components” are rated from highest explanation of variance to the lowest.</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This assumes variance (the upsy-downsyness of the data) matters.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HIGH LEVEL OVERVIEW</a:t>
            </a:r>
            <a:endParaRPr>
              <a:latin typeface="Oswald"/>
              <a:ea typeface="Oswald"/>
              <a:cs typeface="Oswald"/>
              <a:sym typeface="Oswald"/>
            </a:endParaRPr>
          </a:p>
        </p:txBody>
      </p:sp>
      <p:sp>
        <p:nvSpPr>
          <p:cNvPr id="719" name="Shape 719"/>
          <p:cNvSpPr txBox="1"/>
          <p:nvPr>
            <p:ph idx="1" type="body"/>
          </p:nvPr>
        </p:nvSpPr>
        <p:spPr>
          <a:xfrm>
            <a:off x="635000" y="1835450"/>
            <a:ext cx="11734800" cy="5133300"/>
          </a:xfrm>
          <a:prstGeom prst="rect">
            <a:avLst/>
          </a:prstGeom>
          <a:noFill/>
          <a:ln>
            <a:noFill/>
          </a:ln>
        </p:spPr>
        <p:txBody>
          <a:bodyPr anchorCtr="0" anchor="t" bIns="0" lIns="0" spcFirstLastPara="1" rIns="0" wrap="square" tIns="0">
            <a:noAutofit/>
          </a:bodyPr>
          <a:lstStyle/>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This is accomplished by rotating the axes towards the highest upsy-downsyness. Then the next. And the next. And the next, et al.</a:t>
            </a:r>
            <a:endParaRPr sz="2800">
              <a:solidFill>
                <a:schemeClr val="dk1"/>
              </a:solidFill>
              <a:latin typeface="Georgia"/>
              <a:ea typeface="Georgia"/>
              <a:cs typeface="Georgia"/>
              <a:sym typeface="Georgia"/>
            </a:endParaRPr>
          </a:p>
          <a:p>
            <a:pPr indent="0" lvl="0" marL="0" rtl="0">
              <a:spcBef>
                <a:spcPts val="0"/>
              </a:spcBef>
              <a:spcAft>
                <a:spcPts val="0"/>
              </a:spcAft>
              <a:buClr>
                <a:srgbClr val="000000"/>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Each “component” is a weighted coefficient (how much of each variable contributes to each component).</a:t>
            </a:r>
            <a:endParaRPr sz="2800">
              <a:solidFill>
                <a:schemeClr val="dk1"/>
              </a:solidFill>
              <a:latin typeface="Georgia"/>
              <a:ea typeface="Georgia"/>
              <a:cs typeface="Georgia"/>
              <a:sym typeface="Georgia"/>
            </a:endParaRPr>
          </a:p>
          <a:p>
            <a:pPr indent="0" lvl="0" marL="0" rtl="0">
              <a:spcBef>
                <a:spcPts val="0"/>
              </a:spcBef>
              <a:spcAft>
                <a:spcPts val="0"/>
              </a:spcAft>
              <a:buClr>
                <a:srgbClr val="000000"/>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Observations are weighted by the coefficient.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b="1" lang="en-US" sz="2800">
                <a:solidFill>
                  <a:schemeClr val="dk1"/>
                </a:solidFill>
                <a:latin typeface="Georgia"/>
                <a:ea typeface="Georgia"/>
                <a:cs typeface="Georgia"/>
                <a:sym typeface="Georgia"/>
              </a:rPr>
              <a:t>BONUS: </a:t>
            </a:r>
            <a:r>
              <a:rPr lang="en-US" sz="2800">
                <a:solidFill>
                  <a:schemeClr val="dk1"/>
                </a:solidFill>
                <a:latin typeface="Georgia"/>
                <a:ea typeface="Georgia"/>
                <a:cs typeface="Georgia"/>
                <a:sym typeface="Georgia"/>
              </a:rPr>
              <a:t>Each component is “orthogonal” to each other (aka, no longer correlated).</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CURSE OF DIMENSIONALITY</a:t>
            </a:r>
            <a:endParaRPr>
              <a:latin typeface="Oswald"/>
              <a:ea typeface="Oswald"/>
              <a:cs typeface="Oswald"/>
              <a:sym typeface="Oswald"/>
            </a:endParaRPr>
          </a:p>
        </p:txBody>
      </p:sp>
      <p:sp>
        <p:nvSpPr>
          <p:cNvPr id="438" name="Shape 438"/>
          <p:cNvSpPr txBox="1"/>
          <p:nvPr>
            <p:ph idx="1" type="body"/>
          </p:nvPr>
        </p:nvSpPr>
        <p:spPr>
          <a:xfrm>
            <a:off x="635000" y="1462825"/>
            <a:ext cx="11734800" cy="5549400"/>
          </a:xfrm>
          <a:prstGeom prst="rect">
            <a:avLst/>
          </a:prstGeom>
          <a:noFill/>
          <a:ln>
            <a:noFill/>
          </a:ln>
        </p:spPr>
        <p:txBody>
          <a:bodyPr anchorCtr="0" anchor="t" bIns="0" lIns="0" spcFirstLastPara="1" rIns="0" wrap="square" tIns="0">
            <a:noAutofit/>
          </a:bodyPr>
          <a:lstStyle/>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column in X adds a dimension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dimension adds complexity to the analysis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Human-centric:</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As dimensionality increases, visualisation of information decreases.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Data-centric:</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As dimensionality increases, observations per “division” decreases by N * 1 / D (where N = number of observations, D = dimensions)</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More observations per division = better performance.</a:t>
            </a:r>
            <a:endParaRPr sz="2800">
              <a:latin typeface="Georgia"/>
              <a:ea typeface="Georgia"/>
              <a:cs typeface="Georgia"/>
              <a:sym typeface="Georgia"/>
            </a:endParaRPr>
          </a:p>
          <a:p>
            <a:pPr indent="-231140" lvl="1" marL="660400" marR="0" rtl="0" algn="l">
              <a:spcBef>
                <a:spcPts val="0"/>
              </a:spcBef>
              <a:spcAft>
                <a:spcPts val="0"/>
              </a:spcAft>
              <a:buSzPts val="2400"/>
              <a:buFont typeface="Georgia"/>
              <a:buChar char="‣"/>
            </a:pPr>
            <a:r>
              <a:rPr lang="en-US" sz="2400" u="sng">
                <a:solidFill>
                  <a:schemeClr val="hlink"/>
                </a:solidFill>
                <a:latin typeface="Georgia"/>
                <a:ea typeface="Georgia"/>
                <a:cs typeface="Georgia"/>
                <a:sym typeface="Georgia"/>
                <a:hlinkClick r:id="rId3"/>
              </a:rPr>
              <a:t>http://cleverowl.uk/2016/02/06/curse-of-dimensionality-explained/</a:t>
            </a:r>
            <a:endParaRPr sz="24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Shape 72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HIGH LEVEL OVERVIEW</a:t>
            </a:r>
            <a:endParaRPr>
              <a:latin typeface="Oswald"/>
              <a:ea typeface="Oswald"/>
              <a:cs typeface="Oswald"/>
              <a:sym typeface="Oswald"/>
            </a:endParaRPr>
          </a:p>
        </p:txBody>
      </p:sp>
      <p:sp>
        <p:nvSpPr>
          <p:cNvPr id="725" name="Shape 725"/>
          <p:cNvSpPr txBox="1"/>
          <p:nvPr>
            <p:ph idx="1" type="body"/>
          </p:nvPr>
        </p:nvSpPr>
        <p:spPr>
          <a:xfrm>
            <a:off x="635000" y="1835450"/>
            <a:ext cx="11734800" cy="5133300"/>
          </a:xfrm>
          <a:prstGeom prst="rect">
            <a:avLst/>
          </a:prstGeom>
          <a:noFill/>
          <a:ln>
            <a:noFill/>
          </a:ln>
        </p:spPr>
        <p:txBody>
          <a:bodyPr anchorCtr="0" anchor="t" bIns="0" lIns="0" spcFirstLastPara="1" rIns="0" wrap="square" tIns="0">
            <a:noAutofit/>
          </a:bodyPr>
          <a:lstStyle/>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Note: Like other non-supervised methods, interpretation of components can range from obvious (0.4 * height + 0.6 * weight) to nonsensical (0.8 * octopus arms + 1.9 * cupcakes).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Examine component weights on original variables and spend time thinking about the interpretation.</a:t>
            </a:r>
            <a:endParaRPr sz="2800">
              <a:solidFill>
                <a:schemeClr val="dk1"/>
              </a:solidFill>
              <a:latin typeface="Georgia"/>
              <a:ea typeface="Georgia"/>
              <a:cs typeface="Georgia"/>
              <a:sym typeface="Georgia"/>
            </a:endParaRPr>
          </a:p>
          <a:p>
            <a:pPr indent="0" lvl="0" marL="0" rtl="0">
              <a:spcBef>
                <a:spcPts val="0"/>
              </a:spcBef>
              <a:spcAft>
                <a:spcPts val="0"/>
              </a:spcAft>
              <a:buNone/>
            </a:pPr>
            <a:r>
              <a:rPr lang="en-US" sz="2800">
                <a:solidFill>
                  <a:schemeClr val="dk1"/>
                </a:solidFill>
                <a:latin typeface="Georgia"/>
                <a:ea typeface="Georgia"/>
                <a:cs typeface="Georgia"/>
                <a:sym typeface="Georgia"/>
              </a:rPr>
              <a:t>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Shape 73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HIGH LEVEL OVERVIEW</a:t>
            </a:r>
            <a:endParaRPr>
              <a:latin typeface="Oswald"/>
              <a:ea typeface="Oswald"/>
              <a:cs typeface="Oswald"/>
              <a:sym typeface="Oswald"/>
            </a:endParaRPr>
          </a:p>
        </p:txBody>
      </p:sp>
      <p:sp>
        <p:nvSpPr>
          <p:cNvPr id="731" name="Shape 731"/>
          <p:cNvSpPr txBox="1"/>
          <p:nvPr>
            <p:ph idx="1" type="body"/>
          </p:nvPr>
        </p:nvSpPr>
        <p:spPr>
          <a:xfrm>
            <a:off x="635000" y="1835450"/>
            <a:ext cx="11734800" cy="5133300"/>
          </a:xfrm>
          <a:prstGeom prst="rect">
            <a:avLst/>
          </a:prstGeom>
          <a:noFill/>
          <a:ln>
            <a:noFill/>
          </a:ln>
        </p:spPr>
        <p:txBody>
          <a:bodyPr anchorCtr="0" anchor="t" bIns="0" lIns="0" spcFirstLastPara="1" rIns="0" wrap="square" tIns="0">
            <a:noAutofit/>
          </a:bodyPr>
          <a:lstStyle/>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The vector from the original variable space to the direction of variance is called the </a:t>
            </a:r>
            <a:r>
              <a:rPr b="1" lang="en-US" sz="2800">
                <a:solidFill>
                  <a:schemeClr val="dk1"/>
                </a:solidFill>
                <a:latin typeface="Georgia"/>
                <a:ea typeface="Georgia"/>
                <a:cs typeface="Georgia"/>
                <a:sym typeface="Georgia"/>
              </a:rPr>
              <a:t>Eigenvector</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The amount of variance explained by each eigenvector is called an </a:t>
            </a:r>
            <a:r>
              <a:rPr b="1" lang="en-US" sz="2800">
                <a:solidFill>
                  <a:schemeClr val="dk1"/>
                </a:solidFill>
                <a:latin typeface="Georgia"/>
                <a:ea typeface="Georgia"/>
                <a:cs typeface="Georgia"/>
                <a:sym typeface="Georgia"/>
              </a:rPr>
              <a:t>Eigenvalue</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Shape 73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US" sz="3200">
                <a:solidFill>
                  <a:schemeClr val="dk1"/>
                </a:solidFill>
                <a:latin typeface="Oswald"/>
                <a:ea typeface="Oswald"/>
                <a:cs typeface="Oswald"/>
                <a:sym typeface="Oswald"/>
              </a:rPr>
              <a:t>HIGH LEVEL OVERVIEW</a:t>
            </a:r>
            <a:endParaRPr>
              <a:latin typeface="Oswald"/>
              <a:ea typeface="Oswald"/>
              <a:cs typeface="Oswald"/>
              <a:sym typeface="Oswald"/>
            </a:endParaRPr>
          </a:p>
        </p:txBody>
      </p:sp>
      <p:sp>
        <p:nvSpPr>
          <p:cNvPr id="737" name="Shape 737"/>
          <p:cNvSpPr txBox="1"/>
          <p:nvPr>
            <p:ph idx="1" type="body"/>
          </p:nvPr>
        </p:nvSpPr>
        <p:spPr>
          <a:xfrm>
            <a:off x="635000" y="1292775"/>
            <a:ext cx="11734800" cy="5391300"/>
          </a:xfrm>
          <a:prstGeom prst="rect">
            <a:avLst/>
          </a:prstGeom>
          <a:noFill/>
          <a:ln>
            <a:noFill/>
          </a:ln>
        </p:spPr>
        <p:txBody>
          <a:bodyPr anchorCtr="0" anchor="t" bIns="0" lIns="0" spcFirstLastPara="1" rIns="0" wrap="square" tIns="0">
            <a:noAutofit/>
          </a:bodyPr>
          <a:lstStyle/>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Eh?</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1433288" y="1705801"/>
            <a:ext cx="10443024" cy="543320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rPr b="1" lang="en-US" sz="3200">
                <a:solidFill>
                  <a:schemeClr val="dk1"/>
                </a:solidFill>
                <a:latin typeface="Oswald"/>
                <a:ea typeface="Oswald"/>
                <a:cs typeface="Oswald"/>
                <a:sym typeface="Oswald"/>
              </a:rPr>
              <a:t>HIGH LEVEL OVERVIEW</a:t>
            </a:r>
            <a:endParaRPr>
              <a:latin typeface="Oswald"/>
              <a:ea typeface="Oswald"/>
              <a:cs typeface="Oswald"/>
              <a:sym typeface="Oswald"/>
            </a:endParaRPr>
          </a:p>
        </p:txBody>
      </p:sp>
      <p:sp>
        <p:nvSpPr>
          <p:cNvPr id="744" name="Shape 744"/>
          <p:cNvSpPr txBox="1"/>
          <p:nvPr>
            <p:ph idx="1" type="body"/>
          </p:nvPr>
        </p:nvSpPr>
        <p:spPr>
          <a:xfrm>
            <a:off x="635000" y="1292775"/>
            <a:ext cx="11734800" cy="5391300"/>
          </a:xfrm>
          <a:prstGeom prst="rect">
            <a:avLst/>
          </a:prstGeom>
          <a:noFill/>
          <a:ln>
            <a:noFill/>
          </a:ln>
        </p:spPr>
        <p:txBody>
          <a:bodyPr anchorCtr="0" anchor="t" bIns="0" lIns="0" spcFirstLastPara="1" rIns="0" wrap="square" tIns="0">
            <a:noAutofit/>
          </a:bodyPr>
          <a:lstStyle/>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Eh?</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It’s a different view of the data that maximises variance and decreases variables.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Eh?</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Linear algebra magic.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50" name="Shape 75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1" name="Shape 751"/>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52" name="Shape 752"/>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is the aim of PCA?</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does the first Principal Component represent? The last?</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rPr lang="en-US" sz="1800">
                <a:solidFill>
                  <a:schemeClr val="dk1"/>
                </a:solidFill>
                <a:latin typeface="Georgia"/>
                <a:ea typeface="Georgia"/>
                <a:cs typeface="Georgia"/>
                <a:sym typeface="Georgia"/>
              </a:rPr>
              <a:t>3. 	What’s an eigenvector? What’s an eigenvalue?</a:t>
            </a:r>
            <a:endParaRPr sz="1800">
              <a:solidFill>
                <a:schemeClr val="dk1"/>
              </a:solidFill>
              <a:latin typeface="Georgia"/>
              <a:ea typeface="Georgia"/>
              <a:cs typeface="Georgia"/>
              <a:sym typeface="Georgia"/>
            </a:endParaRPr>
          </a:p>
        </p:txBody>
      </p:sp>
      <p:sp>
        <p:nvSpPr>
          <p:cNvPr id="753" name="Shape 753"/>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questions</a:t>
            </a:r>
            <a:endParaRPr>
              <a:latin typeface="Georgia"/>
              <a:ea typeface="Georgia"/>
              <a:cs typeface="Georgia"/>
              <a:sym typeface="Georgia"/>
            </a:endParaRPr>
          </a:p>
        </p:txBody>
      </p:sp>
      <p:sp>
        <p:nvSpPr>
          <p:cNvPr id="754" name="Shape 754"/>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55" name="Shape 755"/>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56" name="Shape 75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Shape 76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rPr b="1" lang="en-US" sz="3200">
                <a:solidFill>
                  <a:schemeClr val="dk1"/>
                </a:solidFill>
                <a:latin typeface="Oswald"/>
                <a:ea typeface="Oswald"/>
                <a:cs typeface="Oswald"/>
                <a:sym typeface="Oswald"/>
              </a:rPr>
              <a:t>STEPS TO PCA SUCCESS</a:t>
            </a:r>
            <a:endParaRPr>
              <a:latin typeface="Oswald"/>
              <a:ea typeface="Oswald"/>
              <a:cs typeface="Oswald"/>
              <a:sym typeface="Oswald"/>
            </a:endParaRPr>
          </a:p>
        </p:txBody>
      </p:sp>
      <p:sp>
        <p:nvSpPr>
          <p:cNvPr id="762" name="Shape 762"/>
          <p:cNvSpPr txBox="1"/>
          <p:nvPr>
            <p:ph idx="1" type="body"/>
          </p:nvPr>
        </p:nvSpPr>
        <p:spPr>
          <a:xfrm>
            <a:off x="635000" y="1604525"/>
            <a:ext cx="11734800" cy="5427900"/>
          </a:xfrm>
          <a:prstGeom prst="rect">
            <a:avLst/>
          </a:prstGeom>
          <a:noFill/>
          <a:ln>
            <a:noFill/>
          </a:ln>
        </p:spPr>
        <p:txBody>
          <a:bodyPr anchorCtr="0" anchor="t" bIns="0" lIns="0" spcFirstLastPara="1" rIns="0" wrap="square" tIns="0">
            <a:noAutofit/>
          </a:bodyPr>
          <a:lstStyle/>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Data should be standardised prior to PCA.</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Higher magnitude variables will dominate output otherwise.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Check for linear relationships (correlations).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Run PCA in sklearn</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Instantiate, fit, transform...</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Examine explained variance of components &amp; choose number of components to use (just the 1st? Top 5? 95% explained variance?)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Explore component weights on original variables.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Shape 767"/>
          <p:cNvSpPr txBox="1"/>
          <p:nvPr>
            <p:ph idx="1" type="body"/>
          </p:nvPr>
        </p:nvSpPr>
        <p:spPr>
          <a:xfrm>
            <a:off x="635000" y="1301275"/>
            <a:ext cx="11734800" cy="5589000"/>
          </a:xfrm>
          <a:prstGeom prst="rect">
            <a:avLst/>
          </a:prstGeom>
          <a:noFill/>
          <a:ln>
            <a:noFill/>
          </a:ln>
        </p:spPr>
        <p:txBody>
          <a:bodyPr anchorCtr="0" anchor="t" bIns="0" lIns="0" spcFirstLastPara="1" rIns="0" wrap="square" tIns="0">
            <a:noAutofit/>
          </a:bodyPr>
          <a:lstStyle/>
          <a:p>
            <a:pPr indent="0" lvl="0" marL="0" marR="0" rtl="0">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sklearn.decomposition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PCA</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sklearn.preprocessing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StandardScaler</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zscore = StandardScaler()</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Xz = zscore.fit_transform(X)</a:t>
            </a:r>
            <a:br>
              <a:rPr lang="en-US" sz="2400">
                <a:solidFill>
                  <a:srgbClr val="333333"/>
                </a:solidFill>
                <a:highlight>
                  <a:srgbClr val="F7F7F7"/>
                </a:highlight>
                <a:latin typeface="Consolas"/>
                <a:ea typeface="Consolas"/>
                <a:cs typeface="Consolas"/>
                <a:sym typeface="Consolas"/>
              </a:rPr>
            </a:b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pca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PCA(</a:t>
            </a:r>
            <a:r>
              <a:rPr lang="en-US" sz="2400">
                <a:solidFill>
                  <a:srgbClr val="ED6A43"/>
                </a:solidFill>
                <a:highlight>
                  <a:srgbClr val="F7F7F7"/>
                </a:highlight>
                <a:latin typeface="Consolas"/>
                <a:ea typeface="Consolas"/>
                <a:cs typeface="Consolas"/>
                <a:sym typeface="Consolas"/>
              </a:rPr>
              <a:t>n_components</a:t>
            </a:r>
            <a:r>
              <a:rPr lang="en-US" sz="2400">
                <a:solidFill>
                  <a:srgbClr val="A71D5D"/>
                </a:solidFill>
                <a:highlight>
                  <a:srgbClr val="F7F7F7"/>
                </a:highlight>
                <a:latin typeface="Consolas"/>
                <a:ea typeface="Consolas"/>
                <a:cs typeface="Consolas"/>
                <a:sym typeface="Consolas"/>
              </a:rPr>
              <a:t>=</a:t>
            </a:r>
            <a:r>
              <a:rPr lang="en-US" sz="2400">
                <a:highlight>
                  <a:srgbClr val="F7F7F7"/>
                </a:highlight>
                <a:latin typeface="Consolas"/>
                <a:ea typeface="Consolas"/>
                <a:cs typeface="Consolas"/>
                <a:sym typeface="Consolas"/>
              </a:rPr>
              <a:t>None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whiten</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pca.fit(Xz)</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Xpca = pca.transform(Xz)</a:t>
            </a:r>
            <a:br>
              <a:rPr lang="en-US" sz="2400">
                <a:solidFill>
                  <a:srgbClr val="333333"/>
                </a:solidFill>
                <a:highlight>
                  <a:srgbClr val="F7F7F7"/>
                </a:highlight>
                <a:latin typeface="Consolas"/>
                <a:ea typeface="Consolas"/>
                <a:cs typeface="Consolas"/>
                <a:sym typeface="Consolas"/>
              </a:rPr>
            </a:br>
            <a:endParaRPr sz="2800">
              <a:latin typeface="Georgia"/>
              <a:ea typeface="Georgia"/>
              <a:cs typeface="Georgia"/>
              <a:sym typeface="Georgia"/>
            </a:endParaRPr>
          </a:p>
          <a:p>
            <a:pPr indent="0" lvl="0" marL="0" marR="0" rtl="0">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0" marR="0" rtl="0">
              <a:spcBef>
                <a:spcPts val="0"/>
              </a:spcBef>
              <a:spcAft>
                <a:spcPts val="0"/>
              </a:spcAft>
              <a:buNone/>
            </a:pPr>
            <a:r>
              <a:t/>
            </a:r>
            <a:endParaRPr sz="2800">
              <a:latin typeface="Georgia"/>
              <a:ea typeface="Georgia"/>
              <a:cs typeface="Georgia"/>
              <a:sym typeface="Georgia"/>
            </a:endParaRPr>
          </a:p>
        </p:txBody>
      </p:sp>
      <p:sp>
        <p:nvSpPr>
          <p:cNvPr id="768" name="Shape 76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BASIC PIPELINE</a:t>
            </a:r>
            <a:endParaRPr>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Shape 773"/>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74" name="Shape 7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75" name="Shape 77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76" name="Shape 776"/>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Complete exercise 3</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Which method (standard vs. dimensionality reduction) worked better?</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p:txBody>
      </p:sp>
      <p:sp>
        <p:nvSpPr>
          <p:cNvPr id="777" name="Shape 777"/>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Code and scores</a:t>
            </a:r>
            <a:endParaRPr>
              <a:latin typeface="Georgia"/>
              <a:ea typeface="Georgia"/>
              <a:cs typeface="Georgia"/>
              <a:sym typeface="Georgia"/>
            </a:endParaRPr>
          </a:p>
        </p:txBody>
      </p:sp>
      <p:sp>
        <p:nvSpPr>
          <p:cNvPr id="778" name="Shape 778"/>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79" name="Shape 779"/>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80" name="Shape 780"/>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Shape 78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786" name="Shape 78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idx="1" type="body"/>
          </p:nvPr>
        </p:nvSpPr>
        <p:spPr>
          <a:xfrm>
            <a:off x="635000" y="1301275"/>
            <a:ext cx="11734800" cy="5510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data</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related columns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LDA </a:t>
            </a:r>
            <a:r>
              <a:rPr lang="en-US" sz="2800">
                <a:solidFill>
                  <a:srgbClr val="333333"/>
                </a:solidFill>
                <a:highlight>
                  <a:srgbClr val="FFFFFF"/>
                </a:highlight>
                <a:latin typeface="Georgia"/>
                <a:ea typeface="Georgia"/>
                <a:cs typeface="Georgia"/>
                <a:sym typeface="Georgia"/>
              </a:rPr>
              <a:t>avoids learning grammar rules and instead rely on large datasets. It learns based on how the words are used, making it very flexible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PCA creates linear weightings of variables that decreases dimensionality.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Weights are based on level of variance.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792" name="Shape 79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CONCEPT REVIEW</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CURSE OF DIMENSIONALITY</a:t>
            </a:r>
            <a:endParaRPr>
              <a:latin typeface="Oswald"/>
              <a:ea typeface="Oswald"/>
              <a:cs typeface="Oswald"/>
              <a:sym typeface="Oswald"/>
            </a:endParaRPr>
          </a:p>
        </p:txBody>
      </p:sp>
      <p:sp>
        <p:nvSpPr>
          <p:cNvPr id="444" name="Shape 444"/>
          <p:cNvSpPr txBox="1"/>
          <p:nvPr>
            <p:ph idx="1" type="body"/>
          </p:nvPr>
        </p:nvSpPr>
        <p:spPr>
          <a:xfrm>
            <a:off x="635000" y="958000"/>
            <a:ext cx="11734800" cy="6054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45720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pic>
        <p:nvPicPr>
          <p:cNvPr id="445" name="Shape 445"/>
          <p:cNvPicPr preferRelativeResize="0"/>
          <p:nvPr/>
        </p:nvPicPr>
        <p:blipFill>
          <a:blip r:embed="rId3">
            <a:alphaModFix/>
          </a:blip>
          <a:stretch>
            <a:fillRect/>
          </a:stretch>
        </p:blipFill>
        <p:spPr>
          <a:xfrm>
            <a:off x="2293438" y="1365250"/>
            <a:ext cx="8417925" cy="5647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796" name="Shape 796"/>
        <p:cNvGrpSpPr/>
        <p:nvPr/>
      </p:nvGrpSpPr>
      <p:grpSpPr>
        <a:xfrm>
          <a:off x="0" y="0"/>
          <a:ext cx="0" cy="0"/>
          <a:chOff x="0" y="0"/>
          <a:chExt cx="0" cy="0"/>
        </a:xfrm>
      </p:grpSpPr>
      <p:sp>
        <p:nvSpPr>
          <p:cNvPr id="797" name="Shape 797"/>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798" name="Shape 79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Shape 80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804" name="Shape 804"/>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805" name="Shape 805"/>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Final Project, Deliverable 3</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Due Lesson 16</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451" name="Shape 451"/>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rtl="0">
              <a:lnSpc>
                <a:spcPct val="75000"/>
              </a:lnSpc>
              <a:spcBef>
                <a:spcPts val="0"/>
              </a:spcBef>
              <a:spcAft>
                <a:spcPts val="0"/>
              </a:spcAft>
              <a:buClr>
                <a:schemeClr val="dk1"/>
              </a:buClr>
              <a:buFont typeface="Arial"/>
              <a:buNone/>
            </a:pPr>
            <a:r>
              <a:rPr b="1" lang="en-US" sz="9600">
                <a:solidFill>
                  <a:schemeClr val="lt1"/>
                </a:solidFill>
                <a:latin typeface="Oswald"/>
                <a:ea typeface="Oswald"/>
                <a:cs typeface="Oswald"/>
                <a:sym typeface="Oswald"/>
              </a:rPr>
              <a:t>LATENT VARIABLE MODELS</a:t>
            </a:r>
            <a:endParaRPr sz="96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457" name="Shape 457"/>
          <p:cNvSpPr txBox="1"/>
          <p:nvPr>
            <p:ph idx="1" type="body"/>
          </p:nvPr>
        </p:nvSpPr>
        <p:spPr>
          <a:xfrm>
            <a:off x="635000" y="966125"/>
            <a:ext cx="11734800" cy="6185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lesson will continue on natural language processing with an emphasis on </a:t>
            </a:r>
            <a:r>
              <a:rPr i="1" lang="en-US" sz="2800">
                <a:latin typeface="Georgia"/>
                <a:ea typeface="Georgia"/>
                <a:cs typeface="Georgia"/>
                <a:sym typeface="Georgia"/>
              </a:rPr>
              <a:t>latent variables models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Mining and Refining data is a key part of the data science workflow.</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our last class, we saw many techniques for mining the data, including preprocessing, building linguistic rules to uncover patterns, and creating classifiers from unstructured data.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 (with a brief discussion on Principle Components Analysis along the way).</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LATENT VARIABLE MODELS</a:t>
            </a:r>
            <a:endParaRPr>
              <a:latin typeface="Oswald"/>
              <a:ea typeface="Oswald"/>
              <a:cs typeface="Oswald"/>
              <a:sym typeface="Oswald"/>
            </a:endParaRPr>
          </a:p>
        </p:txBody>
      </p:sp>
      <p:sp>
        <p:nvSpPr>
          <p:cNvPr id="463" name="Shape 46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Tokenization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Stemming or lemmatization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Parsing and tagging</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of these are based on a classical or theoretical                        understanding of language.</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