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7302500" cx="13004800"/>
  <p:notesSz cx="6858000" cy="9144000"/>
  <p:embeddedFontLst>
    <p:embeddedFont>
      <p:font typeface="Oswald"/>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swald-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5" name="Shape 46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1" name="Shape 47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9" name="Shape 48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5" name="Shape 49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2" name="Shape 50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9" name="Shape 5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6" name="Shape 5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3" name="Shape 52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9" name="Shape 5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6" name="Shape 4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6" name="Shape 53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55" name="Shape 5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1" name="Shape 56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Note: K = sum of timepoints, i = timepoints in mean from 0, t = timepoint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0" name="Shape 5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6" name="Shape 58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3" name="Shape 59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9" name="Shape 59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6" name="Shape 60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3" name="Shape 61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9" name="Shape 6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5" name="Shape 62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32" name="Shape 6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38" name="Shape 6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4" name="Shape 64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6" name="Shape 65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2" name="Shape 66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8" name="Shape 66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9" name="Shape 4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4" name="Shape 67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0" name="Shape 6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8" name="Shape 69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4" name="Shape 70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0" name="Shape 71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4" name="Shape 73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0" name="Shape 7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46" name="Shape 74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8" name="Shape 75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4" name="Shape 76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0" name="Shape 77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6" name="Shape 77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2" name="Shape 78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8" name="Shape 78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4" name="Shape 79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0" name="Shape 80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06" name="Shape 80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8" name="Shape 8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4" name="Shape 82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0" name="Shape 83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6" name="Shape 83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3" name="Shape 84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55" name="Shape 8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73" name="Shape 8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79" name="Shape 87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7" name="Shape 44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85" name="Shape 88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1" name="Shape 89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Shape 8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7" name="Shape 89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Shape 9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3" name="Shape 90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9" name="Shape 9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15" name="Shape 9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Shape 92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27" name="Shape 9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3" name="Shape 93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Shape 93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40" name="Shape 9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6" name="Shape 94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Shape 9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3" name="Shape 9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Shape 96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1" name="Shape 9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Shape 96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0" name="Shape 9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9" name="Shape 45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4.jpg"/><Relationship Id="rId4"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20.png"/><Relationship Id="rId9"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29.jpg"/><Relationship Id="rId4" Type="http://schemas.openxmlformats.org/officeDocument/2006/relationships/image" Target="../media/image3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9.jpg"/><Relationship Id="rId4" Type="http://schemas.openxmlformats.org/officeDocument/2006/relationships/image" Target="../media/image2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2.png"/><Relationship Id="rId4" Type="http://schemas.openxmlformats.org/officeDocument/2006/relationships/image" Target="../media/image30.png"/><Relationship Id="rId11" Type="http://schemas.openxmlformats.org/officeDocument/2006/relationships/image" Target="../media/image35.png"/><Relationship Id="rId10" Type="http://schemas.openxmlformats.org/officeDocument/2006/relationships/image" Target="../media/image31.png"/><Relationship Id="rId9" Type="http://schemas.openxmlformats.org/officeDocument/2006/relationships/image" Target="../media/image27.png"/><Relationship Id="rId5" Type="http://schemas.openxmlformats.org/officeDocument/2006/relationships/image" Target="../media/image38.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3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 Id="rId3" Type="http://schemas.openxmlformats.org/officeDocument/2006/relationships/image" Target="../media/image36.jpg"/><Relationship Id="rId4" Type="http://schemas.openxmlformats.org/officeDocument/2006/relationships/image" Target="../media/image39.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28" name="Shape 328"/>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32" name="Shape 332"/>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med" w="med" type="none"/>
            <a:tailEnd len="med" w="med" type="none"/>
          </a:ln>
        </p:spPr>
      </p:cxnSp>
      <p:sp>
        <p:nvSpPr>
          <p:cNvPr id="384" name="Shape 384"/>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spcFirstLastPara="1" rIns="91425" wrap="square" tIns="91425">
            <a:noAutofit/>
          </a:bodyPr>
          <a:lstStyle/>
          <a:p>
            <a:pPr indent="-88900" lvl="0" marL="0" marR="0" rtl="0" algn="r">
              <a:lnSpc>
                <a:spcPct val="100000"/>
              </a:lnSpc>
              <a:spcBef>
                <a:spcPts val="0"/>
              </a:spcBef>
              <a:spcAft>
                <a:spcPts val="0"/>
              </a:spcAft>
              <a:buSzPts val="1400"/>
              <a:buChar char="●"/>
            </a:pPr>
            <a:r>
              <a:t/>
            </a:r>
            <a:endParaRPr/>
          </a:p>
          <a:p>
            <a:pPr indent="139700" lvl="1" marL="0" marR="0" rtl="0" algn="l">
              <a:lnSpc>
                <a:spcPct val="100000"/>
              </a:lnSpc>
              <a:spcBef>
                <a:spcPts val="0"/>
              </a:spcBef>
              <a:spcAft>
                <a:spcPts val="0"/>
              </a:spcAft>
              <a:buSzPts val="1400"/>
              <a:buChar char="○"/>
            </a:pPr>
            <a:r>
              <a:t/>
            </a:r>
            <a:endParaRPr/>
          </a:p>
          <a:p>
            <a:pPr indent="368300" lvl="2" marL="0" marR="0" rtl="0" algn="l">
              <a:lnSpc>
                <a:spcPct val="100000"/>
              </a:lnSpc>
              <a:spcBef>
                <a:spcPts val="0"/>
              </a:spcBef>
              <a:spcAft>
                <a:spcPts val="0"/>
              </a:spcAft>
              <a:buSzPts val="1400"/>
              <a:buChar char="■"/>
            </a:pPr>
            <a:r>
              <a:t/>
            </a:r>
            <a:endParaRPr/>
          </a:p>
          <a:p>
            <a:pPr indent="596900" lvl="3" marL="0" marR="0" rtl="0" algn="l">
              <a:lnSpc>
                <a:spcPct val="100000"/>
              </a:lnSpc>
              <a:spcBef>
                <a:spcPts val="0"/>
              </a:spcBef>
              <a:spcAft>
                <a:spcPts val="0"/>
              </a:spcAft>
              <a:buSzPts val="1400"/>
              <a:buChar char="●"/>
            </a:pPr>
            <a:r>
              <a:t/>
            </a:r>
            <a:endParaRPr/>
          </a:p>
          <a:p>
            <a:pPr indent="825500" lvl="4" marL="0" marR="0" rtl="0" algn="l">
              <a:lnSpc>
                <a:spcPct val="100000"/>
              </a:lnSpc>
              <a:spcBef>
                <a:spcPts val="0"/>
              </a:spcBef>
              <a:spcAft>
                <a:spcPts val="0"/>
              </a:spcAft>
              <a:buSzPts val="1400"/>
              <a:buChar char="○"/>
            </a:pPr>
            <a:r>
              <a:t/>
            </a:r>
            <a:endParaRPr/>
          </a:p>
          <a:p>
            <a:pPr indent="1054100" lvl="5" marL="0" marR="0" rtl="0" algn="l">
              <a:lnSpc>
                <a:spcPct val="100000"/>
              </a:lnSpc>
              <a:spcBef>
                <a:spcPts val="0"/>
              </a:spcBef>
              <a:spcAft>
                <a:spcPts val="0"/>
              </a:spcAft>
              <a:buSzPts val="1400"/>
              <a:buChar char="■"/>
            </a:pPr>
            <a:r>
              <a:t/>
            </a:r>
            <a:endParaRPr/>
          </a:p>
          <a:p>
            <a:pPr indent="1282700" lvl="6" marL="0" marR="0" rtl="0" algn="l">
              <a:lnSpc>
                <a:spcPct val="100000"/>
              </a:lnSpc>
              <a:spcBef>
                <a:spcPts val="0"/>
              </a:spcBef>
              <a:spcAft>
                <a:spcPts val="0"/>
              </a:spcAft>
              <a:buSzPts val="1400"/>
              <a:buChar char="●"/>
            </a:pPr>
            <a:r>
              <a:t/>
            </a:r>
            <a:endParaRPr/>
          </a:p>
          <a:p>
            <a:pPr indent="1511300" lvl="7" marL="0" marR="0" rtl="0" algn="l">
              <a:lnSpc>
                <a:spcPct val="100000"/>
              </a:lnSpc>
              <a:spcBef>
                <a:spcPts val="0"/>
              </a:spcBef>
              <a:spcAft>
                <a:spcPts val="0"/>
              </a:spcAft>
              <a:buSzPts val="1400"/>
              <a:buChar char="○"/>
            </a:pPr>
            <a:r>
              <a:t/>
            </a:r>
            <a:endParaRPr/>
          </a:p>
          <a:p>
            <a:pPr indent="1739900" lvl="8" marL="0" marR="0" rtl="0" algn="l">
              <a:lnSpc>
                <a:spcPct val="100000"/>
              </a:lnSpc>
              <a:spcBef>
                <a:spcPts val="0"/>
              </a:spcBef>
              <a:spcAft>
                <a:spcPts val="0"/>
              </a:spcAft>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407" name="Shape 407"/>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 Id="rId3"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p:nvPr/>
        </p:nvSpPr>
        <p:spPr>
          <a:xfrm>
            <a:off x="635000" y="1574800"/>
            <a:ext cx="11734800" cy="37212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TIME SERIES ANALYSIS</a:t>
            </a:r>
            <a:endParaRPr sz="96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68" name="Shape 46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Most datasets are likely to have an important time component, but typically we assume that it’s fairly minimal.</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74" name="Shape 47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When the time component </a:t>
            </a:r>
            <a:r>
              <a:rPr i="1" lang="en-US" sz="2800">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how much does this week’s sales affect next week’s?  How much does today’s stock price affect tomorrow’s?</a:t>
            </a:r>
            <a:endParaRPr sz="28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480" name="Shape 4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1" name="Shape 481"/>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82" name="Shape 482"/>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endParaRPr sz="1800">
              <a:solidFill>
                <a:schemeClr val="dk1"/>
              </a:solidFill>
              <a:latin typeface="Georgia"/>
              <a:ea typeface="Georgia"/>
              <a:cs typeface="Georgia"/>
              <a:sym typeface="Georgia"/>
            </a:endParaRPr>
          </a:p>
        </p:txBody>
      </p:sp>
      <p:sp>
        <p:nvSpPr>
          <p:cNvPr id="483" name="Shape 483"/>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484" name="Shape 484"/>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85" name="Shape 485"/>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486" name="Shape 48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92" name="Shape 49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we are interested in separating the effects of time into two components: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Trends - significant increases or decreases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Seasonality - regularly repeating increases or decreases</a:t>
            </a: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98" name="Shape 498"/>
          <p:cNvSpPr txBox="1"/>
          <p:nvPr>
            <p:ph idx="1" type="body"/>
          </p:nvPr>
        </p:nvSpPr>
        <p:spPr>
          <a:xfrm>
            <a:off x="635000" y="1292775"/>
            <a:ext cx="4437900" cy="5738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of fireworks injury rates has an overall </a:t>
            </a:r>
            <a:r>
              <a:rPr i="1" lang="en-US" sz="2800">
                <a:latin typeface="Georgia"/>
                <a:ea typeface="Georgia"/>
                <a:cs typeface="Georgia"/>
                <a:sym typeface="Georgia"/>
              </a:rPr>
              <a:t>trend</a:t>
            </a:r>
            <a:r>
              <a:rPr lang="en-US" sz="2800">
                <a:latin typeface="Georgia"/>
                <a:ea typeface="Georgia"/>
                <a:cs typeface="Georgia"/>
                <a:sym typeface="Georgia"/>
              </a:rPr>
              <a:t> of fewer injuries with no </a:t>
            </a:r>
            <a:r>
              <a:rPr i="1" lang="en-US" sz="2800">
                <a:latin typeface="Georgia"/>
                <a:ea typeface="Georgia"/>
                <a:cs typeface="Georgia"/>
                <a:sym typeface="Georgia"/>
              </a:rPr>
              <a:t>seasonal</a:t>
            </a:r>
            <a:r>
              <a:rPr lang="en-US" sz="2800">
                <a:latin typeface="Georgia"/>
                <a:ea typeface="Georgia"/>
                <a:cs typeface="Georgia"/>
                <a:sym typeface="Georgia"/>
              </a:rPr>
              <a:t> pattern.</a:t>
            </a:r>
            <a:endParaRPr sz="2800">
              <a:latin typeface="Georgia"/>
              <a:ea typeface="Georgia"/>
              <a:cs typeface="Georgia"/>
              <a:sym typeface="Georgia"/>
            </a:endParaRPr>
          </a:p>
        </p:txBody>
      </p:sp>
      <p:pic>
        <p:nvPicPr>
          <p:cNvPr id="499" name="Shape 499"/>
          <p:cNvPicPr preferRelativeResize="0"/>
          <p:nvPr/>
        </p:nvPicPr>
        <p:blipFill>
          <a:blip r:embed="rId3">
            <a:alphaModFix/>
          </a:blip>
          <a:stretch>
            <a:fillRect/>
          </a:stretch>
        </p:blipFill>
        <p:spPr>
          <a:xfrm>
            <a:off x="5269800" y="1352275"/>
            <a:ext cx="7100000" cy="573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pic>
        <p:nvPicPr>
          <p:cNvPr id="505" name="Shape 505"/>
          <p:cNvPicPr preferRelativeResize="0"/>
          <p:nvPr/>
        </p:nvPicPr>
        <p:blipFill>
          <a:blip r:embed="rId3">
            <a:alphaModFix/>
          </a:blip>
          <a:stretch>
            <a:fillRect/>
          </a:stretch>
        </p:blipFill>
        <p:spPr>
          <a:xfrm>
            <a:off x="635000" y="2872099"/>
            <a:ext cx="11734801" cy="4153189"/>
          </a:xfrm>
          <a:prstGeom prst="rect">
            <a:avLst/>
          </a:prstGeom>
          <a:noFill/>
          <a:ln>
            <a:noFill/>
          </a:ln>
        </p:spPr>
      </p:pic>
      <p:sp>
        <p:nvSpPr>
          <p:cNvPr id="506" name="Shape 50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Meanwhile, the number of searches for the New Hampshire Primary has a clear </a:t>
            </a:r>
            <a:r>
              <a:rPr i="1" lang="en-US" sz="2800">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endParaRPr sz="2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12" name="Shape 51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Similarly, searches for ‘gingerbread houses’ spike every year around the holiday season.</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These spikes recur on a fixed time-scale, making them </a:t>
            </a:r>
            <a:r>
              <a:rPr i="1" lang="en-US" sz="2800">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13" name="Shape 513"/>
          <p:cNvPicPr preferRelativeResize="0"/>
          <p:nvPr/>
        </p:nvPicPr>
        <p:blipFill>
          <a:blip r:embed="rId3">
            <a:alphaModFix/>
          </a:blip>
          <a:stretch>
            <a:fillRect/>
          </a:stretch>
        </p:blipFill>
        <p:spPr>
          <a:xfrm>
            <a:off x="635000" y="2721600"/>
            <a:ext cx="11734801" cy="322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19" name="Shape 519"/>
          <p:cNvSpPr txBox="1"/>
          <p:nvPr>
            <p:ph idx="1" type="body"/>
          </p:nvPr>
        </p:nvSpPr>
        <p:spPr>
          <a:xfrm>
            <a:off x="634999" y="1292775"/>
            <a:ext cx="4915800" cy="57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Many other types of regularly occurring up or down swings may occur without a fixed timescale or </a:t>
            </a:r>
            <a:r>
              <a:rPr i="1" lang="en-US" sz="2800">
                <a:latin typeface="Georgia"/>
                <a:ea typeface="Georgia"/>
                <a:cs typeface="Georgia"/>
                <a:sym typeface="Georgia"/>
              </a:rPr>
              <a:t>period</a:t>
            </a:r>
            <a:r>
              <a:rPr lang="en-US" sz="2800">
                <a:latin typeface="Georgia"/>
                <a:ea typeface="Georgia"/>
                <a:cs typeface="Georgia"/>
                <a:sym typeface="Georgia"/>
              </a:rPr>
              <a:t> (e.g. growth vs. recession for economic trends).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20" name="Shape 520"/>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26" name="Shape 52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These aperiodic patterns are called </a:t>
            </a:r>
            <a:r>
              <a:rPr i="1" lang="en-US" sz="2800">
                <a:latin typeface="Georgia"/>
                <a:ea typeface="Georgia"/>
                <a:cs typeface="Georgia"/>
                <a:sym typeface="Georgia"/>
              </a:rPr>
              <a:t>cycles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endParaRPr sz="2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pic>
        <p:nvPicPr>
          <p:cNvPr id="532" name="Shape 532"/>
          <p:cNvPicPr preferRelativeResize="0"/>
          <p:nvPr/>
        </p:nvPicPr>
        <p:blipFill>
          <a:blip r:embed="rId3">
            <a:alphaModFix/>
          </a:blip>
          <a:stretch>
            <a:fillRect/>
          </a:stretch>
        </p:blipFill>
        <p:spPr>
          <a:xfrm>
            <a:off x="670300" y="3127940"/>
            <a:ext cx="11664224" cy="4174560"/>
          </a:xfrm>
          <a:prstGeom prst="rect">
            <a:avLst/>
          </a:prstGeom>
          <a:noFill/>
          <a:ln>
            <a:noFill/>
          </a:ln>
        </p:spPr>
      </p:pic>
      <p:sp>
        <p:nvSpPr>
          <p:cNvPr id="533" name="Shape 53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endParaRPr sz="28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19" name="Shape 419"/>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Understand what time series data is and what is unique about it</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Become </a:t>
            </a:r>
            <a:r>
              <a:rPr lang="en-US" sz="2800">
                <a:latin typeface="Georgia"/>
                <a:ea typeface="Georgia"/>
                <a:cs typeface="Georgia"/>
                <a:sym typeface="Georgia"/>
              </a:rPr>
              <a:t>familiar</a:t>
            </a:r>
            <a:r>
              <a:rPr lang="en-US" sz="2800">
                <a:latin typeface="Georgia"/>
                <a:ea typeface="Georgia"/>
                <a:cs typeface="Georgia"/>
                <a:sym typeface="Georgia"/>
              </a:rPr>
              <a:t> with DateTime objects and manipulating DateTime information.</a:t>
            </a:r>
            <a:endParaRPr sz="2800">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Perform time series analysis in Pandas including rolling mean/median and autocorrelation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420" name="Shape 420"/>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39" name="Shape 539"/>
          <p:cNvSpPr txBox="1"/>
          <p:nvPr>
            <p:ph idx="1" type="body"/>
          </p:nvPr>
        </p:nvSpPr>
        <p:spPr>
          <a:xfrm>
            <a:off x="635000" y="1292775"/>
            <a:ext cx="5334900" cy="442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Most often, we’re interested in studying the </a:t>
            </a:r>
            <a:r>
              <a:rPr i="1" lang="en-US" sz="2800">
                <a:latin typeface="Georgia"/>
                <a:ea typeface="Georgia"/>
                <a:cs typeface="Georgia"/>
                <a:sym typeface="Georgia"/>
              </a:rPr>
              <a:t>trend</a:t>
            </a:r>
            <a:r>
              <a:rPr lang="en-US" sz="2800">
                <a:latin typeface="Georgia"/>
                <a:ea typeface="Georgia"/>
                <a:cs typeface="Georgia"/>
                <a:sym typeface="Georgia"/>
              </a:rPr>
              <a:t> and not the </a:t>
            </a:r>
            <a:r>
              <a:rPr i="1" lang="en-US" sz="2800">
                <a:latin typeface="Georgia"/>
                <a:ea typeface="Georgia"/>
                <a:cs typeface="Georgia"/>
                <a:sym typeface="Georgia"/>
              </a:rPr>
              <a:t>seasonal</a:t>
            </a:r>
            <a:r>
              <a:rPr lang="en-US" sz="2800">
                <a:latin typeface="Georgia"/>
                <a:ea typeface="Georgia"/>
                <a:cs typeface="Georgia"/>
                <a:sym typeface="Georgia"/>
              </a:rPr>
              <a:t> fluctuations.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Therefore it is important to identify whether we think a change is due to an ongoing trend or seasonal change.</a:t>
            </a:r>
            <a:endParaRPr sz="2800">
              <a:latin typeface="Georgia"/>
              <a:ea typeface="Georgia"/>
              <a:cs typeface="Georgia"/>
              <a:sym typeface="Georgia"/>
            </a:endParaRPr>
          </a:p>
        </p:txBody>
      </p:sp>
      <p:pic>
        <p:nvPicPr>
          <p:cNvPr id="540" name="Shape 540"/>
          <p:cNvPicPr preferRelativeResize="0"/>
          <p:nvPr/>
        </p:nvPicPr>
        <p:blipFill>
          <a:blip r:embed="rId3">
            <a:alphaModFix/>
          </a:blip>
          <a:stretch>
            <a:fillRect/>
          </a:stretch>
        </p:blipFill>
        <p:spPr>
          <a:xfrm>
            <a:off x="6111350" y="1460738"/>
            <a:ext cx="6258449" cy="4089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46" name="Shape 54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7" name="Shape 547"/>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48" name="Shape 548"/>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Identify relevant trends and seasonal patterns.</a:t>
            </a:r>
            <a:endParaRPr sz="1800">
              <a:solidFill>
                <a:schemeClr val="dk1"/>
              </a:solidFill>
              <a:latin typeface="Georgia"/>
              <a:ea typeface="Georgia"/>
              <a:cs typeface="Georgia"/>
              <a:sym typeface="Georgia"/>
            </a:endParaRPr>
          </a:p>
        </p:txBody>
      </p:sp>
      <p:sp>
        <p:nvSpPr>
          <p:cNvPr id="549" name="Shape 549"/>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50" name="Shape 550"/>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51" name="Shape 551"/>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52" name="Shape 552"/>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558" name="Shape 55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COMMON ANALYSIS FOR TIME SERIES DATA</a:t>
            </a:r>
            <a:endParaRPr sz="9600">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564" name="Shape 56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i="1" lang="en-US" sz="2800">
                <a:latin typeface="Georgia"/>
                <a:ea typeface="Georgia"/>
                <a:cs typeface="Georgia"/>
                <a:sym typeface="Georgia"/>
              </a:rPr>
              <a:t>k</a:t>
            </a:r>
            <a:r>
              <a:rPr lang="en-US" sz="2800">
                <a:latin typeface="Georgia"/>
                <a:ea typeface="Georgia"/>
                <a:cs typeface="Georgia"/>
                <a:sym typeface="Georgia"/>
              </a:rPr>
              <a:t> consecutive data points in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this is </a:t>
            </a:r>
            <a:r>
              <a:rPr i="1" lang="en-US" sz="2800">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i="1" lang="en-US" sz="2800">
                <a:latin typeface="Georgia"/>
                <a:ea typeface="Georgia"/>
                <a:cs typeface="Georgia"/>
                <a:sym typeface="Georgia"/>
              </a:rPr>
              <a:t>k</a:t>
            </a:r>
            <a:r>
              <a:rPr lang="en-US" sz="2800">
                <a:latin typeface="Georgia"/>
                <a:ea typeface="Georgia"/>
                <a:cs typeface="Georgia"/>
                <a:sym typeface="Georgia"/>
              </a:rPr>
              <a:t> preceding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These are often referred to as the “rolling” average.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measure of average could be mean or median.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formula for the rolling </a:t>
            </a:r>
            <a:r>
              <a:rPr i="1" lang="en-US" sz="2800">
                <a:latin typeface="Georgia"/>
                <a:ea typeface="Georgia"/>
                <a:cs typeface="Georgia"/>
                <a:sym typeface="Georgia"/>
              </a:rPr>
              <a:t>mean</a:t>
            </a:r>
            <a:r>
              <a:rPr lang="en-US" sz="2800">
                <a:latin typeface="Georgia"/>
                <a:ea typeface="Georgia"/>
                <a:cs typeface="Georgia"/>
                <a:sym typeface="Georgia"/>
              </a:rPr>
              <a:t> is</a:t>
            </a:r>
            <a:endParaRPr sz="2800">
              <a:latin typeface="Georgia"/>
              <a:ea typeface="Georgia"/>
              <a:cs typeface="Georgia"/>
              <a:sym typeface="Georgia"/>
            </a:endParaRPr>
          </a:p>
        </p:txBody>
      </p:sp>
      <p:pic>
        <p:nvPicPr>
          <p:cNvPr id="565" name="Shape 565"/>
          <p:cNvPicPr preferRelativeResize="0"/>
          <p:nvPr/>
        </p:nvPicPr>
        <p:blipFill>
          <a:blip r:embed="rId3">
            <a:alphaModFix/>
          </a:blip>
          <a:stretch>
            <a:fillRect/>
          </a:stretch>
        </p:blipFill>
        <p:spPr>
          <a:xfrm>
            <a:off x="6522450" y="5657600"/>
            <a:ext cx="3686175" cy="141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71" name="Shape 57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72" name="Shape 572"/>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73" name="Shape 573"/>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endParaRPr sz="1800">
              <a:solidFill>
                <a:schemeClr val="dk1"/>
              </a:solidFill>
              <a:latin typeface="Georgia"/>
              <a:ea typeface="Georgia"/>
              <a:cs typeface="Georgia"/>
              <a:sym typeface="Georgia"/>
            </a:endParaRPr>
          </a:p>
        </p:txBody>
      </p:sp>
      <p:sp>
        <p:nvSpPr>
          <p:cNvPr id="574" name="Shape 574"/>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575" name="Shape 575"/>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76" name="Shape 576"/>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77" name="Shape 577"/>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583" name="Shape 58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may be useful if we are looking to identify atypical periods or we want to evaluate these odd periods.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this would be useful if we are trying to identify particularly successful or unsuccessful sales days.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endParaRPr sz="28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89" name="Shape 589"/>
          <p:cNvSpPr txBox="1"/>
          <p:nvPr>
            <p:ph idx="1" type="body"/>
          </p:nvPr>
        </p:nvSpPr>
        <p:spPr>
          <a:xfrm>
            <a:off x="635000" y="1292775"/>
            <a:ext cx="5362800" cy="5882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shows the 30-day moving average of the Economic Uncertainty Index.</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endParaRPr sz="2800">
              <a:latin typeface="Georgia"/>
              <a:ea typeface="Georgia"/>
              <a:cs typeface="Georgia"/>
              <a:sym typeface="Georgia"/>
            </a:endParaRPr>
          </a:p>
        </p:txBody>
      </p:sp>
      <p:pic>
        <p:nvPicPr>
          <p:cNvPr id="590" name="Shape 590"/>
          <p:cNvPicPr preferRelativeResize="0"/>
          <p:nvPr/>
        </p:nvPicPr>
        <p:blipFill>
          <a:blip r:embed="rId3">
            <a:alphaModFix/>
          </a:blip>
          <a:stretch>
            <a:fillRect/>
          </a:stretch>
        </p:blipFill>
        <p:spPr>
          <a:xfrm>
            <a:off x="6162575" y="1582100"/>
            <a:ext cx="6207226" cy="4836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596" name="Shape 59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do this by taking a </a:t>
            </a:r>
            <a:r>
              <a:rPr i="1" lang="en-US" sz="2800">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Various formulas or schemes can be used to weight the data points.</a:t>
            </a:r>
            <a:endParaRPr sz="28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pic>
        <p:nvPicPr>
          <p:cNvPr id="602" name="Shape 602"/>
          <p:cNvPicPr preferRelativeResize="0"/>
          <p:nvPr/>
        </p:nvPicPr>
        <p:blipFill>
          <a:blip r:embed="rId3">
            <a:alphaModFix/>
          </a:blip>
          <a:stretch>
            <a:fillRect/>
          </a:stretch>
        </p:blipFill>
        <p:spPr>
          <a:xfrm>
            <a:off x="4521138" y="1330525"/>
            <a:ext cx="7772531" cy="5829398"/>
          </a:xfrm>
          <a:prstGeom prst="rect">
            <a:avLst/>
          </a:prstGeom>
          <a:noFill/>
          <a:ln>
            <a:noFill/>
          </a:ln>
        </p:spPr>
      </p:pic>
      <p:sp>
        <p:nvSpPr>
          <p:cNvPr id="603" name="Shape 603"/>
          <p:cNvSpPr txBox="1"/>
          <p:nvPr>
            <p:ph idx="1" type="body"/>
          </p:nvPr>
        </p:nvSpPr>
        <p:spPr>
          <a:xfrm>
            <a:off x="635000" y="1292775"/>
            <a:ext cx="4327500" cy="3840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Weighted moving average where the decay is equal to the number of time points in the series (k = 15)</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rPr lang="en-US" sz="2800">
                <a:latin typeface="Georgia"/>
                <a:ea typeface="Georgia"/>
                <a:cs typeface="Georgia"/>
                <a:sym typeface="Georgia"/>
              </a:rPr>
              <a:t>THANKS WIKI!</a:t>
            </a:r>
            <a:endParaRPr sz="2800">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609" name="Shape 609"/>
          <p:cNvSpPr txBox="1"/>
          <p:nvPr>
            <p:ph idx="1" type="body"/>
          </p:nvPr>
        </p:nvSpPr>
        <p:spPr>
          <a:xfrm>
            <a:off x="635004" y="1292775"/>
            <a:ext cx="4327500" cy="5786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weights for an exponential weighted moving average with         k = 15.</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US" sz="2800">
                <a:solidFill>
                  <a:schemeClr val="dk1"/>
                </a:solidFill>
                <a:latin typeface="Georgia"/>
                <a:ea typeface="Georgia"/>
                <a:cs typeface="Georgia"/>
                <a:sym typeface="Georgia"/>
              </a:rPr>
              <a:t>THANKS WIKI!</a:t>
            </a:r>
            <a:endParaRPr sz="2800">
              <a:latin typeface="Georgia"/>
              <a:ea typeface="Georgia"/>
              <a:cs typeface="Georgia"/>
              <a:sym typeface="Georgia"/>
            </a:endParaRPr>
          </a:p>
        </p:txBody>
      </p:sp>
      <p:pic>
        <p:nvPicPr>
          <p:cNvPr id="610" name="Shape 610"/>
          <p:cNvPicPr preferRelativeResize="0"/>
          <p:nvPr/>
        </p:nvPicPr>
        <p:blipFill>
          <a:blip r:embed="rId3">
            <a:alphaModFix/>
          </a:blip>
          <a:stretch>
            <a:fillRect/>
          </a:stretch>
        </p:blipFill>
        <p:spPr>
          <a:xfrm>
            <a:off x="4485775" y="1376775"/>
            <a:ext cx="7799350" cy="584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24" name="Shape 424"/>
        <p:cNvGrpSpPr/>
        <p:nvPr/>
      </p:nvGrpSpPr>
      <p:grpSpPr>
        <a:xfrm>
          <a:off x="0" y="0"/>
          <a:ext cx="0" cy="0"/>
          <a:chOff x="0" y="0"/>
          <a:chExt cx="0" cy="0"/>
        </a:xfrm>
      </p:grpSpPr>
      <p:sp>
        <p:nvSpPr>
          <p:cNvPr id="425" name="Shape 42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426" name="Shape 426"/>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16" name="Shape 61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22" name="Shape 62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compute autocorrelation, we fix a “lag” </a:t>
            </a:r>
            <a:r>
              <a:rPr i="1" lang="en-US" sz="2800">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28" name="Shape 62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following formula can be used to calculate autocorrelation.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pic>
        <p:nvPicPr>
          <p:cNvPr id="629" name="Shape 629"/>
          <p:cNvPicPr preferRelativeResize="0"/>
          <p:nvPr/>
        </p:nvPicPr>
        <p:blipFill>
          <a:blip r:embed="rId3">
            <a:alphaModFix/>
          </a:blip>
          <a:stretch>
            <a:fillRect/>
          </a:stretch>
        </p:blipFill>
        <p:spPr>
          <a:xfrm>
            <a:off x="2834250" y="2664950"/>
            <a:ext cx="7336299" cy="394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BREAK TIME</a:t>
            </a:r>
            <a:r>
              <a:rPr b="1" lang="en-US" sz="3200">
                <a:latin typeface="Oswald"/>
                <a:ea typeface="Oswald"/>
                <a:cs typeface="Oswald"/>
                <a:sym typeface="Oswald"/>
              </a:rPr>
              <a:t>	</a:t>
            </a:r>
            <a:endParaRPr>
              <a:latin typeface="Oswald"/>
              <a:ea typeface="Oswald"/>
              <a:cs typeface="Oswald"/>
              <a:sym typeface="Oswald"/>
            </a:endParaRPr>
          </a:p>
        </p:txBody>
      </p:sp>
      <p:sp>
        <p:nvSpPr>
          <p:cNvPr id="635" name="Shape 635"/>
          <p:cNvSpPr/>
          <p:nvPr/>
        </p:nvSpPr>
        <p:spPr>
          <a:xfrm>
            <a:off x="635000" y="1473200"/>
            <a:ext cx="11734800" cy="49362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TIME FOR A BREAK</a:t>
            </a:r>
            <a:endParaRPr sz="9600">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641" name="Shape 641"/>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EXPLORING ROSSMANN DRUGSTORE SALES DATA</a:t>
            </a:r>
            <a:endParaRPr sz="96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will be using data made available by a German drugstore, Rossmann.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Follow along using the starter code (starter-code-15) available in the class repo.</a:t>
            </a:r>
            <a:endParaRPr sz="2800">
              <a:latin typeface="Georgia"/>
              <a:ea typeface="Georgia"/>
              <a:cs typeface="Georgia"/>
              <a:sym typeface="Georgia"/>
            </a:endParaRPr>
          </a:p>
        </p:txBody>
      </p:sp>
      <p:sp>
        <p:nvSpPr>
          <p:cNvPr id="647" name="Shape 64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EXPLORING ROSSMANN DRUGSTORE SALES DATA</a:t>
            </a:r>
            <a:endParaRPr>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always, use Pandas to load our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53" name="Shape 6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Shape 65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endParaRPr sz="2400">
              <a:solidFill>
                <a:srgbClr val="333333"/>
              </a:solidFill>
              <a:highlight>
                <a:srgbClr val="F7F7F7"/>
              </a:highlight>
              <a:latin typeface="Consolas"/>
              <a:ea typeface="Consolas"/>
              <a:cs typeface="Consolas"/>
              <a:sym typeface="Consolas"/>
            </a:endParaRPr>
          </a:p>
          <a:p>
            <a:pPr indent="0" lvl="0" marL="0" rtl="0">
              <a:lnSpc>
                <a:spcPct val="145000"/>
              </a:lnSpc>
              <a:spcBef>
                <a:spcPts val="0"/>
              </a:spcBef>
              <a:spcAft>
                <a:spcPts val="0"/>
              </a:spcAft>
              <a:buNone/>
            </a:pPr>
            <a:r>
              <a:t/>
            </a:r>
            <a:endParaRPr sz="2400">
              <a:solidFill>
                <a:srgbClr val="A71D5D"/>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59" name="Shape 65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allows us to easily filter by date.  For example, to a particular year:</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sz="2800">
              <a:solidFill>
                <a:schemeClr val="dk1"/>
              </a:solidFill>
              <a:latin typeface="Georgia"/>
              <a:ea typeface="Georgia"/>
              <a:cs typeface="Georgia"/>
              <a:sym typeface="Georgia"/>
            </a:endParaRPr>
          </a:p>
          <a:p>
            <a:pPr indent="-256540" lvl="0" marL="203200"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also filter to a particular month:</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p:txBody>
      </p:sp>
      <p:sp>
        <p:nvSpPr>
          <p:cNvPr id="665" name="Shape 66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 are over a million sales data points in this dataset, so for some analysis we will focus on just one store.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4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p:txBody>
      </p:sp>
      <p:sp>
        <p:nvSpPr>
          <p:cNvPr id="671" name="Shape 67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432" name="Shape 432"/>
          <p:cNvSpPr txBox="1"/>
          <p:nvPr>
            <p:ph idx="1" type="body"/>
          </p:nvPr>
        </p:nvSpPr>
        <p:spPr>
          <a:xfrm>
            <a:off x="635006" y="958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Load data with Pandas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Plotting data with Seaborn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Understand correlation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Shape 67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start, we can simply compare the average sales on those events.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endParaRPr sz="2800">
              <a:latin typeface="Georgia"/>
              <a:ea typeface="Georgia"/>
              <a:cs typeface="Georgia"/>
              <a:sym typeface="Georgia"/>
            </a:endParaRPr>
          </a:p>
        </p:txBody>
      </p:sp>
      <p:sp>
        <p:nvSpPr>
          <p:cNvPr id="677" name="Shape 67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Shape 68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 state holidays the store is closed (so there should be 0 sales).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 school holidays, the sales are relatively similar.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83" name="Shape 68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689" name="Shape 68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90" name="Shape 69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691" name="Shape 691"/>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endParaRPr sz="1800">
              <a:solidFill>
                <a:schemeClr val="dk1"/>
              </a:solidFill>
              <a:latin typeface="Georgia"/>
              <a:ea typeface="Georgia"/>
              <a:cs typeface="Georgia"/>
              <a:sym typeface="Georgia"/>
            </a:endParaRPr>
          </a:p>
        </p:txBody>
      </p:sp>
      <p:sp>
        <p:nvSpPr>
          <p:cNvPr id="692" name="Shape 692"/>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693" name="Shape 69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694" name="Shape 694"/>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695" name="Shape 69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Shape 70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see there </a:t>
            </a:r>
            <a:r>
              <a:rPr i="1" lang="en-US" sz="2800">
                <a:latin typeface="Georgia"/>
                <a:ea typeface="Georgia"/>
                <a:cs typeface="Georgia"/>
                <a:sym typeface="Georgia"/>
              </a:rPr>
              <a:t>is</a:t>
            </a:r>
            <a:r>
              <a:rPr lang="en-US" sz="2800">
                <a:latin typeface="Georgia"/>
                <a:ea typeface="Georgia"/>
                <a:cs typeface="Georgia"/>
                <a:sym typeface="Georgia"/>
              </a:rPr>
              <a:t> a difference in sales on promotion days.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Why is it important to separate out days where the store is closed?  </a:t>
            </a:r>
            <a:endParaRPr sz="2800">
              <a:latin typeface="Georgia"/>
              <a:ea typeface="Georgia"/>
              <a:cs typeface="Georgia"/>
              <a:sym typeface="Georgia"/>
            </a:endParaRPr>
          </a:p>
        </p:txBody>
      </p:sp>
      <p:sp>
        <p:nvSpPr>
          <p:cNvPr id="701" name="Shape 70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Let’s compare sales across days of the week.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707" name="Shape 70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Lastly, we want to identify larger scale trends in our data.</a:t>
            </a:r>
            <a:endParaRPr sz="2800">
              <a:solidFill>
                <a:schemeClr val="dk1"/>
              </a:solidFill>
              <a:latin typeface="Georgia"/>
              <a:ea typeface="Georgia"/>
              <a:cs typeface="Georgia"/>
              <a:sym typeface="Georgia"/>
            </a:endParaRPr>
          </a:p>
          <a:p>
            <a:pPr indent="0" lvl="0" marL="0" rtl="0">
              <a:spcBef>
                <a:spcPts val="0"/>
              </a:spcBef>
              <a:spcAft>
                <a:spcPts val="0"/>
              </a:spcAft>
              <a:buNone/>
            </a:pP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the sales over time:</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Filter to days store 1 was open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713" name="Shape 71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customer visits over time over time:</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endParaRPr sz="2400">
              <a:solidFill>
                <a:srgbClr val="969896"/>
              </a:solidFill>
              <a:highlight>
                <a:srgbClr val="F7F7F7"/>
              </a:highlight>
              <a:latin typeface="Consolas"/>
              <a:ea typeface="Consolas"/>
              <a:cs typeface="Consolas"/>
              <a:sym typeface="Consolas"/>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endParaRPr sz="2800">
              <a:solidFill>
                <a:schemeClr val="dk1"/>
              </a:solidFill>
              <a:latin typeface="Georgia"/>
              <a:ea typeface="Georgia"/>
              <a:cs typeface="Georgia"/>
              <a:sym typeface="Georgia"/>
            </a:endParaRPr>
          </a:p>
        </p:txBody>
      </p:sp>
      <p:sp>
        <p:nvSpPr>
          <p:cNvPr id="719" name="Shape 71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25" name="Shape 72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6" name="Shape 726"/>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27" name="Shape 727"/>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Is it easier to identify the holiday sales bump?</a:t>
            </a:r>
            <a:endParaRPr sz="1800">
              <a:solidFill>
                <a:schemeClr val="dk1"/>
              </a:solidFill>
              <a:latin typeface="Georgia"/>
              <a:ea typeface="Georgia"/>
              <a:cs typeface="Georgia"/>
              <a:sym typeface="Georgia"/>
            </a:endParaRPr>
          </a:p>
        </p:txBody>
      </p:sp>
      <p:sp>
        <p:nvSpPr>
          <p:cNvPr id="728" name="Shape 728"/>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729" name="Shape 729"/>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30" name="Shape 730"/>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31" name="Shape 731"/>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filter to the 2015 data:</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indent="0" lvl="0" marL="0" rtl="0">
              <a:lnSpc>
                <a:spcPct val="100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p:txBody>
      </p:sp>
      <p:sp>
        <p:nvSpPr>
          <p:cNvPr id="737" name="Shape 73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measure how much the sales are correlated with each other, we want to compute the </a:t>
            </a:r>
            <a:r>
              <a:rPr i="1" lang="en-US" sz="2800">
                <a:latin typeface="Georgia"/>
                <a:ea typeface="Georgia"/>
                <a:cs typeface="Georgia"/>
                <a:sym typeface="Georgia"/>
              </a:rPr>
              <a:t>autocorrelation</a:t>
            </a:r>
            <a:r>
              <a:rPr lang="en-US" sz="2800">
                <a:latin typeface="Georgia"/>
                <a:ea typeface="Georgia"/>
                <a:cs typeface="Georgia"/>
                <a:sym typeface="Georgia"/>
              </a:rPr>
              <a:t> of the “Sales” column.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with correlation between different variables, as this number moves closer to 1, the data is more correlated.</a:t>
            </a:r>
            <a:endParaRPr sz="2800">
              <a:latin typeface="Georgia"/>
              <a:ea typeface="Georgia"/>
              <a:cs typeface="Georgia"/>
              <a:sym typeface="Georgia"/>
            </a:endParaRPr>
          </a:p>
        </p:txBody>
      </p:sp>
      <p:sp>
        <p:nvSpPr>
          <p:cNvPr id="743" name="Shape 74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COMPUTING AUTOCORRELATION</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38" name="Shape 438"/>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TIME SERIES ANALYSIS</a:t>
            </a:r>
            <a:endParaRPr sz="9600">
              <a:solidFill>
                <a:schemeClr val="dk1"/>
              </a:solidFill>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Shape 748"/>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49" name="Shape 74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50" name="Shape 75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51" name="Shape 751"/>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endParaRPr sz="1800">
              <a:solidFill>
                <a:schemeClr val="dk1"/>
              </a:solidFill>
              <a:latin typeface="Georgia"/>
              <a:ea typeface="Georgia"/>
              <a:cs typeface="Georgia"/>
              <a:sym typeface="Georgia"/>
            </a:endParaRPr>
          </a:p>
        </p:txBody>
      </p:sp>
      <p:sp>
        <p:nvSpPr>
          <p:cNvPr id="752" name="Shape 752"/>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753" name="Shape 75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54" name="Shape 754"/>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55" name="Shape 75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Shape 76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endParaRPr sz="2800">
              <a:latin typeface="Georgia"/>
              <a:ea typeface="Georgia"/>
              <a:cs typeface="Georgia"/>
              <a:sym typeface="Georgia"/>
            </a:endParaRPr>
          </a:p>
        </p:txBody>
      </p:sp>
      <p:sp>
        <p:nvSpPr>
          <p:cNvPr id="761" name="Shape 76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Shape 76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A level on which to roll up to:  ‘D’ for day, ‘W’ for week, ‘M’ for month, ‘A’ for year.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The aggregation to perform:  ‘mean’, ‘median’, ‘sum’, etc.</a:t>
            </a:r>
            <a:endParaRPr sz="280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Shape 77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Here we see that December 2013 and 2014 were the highest average sales months.</a:t>
            </a:r>
            <a:endParaRPr sz="2800">
              <a:latin typeface="Georgia"/>
              <a:ea typeface="Georgia"/>
              <a:cs typeface="Georgia"/>
              <a:sym typeface="Georgia"/>
            </a:endParaRPr>
          </a:p>
        </p:txBody>
      </p:sp>
      <p:sp>
        <p:nvSpPr>
          <p:cNvPr id="773" name="Shape 77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Shape 77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To understand holidays’ sales, we want to compare the sales data of late December to a few days surrounding it.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We can do this using rolling averages.</a:t>
            </a:r>
            <a:endParaRPr sz="2800">
              <a:latin typeface="Georgia"/>
              <a:ea typeface="Georgia"/>
              <a:cs typeface="Georgia"/>
              <a:sym typeface="Georgia"/>
            </a:endParaRPr>
          </a:p>
        </p:txBody>
      </p:sp>
      <p:sp>
        <p:nvSpPr>
          <p:cNvPr id="779" name="Shape 77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endParaRPr sz="2800">
              <a:latin typeface="Georgia"/>
              <a:ea typeface="Georgia"/>
              <a:cs typeface="Georgia"/>
              <a:sym typeface="Georgia"/>
            </a:endParaRPr>
          </a:p>
        </p:txBody>
      </p:sp>
      <p:sp>
        <p:nvSpPr>
          <p:cNvPr id="785" name="Shape 78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Shape 79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endParaRPr sz="2800">
              <a:latin typeface="Georgia"/>
              <a:ea typeface="Georgia"/>
              <a:cs typeface="Georgia"/>
              <a:sym typeface="Georgia"/>
            </a:endParaRPr>
          </a:p>
        </p:txBody>
      </p:sp>
      <p:sp>
        <p:nvSpPr>
          <p:cNvPr id="791" name="Shape 79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We can use our index filtering to just look at 2015:</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endParaRPr sz="2200">
              <a:solidFill>
                <a:schemeClr val="dk1"/>
              </a:solidFill>
              <a:latin typeface="Georgia"/>
              <a:ea typeface="Georgia"/>
              <a:cs typeface="Georgia"/>
              <a:sym typeface="Georgia"/>
            </a:endParaRPr>
          </a:p>
          <a:p>
            <a:pPr indent="0" lvl="0" marL="0" marR="0" rtl="0" algn="l">
              <a:lnSpc>
                <a:spcPct val="100000"/>
              </a:lnSpc>
              <a:spcBef>
                <a:spcPts val="120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endParaRPr sz="2200">
              <a:solidFill>
                <a:schemeClr val="dk1"/>
              </a:solidFill>
              <a:latin typeface="Georgia"/>
              <a:ea typeface="Georgia"/>
              <a:cs typeface="Georgia"/>
              <a:sym typeface="Georgia"/>
            </a:endParaRPr>
          </a:p>
        </p:txBody>
      </p:sp>
      <p:sp>
        <p:nvSpPr>
          <p:cNvPr id="797" name="Shape 79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ctr">
              <a:lnSpc>
                <a:spcPct val="100000"/>
              </a:lnSpc>
              <a:spcBef>
                <a:spcPts val="1200"/>
              </a:spcBef>
              <a:spcAft>
                <a:spcPts val="0"/>
              </a:spcAft>
              <a:buNone/>
            </a:pPr>
            <a:r>
              <a:rPr lang="en-US" sz="2400">
                <a:solidFill>
                  <a:srgbClr val="333333"/>
                </a:solidFill>
                <a:highlight>
                  <a:srgbClr val="F7F7F7"/>
                </a:highlight>
                <a:latin typeface="Consolas"/>
                <a:ea typeface="Consolas"/>
                <a:cs typeface="Consolas"/>
                <a:sym typeface="Consolas"/>
              </a:rPr>
              <a:t>OR</a:t>
            </a:r>
            <a:endParaRPr sz="2400">
              <a:solidFill>
                <a:srgbClr val="333333"/>
              </a:solidFill>
              <a:highlight>
                <a:srgbClr val="F7F7F7"/>
              </a:highlight>
              <a:latin typeface="Consolas"/>
              <a:ea typeface="Consolas"/>
              <a:cs typeface="Consolas"/>
              <a:sym typeface="Consolas"/>
            </a:endParaRPr>
          </a:p>
          <a:p>
            <a:pPr indent="0" lvl="0" marL="0" rtl="0" algn="ctr">
              <a:spcBef>
                <a:spcPts val="120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'].resample('D').mean().ewm(</a:t>
            </a:r>
            <a:r>
              <a:rPr lang="en-US" sz="2400">
                <a:solidFill>
                  <a:srgbClr val="ED6A43"/>
                </a:solidFill>
                <a:highlight>
                  <a:srgbClr val="F7F7F7"/>
                </a:highlight>
                <a:latin typeface="Consolas"/>
                <a:ea typeface="Consolas"/>
                <a:cs typeface="Consolas"/>
                <a:sym typeface="Consolas"/>
              </a:rPr>
              <a:t>span</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).mean().plot()</a:t>
            </a:r>
            <a:endParaRPr sz="2400">
              <a:solidFill>
                <a:srgbClr val="333333"/>
              </a:solidFill>
              <a:highlight>
                <a:srgbClr val="F7F7F7"/>
              </a:highlight>
              <a:latin typeface="Consolas"/>
              <a:ea typeface="Consolas"/>
              <a:cs typeface="Consolas"/>
              <a:sym typeface="Consolas"/>
            </a:endParaRPr>
          </a:p>
          <a:p>
            <a:pPr indent="0" lvl="0" marL="0" rtl="0" algn="ctr">
              <a:lnSpc>
                <a:spcPct val="100000"/>
              </a:lnSpc>
              <a:spcBef>
                <a:spcPts val="1200"/>
              </a:spcBef>
              <a:spcAft>
                <a:spcPts val="1200"/>
              </a:spcAft>
              <a:buNone/>
            </a:pPr>
            <a:r>
              <a:t/>
            </a:r>
            <a:endParaRPr sz="2200">
              <a:solidFill>
                <a:schemeClr val="dk1"/>
              </a:solidFill>
              <a:latin typeface="Georgia"/>
              <a:ea typeface="Georgia"/>
              <a:cs typeface="Georgia"/>
              <a:sym typeface="Georgia"/>
            </a:endParaRPr>
          </a:p>
        </p:txBody>
      </p:sp>
      <p:sp>
        <p:nvSpPr>
          <p:cNvPr id="803" name="Shape 80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809" name="Shape 80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10" name="Shape 810"/>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811" name="Shape 811"/>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endParaRPr sz="1800">
              <a:solidFill>
                <a:schemeClr val="dk1"/>
              </a:solidFill>
              <a:latin typeface="Georgia"/>
              <a:ea typeface="Georgia"/>
              <a:cs typeface="Georgia"/>
              <a:sym typeface="Georgia"/>
            </a:endParaRPr>
          </a:p>
        </p:txBody>
      </p:sp>
      <p:sp>
        <p:nvSpPr>
          <p:cNvPr id="812" name="Shape 812"/>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Discussion</a:t>
            </a:r>
            <a:endParaRPr>
              <a:latin typeface="Georgia"/>
              <a:ea typeface="Georgia"/>
              <a:cs typeface="Georgia"/>
              <a:sym typeface="Georgia"/>
            </a:endParaRPr>
          </a:p>
        </p:txBody>
      </p:sp>
      <p:sp>
        <p:nvSpPr>
          <p:cNvPr id="813" name="Shape 813"/>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14" name="Shape 814"/>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815" name="Shape 81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44" name="Shape 444"/>
          <p:cNvSpPr txBox="1"/>
          <p:nvPr>
            <p:ph idx="1" type="body"/>
          </p:nvPr>
        </p:nvSpPr>
        <p:spPr>
          <a:xfrm>
            <a:off x="635000" y="1292775"/>
            <a:ext cx="11734800" cy="553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this class, we’ll discuss analyzing data that is changing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most of our previous examples, we didn’t care which data points were collected earlier or later than others.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made assumptions that the data was </a:t>
            </a:r>
            <a:r>
              <a:rPr i="1" lang="en-US" sz="2800">
                <a:latin typeface="Georgia"/>
                <a:ea typeface="Georgia"/>
                <a:cs typeface="Georgia"/>
                <a:sym typeface="Georgia"/>
              </a:rPr>
              <a:t>not</a:t>
            </a:r>
            <a:r>
              <a:rPr lang="en-US" sz="2800">
                <a:latin typeface="Georgia"/>
                <a:ea typeface="Georgia"/>
                <a:cs typeface="Georgia"/>
                <a:sym typeface="Georgia"/>
              </a:rPr>
              <a:t> changing over time.</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All observations were </a:t>
            </a:r>
            <a:r>
              <a:rPr lang="en-US" sz="2800">
                <a:latin typeface="Georgia"/>
                <a:ea typeface="Georgia"/>
                <a:cs typeface="Georgia"/>
                <a:sym typeface="Georgia"/>
              </a:rPr>
              <a:t>independent</a:t>
            </a:r>
            <a:r>
              <a:rPr lang="en-US" sz="2800">
                <a:latin typeface="Georgia"/>
                <a:ea typeface="Georgia"/>
                <a:cs typeface="Georgia"/>
                <a:sym typeface="Georgia"/>
              </a:rPr>
              <a:t> (</a:t>
            </a:r>
            <a:r>
              <a:rPr lang="en-US" sz="2800">
                <a:latin typeface="Georgia"/>
                <a:ea typeface="Georgia"/>
                <a:cs typeface="Georgia"/>
                <a:sym typeface="Georgia"/>
              </a:rPr>
              <a:t>remember</a:t>
            </a:r>
            <a:r>
              <a:rPr lang="en-US" sz="2800">
                <a:latin typeface="Georgia"/>
                <a:ea typeface="Georgia"/>
                <a:cs typeface="Georgia"/>
                <a:sym typeface="Georgia"/>
              </a:rPr>
              <a:t> that?)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class will focus on statistics around data that is changing over time and how to measure that change.</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Shape 82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Window functions operate on a set of N consecutive rows (a window) and produce output.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endParaRPr sz="2800">
              <a:latin typeface="Georgia"/>
              <a:ea typeface="Georgia"/>
              <a:cs typeface="Georgia"/>
              <a:sym typeface="Georgia"/>
            </a:endParaRPr>
          </a:p>
        </p:txBody>
      </p:sp>
      <p:sp>
        <p:nvSpPr>
          <p:cNvPr id="821" name="Shape 82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Shape 82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if we want to compute the difference in sales, day by day: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827" name="Shape 8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Shape 832"/>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endParaRPr sz="2800">
              <a:latin typeface="Georgia"/>
              <a:ea typeface="Georgia"/>
              <a:cs typeface="Georgia"/>
              <a:sym typeface="Georgia"/>
            </a:endParaRPr>
          </a:p>
        </p:txBody>
      </p:sp>
      <p:sp>
        <p:nvSpPr>
          <p:cNvPr id="833" name="Shape 83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pic>
        <p:nvPicPr>
          <p:cNvPr id="838" name="Shape 838"/>
          <p:cNvPicPr preferRelativeResize="0"/>
          <p:nvPr/>
        </p:nvPicPr>
        <p:blipFill>
          <a:blip r:embed="rId3">
            <a:alphaModFix/>
          </a:blip>
          <a:stretch>
            <a:fillRect/>
          </a:stretch>
        </p:blipFill>
        <p:spPr>
          <a:xfrm>
            <a:off x="5689700" y="1490125"/>
            <a:ext cx="6680100" cy="5204671"/>
          </a:xfrm>
          <a:prstGeom prst="rect">
            <a:avLst/>
          </a:prstGeom>
          <a:noFill/>
          <a:ln>
            <a:noFill/>
          </a:ln>
        </p:spPr>
      </p:pic>
      <p:sp>
        <p:nvSpPr>
          <p:cNvPr id="839" name="Shape 83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840" name="Shape 840"/>
          <p:cNvSpPr txBox="1"/>
          <p:nvPr>
            <p:ph idx="1" type="body"/>
          </p:nvPr>
        </p:nvSpPr>
        <p:spPr>
          <a:xfrm>
            <a:off x="635000" y="1292775"/>
            <a:ext cx="4900500" cy="5826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endParaRPr sz="2800">
              <a:latin typeface="Georgia"/>
              <a:ea typeface="Georgia"/>
              <a:cs typeface="Georgia"/>
              <a:sym typeface="Georgi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addition to the set of “rolling” functions, Pandas also provides a similar set of “expanding” functions.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Instead of using a window of N values, “expanding” functions use all values up until that time. </a:t>
            </a:r>
            <a:endParaRPr sz="2800">
              <a:latin typeface="Georgia"/>
              <a:ea typeface="Georgia"/>
              <a:cs typeface="Georgia"/>
              <a:sym typeface="Georgia"/>
            </a:endParaRPr>
          </a:p>
        </p:txBody>
      </p:sp>
      <p:sp>
        <p:nvSpPr>
          <p:cNvPr id="846" name="Shape 84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compute the average sales from the first date </a:t>
            </a:r>
            <a:r>
              <a:rPr i="1" lang="en-US" sz="2800">
                <a:latin typeface="Georgia"/>
                <a:ea typeface="Georgia"/>
                <a:cs typeface="Georgia"/>
                <a:sym typeface="Georgia"/>
              </a:rPr>
              <a:t>until</a:t>
            </a:r>
            <a:r>
              <a:rPr lang="en-US" sz="2800">
                <a:latin typeface="Georgia"/>
                <a:ea typeface="Georgia"/>
                <a:cs typeface="Georgia"/>
                <a:sym typeface="Georgia"/>
              </a:rPr>
              <a:t> the date specified.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also compute the sum of average sales per store up until that date.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rPr lang="en-US" sz="2800">
                <a:latin typeface="Georgia"/>
                <a:ea typeface="Georgia"/>
                <a:cs typeface="Georgia"/>
                <a:sym typeface="Georgia"/>
              </a:rPr>
              <a:t> </a:t>
            </a:r>
            <a:endParaRPr sz="2800">
              <a:latin typeface="Georgia"/>
              <a:ea typeface="Georgia"/>
              <a:cs typeface="Georgia"/>
              <a:sym typeface="Georgia"/>
            </a:endParaRPr>
          </a:p>
        </p:txBody>
      </p:sp>
      <p:sp>
        <p:nvSpPr>
          <p:cNvPr id="852" name="Shape 85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Shape 85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858" name="Shape 85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pic>
        <p:nvPicPr>
          <p:cNvPr id="863" name="Shape 86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4" name="Shape 864"/>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865" name="Shape 865"/>
          <p:cNvSpPr/>
          <p:nvPr/>
        </p:nvSpPr>
        <p:spPr>
          <a:xfrm>
            <a:off x="2961475" y="2224348"/>
            <a:ext cx="7559400" cy="30393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b="1" lang="en-US" sz="1800">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endParaRPr sz="1800">
              <a:latin typeface="Consolas"/>
              <a:ea typeface="Consolas"/>
              <a:cs typeface="Consolas"/>
              <a:sym typeface="Consolas"/>
            </a:endParaRPr>
          </a:p>
        </p:txBody>
      </p:sp>
      <p:sp>
        <p:nvSpPr>
          <p:cNvPr id="866" name="Shape 866"/>
          <p:cNvSpPr/>
          <p:nvPr/>
        </p:nvSpPr>
        <p:spPr>
          <a:xfrm>
            <a:off x="3052756" y="5792350"/>
            <a:ext cx="82125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Plots and answers to the above questions</a:t>
            </a:r>
            <a:endParaRPr>
              <a:latin typeface="Georgia"/>
              <a:ea typeface="Georgia"/>
              <a:cs typeface="Georgia"/>
              <a:sym typeface="Georgia"/>
            </a:endParaRPr>
          </a:p>
        </p:txBody>
      </p:sp>
      <p:sp>
        <p:nvSpPr>
          <p:cNvPr id="867" name="Shape 867"/>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68" name="Shape 868"/>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(35 minutes)</a:t>
            </a:r>
            <a:endParaRPr>
              <a:latin typeface="Oswald"/>
              <a:ea typeface="Oswald"/>
              <a:cs typeface="Oswald"/>
              <a:sym typeface="Oswald"/>
            </a:endParaRPr>
          </a:p>
        </p:txBody>
      </p:sp>
      <p:cxnSp>
        <p:nvCxnSpPr>
          <p:cNvPr id="869" name="Shape 869"/>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870" name="Shape 870"/>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TIME SERIES EXERCISES</a:t>
            </a:r>
            <a:endParaRPr>
              <a:latin typeface="Oswald"/>
              <a:ea typeface="Oswald"/>
              <a:cs typeface="Oswald"/>
              <a:sym typeface="Oswa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Shape 87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 REVIEW</a:t>
            </a:r>
            <a:endParaRPr>
              <a:latin typeface="Oswald"/>
              <a:ea typeface="Oswald"/>
              <a:cs typeface="Oswald"/>
              <a:sym typeface="Oswald"/>
            </a:endParaRPr>
          </a:p>
        </p:txBody>
      </p:sp>
      <p:sp>
        <p:nvSpPr>
          <p:cNvPr id="876" name="Shape 87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Shape 88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882" name="Shape 88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50" name="Shape 450"/>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this lesson, we will focus on Identifying problems related to time series.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Additionally, we will discuss the unique aspects of Mining and Refining time series data.</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Shape 887"/>
          <p:cNvSpPr txBox="1"/>
          <p:nvPr>
            <p:ph idx="1" type="body"/>
          </p:nvPr>
        </p:nvSpPr>
        <p:spPr>
          <a:xfrm>
            <a:off x="635000" y="1301275"/>
            <a:ext cx="121560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Compare the following:</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888" name="Shape 88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Shape 89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p:txBody>
      </p:sp>
      <p:sp>
        <p:nvSpPr>
          <p:cNvPr id="894" name="Shape 89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sp>
        <p:nvSpPr>
          <p:cNvPr id="899" name="Shape 899"/>
          <p:cNvSpPr txBox="1"/>
          <p:nvPr>
            <p:ph idx="1" type="body"/>
          </p:nvPr>
        </p:nvSpPr>
        <p:spPr>
          <a:xfrm>
            <a:off x="635000" y="1301275"/>
            <a:ext cx="12072299"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endParaRPr sz="2800">
              <a:solidFill>
                <a:schemeClr val="dk1"/>
              </a:solidFill>
              <a:latin typeface="Georgia"/>
              <a:ea typeface="Georgia"/>
              <a:cs typeface="Georgia"/>
              <a:sym typeface="Georgia"/>
            </a:endParaRPr>
          </a:p>
        </p:txBody>
      </p:sp>
      <p:sp>
        <p:nvSpPr>
          <p:cNvPr id="900" name="Shape 90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Shape 90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that this is </a:t>
            </a:r>
            <a:r>
              <a:rPr b="1" lang="en-US" sz="2800">
                <a:solidFill>
                  <a:schemeClr val="dk1"/>
                </a:solidFill>
                <a:latin typeface="Georgia"/>
                <a:ea typeface="Georgia"/>
                <a:cs typeface="Georgia"/>
                <a:sym typeface="Georgia"/>
              </a:rPr>
              <a:t>NOT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don’t want to average over stores first!</a:t>
            </a:r>
            <a:endParaRPr sz="2800">
              <a:solidFill>
                <a:schemeClr val="dk1"/>
              </a:solidFill>
              <a:latin typeface="Georgia"/>
              <a:ea typeface="Georgia"/>
              <a:cs typeface="Georgia"/>
              <a:sym typeface="Georgia"/>
            </a:endParaRPr>
          </a:p>
        </p:txBody>
      </p:sp>
      <p:sp>
        <p:nvSpPr>
          <p:cNvPr id="906" name="Shape 90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Shape 91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b="1" lang="en-US" sz="2800">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endParaRPr sz="2400">
              <a:solidFill>
                <a:schemeClr val="dk1"/>
              </a:solidFill>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endParaRPr sz="2800">
              <a:solidFill>
                <a:schemeClr val="dk1"/>
              </a:solidFill>
              <a:latin typeface="Georgia"/>
              <a:ea typeface="Georgia"/>
              <a:cs typeface="Georgia"/>
              <a:sym typeface="Georgia"/>
            </a:endParaRPr>
          </a:p>
        </p:txBody>
      </p:sp>
      <p:sp>
        <p:nvSpPr>
          <p:cNvPr id="912" name="Shape 91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Shape 91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918" name="Shape 91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Shape 92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924" name="Shape 92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928" name="Shape 928"/>
        <p:cNvGrpSpPr/>
        <p:nvPr/>
      </p:nvGrpSpPr>
      <p:grpSpPr>
        <a:xfrm>
          <a:off x="0" y="0"/>
          <a:ext cx="0" cy="0"/>
          <a:chOff x="0" y="0"/>
          <a:chExt cx="0" cy="0"/>
        </a:xfrm>
      </p:grpSpPr>
      <p:sp>
        <p:nvSpPr>
          <p:cNvPr id="929" name="Shape 929"/>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930" name="Shape 930"/>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Shape 93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936" name="Shape 936"/>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937" name="Shape 937"/>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Part 3</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941" name="Shape 941"/>
        <p:cNvGrpSpPr/>
        <p:nvPr/>
      </p:nvGrpSpPr>
      <p:grpSpPr>
        <a:xfrm>
          <a:off x="0" y="0"/>
          <a:ext cx="0" cy="0"/>
          <a:chOff x="0" y="0"/>
          <a:chExt cx="0" cy="0"/>
        </a:xfrm>
      </p:grpSpPr>
      <p:sp>
        <p:nvSpPr>
          <p:cNvPr id="942" name="Shape 942"/>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LESSON</a:t>
            </a:r>
            <a:endParaRPr>
              <a:latin typeface="Oswald"/>
              <a:ea typeface="Oswald"/>
              <a:cs typeface="Oswald"/>
              <a:sym typeface="Oswald"/>
            </a:endParaRPr>
          </a:p>
        </p:txBody>
      </p:sp>
      <p:sp>
        <p:nvSpPr>
          <p:cNvPr id="943" name="Shape 943"/>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456" name="Shape 45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WHAT IS TIME SERIES DATA?</a:t>
            </a:r>
            <a:endParaRPr sz="9600">
              <a:latin typeface="Oswald"/>
              <a:ea typeface="Oswald"/>
              <a:cs typeface="Oswald"/>
              <a:sym typeface="Oswa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Shape 94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THANKS FOR THE FOLLOWING</a:t>
            </a:r>
            <a:endParaRPr>
              <a:latin typeface="Oswald"/>
              <a:ea typeface="Oswald"/>
              <a:cs typeface="Oswald"/>
              <a:sym typeface="Oswald"/>
            </a:endParaRPr>
          </a:p>
        </p:txBody>
      </p:sp>
      <p:sp>
        <p:nvSpPr>
          <p:cNvPr id="949" name="Shape 949"/>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CITATIONS</a:t>
            </a:r>
            <a:endParaRPr>
              <a:latin typeface="Oswald"/>
              <a:ea typeface="Oswald"/>
              <a:cs typeface="Oswald"/>
              <a:sym typeface="Oswald"/>
            </a:endParaRPr>
          </a:p>
        </p:txBody>
      </p:sp>
      <p:sp>
        <p:nvSpPr>
          <p:cNvPr id="950" name="Shape 950"/>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954" name="Shape 954"/>
        <p:cNvGrpSpPr/>
        <p:nvPr/>
      </p:nvGrpSpPr>
      <p:grpSpPr>
        <a:xfrm>
          <a:off x="0" y="0"/>
          <a:ext cx="0" cy="0"/>
          <a:chOff x="0" y="0"/>
          <a:chExt cx="0" cy="0"/>
        </a:xfrm>
      </p:grpSpPr>
      <p:sp>
        <p:nvSpPr>
          <p:cNvPr id="955" name="Shape 955"/>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956" name="Shape 956"/>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957" name="Shape 957"/>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958" name="Shape 958"/>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962" name="Shape 962"/>
        <p:cNvGrpSpPr/>
        <p:nvPr/>
      </p:nvGrpSpPr>
      <p:grpSpPr>
        <a:xfrm>
          <a:off x="0" y="0"/>
          <a:ext cx="0" cy="0"/>
          <a:chOff x="0" y="0"/>
          <a:chExt cx="0" cy="0"/>
        </a:xfrm>
      </p:grpSpPr>
      <p:sp>
        <p:nvSpPr>
          <p:cNvPr id="963" name="Shape 963"/>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964" name="Shape 964"/>
          <p:cNvCxnSpPr/>
          <p:nvPr/>
        </p:nvCxnSpPr>
        <p:spPr>
          <a:xfrm>
            <a:off x="635000" y="635000"/>
            <a:ext cx="11734800" cy="0"/>
          </a:xfrm>
          <a:prstGeom prst="straightConnector1">
            <a:avLst/>
          </a:prstGeom>
          <a:noFill/>
          <a:ln cap="flat" cmpd="sng" w="12700">
            <a:solidFill>
              <a:srgbClr val="FFFFFF"/>
            </a:solidFill>
            <a:prstDash val="solid"/>
            <a:miter lim="8000"/>
            <a:headEnd len="med" w="med" type="none"/>
            <a:tailEnd len="med" w="med" type="none"/>
          </a:ln>
        </p:spPr>
      </p:cxnSp>
      <p:cxnSp>
        <p:nvCxnSpPr>
          <p:cNvPr id="965" name="Shape 965"/>
          <p:cNvCxnSpPr/>
          <p:nvPr/>
        </p:nvCxnSpPr>
        <p:spPr>
          <a:xfrm>
            <a:off x="635000" y="1219200"/>
            <a:ext cx="11734800" cy="0"/>
          </a:xfrm>
          <a:prstGeom prst="straightConnector1">
            <a:avLst/>
          </a:prstGeom>
          <a:noFill/>
          <a:ln cap="flat" cmpd="sng" w="12700">
            <a:solidFill>
              <a:srgbClr val="FFFFFF"/>
            </a:solidFill>
            <a:prstDash val="solid"/>
            <a:miter lim="8000"/>
            <a:headEnd len="med" w="med" type="none"/>
            <a:tailEnd len="med" w="med" type="none"/>
          </a:ln>
        </p:spPr>
      </p:cxnSp>
      <p:sp>
        <p:nvSpPr>
          <p:cNvPr id="966" name="Shape 966"/>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
        <p:nvSpPr>
          <p:cNvPr id="967" name="Shape 967"/>
          <p:cNvSpPr/>
          <p:nvPr/>
        </p:nvSpPr>
        <p:spPr>
          <a:xfrm>
            <a:off x="3113900" y="4078875"/>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Shape 972"/>
          <p:cNvSpPr/>
          <p:nvPr/>
        </p:nvSpPr>
        <p:spPr>
          <a:xfrm>
            <a:off x="635000" y="736600"/>
            <a:ext cx="7721600" cy="4318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i="0" lang="en-US" sz="2800" u="none" cap="none" strike="noStrike">
                <a:solidFill>
                  <a:srgbClr val="FFFFFF"/>
                </a:solidFill>
                <a:latin typeface="Oswald"/>
                <a:ea typeface="Oswald"/>
                <a:cs typeface="Oswald"/>
                <a:sym typeface="Oswald"/>
              </a:rPr>
              <a:t>THANKS!</a:t>
            </a:r>
            <a:endParaRPr>
              <a:latin typeface="Oswald"/>
              <a:ea typeface="Oswald"/>
              <a:cs typeface="Oswald"/>
              <a:sym typeface="Oswald"/>
            </a:endParaRPr>
          </a:p>
        </p:txBody>
      </p:sp>
      <p:cxnSp>
        <p:nvCxnSpPr>
          <p:cNvPr id="973" name="Shape 97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974" name="Shape 97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975" name="Shape 97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976" name="Shape 97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977" name="Shape 977"/>
          <p:cNvSpPr/>
          <p:nvPr/>
        </p:nvSpPr>
        <p:spPr>
          <a:xfrm>
            <a:off x="635000" y="1587500"/>
            <a:ext cx="11734800" cy="5969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3600" u="none" cap="none" strike="noStrike">
                <a:solidFill>
                  <a:srgbClr val="FFFFFF"/>
                </a:solidFill>
                <a:latin typeface="Oswald"/>
                <a:ea typeface="Oswald"/>
                <a:cs typeface="Oswald"/>
                <a:sym typeface="Oswald"/>
              </a:rPr>
              <a:t>NAME</a:t>
            </a:r>
            <a:endParaRPr>
              <a:latin typeface="Oswald"/>
              <a:ea typeface="Oswald"/>
              <a:cs typeface="Oswald"/>
              <a:sym typeface="Oswald"/>
            </a:endParaRPr>
          </a:p>
        </p:txBody>
      </p:sp>
      <p:sp>
        <p:nvSpPr>
          <p:cNvPr id="978" name="Shape 97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Optional Information:</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Email?</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Website?</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Twitter?</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62" name="Shape 46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data is any data where the individual data points change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