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7302500" cx="13004800"/>
  <p:notesSz cx="6858000" cy="9144000"/>
  <p:embeddedFontLst>
    <p:embeddedFont>
      <p:font typeface="Oswald"/>
      <p:regular r:id="rId98"/>
      <p:bold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Oswald-bold.fntdata"/><Relationship Id="rId10" Type="http://schemas.openxmlformats.org/officeDocument/2006/relationships/slide" Target="slides/slide5.xml"/><Relationship Id="rId98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Stationary data = random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 noise, possibly weather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Remember, a coefficient &gt; lag 1 value suggests the data is not stationary. A value &gt; unit root (1)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Shape 9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11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17.jpg"/><Relationship Id="rId4" Type="http://schemas.openxmlformats.org/officeDocument/2006/relationships/image" Target="../media/image2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Relationship Id="rId3" Type="http://schemas.openxmlformats.org/officeDocument/2006/relationships/image" Target="../media/image32.jpg"/><Relationship Id="rId4" Type="http://schemas.openxmlformats.org/officeDocument/2006/relationships/image" Target="../media/image39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1" Type="http://schemas.openxmlformats.org/officeDocument/2006/relationships/image" Target="../media/image37.png"/><Relationship Id="rId10" Type="http://schemas.openxmlformats.org/officeDocument/2006/relationships/image" Target="../media/image34.png"/><Relationship Id="rId9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5.png"/><Relationship Id="rId8" Type="http://schemas.openxmlformats.org/officeDocument/2006/relationships/image" Target="../media/image2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tatsmodels.org/dev/generated/statsmodels.tsa.stattools.adfuller.html" TargetMode="External"/><Relationship Id="rId4" Type="http://schemas.openxmlformats.org/officeDocument/2006/relationships/hyperlink" Target="http://www.statsmodels.org/devel/generated/statsmodels.tsa.stattools.adfuller.html#statsmodels-tsa-stattools-adfuller" TargetMode="External"/><Relationship Id="rId5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What could go wrong?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We’d be introducing BIAS into the model.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Also, this would not be possible in real life (you can’t use future, unseen data points when building your model).  Therefore, it’s not a valid test of how our model would perform in practice.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3" y="3005400"/>
            <a:ext cx="6573375" cy="3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our last class, we saw a few statistics for analyzing time series.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looked at moving averages to evaluate the local behavior of the time series.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What’s the moving average and what can it help us to do?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00" name="Shape 50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an average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use the more complicated formula.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39" lvl="2" marL="11176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notation.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39" lvl="3" marL="15748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I don’t forget.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Divide by 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09" name="Shape 509"/>
          <p:cNvCxnSpPr>
            <a:stCxn id="508" idx="0"/>
          </p:cNvCxnSpPr>
          <p:nvPr/>
        </p:nvCxnSpPr>
        <p:spPr>
          <a:xfrm flipH="1" rot="10800000">
            <a:off x="3032675" y="4716425"/>
            <a:ext cx="2846400" cy="117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0" name="Shape 510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from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...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11" name="Shape 511"/>
          <p:cNvCxnSpPr>
            <a:stCxn id="510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2" name="Shape 512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…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 - p + 1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includes t, t + 1, t + 2, …, t-p, t-p+1.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13" name="Shape 513"/>
          <p:cNvCxnSpPr>
            <a:stCxn id="512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previously looked at auto-correlation to compute the relationship of the data with prior values.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autocorrelation? Why do we bother to use it?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BONUS: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 A DESCRIPTION IN ENGLISH. THAT DOESN’T 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INVOLVE DOTS ON THE WHITEBOARD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5" name="Shape 52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fix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k, which is how many time points earlier we should use to compute the correlation.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00" y="2848700"/>
            <a:ext cx="4448000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these values to assess how we plan to model our time series.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for a high quality model, we require some autocorrelation in our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compute autocorrelation at various lag values to determine how far back in time we need to go.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models make an assumption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assuming the mean and variance of our values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throughout.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assumptions may not represent real world data; we must be aware of that when we are breaking the assumptions of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Become like a God (weeeeelllll, a God with questionable powers) and tell the future from time series data!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and predic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using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AR, ARMA, or ARIMA models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Specifically, coding these models in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ADF =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Augmented Dickey-Fuller Test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(More negative values indicate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more stationary time series)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adf in statsmodels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 u="sng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4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1" name="Shape 5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856" y="1169900"/>
            <a:ext cx="6184688" cy="6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are simulated examples of non-stationary time series and why they might occur.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5" name="Shape 5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76" y="2388600"/>
            <a:ext cx="6527550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Often, if these assumptions don’t hold, we can alter our data to make them true. Two common methods are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would mean to remove any major trends in our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35000" y="1320700"/>
            <a:ext cx="12156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there is a clear upward (non-stationary) trend in google searches for “iphone”.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fit a line to this data first, we can create a new series that is the difference between the true number of searches and the predicted searches.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2725150"/>
            <a:ext cx="8943725" cy="3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5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fit a line that represents the trend.  With our trend line, we can subtract the trend line value from the original value to get the bottom figure.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35019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now has a fixed mean and will be easier to model. Turns out the function is available in both scipy.signal AND statsmodels.tsa.tsatools!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simpler method is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very closely related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we saw in the last class.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predicting the series (again our non-stationary series), we can predict the difference between two consecutive values.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8" y="1418450"/>
            <a:ext cx="12590225" cy="5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8" name="Shape 6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Non-stationary data is the most common; almost any interesting dataset is non-stationary.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some interesting datasets that might be stationary?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4" name="Shape 62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rest of this lesson, we are going to build up to the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time series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combines the ideas of differencing and two models we will see.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autoregressive models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moving average models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(AR) models are those that use data from previous time points to predict the next.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very similar to previous regression models, except as input, we take the previous outcomes from the past.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attempting to predict weekly sales, we use the sales from a previous week as input.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AR models are notes AR(p) where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indicates the number of previous time points to incorporate, with AR(1) being the most common.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6" y="1317300"/>
            <a:ext cx="10702150" cy="5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values.  Therefore, we will learn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 or 𝛃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yi from the last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an AR(1) model, we will learn a single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 - 1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the next value,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 - 1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1" name="Shape 6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8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Values between 1 and -1 represent increasing and decreasing patterns from previous patterns.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1" y="2855929"/>
            <a:ext cx="11885499" cy="4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factors.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Going from AR(1) to AR(n) can add significant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correlation of a value with its series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lagged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behind.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model with high correlation implies that the data is highly dependent on previous values and an autoregressive model would perform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definition and Python functions for moving averages and autocorrelation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exposure to linear regression with discussion of coefficients and residuals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install 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(should be included with Anaconda)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weight together the last few values to make a future prediction.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Moving average (MA)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 opposed to AR models, do not take the previous outputs (or values) as inputs.  They take the previous error terms.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Aka residuals. Aka how far the value is from the MA “line”.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is useful for handling specific or abrupt changes in a system.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 models slowly incorporate changes in the system by combining previous values; MA models use prior errors to quickly incorporate changes.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modeling a sudden occurrence - something going out of stock or a sudden rise in popularity affecting sales.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in AR models, we have an order term,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we refer to our model as MA(q).  The moving average model is dependent on the last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 terms.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aseline="-25000" lang="en-US" sz="3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mean +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 𝛃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i-q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course, we don’t have error terms when we start - where do they come from?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requires a more complex fitting procedure than we have seen previously.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iteratively fit a model (perhaps with random error terms), compute the errors and then refit, again and again.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MA(1) model, we learn one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value indicates the impact of how our previous error term on the next prediction.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Shape 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700"/>
            <a:ext cx="10208875" cy="34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‘R-mah’) models combine the autoregressive and moving average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ARMA(p,q) model is simply a combination (sum) of an AR(p) model and MA(q)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AR(p) model with an MA(q)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two types of effects.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 models slowly incorporate changes in preferences, tastes, and patterns.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(pronounced ‘uh-ri-mah’) is an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model, we learn an ARMA(p,q) model to predict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series (as opposed to the value of the series).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pandas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 This computes the difference between two consecutive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an ARIMA model, we attempt to predict this difference instead of the actual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1"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b="1" baseline="-25000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t-1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ARIMA(p,q)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handles the stationarity assumption we wanted for our data.  Instead of detrending or differencing manually, the model does this.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has three parameters and is specified ARIMA(p, d, q).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autoregressive component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moving average component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degree of differencing.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1 in our prior example.  For d=2, our model would be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diff(diff(y)) = (y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- (y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ARIMA(p,q)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do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ARIMA models include differencing, they can be used on a broader set of data without the assumption of a constant mean.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time series models, we will continue to use the Rossmann sales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dataset has sales data for every Rossmann store for a 3-year period and indicators for holidays and basic store information.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saw that we could plot the sales data at a particular store to identify how the sales changed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computed autocorrelation for the data at varying lag periods.  This helps us identify if previous timepoints are predictive of future data and which time points are most important - the previous day, week, or month.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Load the data and set the DateTime index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skipinitialspace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pd.to_datetime(data[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Store 1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data[data.Store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open days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store1_data[store1_data.Open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Plot the sales over time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]].plot()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3" name="Shape 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2961475" y="2030250"/>
            <a:ext cx="95763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autocorrelation of Sales in Store 1 for lag 1 and 2.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we be able to use a predictive model, particularly an autoregressive one?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89" name="Shape 78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-0.12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-0.03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do see some minimal correlation in time, implying an AR model can be useful.  An easier way to diagnose this may be to plot many autocorrelations at once.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pandas.tools.plotting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autocorrelation_plot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autocorrelation_plot(store1_data.Sales)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shows a typical pattern of an autocorrelation plot, that it should decrease to 0 as lag increases.  However, it’s hard to observe exactly what the values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code AR, MA, ARMA, and ARIMA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provides a nice summary utility to help us diagnose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35000" y="1292775"/>
            <a:ext cx="117348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focused on exploring &amp; describing time series data and common statistics for time series analysis.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looked back through the time series to help explain aspects of it.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advance those techniques.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Using the past to predict the future.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statsmodels also has a better autocorrelation plot that allows us to look at fixed number of lag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statsmodels.graphics.tsaplots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plot_acf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observe autocorrelation at 10 lag values.  1 and 2 are what we saw before.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implies a small but limited impact based on the last few values.  An autoregressive model might be useful.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see a larger spike at 7 (the seventh day in the week).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observed a handful of random distributed spikes, a moving average model would be useful.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expand the window to 25 days to see that the random spikes occur regularly at 7 days.  What does this mean?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AR, MA, and ARMA models,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sm.tsa.ARMA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Remember, an ARMA model is a combination of autoregressive and moving average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train an AR model by turning off the MA component (q=0).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store1_sales_data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]].astype(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passing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second argument, we are fitting an ARMA model with p=1, q=0.  This is the same as an AR(1)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AR(1) model, we learn an intercept (or base sales)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we learn a coefficient that tells us how to include the latest sales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stationary.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learn an AR(2) model, which regresses each sales value on the last two.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learn two coefficients, which tell us the effect of the last two sales values on the current sales.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model may perform better, it may be more difficult to interpret.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43" name="Shape 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2961475" y="2195250"/>
            <a:ext cx="95763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start to diagnose the model, we want to look at residuals.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residuals?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linear regression, what did we expect of residuals?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9" name="Shape 84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Residuals are the errors of the model or how off our predictions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Ideally, we want randomly distributed errors that are small.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are large, our model does not perform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plot the residuals.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see large spikes at the end of each year, indicating that our model does not account for the holiday spikes.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model considers a short period of time, so it does not take into account the longer seasonal pattern.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also plot the autocorrelations of the residuals.  In an ideal world, these would all be near 0 and appear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expand this AR model to an ARMA model, we can include the moving average component as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Now we learn two coefficients, one for the AR(1) component and one for the MA(1) component.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Financial forecasting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Possibility of seizure in the next few minutes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9" name="Shape 8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2961475" y="2030250"/>
            <a:ext cx="94548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a moment to look at the coefficients of our new model.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Offer an interpretation of this model.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5" name="Shape 88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coefficients here are 0.69 for the AR component and -0.03 for the MA component.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AR coefficient is the same as before (decreasing values).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MA component is fairly small (which we should have expected from the autocorrelation plots).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use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fit ARIMA models.  Let’s start by using ARIMA(1, 0, 1) to fit an ARMA(1, 1)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see that this model is the same as our previous ARMA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fit a true ARIMA model to predict the difference of the series.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remove the MA component since it does not appear to be useful.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now have an AR(1) model on the differenced series with a coefficient of -0.18.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9" name="Shape 9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Shape 91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this model match the lag 1 autocorrelation of the differenced series?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data stationary?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5" name="Shape 91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compute the lag 1 autocorrelation of the differenced series and see if they match.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).autocorr(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#-0.181</a:t>
            </a:r>
            <a:endParaRPr sz="22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plot it to see the difference.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).plot()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match.  Note that this is generally true, but the variance is NOT constant.  It’s mostly the same throughout the series except around the holidays.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our models, we can also plot our predictions against the true series using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plot_predict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compare the last 50 days of true values against our predictions.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function takes two arguments, the start and end index of the dataframe to plot.  Here, we are plotting the last 50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plot earlier values with our predictions continuing where the true values stop, we can do the following.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matplotlib.pyplot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plt.subplots()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plots true values in 2014 and our predictions 200 days out from 2014.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9" name="Shape 9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Shape 94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revisit our diagnostics to check that our models are working well.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 the residuals and autocorrelation of the residuals.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there patterns or outliers?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5" name="Shape 94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two previous problems remain: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errors around the holiday period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Errors with high autocorrelation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adjust the AR component of the model to adjust for a piece of this.  Let’s increase the lag to 7.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= ARIMA(store1_sales_data, (7, 1, 2)).fit()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lags=50)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removes some of the autocorrelation in the residuals but large discrepancies still exist.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they exist where we are breaking our model assumptions.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3" name="Shape 9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2961475" y="2030250"/>
            <a:ext cx="93987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 the time period of predictions and the p, d, and q parameters.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any of these improve diagnostics?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changing p and q imply based upon the autocorrelation plot?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changing d?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69" name="Shape 96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variants of ARIMA that will better handle the seasonal aspect of our data.  This is referred to as Seasonal ARIMA.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issues with seasonality could be handled by preprocessing tricks such as detrending.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WALMART SALES DATA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Shape 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4" name="Shape 994"/>
          <p:cNvSpPr/>
          <p:nvPr/>
        </p:nvSpPr>
        <p:spPr>
          <a:xfrm>
            <a:off x="2961475" y="2224350"/>
            <a:ext cx="75594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(50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96" name="Shape 99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7" name="Shape 99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" name="Shape 10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Shape 100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2961475" y="2224349"/>
            <a:ext cx="75594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Complete the following tasks: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What general trends do you observe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and/or create an autocorrelation 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06" name="Shape 100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7" name="Shape 100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Shape 10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2961475" y="2224349"/>
            <a:ext cx="75594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plit the weekly sales data in a training and test set - using 75% of the data for trainin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an AR(1) model on the training data and compute the mean absolute error of the predictions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residuals - where are their significant errors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16" name="Shape 101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7" name="Shape 101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35000" y="1292775"/>
            <a:ext cx="117348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other predictive models, we will use our known data points to predict the the unknown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models, we will use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earlier in time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(X) for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predictions (y).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4168075"/>
            <a:ext cx="5216151" cy="2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ote that none of these models may perform well for data that has more random variation.  </a:t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for something like iphone sales (or searches) which may be sporadic, with short periods of increases, these models may not work well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5" name="Shape 10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7" name="Shape 1047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3 - TONIGHT @ 23:59!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