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4"/>
    <p:sldMasterId id="214748371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y="7302500" cx="13004800"/>
  <p:notesSz cx="6858000" cy="9144000"/>
  <p:embeddedFontLst>
    <p:embeddedFont>
      <p:font typeface="Oswald"/>
      <p:regular r:id="rId78"/>
      <p:bold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9E8754-EC75-45F6-A1FE-B65F55E4E4D5}">
  <a:tblStyle styleId="{C09E8754-EC75-45F6-A1FE-B65F55E4E4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Oswald-bold.fntdata"/><Relationship Id="rId34" Type="http://schemas.openxmlformats.org/officeDocument/2006/relationships/slide" Target="slides/slide28.xml"/><Relationship Id="rId78" Type="http://schemas.openxmlformats.org/officeDocument/2006/relationships/font" Target="fonts/Oswald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jpg"/><Relationship Id="rId4" Type="http://schemas.openxmlformats.org/officeDocument/2006/relationships/image" Target="../media/image3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34.png"/><Relationship Id="rId8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1.jpg"/><Relationship Id="rId4" Type="http://schemas.openxmlformats.org/officeDocument/2006/relationships/image" Target="../media/image18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6.jpg"/><Relationship Id="rId4" Type="http://schemas.openxmlformats.org/officeDocument/2006/relationships/image" Target="../media/image4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11" Type="http://schemas.openxmlformats.org/officeDocument/2006/relationships/image" Target="../media/image44.png"/><Relationship Id="rId10" Type="http://schemas.openxmlformats.org/officeDocument/2006/relationships/image" Target="../media/image36.png"/><Relationship Id="rId9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27.png"/><Relationship Id="rId7" Type="http://schemas.openxmlformats.org/officeDocument/2006/relationships/image" Target="../media/image41.png"/><Relationship Id="rId8" Type="http://schemas.openxmlformats.org/officeDocument/2006/relationships/image" Target="../media/image3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3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Relationship Id="rId3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sqlzoo.net/wiki/SQL_Tutorial" TargetMode="External"/><Relationship Id="rId4" Type="http://schemas.openxmlformats.org/officeDocument/2006/relationships/hyperlink" Target="https://pgexercises.com/gettingstarted.html" TargetMode="External"/><Relationship Id="rId5" Type="http://schemas.openxmlformats.org/officeDocument/2006/relationships/hyperlink" Target="https://pgexercises.com/questions/basic/" TargetMode="External"/><Relationship Id="rId6" Type="http://schemas.openxmlformats.org/officeDocument/2006/relationships/hyperlink" Target="https://pgexercises.com/questions/aggregates/" TargetMode="External"/><Relationship Id="rId7" Type="http://schemas.openxmlformats.org/officeDocument/2006/relationships/hyperlink" Target="https://pgexercises.com/questions/aggregates/" TargetMode="External"/><Relationship Id="rId8" Type="http://schemas.openxmlformats.org/officeDocument/2006/relationships/image" Target="../media/image4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relational database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based on links between data entities or concepts.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 relational databases is organized into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tables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should correspond to one entity or concept.  Each table is similar to a single CSV file or Pandas dataframe.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consider an application like Twitter.  Our two main entities are Users and Tweets.  For each of these, we would have a separate table.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35006" y="10125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table is made up of rows and columns, similar to a Pandas dataframe or Excel spreadsheet.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has a specific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schema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 set of rules for what goes in each table.  These specify which columns are contained in the table and what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data is in each column (e.g. text, integers, decimals, etc).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76" name="Shape 476"/>
          <p:cNvGraphicFramePr/>
          <p:nvPr/>
        </p:nvGraphicFramePr>
        <p:xfrm>
          <a:off x="2447875" y="45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{C09E8754-EC75-45F6-A1FE-B65F55E4E4D5}</a:tableStyleId>
              </a:tblPr>
              <a:tblGrid>
                <a:gridCol w="4054525"/>
                <a:gridCol w="405452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  <a:endParaRPr b="1"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you can’t add text data to an integer column in that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additional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information make this constraint stronger than the header of a CSV file.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this reason and many others, databases allow for stronger consistency of the data and are often a better solution for data storage.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typically has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primary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key column.  This column has a unique value per row and serves as the identifier for the row.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table can have many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foreign keys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well. 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foreign key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column that contains values to link the table to the other tables.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keys that link the table together define the relational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 tweets table may have as columns: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tweet_id - the primary key tweet identifier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tweet_text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user_id - a foreign key to the users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95" name="Shape 495"/>
          <p:cNvGraphicFramePr/>
          <p:nvPr/>
        </p:nvGraphicFramePr>
        <p:xfrm>
          <a:off x="635000" y="45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{C09E8754-EC75-45F6-A1FE-B65F55E4E4D5}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  <a:endParaRPr b="1"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6" name="Shape 496"/>
          <p:cNvGraphicFramePr/>
          <p:nvPr/>
        </p:nvGraphicFramePr>
        <p:xfrm>
          <a:off x="7177050" y="45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{C09E8754-EC75-45F6-A1FE-B65F55E4E4D5}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Tweets Table Schema</a:t>
                      </a:r>
                      <a:endParaRPr b="1"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97" name="Shape 497"/>
          <p:cNvCxnSpPr/>
          <p:nvPr/>
        </p:nvCxnSpPr>
        <p:spPr>
          <a:xfrm>
            <a:off x="5837300" y="5507100"/>
            <a:ext cx="1330200" cy="1181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MySQL and Postgres are popular variants of relational databases and are widely used.  Both are open-source and available for free.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Alternatively, many companies use proprietary software such as Oracle or Microsoft SQL databases.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these databases offer many of the same features and use the same SQL language, the latter two offer some maintenance features and support that large companies find useful.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Once we start organizing our data into tables, we start to separate it into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setups.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structures have a single table per entity and use many foreign keys or link tables to connect the entities.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structures have fewer tables that combine different entities.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our Twitter example,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would place users and tweets in different tables.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16" name="Shape 516"/>
          <p:cNvGraphicFramePr/>
          <p:nvPr/>
        </p:nvGraphicFramePr>
        <p:xfrm>
          <a:off x="635000" y="319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{C09E8754-EC75-45F6-A1FE-B65F55E4E4D5}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  <a:endParaRPr b="1"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7" name="Shape 517"/>
          <p:cNvGraphicFramePr/>
          <p:nvPr/>
        </p:nvGraphicFramePr>
        <p:xfrm>
          <a:off x="7177050" y="319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{C09E8754-EC75-45F6-A1FE-B65F55E4E4D5}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Tweets Table Schema</a:t>
                      </a:r>
                      <a:endParaRPr b="1"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18" name="Shape 518"/>
          <p:cNvCxnSpPr/>
          <p:nvPr/>
        </p:nvCxnSpPr>
        <p:spPr>
          <a:xfrm>
            <a:off x="5837300" y="4135500"/>
            <a:ext cx="1354200" cy="985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would put them both in one table.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25" name="Shape 525"/>
          <p:cNvGraphicFramePr/>
          <p:nvPr/>
        </p:nvGraphicFramePr>
        <p:xfrm>
          <a:off x="2268513" y="289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{C09E8754-EC75-45F6-A1FE-B65F55E4E4D5}</a:tableStyleId>
              </a:tblPr>
              <a:tblGrid>
                <a:gridCol w="6223500"/>
                <a:gridCol w="22442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Twitter Table Schema</a:t>
                      </a:r>
                      <a:endParaRPr b="1"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" type="body"/>
          </p:nvPr>
        </p:nvSpPr>
        <p:spPr>
          <a:xfrm>
            <a:off x="635003" y="1292775"/>
            <a:ext cx="58674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Denormalized structures: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Duplicates a lot of information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Makes data easy to access since it’s all in one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502403" y="1292775"/>
            <a:ext cx="58674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Normalized structures: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Save storage space by separating information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Requires joining of table to access information about two different entities, a slow operation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Understanding of the uses and differences of databases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Accessing databases from Pandas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0" name="Shape 4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ALTERNATIVE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relational databases are the most popular and broadly used, specific applications may require different data organization.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don’t need to know every variety, but it’s good to know some overall themes.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KEY-VALUE STORES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Key-Value databases are nothing more than very large and very fast hashmaps or dictionaries.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are useful for storing key based data, e.g. a count of things per user or customer, a last visit per customer.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Every entry in these databases has two values, a key and a value.  We can retrieve any value based upon its key.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KEY-VALUE STORES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exactly like a python dictionary, but it can be larger than your memory (i.e. RAM).  So these systems use smart caching algorithms to ensure frequently or recently accessed items are quickly accessible.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Popular key-value stores include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Cassandra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MemcacheDB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(pronounced mem-cash-dee-bee).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“NoSQL” databases are those that don’t rely on a traditional relational table setup and more flexible in their data organization.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 they actually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do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have SQL querying abilities but model their data differently.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Relational Structure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NoSQL Data Structure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63" name="Shape 563"/>
          <p:cNvGraphicFramePr/>
          <p:nvPr/>
        </p:nvGraphicFramePr>
        <p:xfrm>
          <a:off x="1337775" y="247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{C09E8754-EC75-45F6-A1FE-B65F55E4E4D5}</a:tableStyleId>
              </a:tblPr>
              <a:tblGrid>
                <a:gridCol w="2065850"/>
                <a:gridCol w="2065850"/>
                <a:gridCol w="2065850"/>
                <a:gridCol w="2065850"/>
                <a:gridCol w="2065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b="1"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user_name</a:t>
                      </a:r>
                      <a:endParaRPr b="1"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user_hobby_1</a:t>
                      </a:r>
                      <a:endParaRPr b="1"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user_hobby_2</a:t>
                      </a:r>
                      <a:endParaRPr b="1"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user_age</a:t>
                      </a:r>
                      <a:endParaRPr b="1"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13123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robby_g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guitar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cars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25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18423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jt1235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football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64" name="Shape 564"/>
          <p:cNvSpPr txBox="1"/>
          <p:nvPr/>
        </p:nvSpPr>
        <p:spPr>
          <a:xfrm>
            <a:off x="635000" y="4847550"/>
            <a:ext cx="5501400" cy="223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{	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“user_id”: 13123,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“user_name”: “robby_g”,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“user_hobbies”: [“guitar”, “cars”],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“user_age”: 25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}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6868400" y="4847550"/>
            <a:ext cx="5501400" cy="223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{	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“user_id”: 19423,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“user_name”: “jt1235”,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“user_hobbies”: [“football”],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“user_age”: 31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}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may  organize data on an entity level, but often have denormalized and nested data setups.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nested data layout is often similar to that in JSON documents.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Popular databases include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CouchDB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7" name="Shape 5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975" y="1492850"/>
            <a:ext cx="9872850" cy="56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is an example of the storage document for a tweet.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"created_at": "Mon Sep 24 03:35:21 +0000 2012",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"id_str": "250075927172759552",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"entities":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"hashtags": [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"text": "freebandnames",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"indices": [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20,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34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],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"user_mentions": [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89" name="Shape 5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2961475" y="1776150"/>
            <a:ext cx="9576300" cy="3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following examples, which might be the best storage or database solution? Why?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application where a user can create a profile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online store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Storing the last visit date of a user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95" name="Shape 59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a dataset from Uber with the following fields: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 group, discuss how you would design a relational database to support this data?  List the tables you would create, the  fields they would contain, and how they would link to other tables.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05" name="Shape 60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6" name="Shape 606"/>
          <p:cNvSpPr/>
          <p:nvPr/>
        </p:nvSpPr>
        <p:spPr>
          <a:xfrm>
            <a:off x="2989800" y="56935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3052744" y="60862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Your  database schema design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2986125" y="2677350"/>
            <a:ext cx="28839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ID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Name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Driver ID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Drive Name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Ride ID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Ride Time</a:t>
            </a: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5119725" y="2677350"/>
            <a:ext cx="28839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Latitude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Longitude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Location Entity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Longitude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Latitude</a:t>
            </a:r>
            <a:endParaRPr/>
          </a:p>
        </p:txBody>
      </p:sp>
      <p:sp>
        <p:nvSpPr>
          <p:cNvPr id="610" name="Shape 610"/>
          <p:cNvSpPr txBox="1"/>
          <p:nvPr/>
        </p:nvSpPr>
        <p:spPr>
          <a:xfrm>
            <a:off x="7786725" y="2677350"/>
            <a:ext cx="28839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Location Entity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Travel Time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Fare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CC Number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ACCESSING DATABASES FROM PANDAS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databases provide many analytical capabilities, often it’s useful to pull the data back into Python for more flexible programming.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Large, fixed operations would be more efficient in a database, but Pandas allows for interactive processing.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if you just want to aggregate login or sales data to present a report or dashboard, this operation is operating on a large dataset and not often changing.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run very efficiently in a database vs connecting to Python.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if we want to investigate the login or sales data further and ask more interactive questions, then using Python would come in very handy.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pandas.io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Pandas can be used to connect to most relational databases.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demonstration, we will create and connect to a SQLite database.  SQLite creates portable relational databases saved in a single file.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databases are stored in a very efficient manner and allow fast querying, making them ideal for small databases or databases that need to be moved across machines.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Additionally, SQLite databases can be created with the setup of MySQL or Postgres databases.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idx="1" type="body"/>
          </p:nvPr>
        </p:nvSpPr>
        <p:spPr>
          <a:xfrm>
            <a:off x="635000" y="1301275"/>
            <a:ext cx="11734800" cy="6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3840" lvl="0" marL="203200" marR="0" rtl="0" algn="l">
              <a:spcBef>
                <a:spcPts val="0"/>
              </a:spcBef>
              <a:spcAft>
                <a:spcPts val="0"/>
              </a:spcAft>
              <a:buSzPts val="26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SQLite is a database software package built on the Structured Query Language (SQL). 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marR="0" rtl="0" algn="l">
              <a:spcBef>
                <a:spcPts val="0"/>
              </a:spcBef>
              <a:spcAft>
                <a:spcPts val="0"/>
              </a:spcAft>
              <a:buSzPts val="26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It is similar to other SQL databases, such as PostgreSQL, MySQL, Oracle, and Microsoft SQL Server, except it is file-based rather than server-based. 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‣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Once you are familiar with SQLite, the same ideas and similar syntax can be applied to other SQL databases.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marR="0" rtl="0" algn="l">
              <a:spcBef>
                <a:spcPts val="0"/>
              </a:spcBef>
              <a:spcAft>
                <a:spcPts val="0"/>
              </a:spcAft>
              <a:buSzPts val="26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Pros - Easy to set up a local database, minimal functions = easy learning curve, good for small projects.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marR="0" rtl="0" algn="l">
              <a:spcBef>
                <a:spcPts val="0"/>
              </a:spcBef>
              <a:spcAft>
                <a:spcPts val="0"/>
              </a:spcAft>
              <a:buSzPts val="26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Cons - Not designed for large scale (production) databases.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create a SQLite databases as follows.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sqlite3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sqlite3.connect(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'dat-test.db'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creates a file, 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dat-test.db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will act as a relational/SQL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in Pandas can be loaded into a relational database.  For the most part, Pandas can use the databases column information to infer the schema for the table it creates.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return to the Rossmann sales data and load it into our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'../../../lesson-15/assets/dataset/rossmann.csv'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moved to the database with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command, similar to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to_csv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several arguments.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the table name to create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connection to a database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whether to input the index column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if we want to write a custom schema for the new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if_exists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what to do if the table already exists.  We can overwrite it, add to it, or fail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code loads the Rossmann sales data to our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data.to_sql(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'rossmann_sales'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if_exists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'replace'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already have data in the database, we can use Pandas to query our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Querying is done through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read_sql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module.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pandas.io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sql.read_sql(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'select * from rossmann_sales limit 10'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runs the query passed in and returns a dataframe with the results.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READING FROM A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35000" y="958000"/>
            <a:ext cx="11734800" cy="5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will be multiple ways to run the exercises: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Using Postgres Exercises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Setting up local Postgres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39" lvl="2" marL="111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Install Postgres.  If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installed, this should be as simple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 install postgres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6" name="Shape 6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Shape 67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Load the Rossmann Store metadata in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rossmann-stores.csv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create a table in the database with it.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Check the successful creation of the database creation by locating the sqlite database and browsing it with sqlitebrowser.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Created table for store metadata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2" name="Shape 68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SQL SYNTAX:  SELECT, WHERE, GROUP BY, JOIN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Every query should start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followed by the names of the columns in the output.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always paired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identifies the table to retrieve data from.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 *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denotes returning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columns.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SELECT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rossmann_sales;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SELECT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6" name="Shape 7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Shape 70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for the Rossmann Sales data that returns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12" name="Shape 71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used to filter a table using a specific criteria. 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clause follows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clause.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condition is some filter applied to the rows, where rows that match the condition will be output.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WHERE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WHERE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0" name="Shape 7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for the Rossmann Sales data that returns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stores that were open and running a promotion.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36" name="Shape 73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635004" y="1301275"/>
            <a:ext cx="4732500" cy="58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allows us to aggregate over any field in the table by applying the concept of Split Apply Combine.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some key with which we want to segment the rows.  Then, we roll up or compute some statistics over all of the rows that match that key.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GROUP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43" name="Shape 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91" y="1301263"/>
            <a:ext cx="7427007" cy="58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must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 paired with an aggregate function, the statistic we want to compute in the rows,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statement.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denotes counting up all of the rows.  Other aggregate functions commonly available are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(average),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want to aggregate over the entire table, without results specific to any key, we can use an aggregate function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 and ignore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GROUP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(Sales),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(Customers)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Store;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GROUP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1" name="Shape 7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Shape 76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that returns the total sales on the promotion and non-promotion days.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67" name="Shape 767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used to sort the results of a query.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ORDER BY 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order by multiple columns in ascending (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or descending (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order.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ORDER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(Sales)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total_sales,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(Customers)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total_sales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 AS cnt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renames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value to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 we can refer to it later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ORDER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allows us to access data across many tables.  We specify how a row in one table links to another.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CompetitionDistance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 a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rossmann_stores s 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endParaRPr sz="2200">
              <a:solidFill>
                <a:srgbClr val="0086B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Here, ON denotes an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inner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join.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JOIN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By default, most joins are an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Inner 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means only when there is a match in both tables does a row appear in the results.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want to keep the rows of one table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even if there is no matching counterpart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perform an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Outer 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Outer joins can be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or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FULL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meaning keep all of the left rows, all the right rows, or all the rows, respectively.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JOIN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JOIN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7" name="Shape 7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113" y="1310850"/>
            <a:ext cx="7004576" cy="55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PANDAS AND SQL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Shape 8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Shape 8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oad the Walmart sales and store features dat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a table for each of those dataset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the store, date and fuel price on days it was over 90 degree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the store, date and weekly sales and temperatur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were average sales on holiday vs. non-holiday sale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were average sales on holiday vs. non-holiday sales when the temperature was below 32 degree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(40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14" name="Shape 81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5" name="Shape 815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PANDAS AND SQL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EXTRA SQL PRACTICE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35002" y="1292775"/>
            <a:ext cx="7295700" cy="5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Today’s lesson will be on databases and the SQL query language.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Databases are the standard solution for data storage. They’re far more robust than text and CSV files.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come in many flavors, but we’ll explore the most common: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relational databases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075" y="1512900"/>
            <a:ext cx="3859725" cy="4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/>
        </p:nvSpPr>
        <p:spPr>
          <a:xfrm>
            <a:off x="2961475" y="2224350"/>
            <a:ext cx="9460200" cy="4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many options for extra SQL practice.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SQLZoo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It can be accessed </a:t>
            </a: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here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PG-Exercises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The website pgexercises.com is a very good site for Postgres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exercises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Go </a:t>
            </a: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here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to get started.  Complete 3-5 questions in each of the following.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Simple SQL Queries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Aggregation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Joins and Subqueries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27" name="Shape 8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30" name="Shape 83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1" name="Shape 83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EXTRA SQL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INSTALLING POSTGRES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a Mac,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 install postgres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will provide a few commands to make sure postgres runs on startup.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this is done, you can use the Postgres command line tool.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INSTALLING POSTGRES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idx="1" type="body"/>
          </p:nvPr>
        </p:nvSpPr>
        <p:spPr>
          <a:xfrm>
            <a:off x="635000" y="1301275"/>
            <a:ext cx="11734800" cy="51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Starting Postgres: 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psql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Listing tables : 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\dt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Creating a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CREATE TABLE example(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id int,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name varchar(140),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value float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POSTGRES SHELL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Inserting a row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example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'general assembly'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Querying the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example;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POSTGRES SHELL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idx="1" type="body"/>
          </p:nvPr>
        </p:nvSpPr>
        <p:spPr>
          <a:xfrm>
            <a:off x="635000" y="844075"/>
            <a:ext cx="11734800" cy="6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this was a brief introduction, databases are often at the core of any data analysis.  Most analysis starts with retrieving data from a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SQL is a key language that any data scientist should understand.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Used in every query to define the resulting columns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Filters rows based on a given condition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Groups rows for aggregation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Combines two tables based upon a given condition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Alias a column to another name (SELECT col1, col2 AS new_col)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Pandas can be used to access data from databases as well.  The result of the queries will end up in a Pandas dataframe.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is much more to learn about query optimization if one dives further!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5" name="Shape 885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Project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Final Project, Part 4 -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WEDNESDAY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11:59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Relational databases also come in different varieties, but almost all use SQL as a basis for querying (i.e. retrieving)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analyses typically involve pulling data from a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92" name="Shape 89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93" name="Shape 89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94" name="Shape 89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00" name="Shape 90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1" name="Shape 90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902" name="Shape 902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Databases are computer systems that manage the storage and querying of datasets.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provide a way to organize the data on disk (i.e. hard drive) and efficient methods to retrieve information.  Databases allow a user to create rules that ensure proper data management and verification.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retrieval is performed using a query language, a mini programming language with a few basic operators for data transformation.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most common query language is SQL (Structured Query Language).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