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</p:sldIdLst>
  <p:sldSz cy="7302500" cx="13004800"/>
  <p:notesSz cx="6858000" cy="9144000"/>
  <p:embeddedFontLst>
    <p:embeddedFont>
      <p:font typeface="Oswald"/>
      <p:regular r:id="rId75"/>
      <p:bold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font" Target="fonts/Oswald-regular.fntdata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76" Type="http://schemas.openxmlformats.org/officeDocument/2006/relationships/font" Target="fonts/Oswald-bold.fntdata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228600" lvl="1" marL="0" marR="0" rtl="0" algn="l">
              <a:spcBef>
                <a:spcPts val="0"/>
              </a:spcBef>
              <a:buSzPts val="1400"/>
              <a:buChar char="○"/>
              <a:defRPr/>
            </a:lvl2pPr>
            <a:lvl3pPr indent="457200" lvl="2" marL="0" marR="0" rtl="0" algn="l">
              <a:spcBef>
                <a:spcPts val="0"/>
              </a:spcBef>
              <a:buSzPts val="1400"/>
              <a:buChar char="■"/>
              <a:defRPr/>
            </a:lvl3pPr>
            <a:lvl4pPr indent="685800" lvl="3" marL="0" marR="0" rtl="0" algn="l">
              <a:spcBef>
                <a:spcPts val="0"/>
              </a:spcBef>
              <a:buSzPts val="1400"/>
              <a:buChar char="●"/>
              <a:defRPr/>
            </a:lvl4pPr>
            <a:lvl5pPr indent="914400" lvl="4" marL="0" marR="0" rtl="0" algn="l">
              <a:spcBef>
                <a:spcPts val="0"/>
              </a:spcBef>
              <a:buSzPts val="1400"/>
              <a:buChar char="○"/>
              <a:defRPr/>
            </a:lvl5pPr>
            <a:lvl6pPr indent="1143000" lvl="5" marL="0" marR="0" rtl="0" algn="l">
              <a:spcBef>
                <a:spcPts val="0"/>
              </a:spcBef>
              <a:buSzPts val="1400"/>
              <a:buChar char="■"/>
              <a:defRPr/>
            </a:lvl6pPr>
            <a:lvl7pPr indent="1371600" lvl="6" marL="0" marR="0" rtl="0" algn="l">
              <a:spcBef>
                <a:spcPts val="0"/>
              </a:spcBef>
              <a:buSzPts val="1400"/>
              <a:buChar char="●"/>
              <a:defRPr/>
            </a:lvl7pPr>
            <a:lvl8pPr indent="1600200" lvl="7" marL="0" marR="0" rtl="0" algn="l">
              <a:spcBef>
                <a:spcPts val="0"/>
              </a:spcBef>
              <a:buSzPts val="1400"/>
              <a:buChar char="○"/>
              <a:defRPr/>
            </a:lvl8pPr>
            <a:lvl9pPr indent="1828800" lvl="8" marL="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" name="Shape 5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" name="Shape 5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Shape 60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" name="Shape 6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" name="Shape 6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9" name="Shape 6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5" name="Shape 64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" name="Shape 6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jpg"/><Relationship Id="rId4" Type="http://schemas.openxmlformats.org/officeDocument/2006/relationships/image" Target="../media/image9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1" Type="http://schemas.openxmlformats.org/officeDocument/2006/relationships/image" Target="../media/image13.png"/><Relationship Id="rId10" Type="http://schemas.openxmlformats.org/officeDocument/2006/relationships/image" Target="../media/image17.png"/><Relationship Id="rId9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1.png"/><Relationship Id="rId8" Type="http://schemas.openxmlformats.org/officeDocument/2006/relationships/image" Target="../media/image2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29.jpg"/><Relationship Id="rId4" Type="http://schemas.openxmlformats.org/officeDocument/2006/relationships/image" Target="../media/image19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x">
  <p:cSld name="Title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102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Smart Phone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3866" cy="605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41500" y="1981200"/>
            <a:ext cx="2311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har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9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allou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9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9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9" y="4114799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9" y="4114799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Activit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300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flipH="1" rot="10800000">
            <a:off x="3911600" y="3243406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flipH="1" rot="10800000">
            <a:off x="3911600" y="5381324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flipH="1" rot="10800000">
            <a:off x="3911600" y="2223009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flipH="1" rot="10800000">
            <a:off x="3225800" y="1803659"/>
            <a:ext cx="1" cy="443047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Q&amp;A">
    <p:bg>
      <p:bgPr>
        <a:solidFill>
          <a:srgbClr val="FFDB0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Exit Tickets">
    <p:bg>
      <p:bgPr>
        <a:solidFill>
          <a:srgbClr val="FFAFC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Activity cop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300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flipH="1" rot="10800000">
            <a:off x="3225800" y="1803659"/>
            <a:ext cx="1" cy="443047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ase Stud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flipH="1" rot="10800000">
            <a:off x="86233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flipH="1" rot="10800000">
            <a:off x="6350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2014200" y="739139"/>
            <a:ext cx="345949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39700" lvl="1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368300" lvl="2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596900" lvl="3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825500" lvl="4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054100" lvl="5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1282700" lvl="6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511300" lvl="7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739900" lvl="8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: Full Page Imag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635000" y="1473200"/>
            <a:ext cx="117348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39700" lvl="1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368300" lvl="2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596900" lvl="3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825500" lvl="4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054100" lvl="5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1282700" lvl="6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511300" lvl="7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739900" lvl="8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hapter">
    <p:bg>
      <p:bgPr>
        <a:solidFill>
          <a:srgbClr val="1EC9C6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IMAC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/>
          <p:nvPr>
            <p:ph idx="1" type="body"/>
          </p:nvPr>
        </p:nvSpPr>
        <p:spPr>
          <a:xfrm>
            <a:off x="3606800" y="1803400"/>
            <a:ext cx="5829300" cy="32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39700" lvl="1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368300" lvl="2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596900" lvl="3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825500" lvl="4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054100" lvl="5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1282700" lvl="6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511300" lvl="7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739900" lvl="8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MAC Book Pro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695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39700" lvl="1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368300" lvl="2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596900" lvl="3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825500" lvl="4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054100" lvl="5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1282700" lvl="6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511300" lvl="7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739900" lvl="8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IPad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300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/>
          <p:nvPr>
            <p:ph idx="1" type="body"/>
          </p:nvPr>
        </p:nvSpPr>
        <p:spPr>
          <a:xfrm>
            <a:off x="3822700" y="2095500"/>
            <a:ext cx="5435600" cy="40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39700" lvl="1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368300" lvl="2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596900" lvl="3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825500" lvl="4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054100" lvl="5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1282700" lvl="6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511300" lvl="7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739900" lvl="8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Smart Phone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3866" cy="605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841500" y="1981200"/>
            <a:ext cx="2311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39700" lvl="1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368300" lvl="2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596900" lvl="3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825500" lvl="4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054100" lvl="5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1282700" lvl="6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511300" lvl="7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739900" lvl="8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Discussion"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12030450" y="739139"/>
            <a:ext cx="345949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r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39700" lvl="1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368300" lvl="2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596900" lvl="3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825500" lvl="4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054100" lvl="5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1282700" lvl="6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511300" lvl="7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739900" lvl="8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Full Imag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Bulleted 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Bulleted Text w/ Sourc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Non-Bulleted 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Divi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: Text,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32056" y="2413000"/>
            <a:ext cx="11734801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/>
            </a:lvl1pPr>
            <a:lvl2pPr lvl="1" rtl="0">
              <a:spcBef>
                <a:spcPts val="0"/>
              </a:spcBef>
              <a:buSzPts val="1400"/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SzPts val="1400"/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SzPts val="1400"/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SzPts val="1400"/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buSzPts val="1400"/>
              <a:buChar char="•"/>
              <a:defRPr/>
            </a:lvl6pPr>
            <a:lvl7pPr lvl="6" rtl="0">
              <a:spcBef>
                <a:spcPts val="0"/>
              </a:spcBef>
              <a:buSzPts val="1400"/>
              <a:buChar char="•"/>
              <a:defRPr/>
            </a:lvl7pPr>
            <a:lvl8pPr lvl="7" rtl="0">
              <a:spcBef>
                <a:spcPts val="0"/>
              </a:spcBef>
              <a:buSzPts val="1400"/>
              <a:buChar char="•"/>
              <a:defRPr/>
            </a:lvl8pPr>
            <a:lvl9pPr lvl="8" rtl="0"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Divder Rev">
    <p:bg>
      <p:bgPr>
        <a:solidFill>
          <a:srgbClr val="0000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act Info">
    <p:bg>
      <p:bgPr>
        <a:solidFill>
          <a:srgbClr val="00000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: Full Page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635000" y="1473200"/>
            <a:ext cx="117348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Exercis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flipH="1" rot="10800000">
            <a:off x="6350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flipH="1" rot="10800000">
            <a:off x="46228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flipH="1" rot="10800000">
            <a:off x="635000" y="57528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8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70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ase Stu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flipH="1" rot="10800000">
            <a:off x="86233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flipH="1" rot="10800000">
            <a:off x="6350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IMAC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/>
          <p:nvPr>
            <p:ph idx="1" type="body"/>
          </p:nvPr>
        </p:nvSpPr>
        <p:spPr>
          <a:xfrm>
            <a:off x="3606800" y="1803400"/>
            <a:ext cx="5829300" cy="32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MAC Book Pr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695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IPad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300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/>
          <p:nvPr>
            <p:ph idx="1" type="body"/>
          </p:nvPr>
        </p:nvSpPr>
        <p:spPr>
          <a:xfrm>
            <a:off x="3822700" y="2095500"/>
            <a:ext cx="5435600" cy="40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marL="0" marR="0" rtl="0" algn="l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2pPr>
            <a:lvl3pPr indent="457200" lvl="2" marL="0" marR="0" rtl="0" algn="l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3pPr>
            <a:lvl4pPr indent="685800" lvl="3" marL="0" marR="0" rtl="0" algn="l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4pPr>
            <a:lvl5pPr indent="914400" lvl="4" marL="0" marR="0" rtl="0" algn="l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5pPr>
            <a:lvl6pPr indent="1143000" lvl="5" marL="0" marR="0" rtl="0" algn="l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6pPr>
            <a:lvl7pPr indent="1371600" lvl="6" marL="0" marR="0" rtl="0" algn="l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7pPr>
            <a:lvl8pPr indent="1600200" lvl="7" marL="0" marR="0" rtl="0" algn="l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8pPr>
            <a:lvl9pPr indent="1828800" lvl="8" marL="0" marR="0" rtl="0" algn="l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632056" y="2413000"/>
            <a:ext cx="11734801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buSzPts val="1400"/>
              <a:buChar char="●"/>
              <a:defRPr/>
            </a:lvl1pPr>
            <a:lvl2pPr indent="-78740" lvl="1" marL="660400" marR="0" rtl="0" algn="l">
              <a:spcBef>
                <a:spcPts val="1000"/>
              </a:spcBef>
              <a:buSzPts val="1400"/>
              <a:buFont typeface="Merriweather Sans"/>
              <a:buChar char="‣"/>
              <a:defRPr/>
            </a:lvl2pPr>
            <a:lvl3pPr indent="-78739" lvl="2" marL="1117600" marR="0" rtl="0" algn="l">
              <a:spcBef>
                <a:spcPts val="1000"/>
              </a:spcBef>
              <a:buSzPts val="1400"/>
              <a:buFont typeface="Merriweather Sans"/>
              <a:buChar char="‣"/>
              <a:defRPr/>
            </a:lvl3pPr>
            <a:lvl4pPr indent="-78739" lvl="3" marL="1574800" marR="0" rtl="0" algn="l">
              <a:spcBef>
                <a:spcPts val="1000"/>
              </a:spcBef>
              <a:buSzPts val="1400"/>
              <a:buFont typeface="Merriweather Sans"/>
              <a:buChar char="‣"/>
              <a:defRPr/>
            </a:lvl4pPr>
            <a:lvl5pPr indent="-78739" lvl="4" marL="2032000" marR="0" rtl="0" algn="l">
              <a:spcBef>
                <a:spcPts val="1000"/>
              </a:spcBef>
              <a:buSzPts val="1400"/>
              <a:buFont typeface="Merriweather Sans"/>
              <a:buChar char="‣"/>
              <a:defRPr/>
            </a:lvl5pPr>
            <a:lvl6pPr indent="-78739" lvl="5" marL="2654300" marR="0" rtl="0" algn="l">
              <a:spcBef>
                <a:spcPts val="1000"/>
              </a:spcBef>
              <a:buSzPts val="1400"/>
              <a:buFont typeface="Arial"/>
              <a:buChar char="•"/>
              <a:defRPr/>
            </a:lvl6pPr>
            <a:lvl7pPr indent="-78739" lvl="6" marL="3009900" marR="0" rtl="0" algn="l">
              <a:spcBef>
                <a:spcPts val="1000"/>
              </a:spcBef>
              <a:buSzPts val="1400"/>
              <a:buFont typeface="Arial"/>
              <a:buChar char="•"/>
              <a:defRPr/>
            </a:lvl7pPr>
            <a:lvl8pPr indent="-78740" lvl="7" marL="3365500" marR="0" rtl="0" algn="l">
              <a:spcBef>
                <a:spcPts val="1000"/>
              </a:spcBef>
              <a:buSzPts val="1400"/>
              <a:buFont typeface="Arial"/>
              <a:buChar char="•"/>
              <a:defRPr/>
            </a:lvl8pPr>
            <a:lvl9pPr indent="-78740" lvl="8" marL="3721100" marR="0" rtl="0" algn="l">
              <a:spcBef>
                <a:spcPts val="1000"/>
              </a:spcBef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635000" y="1574800"/>
            <a:ext cx="11734800" cy="50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EVALUATING MODEL FIT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MEAN SQUARED ERROR (MSE)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calculate MSE: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Calculate the difference between each target y and the model’s predicted value y-hat (i.e. the residual)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Square each residual.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Take the mean of the squared residual errors.</a:t>
            </a:r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025" y="5775400"/>
            <a:ext cx="371475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sklearn’s metrics module includes a mean_squared_error function.</a:t>
            </a: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metrics.mean_squared_error(y, model.predict(X))</a:t>
            </a: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MEAN SQUARED ERROR (MSE)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example, two arrays of the same values would have an MSE of 0.</a:t>
            </a: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metrics.mean_squared_error([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MEAN SQUARED ERROR (MSE)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MEAN SQUARED ERROR (MSE)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35000" y="1292775"/>
            <a:ext cx="11734800" cy="5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Two arrays with different values would have a positive MSE.</a:t>
            </a: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metrics.mean_squared_error([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(4^2 + 2^2 + 0^2 + 2^2 + 4^2) / 5</a:t>
            </a: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8.0</a:t>
            </a: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numpy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df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pd.DataFrame({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)})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df.copy()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biased_df.loc[: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biased_df.loc[: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append_jitter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(series):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jitter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np.random.random_sample(size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series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jitter</a:t>
            </a:r>
          </a:p>
        </p:txBody>
      </p:sp>
      <p:sp>
        <p:nvSpPr>
          <p:cNvPr id="293" name="Shape 293"/>
          <p:cNvSpPr/>
          <p:nvPr/>
        </p:nvSpPr>
        <p:spPr>
          <a:xfrm>
            <a:off x="635000" y="736600"/>
            <a:ext cx="1158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LET’S COMPARE TWO RANDOM MODELS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635000" y="736600"/>
            <a:ext cx="11651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LET’S COMPARE TWO RANDOM MODELS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482600" y="1292775"/>
            <a:ext cx="12773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append_jitter(df.x)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append_jitter(df.y)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append_jitter(biased_df.x)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append_jitter(biased_df.y)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Fit: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linear_model.LinearRegression().fit(df[[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]], 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lm.predict(df[[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Biased fit: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linear_model.LinearRegression().fit(biased_df[[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]], biased_df[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lm.predict(df[[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HOW DO WE MINIMIZE ERROR?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35000" y="1673775"/>
            <a:ext cx="11734800" cy="25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Model the data more effectively</a:t>
            </a:r>
          </a:p>
          <a:p>
            <a:pPr indent="-25654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Transforms</a:t>
            </a:r>
          </a:p>
          <a:p>
            <a:pPr indent="-25654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Polynomial (power) terms</a:t>
            </a:r>
          </a:p>
          <a:p>
            <a:pPr indent="-25654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Add more predictors</a:t>
            </a:r>
          </a:p>
          <a:p>
            <a:pPr indent="-25654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Different model types (eg. SVMs, Ensembles, KMeans etc)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 FORMULA FOR ERROR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782225" y="3118900"/>
            <a:ext cx="117348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Sources of error in our models can be due to one of three factors:</a:t>
            </a:r>
          </a:p>
          <a:p>
            <a:pPr indent="-25654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Error = bias² + variance + irreducible error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BIAS VARIANCE TRADEOFF 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35000" y="1292775"/>
            <a:ext cx="11734800" cy="58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When our error is </a:t>
            </a:r>
            <a:r>
              <a:rPr b="1" i="1" lang="en-US" sz="2800">
                <a:latin typeface="Georgia"/>
                <a:ea typeface="Georgia"/>
                <a:cs typeface="Georgia"/>
                <a:sym typeface="Georgia"/>
              </a:rPr>
              <a:t>biased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it means the model’s prediction is consistently far away from the actual value.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could be a sign of poor sampling and poor data.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One objective of a biased model is to trade bias error for generalized error. We prefer the error to be more evenly distributed across the model.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called error due to </a:t>
            </a:r>
            <a:r>
              <a:rPr b="1" i="1" lang="en-US" sz="2800">
                <a:latin typeface="Georgia"/>
                <a:ea typeface="Georgia"/>
                <a:cs typeface="Georgia"/>
                <a:sym typeface="Georgia"/>
              </a:rPr>
              <a:t>variance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want our model to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generalize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to data it hasn’t seen even if doesn’t perform as well on data it has already seen.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BIAS VS. VARIANCE</a:t>
            </a:r>
          </a:p>
        </p:txBody>
      </p:sp>
      <p:pic>
        <p:nvPicPr>
          <p:cNvPr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00" y="1436100"/>
            <a:ext cx="11756924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EVALUATING MODEL FIT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35006" y="19402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50000"/>
              </a:lnSpc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Define regularization, bias, and error metrics for regression problems</a:t>
            </a:r>
          </a:p>
          <a:p>
            <a:pPr indent="-256540" lvl="0" marL="203200" marR="0" rtl="0" algn="l">
              <a:lnSpc>
                <a:spcPct val="150000"/>
              </a:lnSpc>
              <a:spcBef>
                <a:spcPts val="100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Evaluate model fit using loss functions</a:t>
            </a:r>
          </a:p>
          <a:p>
            <a:pPr indent="-256540" lvl="0" marL="203200" marR="0" rtl="0" algn="l">
              <a:lnSpc>
                <a:spcPct val="150000"/>
              </a:lnSpc>
              <a:spcBef>
                <a:spcPts val="100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Select regression methods based on fit and complexity</a:t>
            </a: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8" name="Shape 218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BIAS VARIANCE TRADEOFF 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35000" y="1292775"/>
            <a:ext cx="11734800" cy="58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short -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Bias: How far a model’s predictions are from the observed values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Variance: How a model performs on unseen data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are the basis of underfitting (in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adequate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modelling of the data) and overfitting (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overadequate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modelling of the data).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Underfitting: High bias, low variance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Overfitting: Low bias, high variance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BIAS VARIANCE TRADEOFF </a:t>
            </a:r>
          </a:p>
        </p:txBody>
      </p:sp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738" y="2242450"/>
            <a:ext cx="10641325" cy="323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BIAS VARIANCE TRADEOFF </a:t>
            </a:r>
          </a:p>
        </p:txBody>
      </p:sp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967" y="1312873"/>
            <a:ext cx="9536866" cy="598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2961475" y="2224360"/>
            <a:ext cx="7559400" cy="24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Which of the following scenarios would be better for a weatherman?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Knowing that I can very accurately "predict" the temperature outside from previous days perfectly, but be 20-30 degrees off for future days</a:t>
            </a:r>
          </a:p>
          <a:p>
            <a:pPr indent="-342900" lvl="1" marL="914400" rtl="0">
              <a:spcBef>
                <a:spcPts val="0"/>
              </a:spcBef>
              <a:buClr>
                <a:srgbClr val="333333"/>
              </a:buClr>
              <a:buSzPts val="18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Knowing that I can accurately predict the general trend of the temperate outside from previous days, and therefore am at most only 10 degrees off on future days</a:t>
            </a:r>
          </a:p>
        </p:txBody>
      </p:sp>
      <p:sp>
        <p:nvSpPr>
          <p:cNvPr id="350" name="Shape 350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351" name="Shape 351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52" name="Shape 352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 (5 minutes)</a:t>
            </a:r>
          </a:p>
        </p:txBody>
      </p:sp>
      <p:cxnSp>
        <p:nvCxnSpPr>
          <p:cNvPr id="353" name="Shape 353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359" name="Shape 359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CROSS VALIDATION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635000" y="1301275"/>
            <a:ext cx="11734800" cy="57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Cross validation can help determine if the model is under / overfitting.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idea is to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Generate several models on different cross sections of the data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Measure the performance of each (MSE, r², something else)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Take the mean performance</a:t>
            </a:r>
          </a:p>
          <a:p>
            <a:pPr indent="0" lvl="0" mar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CROSS VALIDATION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CROSS VALIDATION</a:t>
            </a:r>
          </a:p>
        </p:txBody>
      </p:sp>
      <p:pic>
        <p:nvPicPr>
          <p:cNvPr id="371" name="Shape 3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875" y="1222550"/>
            <a:ext cx="8401050" cy="57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k-fold cross validation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Split the data into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group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Train the model on all segments except one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Test model performance on the remaining set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k = 5, split the data into five segments and generate five models.</a:t>
            </a:r>
          </a:p>
        </p:txBody>
      </p:sp>
      <p:sp>
        <p:nvSpPr>
          <p:cNvPr id="377" name="Shape 377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K-FOLD CROSS VALIDATION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/>
        </p:nvSpPr>
        <p:spPr>
          <a:xfrm>
            <a:off x="635000" y="736600"/>
            <a:ext cx="11895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USING K-FOLD CROSS VALIDATION WITH MSE</a:t>
            </a:r>
          </a:p>
        </p:txBody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Import the appropriate packages and load data.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cross_validation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'../../datasets/'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bikeshare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pd.read_csv(wd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'bikeshare/bikeshare.csv'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weather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pd.get_dummies(bikeshare.weathersit, prefix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'weather'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modeldata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bikeshare[[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'temp'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'hum'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]].join(weather[[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'weather_1'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'weather_2'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'weather_3'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bikeshare.casual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/>
        </p:nvSpPr>
        <p:spPr>
          <a:xfrm>
            <a:off x="635000" y="736600"/>
            <a:ext cx="11895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USING K-FOLD CROSS VALIDATION WITH MSE</a:t>
            </a:r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 models on subsets of the data and calculate the average score.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kf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cross_validation.KFold(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(modeldata), n_folds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shuffle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scores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[]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train_index, test_index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kf: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linear_model.LinearRegression().fit(modeldata.iloc[train_index], y.iloc[train_index])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scores.append(metrics.mean_squared_error(y.iloc[test_index], lm.predict(modeldata.iloc[test_index])))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np.mean(scores)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2123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224" name="Shape 224"/>
          <p:cNvSpPr/>
          <p:nvPr/>
        </p:nvSpPr>
        <p:spPr>
          <a:xfrm>
            <a:off x="635000" y="1473200"/>
            <a:ext cx="11734800" cy="2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>
            <a:off x="635000" y="736600"/>
            <a:ext cx="11895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USING K-FOLD CROSS VALIDATION WITH MSE</a:t>
            </a:r>
          </a:p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can be compared to the model built on all of the data.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This score will be lower, but we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're trading off bias error for generalized error: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Which approach would predict new data more accurately?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401" name="Shape 401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CROSS VALIDATION WITH LINEAR REGRESSION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Shape 4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Shape 40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2961475" y="2224350"/>
            <a:ext cx="7559400" cy="27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If we were to continue increasing the number of folds in cross validation, would error increase or decrease?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Using the previous code example, perform k-fold cross validation for all even numbers between 2 and 50.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Answer the following questions: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does 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shuffle=True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do?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 what point does cross validation no longer seem to help the model?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Hint:  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range(2, 51, 2)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produces a list of even numbers from 2 to 50</a:t>
            </a:r>
          </a:p>
        </p:txBody>
      </p:sp>
      <p:sp>
        <p:nvSpPr>
          <p:cNvPr id="409" name="Shape 409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questions</a:t>
            </a:r>
          </a:p>
        </p:txBody>
      </p:sp>
      <p:sp>
        <p:nvSpPr>
          <p:cNvPr id="410" name="Shape 410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11" name="Shape 411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(20 minutes)</a:t>
            </a:r>
          </a:p>
        </p:txBody>
      </p:sp>
      <p:cxnSp>
        <p:nvCxnSpPr>
          <p:cNvPr id="412" name="Shape 412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3" name="Shape 413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CROSS VALIDATION WITH LINEAR REGRESSION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19" name="Shape 419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REGULARIZATION AND CROSS VALIDATION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WHAT IS REGULARIZATION? AND WHY DO WE USE IT?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3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35000" y="1265625"/>
            <a:ext cx="11734800" cy="60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Regularization is an additive approach to protect models against overfitting (not generalizing well / fitting to noise / fitting to variance etc).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Regularization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becomes an additional weight to betas, shrinking them closer to zero.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L1 (Lasso Regression) adds the extra weight to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betas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L2 (Ridge Regression) adds the square of the extra weight to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betas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Both methods are good for P &gt;&gt; n (more variables than observations)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Can also be used to combat multicolinearity (use with caution).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WHICH ONE AND WHEN?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3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35000" y="2031750"/>
            <a:ext cx="11734800" cy="52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L1 (Lasso):</a:t>
            </a:r>
          </a:p>
          <a:p>
            <a:pPr indent="-256540" lvl="1" marL="6604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Small changes in alpha make shrinkage more aggressive</a:t>
            </a:r>
          </a:p>
          <a:p>
            <a:pPr indent="-256540" lvl="1" marL="6604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May zero betas (Feature Selection)</a:t>
            </a:r>
          </a:p>
          <a:p>
            <a:pPr indent="-256540" lvl="1" marL="6604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Not useful when variables are correlated</a:t>
            </a:r>
          </a:p>
          <a:p>
            <a:pPr indent="-256539" lvl="2" marL="11176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Will keep one variable and shrink the rest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L2 (Ridge)</a:t>
            </a:r>
          </a:p>
          <a:p>
            <a:pPr indent="-256540" lvl="1" marL="660400" rtl="0"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Shrinkage more gradual - “roll off”</a:t>
            </a:r>
          </a:p>
          <a:p>
            <a:pPr indent="-256540" lvl="1" marL="660400" rtl="0"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 not zero betas </a:t>
            </a:r>
          </a:p>
          <a:p>
            <a:pPr indent="-256540" lvl="1" marL="6604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Fine to use on colinear data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first model poorly explains the data.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second model explains the general curve of the data.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third model drastically overfits the model, bending to every point.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Regularization helps prevent the third model. </a:t>
            </a:r>
          </a:p>
        </p:txBody>
      </p:sp>
      <p:sp>
        <p:nvSpPr>
          <p:cNvPr id="437" name="Shape 437"/>
          <p:cNvSpPr/>
          <p:nvPr/>
        </p:nvSpPr>
        <p:spPr>
          <a:xfrm>
            <a:off x="635000" y="736600"/>
            <a:ext cx="8723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IS OVERFITTING?</a:t>
            </a:r>
          </a:p>
        </p:txBody>
      </p:sp>
      <p:pic>
        <p:nvPicPr>
          <p:cNvPr id="438" name="Shape 4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750" y="1373200"/>
            <a:ext cx="7251300" cy="22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happens to MSE if use Lasso or Ridge Regression directly?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linear_model.Lasso().fit(modeldata,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linear_model.Ridge().fit(modeldata,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1672.58110765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OLS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1725.41581608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L1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1672.60490113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L2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635000" y="736600"/>
            <a:ext cx="8723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REGULARIZATION MAKES SENSE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 doesn’t seem to help.  Why is that?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need to optimize the regularization weight parameter (called alpha) through cross validation.</a:t>
            </a:r>
          </a:p>
        </p:txBody>
      </p:sp>
      <p:sp>
        <p:nvSpPr>
          <p:cNvPr id="450" name="Shape 450"/>
          <p:cNvSpPr/>
          <p:nvPr/>
        </p:nvSpPr>
        <p:spPr>
          <a:xfrm>
            <a:off x="635000" y="736600"/>
            <a:ext cx="8723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REGULARIZATION MAKES SENSE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456" name="Shape 4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Shape 45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2961475" y="2224360"/>
            <a:ext cx="7559400" cy="24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Why is regularization important? 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does it protect against and how?</a:t>
            </a:r>
          </a:p>
        </p:txBody>
      </p:sp>
      <p:sp>
        <p:nvSpPr>
          <p:cNvPr id="459" name="Shape 459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460" name="Shape 460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61" name="Shape 461"/>
          <p:cNvSpPr/>
          <p:nvPr/>
        </p:nvSpPr>
        <p:spPr>
          <a:xfrm>
            <a:off x="2989800" y="1776150"/>
            <a:ext cx="9922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 (5 minutes)</a:t>
            </a:r>
          </a:p>
        </p:txBody>
      </p:sp>
      <p:cxnSp>
        <p:nvCxnSpPr>
          <p:cNvPr id="462" name="Shape 462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35006" y="958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Understand goodness of fit (r-squared - tonight!)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Measure statistical significance of features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what a residual is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Implement a sklearn estimator to predict a target variable</a:t>
            </a:r>
          </a:p>
          <a:p>
            <a:pPr indent="0" lvl="0" mar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468" name="Shape 468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UNDERSTANDING REGULARIZATION EFFECTS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are working with the bikeshare data to predict riders over hours/days with a few features.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Does it make sense to use a ridge regression or a lasso regression?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Why?</a:t>
            </a:r>
          </a:p>
          <a:p>
            <a:pPr indent="0" lvl="0" mar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QUICK CHECK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test a variety of alpha weights for Ridge Regression on the bikeshare data.</a:t>
            </a: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alphas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np.logspace(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alphas: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'Alpha:'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a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linear_model.Ridge(alpha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lm.fit(modeldata,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lm.coef_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happens to the weights of the coefficients as alpha increases?  What happens to the error as alpha increases?</a:t>
            </a:r>
          </a:p>
          <a:p>
            <a:pPr indent="0" lvl="0" mar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UNDERSTANDING REGULARIZATION EFFECTS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Grid search exhaustively searches through all given options to find the best solution.  Grid search will try all combos given in </a:t>
            </a:r>
            <a:r>
              <a:rPr lang="en-US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param_grid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param_ grid = {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'intercept'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635000" y="736600"/>
            <a:ext cx="115893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50000"/>
              </a:lnSpc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param grid has six different options:</a:t>
            </a:r>
          </a:p>
          <a:p>
            <a:pPr indent="-256540" lvl="1" marL="660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1</a:t>
            </a:r>
          </a:p>
          <a:p>
            <a:pPr indent="-256540" lvl="1" marL="660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2</a:t>
            </a:r>
          </a:p>
          <a:p>
            <a:pPr indent="-256540" lvl="1" marL="660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3</a:t>
            </a:r>
          </a:p>
          <a:p>
            <a:pPr indent="-256540" lvl="1" marL="660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1</a:t>
            </a:r>
          </a:p>
          <a:p>
            <a:pPr indent="-256540" lvl="1" marL="660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2</a:t>
            </a:r>
          </a:p>
          <a:p>
            <a:pPr indent="-256540" lvl="1" marL="660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3</a:t>
            </a:r>
          </a:p>
        </p:txBody>
      </p:sp>
      <p:sp>
        <p:nvSpPr>
          <p:cNvPr id="492" name="Shape 492"/>
          <p:cNvSpPr/>
          <p:nvPr/>
        </p:nvSpPr>
        <p:spPr>
          <a:xfrm>
            <a:off x="635000" y="736600"/>
            <a:ext cx="11040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WE CAN MAKE THIS EASIER WITH GRID SEARCH!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x="6010875" y="2431450"/>
            <a:ext cx="5587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param_ grid = {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'intercept'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an incredibly powerful, automated machine learning tool!  </a:t>
            </a: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alphas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np.logspace(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grid_search.GridSearchCV(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estimator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linear_model.Ridge(),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param_grid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alphas},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scoring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'mean_squared_error'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  <p:sp>
        <p:nvSpPr>
          <p:cNvPr id="499" name="Shape 499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gs.best_score_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mean squared error here comes in negative, so let's make it positive.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gs.best_estimator_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explains which grid_search setup worked best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gs.grid_scores_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shows all the grid pairings and their performances.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511" name="Shape 511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GRID SEARCH CV, SOLVING FOR ALPHA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Shape 5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Shape 51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2961475" y="2224360"/>
            <a:ext cx="7559400" cy="24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Modify the previous code to do the following: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Introduce cross validation into the grid search.  This is accessible from the cv argument.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Add fit_intercept = True and False to the param_grid dictionary.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Re-investigate the best score, best estimator, and grid score attributes as a result of the grid search.</a:t>
            </a:r>
          </a:p>
        </p:txBody>
      </p:sp>
      <p:sp>
        <p:nvSpPr>
          <p:cNvPr id="519" name="Shape 519"/>
          <p:cNvSpPr/>
          <p:nvPr/>
        </p:nvSpPr>
        <p:spPr>
          <a:xfrm>
            <a:off x="3052753" y="5792350"/>
            <a:ext cx="61755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New code and output that meets above requirements</a:t>
            </a:r>
          </a:p>
        </p:txBody>
      </p:sp>
      <p:sp>
        <p:nvSpPr>
          <p:cNvPr id="520" name="Shape 520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21" name="Shape 521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(25 minutes)</a:t>
            </a:r>
          </a:p>
        </p:txBody>
      </p:sp>
      <p:cxnSp>
        <p:nvCxnSpPr>
          <p:cNvPr id="522" name="Shape 522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23" name="Shape 523"/>
          <p:cNvSpPr/>
          <p:nvPr/>
        </p:nvSpPr>
        <p:spPr>
          <a:xfrm>
            <a:off x="635000" y="736600"/>
            <a:ext cx="12304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GRID SEARCH CV, SOLVING FOR ALPHA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29" name="Shape 529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MINIMIZING LOSS THROUGH GRADIENT DESCENT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635000" y="736600"/>
            <a:ext cx="101600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236" name="Shape 236"/>
          <p:cNvSpPr/>
          <p:nvPr/>
        </p:nvSpPr>
        <p:spPr>
          <a:xfrm>
            <a:off x="635000" y="1473200"/>
            <a:ext cx="11734800" cy="2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R-SQUARES AND RESIDUALS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GRADIENT DESCENT</a:t>
            </a:r>
          </a:p>
        </p:txBody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Gradient Descent can also help us minimize error.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30000"/>
              </a:lnSpc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Gradient Descent works:</a:t>
            </a:r>
          </a:p>
          <a:p>
            <a:pPr indent="-256540" lvl="1" marL="660400" marR="0" rtl="0" algn="l">
              <a:lnSpc>
                <a:spcPct val="130000"/>
              </a:lnSpc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random linear solution is provided as a starting point</a:t>
            </a:r>
          </a:p>
          <a:p>
            <a:pPr indent="-256540" lvl="1" marL="660400" marR="0" rtl="0" algn="l">
              <a:lnSpc>
                <a:spcPct val="130000"/>
              </a:lnSpc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solver attempts to find a next “step”:  take a step in any direction and measure the performance.</a:t>
            </a:r>
          </a:p>
          <a:p>
            <a:pPr indent="-256540" lvl="1" marL="660400" marR="0" rtl="0" algn="l">
              <a:lnSpc>
                <a:spcPct val="130000"/>
              </a:lnSpc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the solver finds a better solution (i.e. lower MSE), this is the new starting point.</a:t>
            </a:r>
          </a:p>
          <a:p>
            <a:pPr indent="-256540" lvl="1" marL="660400" marR="0" rtl="0" algn="l">
              <a:lnSpc>
                <a:spcPct val="130000"/>
              </a:lnSpc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Repeat these steps until the performance is optimized and no “next steps” perform better.  The size of steps will shrink over time.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GRADIENT DESCENT</a:t>
            </a:r>
          </a:p>
        </p:txBody>
      </p:sp>
      <p:pic>
        <p:nvPicPr>
          <p:cNvPr id="541" name="Shape 5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888" y="1189052"/>
            <a:ext cx="5671025" cy="60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num_to_approach, start, steps, optimized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6.2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optimized: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current_distance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num_to_approach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start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got_better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next_steps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[start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steps]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next_steps: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distance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np.abs(num_to_approach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current_distance: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got_better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'is better than'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current_distance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current_distance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start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</a:p>
        </p:txBody>
      </p:sp>
      <p:sp>
        <p:nvSpPr>
          <p:cNvPr id="547" name="Shape 547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 CODE EXAMPLE OF GRADIENT DESCENT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 CODE EXAMPLE OF GRADIENT DESCENT</a:t>
            </a:r>
          </a:p>
        </p:txBody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got_better: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'found better solution! using'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current_distance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a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optimized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start,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'is closest to'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num_to_approach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is the code doing?  What could go wrong?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GLOBAL VS LOCAL MINIMUMS</a:t>
            </a:r>
          </a:p>
        </p:txBody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Gradient Descent could solve for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local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minimum instead of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global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minimum.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local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minimum is confined to a very specific subset of solutions. 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global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minimum considers all solutions.  These could be equal, but that’s not always true.</a:t>
            </a:r>
          </a:p>
        </p:txBody>
      </p:sp>
      <p:pic>
        <p:nvPicPr>
          <p:cNvPr id="560" name="Shape 5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475" y="3980700"/>
            <a:ext cx="5025850" cy="30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566" name="Shape 566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/>
          <p:nvPr>
            <p:ph idx="1" type="body"/>
          </p:nvPr>
        </p:nvSpPr>
        <p:spPr>
          <a:xfrm>
            <a:off x="635000" y="1301275"/>
            <a:ext cx="11734800" cy="46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Gradient Descent works best when: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are working with a large dataset.</a:t>
            </a:r>
          </a:p>
          <a:p>
            <a:pPr indent="-256539" lvl="2" marL="11176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Otherwise just use OLS.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 is cleaned up and normalized.</a:t>
            </a:r>
          </a:p>
        </p:txBody>
      </p:sp>
      <p:sp>
        <p:nvSpPr>
          <p:cNvPr id="572" name="Shape 572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easily run a Gradient Descent regression.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Note:  The verbose argument can be set to 1 to see the optimization steps.</a:t>
            </a: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linear_model.SGDRegressor()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lm.score(modeldata,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Untuned, how well did gradient descent perform compared to OLS?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8" name="Shape 578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Gradient Descent can be tuned with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learning rate:  how aggressively we solve the problem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epsilon:  at what point do we say the error margin is acceptable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iterations:  when should be we stop no matter what</a:t>
            </a:r>
          </a:p>
        </p:txBody>
      </p:sp>
      <p:sp>
        <p:nvSpPr>
          <p:cNvPr id="584" name="Shape 584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INDEPENDENT PRACTICE	</a:t>
            </a:r>
          </a:p>
        </p:txBody>
      </p:sp>
      <p:sp>
        <p:nvSpPr>
          <p:cNvPr id="590" name="Shape 590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ON YOUR OWN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635000" y="736600"/>
            <a:ext cx="11797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IS </a:t>
            </a:r>
            <a:r>
              <a:rPr b="1"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r²</a:t>
            </a: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?  WHAT IS A RESIDUAL?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35000" y="1292775"/>
            <a:ext cx="11734800" cy="58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r²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 the central metric introduced for linear regression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Which model performed better, one with an r-squared of 0.79 or 0.81?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r² is a measure of how well the model (line) explained the variance</a:t>
            </a:r>
          </a:p>
          <a:p>
            <a:pPr indent="457200" lvl="0" marL="1828800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R² = 1? 		R² = 0?		R² = Negative value?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Doesn’t tell us how far the points were from the model.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explore loss functions and find ways to refine our model.</a:t>
            </a:r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00" y="2226513"/>
            <a:ext cx="556260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Shape 5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Shape 59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7" name="Shape 597"/>
          <p:cNvSpPr/>
          <p:nvPr/>
        </p:nvSpPr>
        <p:spPr>
          <a:xfrm>
            <a:off x="2961475" y="2224350"/>
            <a:ext cx="94668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There are tons of ways to approach a regression problem.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Implement the Gradient Descent approach to our bikeshare modeling problem.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Show how Gradient Descent solves and optimizes the solution.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Demonstrate the grid_search module.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a model you evaluated last class or the simpler one from today.  Implement param_grid in grid search to answer the following questions: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a set of values between 10^-10 and 10^-1, how does MSE change?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Our data suggests we use L1 regularization.  Using a grid search with l1_ratios between 0 and 1, increasing every 0.05, does this statement hold true?  If not, did gradient descent have enough iterations to work properly? 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these results change when you alter the learning rate?</a:t>
            </a:r>
          </a:p>
        </p:txBody>
      </p:sp>
      <p:sp>
        <p:nvSpPr>
          <p:cNvPr id="598" name="Shape 598"/>
          <p:cNvSpPr/>
          <p:nvPr/>
        </p:nvSpPr>
        <p:spPr>
          <a:xfrm>
            <a:off x="3052755" y="6325750"/>
            <a:ext cx="75594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Gradient Descent approach and answered questions</a:t>
            </a:r>
          </a:p>
        </p:txBody>
      </p:sp>
      <p:sp>
        <p:nvSpPr>
          <p:cNvPr id="599" name="Shape 599"/>
          <p:cNvSpPr/>
          <p:nvPr/>
        </p:nvSpPr>
        <p:spPr>
          <a:xfrm>
            <a:off x="2989800" y="59330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00" name="Shape 600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(30 minutes)</a:t>
            </a:r>
          </a:p>
        </p:txBody>
      </p:sp>
      <p:cxnSp>
        <p:nvCxnSpPr>
          <p:cNvPr id="601" name="Shape 601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02" name="Shape 602"/>
          <p:cNvSpPr/>
          <p:nvPr/>
        </p:nvSpPr>
        <p:spPr>
          <a:xfrm>
            <a:off x="635000" y="736600"/>
            <a:ext cx="9746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ON YOUR OWN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Shape 6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Shape 60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2961475" y="1344550"/>
            <a:ext cx="9466800" cy="57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Starter Code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{} </a:t>
            </a: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put your gradient descent parameters here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grid_search.GridSearchCV(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estimator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linear_model.SGDRegressor(),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cv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cross_validation.KFold(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(modeldata), n_folds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shuffle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param_grid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params,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scoring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'mean_squared_error'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gs.fit(modeldata, y)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'BEST ESTIMATOR'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gs.best_score_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gs.best_estimator_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'ALL ESTIMATORS'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gs.grid_scores_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10" name="Shape 610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11" name="Shape 611"/>
          <p:cNvSpPr/>
          <p:nvPr/>
        </p:nvSpPr>
        <p:spPr>
          <a:xfrm>
            <a:off x="635000" y="736600"/>
            <a:ext cx="9746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ON YOUR OWN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617" name="Shape 617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What's the (typical) range of r-squared?</a:t>
            </a:r>
          </a:p>
          <a:p>
            <a:pPr indent="-256540" lvl="0" marL="20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What's the range of mean squared error?</a:t>
            </a:r>
          </a:p>
          <a:p>
            <a:pPr indent="-256540" lvl="0" marL="20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How would changing the scale or interpretation of y (your target variable) effect mean squared error?</a:t>
            </a:r>
          </a:p>
          <a:p>
            <a:pPr indent="-256540" lvl="0" marL="20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What's cross validation, and why do we use it in machine learning?</a:t>
            </a:r>
          </a:p>
          <a:p>
            <a:pPr indent="-256540" lvl="0" marL="20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What is error due to bias? What is error due to variance? Which is better for a model to have, if it had to have one?</a:t>
            </a:r>
          </a:p>
          <a:p>
            <a:pPr indent="-256540" lvl="0" marL="203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How does gradient descent try a different approach to minimizing error?</a:t>
            </a: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3" name="Shape 623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LESSON REVIEW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2123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629" name="Shape 629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635" name="Shape 635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636" name="Shape 636"/>
          <p:cNvSpPr txBox="1"/>
          <p:nvPr>
            <p:ph idx="1" type="body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Homework:</a:t>
            </a: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Final Project, Deliverable 1</a:t>
            </a:r>
          </a:p>
          <a:p>
            <a:pPr indent="0" lvl="0" mar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642" name="Shape 642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CREDITS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THANKS FOR THE FOLLOWING</a:t>
            </a:r>
          </a:p>
        </p:txBody>
      </p:sp>
      <p:sp>
        <p:nvSpPr>
          <p:cNvPr id="648" name="Shape 648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CITATIONS</a:t>
            </a:r>
          </a:p>
        </p:txBody>
      </p:sp>
      <p:sp>
        <p:nvSpPr>
          <p:cNvPr id="649" name="Shape 649"/>
          <p:cNvSpPr txBox="1"/>
          <p:nvPr>
            <p:ph idx="1" type="body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spcBef>
                <a:spcPts val="0"/>
              </a:spcBef>
              <a:buSzPts val="196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indent="-256540" lvl="0" marL="203200" rtl="0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indent="-256540" lvl="0" marL="203200" rtl="0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indent="0" lvl="0" mar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800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/>
          <p:nvPr/>
        </p:nvSpPr>
        <p:spPr>
          <a:xfrm>
            <a:off x="635000" y="1473200"/>
            <a:ext cx="117348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655" name="Shape 6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56" name="Shape 6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657" name="Shape 657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AFC0"/>
        </a:solidFill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/>
        </p:nvSpPr>
        <p:spPr>
          <a:xfrm>
            <a:off x="635000" y="1473200"/>
            <a:ext cx="117348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None/>
            </a:pPr>
            <a:r>
              <a:t/>
            </a:r>
            <a:endParaRPr b="1" sz="9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663" name="Shape 66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64" name="Shape 66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665" name="Shape 665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666" name="Shape 666"/>
          <p:cNvSpPr/>
          <p:nvPr/>
        </p:nvSpPr>
        <p:spPr>
          <a:xfrm>
            <a:off x="3113900" y="4078875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/>
        </p:nvSpPr>
        <p:spPr>
          <a:xfrm>
            <a:off x="635000" y="736600"/>
            <a:ext cx="11797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IT ALL STARTS WITH RESIDUALS</a:t>
            </a:r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900" y="2017500"/>
            <a:ext cx="9452024" cy="36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</a:p>
        </p:txBody>
      </p:sp>
      <p:cxnSp>
        <p:nvCxnSpPr>
          <p:cNvPr id="672" name="Shape 6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73" name="Shape 6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674" name="Shape 674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675" name="Shape 675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676" name="Shape 676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</a:p>
        </p:txBody>
      </p:sp>
      <p:sp>
        <p:nvSpPr>
          <p:cNvPr id="677" name="Shape 677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255" name="Shape 255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LINEAR MODELS AND ERROR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RECALL:  WHAT’S RESIDUAL ERROR?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35002" y="1292775"/>
            <a:ext cx="70677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linear models, residual error must be normal with a median close to zero.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Individual residuals are useful to see the error of specific points, but it doesn’t provide an overall picture for optimization.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need a metric to summarize the error in our model into one value.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Mean square error:  the mean residual error in our model</a:t>
            </a:r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550" y="1673763"/>
            <a:ext cx="46672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