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y="7302500" cx="13004800"/>
  <p:notesSz cx="6858000" cy="9144000"/>
  <p:embeddedFontLst>
    <p:embeddedFont>
      <p:font typeface="Oswald"/>
      <p:regular r:id="rId50"/>
      <p:bold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Oswald-bold.fntdata"/><Relationship Id="rId50" Type="http://schemas.openxmlformats.org/officeDocument/2006/relationships/font" Target="fonts/Oswald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/>
            </a:lvl1pPr>
            <a:lvl2pPr indent="228600" lvl="1" marL="0" marR="0" rtl="0" algn="l">
              <a:spcBef>
                <a:spcPts val="0"/>
              </a:spcBef>
              <a:buSzPts val="1400"/>
              <a:buChar char="○"/>
              <a:defRPr/>
            </a:lvl2pPr>
            <a:lvl3pPr indent="457200" lvl="2" marL="0" marR="0" rtl="0" algn="l">
              <a:spcBef>
                <a:spcPts val="0"/>
              </a:spcBef>
              <a:buSzPts val="1400"/>
              <a:buChar char="■"/>
              <a:defRPr/>
            </a:lvl3pPr>
            <a:lvl4pPr indent="685800" lvl="3" marL="0" marR="0" rtl="0" algn="l">
              <a:spcBef>
                <a:spcPts val="0"/>
              </a:spcBef>
              <a:buSzPts val="1400"/>
              <a:buChar char="●"/>
              <a:defRPr/>
            </a:lvl4pPr>
            <a:lvl5pPr indent="914400" lvl="4" marL="0" marR="0" rtl="0" algn="l">
              <a:spcBef>
                <a:spcPts val="0"/>
              </a:spcBef>
              <a:buSzPts val="1400"/>
              <a:buChar char="○"/>
              <a:defRPr/>
            </a:lvl5pPr>
            <a:lvl6pPr indent="1143000" lvl="5" marL="0" marR="0" rtl="0" algn="l">
              <a:spcBef>
                <a:spcPts val="0"/>
              </a:spcBef>
              <a:buSzPts val="1400"/>
              <a:buChar char="■"/>
              <a:defRPr/>
            </a:lvl6pPr>
            <a:lvl7pPr indent="1371600" lvl="6" marL="0" marR="0" rtl="0" algn="l">
              <a:spcBef>
                <a:spcPts val="0"/>
              </a:spcBef>
              <a:buSzPts val="1400"/>
              <a:buChar char="●"/>
              <a:defRPr/>
            </a:lvl7pPr>
            <a:lvl8pPr indent="1600200" lvl="7" marL="0" marR="0" rtl="0" algn="l">
              <a:spcBef>
                <a:spcPts val="0"/>
              </a:spcBef>
              <a:buSzPts val="1400"/>
              <a:buChar char="○"/>
              <a:defRPr/>
            </a:lvl8pPr>
            <a:lvl9pPr indent="1828800" lvl="8" marL="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" name="Shape 4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" name="Shape 5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" name="Shape 5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" name="Shape 5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3" name="Shape 5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jpg"/><Relationship Id="rId4" Type="http://schemas.openxmlformats.org/officeDocument/2006/relationships/image" Target="../media/image9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1" Type="http://schemas.openxmlformats.org/officeDocument/2006/relationships/image" Target="../media/image15.png"/><Relationship Id="rId10" Type="http://schemas.openxmlformats.org/officeDocument/2006/relationships/image" Target="../media/image16.png"/><Relationship Id="rId9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18.png"/><Relationship Id="rId8" Type="http://schemas.openxmlformats.org/officeDocument/2006/relationships/image" Target="../media/image1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28.jpg"/><Relationship Id="rId4" Type="http://schemas.openxmlformats.org/officeDocument/2006/relationships/image" Target="../media/image24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x">
  <p:cSld name="Title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102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Smart Phone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6"/>
            <a:ext cx="4043866" cy="605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700" cy="551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41500" y="1981200"/>
            <a:ext cx="2311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har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9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allou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rIns="279400" wrap="square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9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9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9" y="4114799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9" y="4114799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rIns="279400" wrap="square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Activit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300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9"/>
              <a:ext cx="1079500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flipH="1" rot="10800000">
            <a:off x="3911600" y="3243406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flipH="1" rot="10800000">
            <a:off x="3911600" y="5381324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flipH="1" rot="10800000">
            <a:off x="3911600" y="2223009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flipH="1" rot="10800000">
            <a:off x="3225800" y="1803659"/>
            <a:ext cx="1" cy="4430479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Q&amp;A">
    <p:bg>
      <p:bgPr>
        <a:solidFill>
          <a:srgbClr val="FFDB0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Exit Tickets">
    <p:bg>
      <p:bgPr>
        <a:solidFill>
          <a:srgbClr val="FFAFC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Activity cop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300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9"/>
              <a:ext cx="1079500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flipH="1" rot="10800000">
            <a:off x="3225800" y="1803659"/>
            <a:ext cx="1" cy="4430479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ase Stud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flipH="1" rot="10800000">
            <a:off x="86233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flipH="1" rot="10800000">
            <a:off x="6350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2014200" y="739139"/>
            <a:ext cx="345949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39700" lvl="1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368300" lvl="2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596900" lvl="3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825500" lvl="4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054100" lvl="5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1282700" lvl="6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511300" lvl="7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739900" lvl="8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: Full Page Imag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635000" y="1473200"/>
            <a:ext cx="117348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buSzPts val="1400"/>
              <a:buChar char="○"/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buSzPts val="1400"/>
              <a:buChar char="■"/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buSzPts val="1400"/>
              <a:buChar char="●"/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buSzPts val="1400"/>
              <a:buChar char="○"/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buSzPts val="1400"/>
              <a:buChar char="■"/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buSzPts val="1400"/>
              <a:buChar char="●"/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buSzPts val="1400"/>
              <a:buChar char="○"/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39700" lvl="1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368300" lvl="2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596900" lvl="3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825500" lvl="4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054100" lvl="5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1282700" lvl="6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511300" lvl="7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739900" lvl="8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hapter">
    <p:bg>
      <p:bgPr>
        <a:solidFill>
          <a:srgbClr val="1EC9C6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IMAC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/>
          <p:nvPr>
            <p:ph idx="1" type="body"/>
          </p:nvPr>
        </p:nvSpPr>
        <p:spPr>
          <a:xfrm>
            <a:off x="3606800" y="1803400"/>
            <a:ext cx="5829300" cy="32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39700" lvl="1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368300" lvl="2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596900" lvl="3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825500" lvl="4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054100" lvl="5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1282700" lvl="6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511300" lvl="7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739900" lvl="8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MAC Book Pro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3" y="1556146"/>
            <a:ext cx="7328695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39700" lvl="1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368300" lvl="2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596900" lvl="3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825500" lvl="4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054100" lvl="5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1282700" lvl="6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511300" lvl="7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739900" lvl="8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IPad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300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/>
          <p:nvPr>
            <p:ph idx="1" type="body"/>
          </p:nvPr>
        </p:nvSpPr>
        <p:spPr>
          <a:xfrm>
            <a:off x="3822700" y="2095500"/>
            <a:ext cx="5435600" cy="40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39700" lvl="1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368300" lvl="2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596900" lvl="3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825500" lvl="4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054100" lvl="5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1282700" lvl="6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511300" lvl="7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739900" lvl="8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Smart Phone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6"/>
            <a:ext cx="4043866" cy="605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700" cy="551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841500" y="1981200"/>
            <a:ext cx="2311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39700" lvl="1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368300" lvl="2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596900" lvl="3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825500" lvl="4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054100" lvl="5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1282700" lvl="6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511300" lvl="7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739900" lvl="8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Discussion"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12030450" y="739139"/>
            <a:ext cx="345949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r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39700" lvl="1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368300" lvl="2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596900" lvl="3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825500" lvl="4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054100" lvl="5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1282700" lvl="6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511300" lvl="7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739900" lvl="8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Full Imag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Bulleted 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Bulleted Text w/ Source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Non-Bulleted 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Divi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: Text,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buSzPts val="1400"/>
              <a:buChar char="○"/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buSzPts val="1400"/>
              <a:buChar char="■"/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buSzPts val="1400"/>
              <a:buChar char="●"/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buSzPts val="1400"/>
              <a:buChar char="○"/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buSzPts val="1400"/>
              <a:buChar char="■"/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buSzPts val="1400"/>
              <a:buChar char="●"/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buSzPts val="1400"/>
              <a:buChar char="○"/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32056" y="2413000"/>
            <a:ext cx="11734801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●"/>
              <a:defRPr/>
            </a:lvl1pPr>
            <a:lvl2pPr lvl="1" rtl="0">
              <a:spcBef>
                <a:spcPts val="0"/>
              </a:spcBef>
              <a:buSzPts val="1400"/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SzPts val="1400"/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SzPts val="1400"/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SzPts val="1400"/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buSzPts val="1400"/>
              <a:buChar char="•"/>
              <a:defRPr/>
            </a:lvl6pPr>
            <a:lvl7pPr lvl="6" rtl="0">
              <a:spcBef>
                <a:spcPts val="0"/>
              </a:spcBef>
              <a:buSzPts val="1400"/>
              <a:buChar char="•"/>
              <a:defRPr/>
            </a:lvl7pPr>
            <a:lvl8pPr lvl="7" rtl="0">
              <a:spcBef>
                <a:spcPts val="0"/>
              </a:spcBef>
              <a:buSzPts val="1400"/>
              <a:buChar char="•"/>
              <a:defRPr/>
            </a:lvl8pPr>
            <a:lvl9pPr lvl="8" rtl="0"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Divder Rev">
    <p:bg>
      <p:bgPr>
        <a:solidFill>
          <a:srgbClr val="000000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act Info">
    <p:bg>
      <p:bgPr>
        <a:solidFill>
          <a:srgbClr val="000000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: Full Page Imag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635000" y="1473200"/>
            <a:ext cx="117348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buSzPts val="1400"/>
              <a:buChar char="○"/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buSzPts val="1400"/>
              <a:buChar char="■"/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buSzPts val="1400"/>
              <a:buChar char="●"/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buSzPts val="1400"/>
              <a:buChar char="○"/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buSzPts val="1400"/>
              <a:buChar char="■"/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buSzPts val="1400"/>
              <a:buChar char="●"/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buSzPts val="1400"/>
              <a:buChar char="○"/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Exercis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flipH="1" rot="10800000">
            <a:off x="6350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flipH="1" rot="10800000">
            <a:off x="46228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flipH="1" rot="10800000">
            <a:off x="635000" y="57528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8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70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ase Stu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flipH="1" rot="10800000">
            <a:off x="86233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flipH="1" rot="10800000">
            <a:off x="6350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IMAC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/>
          <p:nvPr>
            <p:ph idx="1" type="body"/>
          </p:nvPr>
        </p:nvSpPr>
        <p:spPr>
          <a:xfrm>
            <a:off x="3606800" y="1803400"/>
            <a:ext cx="5829300" cy="32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MAC Book Pr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3" y="1556146"/>
            <a:ext cx="7328695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IPad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300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/>
          <p:nvPr>
            <p:ph idx="1" type="body"/>
          </p:nvPr>
        </p:nvSpPr>
        <p:spPr>
          <a:xfrm>
            <a:off x="3822700" y="2095500"/>
            <a:ext cx="5435600" cy="40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2592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marL="0" marR="0" rtl="0" algn="l">
              <a:lnSpc>
                <a:spcPct val="92592"/>
              </a:lnSpc>
              <a:spcBef>
                <a:spcPts val="0"/>
              </a:spcBef>
              <a:buSzPts val="1400"/>
              <a:buChar char="○"/>
              <a:defRPr/>
            </a:lvl2pPr>
            <a:lvl3pPr indent="457200" lvl="2" marL="0" marR="0" rtl="0" algn="l">
              <a:lnSpc>
                <a:spcPct val="92592"/>
              </a:lnSpc>
              <a:spcBef>
                <a:spcPts val="0"/>
              </a:spcBef>
              <a:buSzPts val="1400"/>
              <a:buChar char="■"/>
              <a:defRPr/>
            </a:lvl3pPr>
            <a:lvl4pPr indent="685800" lvl="3" marL="0" marR="0" rtl="0" algn="l">
              <a:lnSpc>
                <a:spcPct val="92592"/>
              </a:lnSpc>
              <a:spcBef>
                <a:spcPts val="0"/>
              </a:spcBef>
              <a:buSzPts val="1400"/>
              <a:buChar char="●"/>
              <a:defRPr/>
            </a:lvl4pPr>
            <a:lvl5pPr indent="914400" lvl="4" marL="0" marR="0" rtl="0" algn="l">
              <a:lnSpc>
                <a:spcPct val="92592"/>
              </a:lnSpc>
              <a:spcBef>
                <a:spcPts val="0"/>
              </a:spcBef>
              <a:buSzPts val="1400"/>
              <a:buChar char="○"/>
              <a:defRPr/>
            </a:lvl5pPr>
            <a:lvl6pPr indent="1143000" lvl="5" marL="0" marR="0" rtl="0" algn="l">
              <a:lnSpc>
                <a:spcPct val="92592"/>
              </a:lnSpc>
              <a:spcBef>
                <a:spcPts val="0"/>
              </a:spcBef>
              <a:buSzPts val="1400"/>
              <a:buChar char="■"/>
              <a:defRPr/>
            </a:lvl6pPr>
            <a:lvl7pPr indent="1371600" lvl="6" marL="0" marR="0" rtl="0" algn="l">
              <a:lnSpc>
                <a:spcPct val="92592"/>
              </a:lnSpc>
              <a:spcBef>
                <a:spcPts val="0"/>
              </a:spcBef>
              <a:buSzPts val="1400"/>
              <a:buChar char="●"/>
              <a:defRPr/>
            </a:lvl7pPr>
            <a:lvl8pPr indent="1600200" lvl="7" marL="0" marR="0" rtl="0" algn="l">
              <a:lnSpc>
                <a:spcPct val="92592"/>
              </a:lnSpc>
              <a:spcBef>
                <a:spcPts val="0"/>
              </a:spcBef>
              <a:buSzPts val="1400"/>
              <a:buChar char="○"/>
              <a:defRPr/>
            </a:lvl8pPr>
            <a:lvl9pPr indent="1828800" lvl="8" marL="0" marR="0" rtl="0" algn="l">
              <a:lnSpc>
                <a:spcPct val="92592"/>
              </a:lnSpc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632056" y="2413000"/>
            <a:ext cx="11734801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buSzPts val="1400"/>
              <a:buChar char="●"/>
              <a:defRPr/>
            </a:lvl1pPr>
            <a:lvl2pPr indent="-78740" lvl="1" marL="660400" marR="0" rtl="0" algn="l">
              <a:spcBef>
                <a:spcPts val="1000"/>
              </a:spcBef>
              <a:buSzPts val="1400"/>
              <a:buFont typeface="Merriweather Sans"/>
              <a:buChar char="‣"/>
              <a:defRPr/>
            </a:lvl2pPr>
            <a:lvl3pPr indent="-78739" lvl="2" marL="1117600" marR="0" rtl="0" algn="l">
              <a:spcBef>
                <a:spcPts val="1000"/>
              </a:spcBef>
              <a:buSzPts val="1400"/>
              <a:buFont typeface="Merriweather Sans"/>
              <a:buChar char="‣"/>
              <a:defRPr/>
            </a:lvl3pPr>
            <a:lvl4pPr indent="-78739" lvl="3" marL="1574800" marR="0" rtl="0" algn="l">
              <a:spcBef>
                <a:spcPts val="1000"/>
              </a:spcBef>
              <a:buSzPts val="1400"/>
              <a:buFont typeface="Merriweather Sans"/>
              <a:buChar char="‣"/>
              <a:defRPr/>
            </a:lvl4pPr>
            <a:lvl5pPr indent="-78739" lvl="4" marL="2032000" marR="0" rtl="0" algn="l">
              <a:spcBef>
                <a:spcPts val="1000"/>
              </a:spcBef>
              <a:buSzPts val="1400"/>
              <a:buFont typeface="Merriweather Sans"/>
              <a:buChar char="‣"/>
              <a:defRPr/>
            </a:lvl5pPr>
            <a:lvl6pPr indent="-78739" lvl="5" marL="2654300" marR="0" rtl="0" algn="l">
              <a:spcBef>
                <a:spcPts val="1000"/>
              </a:spcBef>
              <a:buSzPts val="1400"/>
              <a:buFont typeface="Arial"/>
              <a:buChar char="•"/>
              <a:defRPr/>
            </a:lvl6pPr>
            <a:lvl7pPr indent="-78739" lvl="6" marL="3009900" marR="0" rtl="0" algn="l">
              <a:spcBef>
                <a:spcPts val="1000"/>
              </a:spcBef>
              <a:buSzPts val="1400"/>
              <a:buFont typeface="Arial"/>
              <a:buChar char="•"/>
              <a:defRPr/>
            </a:lvl7pPr>
            <a:lvl8pPr indent="-78740" lvl="7" marL="3365500" marR="0" rtl="0" algn="l">
              <a:spcBef>
                <a:spcPts val="1000"/>
              </a:spcBef>
              <a:buSzPts val="1400"/>
              <a:buFont typeface="Arial"/>
              <a:buChar char="•"/>
              <a:defRPr/>
            </a:lvl8pPr>
            <a:lvl9pPr indent="-78740" lvl="8" marL="3721100" marR="0" rtl="0" algn="l">
              <a:spcBef>
                <a:spcPts val="1000"/>
              </a:spcBef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Relationship Id="rId4" Type="http://schemas.openxmlformats.org/officeDocument/2006/relationships/image" Target="../media/image19.png"/><Relationship Id="rId5" Type="http://schemas.openxmlformats.org/officeDocument/2006/relationships/image" Target="../media/image25.png"/><Relationship Id="rId6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scikit-learn.org/stable/modules/generated/sklearn.base.BaseEstimator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635000" y="2032000"/>
            <a:ext cx="11734800" cy="3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None/>
            </a:pPr>
            <a:r>
              <a:t/>
            </a:r>
            <a:endParaRPr b="1" sz="9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SIMPLE LINEAR REGRESSION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35000" y="1292775"/>
            <a:ext cx="11734800" cy="53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goal is to fit a line so that it passes as close to each data point as possible.</a:t>
            </a:r>
          </a:p>
          <a:p>
            <a:pPr indent="-256540" lvl="1" marL="6604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closer the data points to the line, the smaller the 𝛆 and the better we can “explain” y through the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𝛃’s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387" y="3528500"/>
            <a:ext cx="9452024" cy="36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635000" y="1292775"/>
            <a:ext cx="11734800" cy="57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do we typically find the best fit the line?</a:t>
            </a:r>
          </a:p>
          <a:p>
            <a:pPr indent="-256540" lvl="1" marL="6604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Using the Ordinary Least Squares method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one beta: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two or more betas: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	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4" name="Shape 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50" y="5507700"/>
            <a:ext cx="316230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/>
          <p:nvPr/>
        </p:nvSpPr>
        <p:spPr>
          <a:xfrm>
            <a:off x="635000" y="736600"/>
            <a:ext cx="1069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SIMPLE LINEAR REGRESSION - A LITTLE DEEPER</a:t>
            </a:r>
          </a:p>
        </p:txBody>
      </p:sp>
      <p:pic>
        <p:nvPicPr>
          <p:cNvPr id="276" name="Shape 2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2425" y="2985575"/>
            <a:ext cx="263842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2413" y="3785675"/>
            <a:ext cx="263842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600" y="6247625"/>
            <a:ext cx="6983299" cy="69833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 txBox="1"/>
          <p:nvPr/>
        </p:nvSpPr>
        <p:spPr>
          <a:xfrm>
            <a:off x="3271725" y="5652825"/>
            <a:ext cx="76167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2400"/>
              <a:t>b = np.dot(np.dot(np.linalg.inv(np.dot(X.T, X)), X.T), y)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Linear regression works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best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when: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data is normally distributed (but doesn’t have to be)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X’s significantly explain y (have low p-values)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X’s are independent of each other (low multicollinearity)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Resulting values pass linear assumption (depends upon problem)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data is not normally distributed, we could introduce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bias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285" name="Shape 285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SIMPLE LINEAR REGRESSION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291" name="Shape 291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88333"/>
              </a:lnSpc>
              <a:spcBef>
                <a:spcPts val="0"/>
              </a:spcBef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REGRESSING AND NORMAL DISTRIBUTIONS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35006" y="14536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Follow along with your starter code notebook while I walk through these examples.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first plot shows a relationship between two values, though not a linear solution.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Note that lmplot() returns a straight line plot.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we can transform the data, both log-log distributions to get a linear solution.  </a:t>
            </a:r>
          </a:p>
        </p:txBody>
      </p:sp>
      <p:sp>
        <p:nvSpPr>
          <p:cNvPr id="297" name="Shape 297"/>
          <p:cNvSpPr/>
          <p:nvPr/>
        </p:nvSpPr>
        <p:spPr>
          <a:xfrm>
            <a:off x="635000" y="736600"/>
            <a:ext cx="86490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DEMO:  REGRESSING AND NORMAL DISTRIBUTIONS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303" name="Shape 303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USING SEABORN TO GENERATE SIMPLE LINEAR MODEL PLOTS</a:t>
            </a: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 b="1" sz="9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Shape 30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2961475" y="2224360"/>
            <a:ext cx="7559400" cy="24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buClr>
                <a:srgbClr val="000000"/>
              </a:buClr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Update and complete the code in the starter notebook to use </a:t>
            </a:r>
            <a:r>
              <a:rPr b="1" lang="en-US" sz="1800"/>
              <a:t>lmplot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and display correlations between body weight and two dependent variables:</a:t>
            </a:r>
            <a:r>
              <a:rPr b="0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</a:rPr>
              <a:t>sleep_rem</a:t>
            </a:r>
            <a:r>
              <a:rPr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1" i="0" lang="en-US" sz="1800" u="none" cap="none" strike="noStrike">
                <a:solidFill>
                  <a:srgbClr val="000000"/>
                </a:solidFill>
              </a:rPr>
              <a:t>awake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  </a:t>
            </a:r>
          </a:p>
        </p:txBody>
      </p:sp>
      <p:sp>
        <p:nvSpPr>
          <p:cNvPr id="311" name="Shape 311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plots</a:t>
            </a:r>
          </a:p>
        </p:txBody>
      </p:sp>
      <p:sp>
        <p:nvSpPr>
          <p:cNvPr id="312" name="Shape 31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13" name="Shape 313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314" name="Shape 314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15" name="Shape 315"/>
          <p:cNvSpPr/>
          <p:nvPr/>
        </p:nvSpPr>
        <p:spPr>
          <a:xfrm>
            <a:off x="635000" y="736600"/>
            <a:ext cx="1068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GENERATE SINGLE VARIABLE LINEAR MODEL PLOTS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321" name="Shape 321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SIMPLE REGRESSION ANALYSIS IN SKLEARN</a:t>
            </a: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/>
        </p:nvSpPr>
        <p:spPr>
          <a:xfrm>
            <a:off x="635000" y="736600"/>
            <a:ext cx="88722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SIMPLE LINEAR REGRESSION ANALYSIS IN SKLEARN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35006" y="1168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Sklearn defines models as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objects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(in the OOP sense).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You can use the following principles: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All sklearn modeling classes are based on the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base estimator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This means all models take a similar form.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All estimators take a matrix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either sparse or dense.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Supervised estimators also take a vector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(the response).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Estimators can be customized through setting the appropriate parameters.</a:t>
            </a:r>
          </a:p>
          <a:p>
            <a:pPr indent="0" lvl="0" mar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635006" y="1168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Classes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are an abstraction for a complex set of ideas, e.g.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human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Specific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instances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of classes can be created as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objects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</a:t>
            </a:r>
          </a:p>
          <a:p>
            <a:pPr indent="-256540" lvl="1" marL="6604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john_smith = human()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Objects have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properties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These are attributes or other information.</a:t>
            </a:r>
          </a:p>
          <a:p>
            <a:pPr indent="-256540" lvl="1" marL="6604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john_smith.age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indent="-256540" lvl="1" marL="6604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john_smith.gender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Object have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methods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These are functions associated with a class/object.</a:t>
            </a:r>
          </a:p>
          <a:p>
            <a:pPr indent="-256540" lvl="1" marL="660400" rtl="0">
              <a:spcBef>
                <a:spcPts val="0"/>
              </a:spcBef>
              <a:buClr>
                <a:schemeClr val="dk1"/>
              </a:buClr>
              <a:buSzPts val="2800"/>
              <a:buFont typeface="Georgia"/>
              <a:buChar char="‣"/>
            </a:pP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john_smith.breathe()</a:t>
            </a:r>
          </a:p>
          <a:p>
            <a:pPr indent="-256540" lvl="1" marL="660400" rtl="0">
              <a:spcBef>
                <a:spcPts val="0"/>
              </a:spcBef>
              <a:buClr>
                <a:schemeClr val="dk1"/>
              </a:buClr>
              <a:buSzPts val="2800"/>
              <a:buFont typeface="Georgia"/>
              <a:buChar char="‣"/>
            </a:pP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john_smith.walk()</a:t>
            </a:r>
          </a:p>
        </p:txBody>
      </p:sp>
      <p:sp>
        <p:nvSpPr>
          <p:cNvPr id="333" name="Shape 333"/>
          <p:cNvSpPr/>
          <p:nvPr/>
        </p:nvSpPr>
        <p:spPr>
          <a:xfrm>
            <a:off x="635000" y="736600"/>
            <a:ext cx="11663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CLASSES AND OBJECTS IN OBJECT ORIENTED PROGRAMMING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3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35006" y="2278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Define data modeling and simple linear regression</a:t>
            </a:r>
          </a:p>
          <a:p>
            <a:pPr indent="-256540" lvl="0" marL="2032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Build a linear regression model using a dataset that meets the linearity assumption using the sci-kit learn (SKLEARN) library</a:t>
            </a:r>
          </a:p>
          <a:p>
            <a:pPr indent="-256540" lvl="0" marL="20320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Understand and identify multicollinearity in a multiple regression.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8" name="Shape 218"/>
          <p:cNvSpPr txBox="1"/>
          <p:nvPr>
            <p:ph type="title"/>
          </p:nvPr>
        </p:nvSpPr>
        <p:spPr>
          <a:xfrm>
            <a:off x="635000" y="1566975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/>
        </p:nvSpPr>
        <p:spPr>
          <a:xfrm>
            <a:off x="635000" y="736600"/>
            <a:ext cx="88722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SIMPLE LINEAR REGRESSION ANALYSIS IN SKLEARN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35000" y="1292775"/>
            <a:ext cx="11734800" cy="39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General format for sklearn model classes and methods</a:t>
            </a:r>
          </a:p>
          <a:p>
            <a:pPr indent="0" lvl="0" mar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generate an instance of an estimator class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estimator </a:t>
            </a:r>
            <a:r>
              <a:rPr b="1" lang="en-US" sz="16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base_models.AnySKLearnObject()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fit your data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estimator.fit(X, y)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score it with the default scoring method (recommended to use the metrics module in the future)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estimator.score(X, y)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predict a new set of data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estimator.predict(new_X)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transform a new X if changes were made to the original X while fitting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estimator.transform(new_X)</a:t>
            </a:r>
          </a:p>
          <a:p>
            <a:pPr indent="-69850" lvl="0" marL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LinearRegression() doesn’t have a transform function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 this information, we can build a simple process for linear regression.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345" name="Shape 345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SIGNIFICANCE IS KEY</a:t>
            </a:r>
          </a:p>
          <a:p>
            <a:pPr indent="0" lvl="0" mar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635006" y="14536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Follow along with your starter code notebook while I walk through these examples.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does the residual plot tell us?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can we use the linear assumption?</a:t>
            </a:r>
          </a:p>
          <a:p>
            <a:pPr indent="0" lvl="0" mar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635000" y="736600"/>
            <a:ext cx="86490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DEMO:  SIGNIFICANCE IS KEY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357" name="Shape 357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USING THE LINEAR REGRESSION OBJECT</a:t>
            </a: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Shape 3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Shape 36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2961475" y="2224350"/>
            <a:ext cx="7559400" cy="3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With a partner, generate two more models using the log-transformed data to see how this transform changes the model’s performance. </a:t>
            </a:r>
          </a:p>
          <a:p>
            <a:pPr indent="-342900" lvl="0" marL="457200" marR="0" rtl="0" algn="l">
              <a:spcBef>
                <a:spcPts val="0"/>
              </a:spcBef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Use the code on the following slide to complete #1.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3052744" y="60971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new models</a:t>
            </a:r>
          </a:p>
        </p:txBody>
      </p:sp>
      <p:sp>
        <p:nvSpPr>
          <p:cNvPr id="366" name="Shape 366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67" name="Shape 367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368" name="Shape 368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69" name="Shape 369"/>
          <p:cNvSpPr/>
          <p:nvPr/>
        </p:nvSpPr>
        <p:spPr>
          <a:xfrm>
            <a:off x="635000" y="736600"/>
            <a:ext cx="8807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USING THE LINEAR REGRESSION OBJECT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Shape 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Shape 37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2961475" y="2224350"/>
            <a:ext cx="7559400" cy="3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loop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[]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boolean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loop: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'y-intercept:'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boolean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lm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linear_model.LinearRegression(fit_intercept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boolean)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get_linear_model_metrics(X, y, lm)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3052744" y="60971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new models</a:t>
            </a:r>
          </a:p>
        </p:txBody>
      </p:sp>
      <p:sp>
        <p:nvSpPr>
          <p:cNvPr id="378" name="Shape 378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79" name="Shape 379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380" name="Shape 380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81" name="Shape 381"/>
          <p:cNvSpPr/>
          <p:nvPr/>
        </p:nvSpPr>
        <p:spPr>
          <a:xfrm>
            <a:off x="635000" y="736600"/>
            <a:ext cx="8807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USING THE LINEAR REGRESSION OBJECT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387" name="Shape 387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BASE LINEAR REGRESSION CLASSES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Shape 3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Shape 39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2961475" y="2224347"/>
            <a:ext cx="7559400" cy="30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buClr>
                <a:srgbClr val="000000"/>
              </a:buClr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Experiment with the model evaluation function we have (</a:t>
            </a: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get_linear_model_metrics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) with the following sklearn estimator classes.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linear_model.Lasso()</a:t>
            </a: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linear_model.Ridge()</a:t>
            </a:r>
          </a:p>
          <a:p>
            <a:pPr indent="-342900" lvl="1" marL="914400" marR="0" rtl="0" algn="l">
              <a:spcBef>
                <a:spcPts val="0"/>
              </a:spcBef>
              <a:buSzPts val="18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linear_model.ElasticNet()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Note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:  We’ll cover these new regression techniques in a later class.</a:t>
            </a:r>
          </a:p>
        </p:txBody>
      </p:sp>
      <p:sp>
        <p:nvSpPr>
          <p:cNvPr id="395" name="Shape 39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New models and evaluation metrics</a:t>
            </a:r>
          </a:p>
        </p:txBody>
      </p:sp>
      <p:sp>
        <p:nvSpPr>
          <p:cNvPr id="396" name="Shape 39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97" name="Shape 397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(20 minutes)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99" name="Shape 399"/>
          <p:cNvSpPr/>
          <p:nvPr/>
        </p:nvSpPr>
        <p:spPr>
          <a:xfrm>
            <a:off x="635000" y="736600"/>
            <a:ext cx="8807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BASE LINEAR REGRESSION CLASSES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05" name="Shape 405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MULTIPLE REGRESSION ANALYSIS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Simple linear regression with one variable can explain some variance, but using multiple variables can be much more powerful.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want our multiple variables to be mostly independent to avoid multicollinearity.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Multicollinearity, when two or more variables in a regression are highly correlated, can cause problems with the model.</a:t>
            </a:r>
          </a:p>
        </p:txBody>
      </p:sp>
      <p:sp>
        <p:nvSpPr>
          <p:cNvPr id="411" name="Shape 411"/>
          <p:cNvSpPr/>
          <p:nvPr/>
        </p:nvSpPr>
        <p:spPr>
          <a:xfrm>
            <a:off x="635000" y="736600"/>
            <a:ext cx="88722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MULTIPLE REGRESSION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2123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1" sz="3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635000" y="1473200"/>
            <a:ext cx="11734800" cy="2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rPr b="1" i="0" lang="en-US" sz="9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idx="1" type="body"/>
          </p:nvPr>
        </p:nvSpPr>
        <p:spPr>
          <a:xfrm>
            <a:off x="635000" y="1292775"/>
            <a:ext cx="75546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look at a correlation matrix of our bike data.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Even if adding correlated variables to the model improves overall variance, it can introduce problems when explaining the output of your model.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happens if we use a second variable that isn't highly correlated with temperature?</a:t>
            </a:r>
          </a:p>
        </p:txBody>
      </p:sp>
      <p:sp>
        <p:nvSpPr>
          <p:cNvPr id="417" name="Shape 417"/>
          <p:cNvSpPr/>
          <p:nvPr/>
        </p:nvSpPr>
        <p:spPr>
          <a:xfrm>
            <a:off x="635000" y="736600"/>
            <a:ext cx="88722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BIKE DATA EXAMPLE</a:t>
            </a:r>
          </a:p>
        </p:txBody>
      </p:sp>
      <p:pic>
        <p:nvPicPr>
          <p:cNvPr id="418" name="Shape 4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6625" y="2232125"/>
            <a:ext cx="4391150" cy="336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424" name="Shape 424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MULTICOLLINEARITY WITH DUMMY VARIABLES</a:t>
            </a: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Shape 4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Shape 430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2961475" y="2224347"/>
            <a:ext cx="7559400" cy="30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Load the bike data.</a:t>
            </a: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Run through the code on the following slide.</a:t>
            </a:r>
          </a:p>
          <a:p>
            <a:pPr indent="-342900" lvl="0" marL="457200" marR="0" rtl="0" algn="l">
              <a:spcBef>
                <a:spcPts val="0"/>
              </a:spcBef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What happens to the coefficients when you include all weather situations instead of just including all except one?</a:t>
            </a:r>
          </a:p>
        </p:txBody>
      </p:sp>
      <p:sp>
        <p:nvSpPr>
          <p:cNvPr id="432" name="Shape 432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models’ output</a:t>
            </a:r>
          </a:p>
        </p:txBody>
      </p:sp>
      <p:sp>
        <p:nvSpPr>
          <p:cNvPr id="433" name="Shape 433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34" name="Shape 434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435" name="Shape 435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6" name="Shape 436"/>
          <p:cNvSpPr/>
          <p:nvPr/>
        </p:nvSpPr>
        <p:spPr>
          <a:xfrm>
            <a:off x="635000" y="736600"/>
            <a:ext cx="9179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MULTICOLLINEARITY WITH DUMMY VARIABLES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Shape 4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Shape 44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2961475" y="2224347"/>
            <a:ext cx="7559400" cy="30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weather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pd.get_dummies(bike_data.weathersit)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get_linear_model_metrics(weather[[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]], y, lm)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drop the least significant, weather situation  = 4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get_linear_model_metrics(weather[[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]], y, lm)</a:t>
            </a:r>
          </a:p>
        </p:txBody>
      </p:sp>
      <p:sp>
        <p:nvSpPr>
          <p:cNvPr id="444" name="Shape 444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models’ output</a:t>
            </a:r>
          </a:p>
        </p:txBody>
      </p:sp>
      <p:sp>
        <p:nvSpPr>
          <p:cNvPr id="445" name="Shape 445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46" name="Shape 446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447" name="Shape 447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48" name="Shape 448"/>
          <p:cNvSpPr/>
          <p:nvPr/>
        </p:nvSpPr>
        <p:spPr>
          <a:xfrm>
            <a:off x="635000" y="736600"/>
            <a:ext cx="9179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MULTICOLLINEARITY WITH DUMMY VARIABLES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454" name="Shape 454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COMBINING FEATURES INTO A BETTER MODEL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Shape 4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Shape 460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2961475" y="2224350"/>
            <a:ext cx="8229300" cy="3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AutoNum type="arabicPeriod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With a partner, complete the code on the following slide.</a:t>
            </a: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AutoNum type="arabicPeriod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Visualize the correlations of all the numerical features built into the dataset.</a:t>
            </a: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AutoNum type="arabicPeriod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Add the three significant weather situations into our current model.</a:t>
            </a:r>
          </a:p>
          <a:p>
            <a:pPr indent="-355600" lvl="0" marL="457200" marR="0" rtl="0" algn="l">
              <a:spcBef>
                <a:spcPts val="0"/>
              </a:spcBef>
              <a:buSzPts val="2000"/>
              <a:buFont typeface="Georgia"/>
              <a:buAutoNum type="arabicPeriod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Find two more features that are not correlated with the current features, but could be strong indicators for predicting guest riders.</a:t>
            </a:r>
          </a:p>
        </p:txBody>
      </p:sp>
      <p:sp>
        <p:nvSpPr>
          <p:cNvPr id="462" name="Shape 462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463" name="Shape 463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64" name="Shape 464"/>
          <p:cNvSpPr/>
          <p:nvPr/>
        </p:nvSpPr>
        <p:spPr>
          <a:xfrm>
            <a:off x="635000" y="736600"/>
            <a:ext cx="11895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COMBINING FEATURES INTO A BETTER MODEL</a:t>
            </a:r>
          </a:p>
        </p:txBody>
      </p:sp>
      <p:sp>
        <p:nvSpPr>
          <p:cNvPr id="465" name="Shape 465"/>
          <p:cNvSpPr/>
          <p:nvPr/>
        </p:nvSpPr>
        <p:spPr>
          <a:xfrm>
            <a:off x="3052750" y="6097150"/>
            <a:ext cx="44544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Visualization of correlations, new models</a:t>
            </a:r>
          </a:p>
        </p:txBody>
      </p:sp>
      <p:sp>
        <p:nvSpPr>
          <p:cNvPr id="466" name="Shape 466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Shape 4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Shape 47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2961475" y="2224350"/>
            <a:ext cx="9238200" cy="3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bikemodel_data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bike_data.join() </a:t>
            </a:r>
            <a:r>
              <a:rPr lang="en-US" sz="18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add in the three weather situations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cmap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sns.diverging_palette(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220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as_cmap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correlations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what are we getting the correlations of?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correlations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sns.heatmap(correlations, cmap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cmap)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columns_to_keep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[] </a:t>
            </a:r>
            <a:r>
              <a:rPr lang="en-US" sz="18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#[which_variables?]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final_feature_set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bikemodel_data[columns_to_keep]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get_linear_model_metrics(final_feature_set, y, lm)</a:t>
            </a:r>
          </a:p>
        </p:txBody>
      </p:sp>
      <p:sp>
        <p:nvSpPr>
          <p:cNvPr id="474" name="Shape 474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475" name="Shape 475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76" name="Shape 476"/>
          <p:cNvSpPr/>
          <p:nvPr/>
        </p:nvSpPr>
        <p:spPr>
          <a:xfrm>
            <a:off x="635000" y="736600"/>
            <a:ext cx="11895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COMBINING FEATURES INTO A BETTER MODEL</a:t>
            </a:r>
          </a:p>
        </p:txBody>
      </p:sp>
      <p:sp>
        <p:nvSpPr>
          <p:cNvPr id="477" name="Shape 477"/>
          <p:cNvSpPr/>
          <p:nvPr/>
        </p:nvSpPr>
        <p:spPr>
          <a:xfrm>
            <a:off x="3052750" y="6097150"/>
            <a:ext cx="44544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Visualization of correlations, new models</a:t>
            </a:r>
          </a:p>
        </p:txBody>
      </p:sp>
      <p:sp>
        <p:nvSpPr>
          <p:cNvPr id="478" name="Shape 478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484" name="Shape 484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BUILDING MODELS FOR OTHER Y VARIABLES</a:t>
            </a:r>
          </a:p>
          <a:p>
            <a:pPr indent="0" lvl="0" mar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Shape 4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Shape 490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2961475" y="2071950"/>
            <a:ext cx="7559400" cy="21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Build a new model using a new y variable: registered riders.</a:t>
            </a: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Pay attention to the following:</a:t>
            </a: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distribution of riders (should we rescale the data?)</a:t>
            </a: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checking correlations between the variables and y variable</a:t>
            </a: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choosing features to avoid multicollinearity</a:t>
            </a: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model complexity vs. explanation of variance</a:t>
            </a:r>
          </a:p>
          <a:p>
            <a:pPr indent="-342900" lvl="1" marL="914400" marR="0" rtl="0" algn="l">
              <a:spcBef>
                <a:spcPts val="0"/>
              </a:spcBef>
              <a:buSzPts val="18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linear assumption</a:t>
            </a:r>
          </a:p>
        </p:txBody>
      </p:sp>
      <p:sp>
        <p:nvSpPr>
          <p:cNvPr id="492" name="Shape 492"/>
          <p:cNvSpPr/>
          <p:nvPr/>
        </p:nvSpPr>
        <p:spPr>
          <a:xfrm>
            <a:off x="3052744" y="60971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 new model and evaluation metrics</a:t>
            </a:r>
          </a:p>
        </p:txBody>
      </p:sp>
      <p:sp>
        <p:nvSpPr>
          <p:cNvPr id="493" name="Shape 493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94" name="Shape 494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(25 minutes)</a:t>
            </a:r>
          </a:p>
        </p:txBody>
      </p:sp>
      <p:cxnSp>
        <p:nvCxnSpPr>
          <p:cNvPr id="495" name="Shape 495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96" name="Shape 496"/>
          <p:cNvSpPr/>
          <p:nvPr/>
        </p:nvSpPr>
        <p:spPr>
          <a:xfrm>
            <a:off x="635000" y="736600"/>
            <a:ext cx="8807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BUILDING MODELS FOR OTHER Y VARIABLES</a:t>
            </a:r>
          </a:p>
        </p:txBody>
      </p:sp>
      <p:sp>
        <p:nvSpPr>
          <p:cNvPr id="497" name="Shape 497"/>
          <p:cNvSpPr/>
          <p:nvPr/>
        </p:nvSpPr>
        <p:spPr>
          <a:xfrm>
            <a:off x="2961475" y="4677425"/>
            <a:ext cx="75594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Which variables make sense to dummy?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What features might explain ridership but aren’t included?  Can you build these features with the included data and pandas?</a:t>
            </a:r>
          </a:p>
        </p:txBody>
      </p:sp>
      <p:sp>
        <p:nvSpPr>
          <p:cNvPr id="498" name="Shape 498"/>
          <p:cNvSpPr/>
          <p:nvPr/>
        </p:nvSpPr>
        <p:spPr>
          <a:xfrm>
            <a:off x="2989800" y="4256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BONUS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504" name="Shape 504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PRE-WORK REVIEW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35006" y="958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Helvetica Neue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Effectively show correlations between an independent variable x and a dependent variable y</a:t>
            </a:r>
          </a:p>
          <a:p>
            <a:pPr indent="-256540" lvl="0" marL="2032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Helvetica Neue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Be familiar with the get_dummies function in pandas - TONIGHT</a:t>
            </a:r>
          </a:p>
          <a:p>
            <a:pPr indent="-256540" lvl="0" marL="2032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Understand the difference between vectors, matrices, Series, and DataFrames</a:t>
            </a:r>
          </a:p>
          <a:p>
            <a:pPr indent="-256540" lvl="0" marL="2032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Understand the concepts of outliers and distance.</a:t>
            </a:r>
          </a:p>
          <a:p>
            <a:pPr indent="-256540" lvl="0" marL="20320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Be able to interpret p values and confidence intervals</a:t>
            </a:r>
          </a:p>
          <a:p>
            <a:pPr indent="0" lvl="0" mar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idx="1" type="body"/>
          </p:nvPr>
        </p:nvSpPr>
        <p:spPr>
          <a:xfrm>
            <a:off x="635006" y="14536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You should now be able to answer the following questions: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is simple linear regression?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makes multi-variable regressions more useful?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challenges do they introduce?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you dummy a category variable?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rtl="0">
              <a:spcBef>
                <a:spcPts val="0"/>
              </a:spcBef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you avoid a singular matrix?</a:t>
            </a:r>
          </a:p>
        </p:txBody>
      </p:sp>
      <p:sp>
        <p:nvSpPr>
          <p:cNvPr id="510" name="Shape 510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2123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WEEK 3 : LESSON 6</a:t>
            </a:r>
          </a:p>
        </p:txBody>
      </p:sp>
      <p:sp>
        <p:nvSpPr>
          <p:cNvPr id="516" name="Shape 516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UPCOMING WORK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UPCOMING WORK</a:t>
            </a:r>
          </a:p>
        </p:txBody>
      </p:sp>
      <p:sp>
        <p:nvSpPr>
          <p:cNvPr id="522" name="Shape 522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Week 4 : Lesson 8</a:t>
            </a:r>
          </a:p>
        </p:txBody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632056" y="2413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Final Project, Deliverable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800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/>
        </p:nvSpPr>
        <p:spPr>
          <a:xfrm>
            <a:off x="635000" y="1473200"/>
            <a:ext cx="11734800" cy="16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529" name="Shape 52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30" name="Shape 53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531" name="Shape 531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None/>
            </a:pPr>
            <a:r>
              <a:t/>
            </a:r>
            <a:endParaRPr b="1" sz="2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AFC0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/>
        </p:nvSpPr>
        <p:spPr>
          <a:xfrm>
            <a:off x="635000" y="1473200"/>
            <a:ext cx="11734800" cy="16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None/>
            </a:pPr>
            <a:r>
              <a:t/>
            </a:r>
            <a:endParaRPr b="1" sz="9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537" name="Shape 5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38" name="Shape 5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539" name="Shape 539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None/>
            </a:pPr>
            <a:r>
              <a:t/>
            </a:r>
            <a:endParaRPr b="1" sz="2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0" name="Shape 540"/>
          <p:cNvSpPr/>
          <p:nvPr/>
        </p:nvSpPr>
        <p:spPr>
          <a:xfrm>
            <a:off x="3113900" y="4078875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DON’T FORGET TO FILL OUT YOUR EXIT TICKET!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</a:p>
        </p:txBody>
      </p:sp>
      <p:cxnSp>
        <p:nvCxnSpPr>
          <p:cNvPr id="546" name="Shape 54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47" name="Shape 54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548" name="Shape 548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549" name="Shape 549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550" name="Shape 550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None/>
            </a:pPr>
            <a:r>
              <a:rPr b="1" lang="en-US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INSTRUCTOR </a:t>
            </a:r>
            <a:r>
              <a:rPr b="1" i="0" lang="en-US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</a:p>
        </p:txBody>
      </p:sp>
      <p:sp>
        <p:nvSpPr>
          <p:cNvPr id="551" name="Shape 551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FFFFFF"/>
              </a:buClr>
              <a:buSzPts val="2125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Optional Information: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ts val="2125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Email?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ts val="2125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Website?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ts val="2125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Twitter?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635000" y="736600"/>
            <a:ext cx="101600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236" name="Shape 236"/>
          <p:cNvSpPr/>
          <p:nvPr/>
        </p:nvSpPr>
        <p:spPr>
          <a:xfrm>
            <a:off x="635000" y="1473200"/>
            <a:ext cx="11734800" cy="2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635000" y="736600"/>
            <a:ext cx="9776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ARE WE IN THE DATA SCIENCE WORKFLOW?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3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 has been </a:t>
            </a:r>
            <a:r>
              <a:rPr b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acquired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parsed.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Today we’ll </a:t>
            </a:r>
            <a:r>
              <a:rPr b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refine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data and </a:t>
            </a:r>
            <a:r>
              <a:rPr b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build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models.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We’ll also use plots to </a:t>
            </a:r>
            <a:r>
              <a:rPr b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represent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results.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248" name="Shape 248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SIMPLE LINEAR REGRESSION</a:t>
            </a: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 b="1" sz="9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SIMPLE LINEAR REGRESSION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Def:  Explanation of a continuous variable given a series of independent variables (either continuous or binary)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simplest version is just a line of best fit:                                                               y = mx + b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Explain the relationship between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                                                 using the starting point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the power in                                   explanation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indent="0" lvl="0" mar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5775" y="2288450"/>
            <a:ext cx="4444026" cy="293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SIMPLE LINEAR REGRESSION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35000" y="1292775"/>
            <a:ext cx="11734800" cy="53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linear regression uses linear algebra to explain the relationship between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multiple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x’s and y.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more sophisticated version:  y = 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beta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* X + alpha (+ error)</a:t>
            </a:r>
          </a:p>
          <a:p>
            <a:pPr indent="-256540" lvl="1" marL="6604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Explain the relationship between the matrix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a dependent vector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using a y-intercept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alpha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the relative coefficients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beta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Or as we’re a little more familiar with: y = 𝛃o +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𝛃1 + 𝛃n + 𝛆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