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7302500" cx="13004800"/>
  <p:notesSz cx="6858000" cy="9144000"/>
  <p:embeddedFontLst>
    <p:embeddedFont>
      <p:font typeface="Oswald"/>
      <p:regular r:id="rId78"/>
      <p:bold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Oswald-bold.fntdata"/><Relationship Id="rId34" Type="http://schemas.openxmlformats.org/officeDocument/2006/relationships/slide" Target="slides/slide29.xml"/><Relationship Id="rId78" Type="http://schemas.openxmlformats.org/officeDocument/2006/relationships/font" Target="fonts/Oswald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228600" lvl="1" marL="0" marR="0" rtl="0" algn="l">
              <a:spcBef>
                <a:spcPts val="0"/>
              </a:spcBef>
              <a:buSzPts val="1400"/>
              <a:buChar char="○"/>
              <a:defRPr/>
            </a:lvl2pPr>
            <a:lvl3pPr indent="457200" lvl="2" marL="0" marR="0" rtl="0" algn="l">
              <a:spcBef>
                <a:spcPts val="0"/>
              </a:spcBef>
              <a:buSzPts val="1400"/>
              <a:buChar char="■"/>
              <a:defRPr/>
            </a:lvl3pPr>
            <a:lvl4pPr indent="685800" lvl="3" marL="0" marR="0" rtl="0" algn="l">
              <a:spcBef>
                <a:spcPts val="0"/>
              </a:spcBef>
              <a:buSzPts val="1400"/>
              <a:buChar char="●"/>
              <a:defRPr/>
            </a:lvl4pPr>
            <a:lvl5pPr indent="914400" lvl="4" marL="0" marR="0" rtl="0" algn="l">
              <a:spcBef>
                <a:spcPts val="0"/>
              </a:spcBef>
              <a:buSzPts val="1400"/>
              <a:buChar char="○"/>
              <a:defRPr/>
            </a:lvl5pPr>
            <a:lvl6pPr indent="1143000" lvl="5" marL="0" marR="0" rtl="0" algn="l">
              <a:spcBef>
                <a:spcPts val="0"/>
              </a:spcBef>
              <a:buSzPts val="1400"/>
              <a:buChar char="■"/>
              <a:defRPr/>
            </a:lvl6pPr>
            <a:lvl7pPr indent="1371600" lvl="6" marL="0" marR="0" rtl="0" algn="l">
              <a:spcBef>
                <a:spcPts val="0"/>
              </a:spcBef>
              <a:buSzPts val="1400"/>
              <a:buChar char="●"/>
              <a:defRPr/>
            </a:lvl7pPr>
            <a:lvl8pPr indent="1600200" lvl="7" marL="0" marR="0" rtl="0" algn="l">
              <a:spcBef>
                <a:spcPts val="0"/>
              </a:spcBef>
              <a:buSzPts val="1400"/>
              <a:buChar char="○"/>
              <a:defRPr/>
            </a:lvl8pPr>
            <a:lvl9pPr indent="1828800" lvl="8" marL="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0" name="Shape 8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4" name="Shape 9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jpg"/><Relationship Id="rId4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1" Type="http://schemas.openxmlformats.org/officeDocument/2006/relationships/image" Target="../media/image15.png"/><Relationship Id="rId10" Type="http://schemas.openxmlformats.org/officeDocument/2006/relationships/image" Target="../media/image17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25.jpg"/><Relationship Id="rId4" Type="http://schemas.openxmlformats.org/officeDocument/2006/relationships/image" Target="../media/image3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11" Type="http://schemas.openxmlformats.org/officeDocument/2006/relationships/image" Target="../media/image37.png"/><Relationship Id="rId10" Type="http://schemas.openxmlformats.org/officeDocument/2006/relationships/image" Target="../media/image34.png"/><Relationship Id="rId9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31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9.png"/><Relationship Id="rId3" Type="http://schemas.openxmlformats.org/officeDocument/2006/relationships/image" Target="../media/image42.jpg"/><Relationship Id="rId4" Type="http://schemas.openxmlformats.org/officeDocument/2006/relationships/image" Target="../media/image40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/>
            </a:lvl1pPr>
            <a:lvl2pPr lvl="1" rtl="0">
              <a:spcBef>
                <a:spcPts val="0"/>
              </a:spcBef>
              <a:buSzPts val="1400"/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SzPts val="1400"/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SzPts val="1400"/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SzPts val="1400"/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/>
            </a:lvl1pPr>
            <a:lvl2pPr lvl="1" rtl="0">
              <a:spcBef>
                <a:spcPts val="0"/>
              </a:spcBef>
              <a:buSzPts val="1400"/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SzPts val="1400"/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SzPts val="1400"/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SzPts val="1400"/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buSzPts val="1400"/>
              <a:buChar char="•"/>
              <a:defRPr/>
            </a:lvl6pPr>
            <a:lvl7pPr lvl="6" rtl="0">
              <a:spcBef>
                <a:spcPts val="0"/>
              </a:spcBef>
              <a:buSzPts val="1400"/>
              <a:buChar char="•"/>
              <a:defRPr/>
            </a:lvl7pPr>
            <a:lvl8pPr lvl="7" rtl="0">
              <a:spcBef>
                <a:spcPts val="0"/>
              </a:spcBef>
              <a:buSzPts val="1400"/>
              <a:buChar char="•"/>
              <a:defRPr/>
            </a:lvl8pPr>
            <a:lvl9pPr lvl="8" rtl="0"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39700" lvl="1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368300" lvl="2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596900" lvl="3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825500" lvl="4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054100" lvl="5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1282700" lvl="6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1511300" lvl="7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1739900" lvl="8" marL="0" marR="0" rtl="0" algn="l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buSzPts val="1400"/>
              <a:buChar char="‣"/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buSzPts val="1400"/>
              <a:buChar char="●"/>
              <a:defRPr/>
            </a:lvl1pPr>
            <a:lvl2pPr indent="-78740" lvl="1" marL="6604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●"/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○"/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buSzPts val="1400"/>
              <a:buChar char="●"/>
              <a:defRPr/>
            </a:lvl1pPr>
            <a:lvl2pPr indent="-78740" lvl="1" marL="6604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SzPts val="1400"/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5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Relationship Id="rId4" Type="http://schemas.openxmlformats.org/officeDocument/2006/relationships/image" Target="../media/image60.png"/><Relationship Id="rId5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Relationship Id="rId4" Type="http://schemas.openxmlformats.org/officeDocument/2006/relationships/image" Target="../media/image64.png"/><Relationship Id="rId5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1.png"/><Relationship Id="rId4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navan.name/roc/" TargetMode="External"/><Relationship Id="rId4" Type="http://schemas.openxmlformats.org/officeDocument/2006/relationships/image" Target="../media/image6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scikit-learn.org/stable/modules/classes.html#sklearn-metrics-metrics" TargetMode="External"/><Relationship Id="rId4" Type="http://schemas.openxmlformats.org/officeDocument/2006/relationships/image" Target="../media/image7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kaggle.com/c/titanic" TargetMode="External"/><Relationship Id="rId4" Type="http://schemas.openxmlformats.org/officeDocument/2006/relationships/image" Target="../media/image4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1574800"/>
            <a:ext cx="117348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(and welcome back!)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But, since most classification problems are binary (0 or 1) and 1 is greater than 0, does it make sense to apply the concept of regression to solve classification?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we contain those bounds?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Let’s review some approaches to make classification with regression feasible.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1" name="Shape 48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WORKING FROM THE END TO THE BEGINNING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One approach is predicting the probability that an observation belongs to a certain class.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assume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prior probability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 of a class is the class distribution.</a:t>
            </a:r>
          </a:p>
        </p:txBody>
      </p:sp>
      <p:sp>
        <p:nvSpPr>
          <p:cNvPr id="487" name="Shape 4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1:  PROBABILITY</a:t>
            </a:r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suppose we know that roughly 700 of 2200 people from the Titanic survived.  Without knowing anything about the passengers or crew, the probability of survival would be ~0.32 (32%).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700 / 2200 = ~0.32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a way to use a linear function to either increase or decrease the probability of an observation given the data about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ordinary least squares formula (intercept + slope | B0 + B1)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prior probability is most similar to which value in the ordinary least squares formula?</a:t>
            </a:r>
          </a:p>
        </p:txBody>
      </p:sp>
      <p:sp>
        <p:nvSpPr>
          <p:cNvPr id="502" name="Shape 50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03" name="Shape 50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04" name="Shape 50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05" name="Shape 50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Another advantage to OLS is that it allows for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generalized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 using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Link functions allows us to build a relationship between a linear function and the mean of a distribution.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now form a specific relationship between our linear predictors and the response variable.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classification, we need a distribution associated with categories:  given all events, what is the probability of a given event?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link function that best allows for this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function, which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 function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that visually looks like an 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it is defined as </a:t>
            </a:r>
          </a:p>
        </p:txBody>
      </p:sp>
      <p:pic>
        <p:nvPicPr>
          <p:cNvPr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2241550"/>
            <a:ext cx="6120276" cy="26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25" y="5151057"/>
            <a:ext cx="1933475" cy="6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is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inverse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natural log.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x increases, the results is closer to 1.  As x decreases, the result is closer to 0.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x = 0, the result is 0.5.</a:t>
            </a:r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262" y="4451350"/>
            <a:ext cx="6120276" cy="26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2:  LINK FUNCTIONS AND THE SIGMOID FUNCTION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x decides how to much to increase or decrease the value away from 0.5, x can be interpreted as something like a coefficient.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still need to change its form to make it more useful.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Build a Logistic regression classification model using the statsmodels library</a:t>
            </a:r>
          </a:p>
          <a:p>
            <a:pPr indent="-256540" lvl="0" marL="203200" marR="0" rtl="0" algn="l">
              <a:spcBef>
                <a:spcPts val="100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Describe a sigmoid function, odds, and the odds ratio as well as how they relate to logistic regression</a:t>
            </a:r>
          </a:p>
          <a:p>
            <a:pPr indent="-256540" lvl="0" marL="203200" marR="0" rtl="0" algn="l">
              <a:spcBef>
                <a:spcPts val="100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Evaluate a model using metrics such as classification accuracy/error, confusion matrix, ROC/AUC curves, and loss functions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544" name="Shape 54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the sigmoid function definition with values of x between -6 and 6 to plot it on a graph.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this by hand or write Python code to evaluate it.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e = 2.71.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 we get an the “S” shape we expect?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PLOTTING A SIGMOID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56" name="Shape 55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is the inverse of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act as our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for logistic regression.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Mathematically, the logit function is defined as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3" name="Shape 5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313" y="3114813"/>
            <a:ext cx="19335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75" y="4155750"/>
            <a:ext cx="3156250" cy="31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 within the natural log, p / (1-p) represents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Taking the natural log of odds generates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log odds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37" y="2725275"/>
            <a:ext cx="4205726" cy="42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function allows for values on the x axis between -∞ and ∞, but provides us probabilities between 0 and 1.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8" name="Shape 5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663" y="2760663"/>
            <a:ext cx="52482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84" name="Shape 5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Shape 58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Why is it important to take values between -∞ and ∞, but provide probabilities between 0 and 1?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remind us of?</a:t>
            </a:r>
          </a:p>
        </p:txBody>
      </p:sp>
      <p:sp>
        <p:nvSpPr>
          <p:cNvPr id="587" name="Shape 58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88" name="Shape 58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89" name="Shape 58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90" name="Shape 59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35000" y="1187975"/>
            <a:ext cx="11734800" cy="5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the logit value (log odds) of 0.2 (or odds of ~1.2:1):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0.2 = ln(p / (1-p) 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a mean probability of 0.5, the adjusted probability would be ~0.55.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/ (1 +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-0.2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calculate this in python, we could use the following.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numpy.exp(-0.2) 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/ (1 + math.e ** -0.2)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35000" y="1292775"/>
            <a:ext cx="11734800" cy="5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logit value represents the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the logistic function.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Few people think in log odds.</a:t>
            </a:r>
          </a:p>
          <a:p>
            <a:pPr indent="-256540" lvl="1" marL="6604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Fewer people would be able to understand the explanation in the real world...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 how do we communicate the results (after all, linear models are meant to be easy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yeah)?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 to odds (e^Bn), now everything similar to linear regression:</a:t>
            </a:r>
          </a:p>
          <a:p>
            <a:pPr indent="-256540" lvl="1" marL="6604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every unit increase in x, the odds of being a 1 vs. a 0 increases / decreases by odds - 1%. </a:t>
            </a:r>
          </a:p>
        </p:txBody>
      </p:sp>
      <p:sp>
        <p:nvSpPr>
          <p:cNvPr id="602" name="Shape 6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these coefficients, we get our overall probability:  the logistic regression draws a linear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decision line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divides the classes.</a:t>
            </a: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FIX 3:  ODDS AND LOG-ODDS</a:t>
            </a:r>
          </a:p>
        </p:txBody>
      </p:sp>
      <p:pic>
        <p:nvPicPr>
          <p:cNvPr id="609" name="Shape 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425" y="2617788"/>
            <a:ext cx="56959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426" name="Shape 426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35000" y="1208625"/>
            <a:ext cx="11734800" cy="5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Steps to logistic regression glory: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AutoNum type="arabicPeriod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Fit a logit (log odds) function to the data using iterative method (eg. gradient descent) to minimise error.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AutoNum type="arabicPeriod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 log odds (l0) to odds ratio (or)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 = 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AutoNum type="arabicPeriod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 or to probability (p)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p = or / (1 + or)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+ 3 together: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 =  1/(1 + e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-lo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								  And we decide:</a:t>
            </a:r>
          </a:p>
          <a:p>
            <a:pPr indent="0" lvl="0" marL="502920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0.5 = 1, else 0.</a:t>
            </a:r>
          </a:p>
        </p:txBody>
      </p:sp>
      <p:sp>
        <p:nvSpPr>
          <p:cNvPr id="615" name="Shape 6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Eh?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621" name="Shape 62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WAGER THOSE ODDS!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Shape 6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Given the odds below for some football games, use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logit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and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sigmoid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function to solve for the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probability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that the “better” team would win.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Stanford : Iowa, 5:1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Alabama : Michigan State, 20:1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Clemson : Oklahoma, 1.1:1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Houston : Florida State, 1.8:1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Ohio State : Notre Dame, 1.6:1</a:t>
            </a:r>
          </a:p>
        </p:txBody>
      </p:sp>
      <p:sp>
        <p:nvSpPr>
          <p:cNvPr id="629" name="Shape 62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  <p:sp>
        <p:nvSpPr>
          <p:cNvPr id="630" name="Shape 63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31" name="Shape 631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32" name="Shape 63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3" name="Shape 633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2961475" y="2224350"/>
            <a:ext cx="9804000" cy="30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logit_func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(odds):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(odds) and returns back the log odds (logit)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sigmoid_func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(logit):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uses a float (logit) and returns back the probability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641" name="Shape 641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STARTER CODE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3" name="Shape 643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WAGER THOSE ODDS!</a:t>
            </a:r>
          </a:p>
        </p:txBody>
      </p:sp>
      <p:sp>
        <p:nvSpPr>
          <p:cNvPr id="644" name="Shape 64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45" name="Shape 64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desired probabilities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 IMPLEMENTATION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2961475" y="2224348"/>
            <a:ext cx="7559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data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collegeadmissions.csv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estimator in sklearn to predict the target variable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admit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bias, or prior probability, of the dataset?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simple model with one feature and explore the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coef_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value.  Does this represent the odds or logit (log odds)?</a:t>
            </a: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more complicated model using multiple features.  Interpreting the odds, which features have the most impact on admission rate?  Which features have the least?</a:t>
            </a:r>
          </a:p>
          <a:p>
            <a:pPr indent="-342900" lvl="0" marL="457200" marR="0" rtl="0" algn="l">
              <a:spcBef>
                <a:spcPts val="0"/>
              </a:spcBef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is the accuracy of your model?</a:t>
            </a:r>
          </a:p>
        </p:txBody>
      </p:sp>
      <p:pic>
        <p:nvPicPr>
          <p:cNvPr id="657" name="Shape 6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3052753" y="5792350"/>
            <a:ext cx="5982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60" name="Shape 66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61" name="Shape 661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662" name="Shape 66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3" name="Shape 663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LOGISTIC REGRESSION IMPLEMENTATION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69" name="Shape 66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is only one of several metrics used when solving a classification problem.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= total predicted correct / total observations in dataset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Accuracy alone doesn’t always give us a full picture.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know a model is 75% accurate, it doesn’t provide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any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insight into why the 25% was wrong.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Was it wrong across all labels?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Did it just guess one class label for all predictions?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important to look at other metrics to fully understand the problem.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split up the accuracy of each label by using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true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false positive rate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label, we can put it into the category of a true positive, false positive, true negative, or false negative.</a:t>
            </a:r>
          </a:p>
        </p:txBody>
      </p:sp>
      <p:sp>
        <p:nvSpPr>
          <p:cNvPr id="687" name="Shape 6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910700"/>
            <a:ext cx="5145300" cy="32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Implement a linear model (LinearRegression) with sklearn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 what a coefficient is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metrics such as accuracy and misclassification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the differences between L1 and L2 regularization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True Positive Rate (TPR) asks, “Out of all of the target class labels, how many were accurately predicted to belong to that class?”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correctly identify patients with cancer?</a:t>
            </a:r>
          </a:p>
        </p:txBody>
      </p:sp>
      <p:sp>
        <p:nvSpPr>
          <p:cNvPr id="694" name="Shape 6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695" name="Shape 6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988" y="3962513"/>
            <a:ext cx="57245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988" y="3979863"/>
            <a:ext cx="58388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675" y="3962525"/>
            <a:ext cx="4488042" cy="3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False Positive Rate (FPR) asks, “Out of all items not belonging to a class label, how many were predicted as belonging to that target class label?”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given a medical exam that tests for cancer, how often does it trigger a “false alarm” by incorrectly saying a patient has cancer?</a:t>
            </a:r>
          </a:p>
        </p:txBody>
      </p:sp>
      <p:sp>
        <p:nvSpPr>
          <p:cNvPr id="703" name="Shape 7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04" name="Shape 7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25" y="4013200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Shape 7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175" y="3984625"/>
            <a:ext cx="588645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Shape 7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325" y="3987800"/>
            <a:ext cx="4115018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also be inverted.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patients without cancer?</a:t>
            </a:r>
          </a:p>
        </p:txBody>
      </p:sp>
      <p:sp>
        <p:nvSpPr>
          <p:cNvPr id="712" name="Shape 7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13" name="Shape 7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63" y="3484563"/>
            <a:ext cx="57054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Shape 7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263" y="3403600"/>
            <a:ext cx="52482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Shape 7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275" y="3479800"/>
            <a:ext cx="4115018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often does a test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incorrectly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identify patient as cancer-free?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22" name="Shape 7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88" y="2874963"/>
            <a:ext cx="53816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Shape 7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875" y="2874975"/>
            <a:ext cx="4115018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true positive and false positive rates gives us a much clearer pictures of where predictions begin to fall apart.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allows us to adjust our models accordingly.</a:t>
            </a:r>
          </a:p>
        </p:txBody>
      </p:sp>
      <p:sp>
        <p:nvSpPr>
          <p:cNvPr id="729" name="Shape 7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good classifier would have a true positive rate approaching 1 and a false positive rate approaching 0.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smoking problem, this model would accurately predict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smokers as smokers and not accidentally predict any of the nonsmokers as smokers.</a:t>
            </a:r>
          </a:p>
        </p:txBody>
      </p:sp>
      <p:sp>
        <p:nvSpPr>
          <p:cNvPr id="735" name="Shape 7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vary the classification threshold for our model to get different predictions.  But how do we know if a model is better overall than other model?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compare the FPR and TPR of the models, but it can often be difficult to optimize two numbers at once.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Logically, we like a single number for optimization.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Can you think of any ways to combine our two metrics?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where the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Receiver Operation Characteristic (ROC) curve comes in handy.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curve is created by plotting the true positive rate against the false positive rate at various model threshold settings.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Area Under the Curve (AUC) summarizes the impact of TPR and FPR in one single value.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7" name="Shape 7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can be a variety of points on an ROC curve.</a:t>
            </a:r>
          </a:p>
        </p:txBody>
      </p:sp>
      <p:sp>
        <p:nvSpPr>
          <p:cNvPr id="753" name="Shape 7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54" name="Shape 7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421" y="2287950"/>
            <a:ext cx="5009957" cy="50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begin by plotting an individual TPR/FPR pair for one threshold.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1.png" id="761" name="Shape 7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438" name="Shape 43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2.png" id="768" name="Shape 7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continue adding pairs for different thresholds</a:t>
            </a:r>
          </a:p>
        </p:txBody>
      </p:sp>
      <p:sp>
        <p:nvSpPr>
          <p:cNvPr id="774" name="Shape 7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3.png" id="775" name="Shape 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Finally, we create a full curve that is described by TPR and FPR.</a:t>
            </a:r>
          </a:p>
        </p:txBody>
      </p:sp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82" name="Shape 7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this curve, we can find the Area Under the Curve (AUC).</a:t>
            </a:r>
          </a:p>
        </p:txBody>
      </p:sp>
      <p:sp>
        <p:nvSpPr>
          <p:cNvPr id="788" name="Shape 7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descr="5.png" id="789" name="Shape 7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363" y="2256200"/>
            <a:ext cx="6686074" cy="50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interactive visualization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can help practice visualizing ROC curves.</a:t>
            </a:r>
          </a:p>
        </p:txBody>
      </p:sp>
      <p:sp>
        <p:nvSpPr>
          <p:cNvPr id="795" name="Shape 7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796" name="Shape 7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388" y="2321624"/>
            <a:ext cx="4384025" cy="48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1 (all positives are marked positive) and FPR of 0 (all negatives are not marked positive), we’d have an AUC of 1.  This means everything was accurately predicted.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TPR of 0 (all positives are not marked positive) and an FPR of 1 (all negatives are marked positive), we’d have an AUC of 0.  This means nothing was predicted accurately.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AUC of 0.5 would suggest randomness (somewhat) and is an excellent benchmark to use for comparing predictions (i.e. is my AUC above 0.5?).</a:t>
            </a:r>
          </a:p>
        </p:txBody>
      </p:sp>
      <p:sp>
        <p:nvSpPr>
          <p:cNvPr id="802" name="Shape 8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other common metrics that are similar to TPR and FPR.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has all of the metrics located on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one convenient page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08" name="Shape 8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ADVANCED CLASSIFICATION METRICS</a:t>
            </a:r>
          </a:p>
        </p:txBody>
      </p:sp>
      <p:pic>
        <p:nvPicPr>
          <p:cNvPr id="809" name="Shape 8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50" y="2336800"/>
            <a:ext cx="8648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815" name="Shape 81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METRIC SHOULD I USE?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Shape 8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Shape 82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961475" y="2224350"/>
            <a:ext cx="93984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While AUC seems like a “golden standard”, it could be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further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improved depending upon your problem.  There will be instances where error in positive or negative matches will be very important. 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each of the following examples: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rite a confusion matrix: true positive, false positive, true negative, false negative. Then decide what each square represents for that specific example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benefit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true positive and true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efine the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 false positive and false negative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etermine at what point does the cost of a failure outweigh the benefit of a success? This would help you decide how to optimize TPR, FPR, and AUC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23" name="Shape 823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24" name="Shape 82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5" name="Shape 825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26" name="Shape 826"/>
          <p:cNvSpPr/>
          <p:nvPr/>
        </p:nvSpPr>
        <p:spPr>
          <a:xfrm>
            <a:off x="3052753" y="5792350"/>
            <a:ext cx="5982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</p:txBody>
      </p:sp>
      <p:sp>
        <p:nvSpPr>
          <p:cNvPr id="827" name="Shape 82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Shape 8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Shape 83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4" name="Shape 834"/>
          <p:cNvSpPr/>
          <p:nvPr/>
        </p:nvSpPr>
        <p:spPr>
          <a:xfrm>
            <a:off x="2961475" y="2224350"/>
            <a:ext cx="93984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Examples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test is developed for determining if a patient has cancer or not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newspaper company is targeting a marketing campaign for "at risk" users that may stop paying for the product soon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 build a spam classifier for your email system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35" name="Shape 835"/>
          <p:cNvSpPr/>
          <p:nvPr/>
        </p:nvSpPr>
        <p:spPr>
          <a:xfrm>
            <a:off x="2989800" y="1776150"/>
            <a:ext cx="895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836" name="Shape 83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7" name="Shape 837"/>
          <p:cNvSpPr/>
          <p:nvPr/>
        </p:nvSpPr>
        <p:spPr>
          <a:xfrm>
            <a:off x="635000" y="736600"/>
            <a:ext cx="1172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WHICH METRIC SHOULD I USE?</a:t>
            </a:r>
          </a:p>
        </p:txBody>
      </p:sp>
      <p:sp>
        <p:nvSpPr>
          <p:cNvPr id="838" name="Shape 838"/>
          <p:cNvSpPr/>
          <p:nvPr/>
        </p:nvSpPr>
        <p:spPr>
          <a:xfrm>
            <a:off x="3052753" y="5792350"/>
            <a:ext cx="5982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Answers for each example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LOGISTIC REGRESSION</a:t>
            </a: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961475" y="2224346"/>
            <a:ext cx="91746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Read through the following questions and brainstorm answers for each:</a:t>
            </a:r>
          </a:p>
          <a:p>
            <a:pPr indent="-69850" lvl="0" marL="0" rtl="0">
              <a:spcBef>
                <a:spcPts val="0"/>
              </a:spcBef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the main differences between linear and KNN models? What is different about how they approach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solving the problem? 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what is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about OLS compared to what's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interpretable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KNN?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would be the advantage of using a linear model like OLS to solve a classification problem, compared to KNN?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are some challenges for using OLS to solve a classification problem (say, if the values were either 1 or 0)?</a:t>
            </a:r>
          </a:p>
        </p:txBody>
      </p:sp>
      <p:sp>
        <p:nvSpPr>
          <p:cNvPr id="447" name="Shape 447"/>
          <p:cNvSpPr/>
          <p:nvPr/>
        </p:nvSpPr>
        <p:spPr>
          <a:xfrm>
            <a:off x="3052744" y="63257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48" name="Shape 448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50" name="Shape 4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845" name="Shape 8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EVALUATING LOGISTIC REGRESSION WITH ALTERNATIVE METRICS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/>
          <p:nvPr/>
        </p:nvSpPr>
        <p:spPr>
          <a:xfrm>
            <a:off x="2961475" y="2224348"/>
            <a:ext cx="7559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Kaggle’s common online exercise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is exploring survival data from the Titanic.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a few minutes determining which data would be most important to use in the prediction problem. You may need to create new features based on the data available. Consider using a feature selection aide in sklearn. For a worst case scenario, identify one or two strong features that would be useful to include in this model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51" name="Shape 8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Shape 85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3052749" y="5792350"/>
            <a:ext cx="919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54" name="Shape 85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55" name="Shape 855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57" name="Shape 857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/>
        </p:nvSpPr>
        <p:spPr>
          <a:xfrm>
            <a:off x="2961475" y="2224348"/>
            <a:ext cx="75594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pend 1-2 minutes considering which </a:t>
            </a:r>
            <a:r>
              <a:rPr i="1"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makes the most sense to optimize. Accuracy? FPR or TPR? AUC? Given the business problem of understanding survival rate aboard the Titanic, why should you use this metric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uild a tuned Logistic model. Be prepared to explain your design (including regularization), metric, and feature set in predicting survival using any tools necessary (such as a fit chart). Use the starter code to get you going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pic>
        <p:nvPicPr>
          <p:cNvPr id="863" name="Shape 8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Shape 8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3052749" y="5792350"/>
            <a:ext cx="919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 and a Logistic model on the Titanic data</a:t>
            </a:r>
          </a:p>
        </p:txBody>
      </p:sp>
      <p:sp>
        <p:nvSpPr>
          <p:cNvPr id="866" name="Shape 86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67" name="Shape 867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(35 minutes)</a:t>
            </a:r>
          </a:p>
        </p:txBody>
      </p:sp>
      <p:cxnSp>
        <p:nvCxnSpPr>
          <p:cNvPr id="868" name="Shape 86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9" name="Shape 869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EVALUATING LOGISTIC REGRESSION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75" name="Shape 87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>
            <p:ph idx="1" type="body"/>
          </p:nvPr>
        </p:nvSpPr>
        <p:spPr>
          <a:xfrm>
            <a:off x="635000" y="1301275"/>
            <a:ext cx="122027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What’s the link function used in logistic regression?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kind of machine learning problems does logistic regression address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 the </a:t>
            </a:r>
            <a:r>
              <a:rPr i="1"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coefficients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logistic regression represent? How does the interpretation differ from ordinary least squares? How is it similar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35000" y="1301275"/>
            <a:ext cx="122027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ow does True Positive Rate and False Positive Rate help explain accuracy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would an AUC of 0.5 represent for a model? What about an AUC of 0.9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 might one classification metric be more important to tune than another? Give an example of a business problem or project where this would be the case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887" name="Shape 8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 QUESTIONS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93" name="Shape 89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99" name="Shape 89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Unit Project 2: Next lesson (Wednesday @ 23:59….) 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06" name="Shape 90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912" name="Shape 91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913" name="Shape 913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-256540" lvl="0" marL="203200" rtl="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</a:p>
          <a:p>
            <a:pPr indent="0" lvl="0" mar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56" name="Shape 456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919" name="Shape 91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20" name="Shape 92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21" name="Shape 921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27" name="Shape 92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28" name="Shape 92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29" name="Shape 929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30" name="Shape 930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936" name="Shape 93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937" name="Shape 93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938" name="Shape 93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39" name="Shape 939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940" name="Shape 940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941" name="Shape 9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LOGISTIC REGRESSION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Logistic regression is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linear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approach to solving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classification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problem.</a:t>
            </a:r>
          </a:p>
          <a:p>
            <a:pPr indent="-256540" lvl="1" marL="6604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decision boundary between classes is linear (eg. a line in 2d’s)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is, we can use a linear model, similar to Linear regression, in order to solve if an item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belongs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does not belong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a class label.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CHALLENGE! LINEAR REGRESSION RESULTS FOR CLASSIFICATION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Regression results can have a value range from -∞ to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∞.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is used when predicted values (i.e. class labels) are not greater than or less than each other.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37" y="3633225"/>
            <a:ext cx="9159925" cy="32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