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rgbClr val="375A7D"/>
          </a:solidFill>
        </a:fill>
      </a:tcStyle>
    </a:wholeTbl>
    <a:band2H>
      <a:tcTxStyle b="def" i="def"/>
      <a:tcStyle>
        <a:tcBdr/>
        <a:fill>
          <a:solidFill>
            <a:srgbClr val="3B749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53D5FD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53D5FD"/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53D5FD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450000"/>
              <a:satOff val="-18071"/>
              <a:lumOff val="-1460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A0A0A">
              <a:alpha val="92000"/>
            </a:srgbClr>
          </a:solidFill>
        </a:fill>
      </a:tcStyle>
    </a:band2H>
    <a:firstCol>
      <a:tcTxStyle b="off" i="off">
        <a:font>
          <a:latin typeface="Avenir Medium"/>
          <a:ea typeface="Avenir Medium"/>
          <a:cs typeface="Avenir Medium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635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635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Medium"/>
          <a:ea typeface="Avenir Medium"/>
          <a:cs typeface="Avenir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635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EDFF">
              <a:alpha val="24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2">
                  <a:satOff val="-5186"/>
                  <a:lumOff val="-28409"/>
                </a:schemeClr>
              </a:solidFill>
              <a:prstDash val="solid"/>
              <a:miter lim="400000"/>
            </a:ln>
          </a:insideV>
        </a:tcBdr>
        <a:fill>
          <a:solidFill>
            <a:schemeClr val="accent2">
              <a:satOff val="-5186"/>
              <a:lumOff val="-12389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919C">
                  <a:alpha val="79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satOff val="-5186"/>
              <a:lumOff val="-2840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4F4F4F"/>
              </a:solidFill>
              <a:custDash>
                <a:ds d="1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D6D6D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080">
              <a:alpha val="3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41B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26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4F4F"/>
              </a:solidFill>
              <a:prstDash val="solid"/>
              <a:miter lim="400000"/>
            </a:ln>
          </a:top>
          <a:bottom>
            <a:ln w="12700" cap="flat">
              <a:solidFill>
                <a:srgbClr val="4F4F4F"/>
              </a:solidFill>
              <a:prstDash val="solid"/>
              <a:miter lim="400000"/>
            </a:ln>
          </a:bottom>
          <a:insideH>
            <a:ln w="12700" cap="flat">
              <a:solidFill>
                <a:srgbClr val="4F4F4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797979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chemeClr val="accent2">
            <a:satOff val="44164"/>
            <a:lumOff val="14231"/>
          </a:schemeClr>
        </a:fontRef>
        <a:schemeClr val="accent2">
          <a:satOff val="44164"/>
          <a:lumOff val="14231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79797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sz="half" idx="13"/>
          </p:nvPr>
        </p:nvSpPr>
        <p:spPr>
          <a:xfrm>
            <a:off x="6502400" y="4879052"/>
            <a:ext cx="6502400" cy="48768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143918632_1620x1622.jpeg"/>
          <p:cNvSpPr/>
          <p:nvPr>
            <p:ph type="pic" sz="half" idx="14"/>
          </p:nvPr>
        </p:nvSpPr>
        <p:spPr>
          <a:xfrm>
            <a:off x="6502400" y="0"/>
            <a:ext cx="6502400" cy="4876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idx="15"/>
          </p:nvPr>
        </p:nvSpPr>
        <p:spPr>
          <a:xfrm>
            <a:off x="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–Johnny Appleseed"/>
          <p:cNvSpPr txBox="1"/>
          <p:nvPr>
            <p:ph type="body" sz="quarter" idx="13"/>
          </p:nvPr>
        </p:nvSpPr>
        <p:spPr>
          <a:xfrm>
            <a:off x="1270000" y="29591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“Type a quote here.”"/>
          <p:cNvSpPr txBox="1"/>
          <p:nvPr>
            <p:ph type="body" sz="quarter" idx="14"/>
          </p:nvPr>
        </p:nvSpPr>
        <p:spPr>
          <a:xfrm>
            <a:off x="1270000" y="1346200"/>
            <a:ext cx="10464800" cy="723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4" name="Image"/>
          <p:cNvSpPr/>
          <p:nvPr>
            <p:ph type="pic" idx="15"/>
          </p:nvPr>
        </p:nvSpPr>
        <p:spPr>
          <a:xfrm>
            <a:off x="-19050" y="3613150"/>
            <a:ext cx="13004800" cy="613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"/>
          <p:cNvSpPr/>
          <p:nvPr>
            <p:ph type="pic" idx="13"/>
          </p:nvPr>
        </p:nvSpPr>
        <p:spPr>
          <a:xfrm>
            <a:off x="0" y="2717800"/>
            <a:ext cx="13004800" cy="7035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660400" y="1003300"/>
            <a:ext cx="11684000" cy="1460500"/>
          </a:xfrm>
          <a:prstGeom prst="rect">
            <a:avLst/>
          </a:prstGeom>
        </p:spPr>
        <p:txBody>
          <a:bodyPr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660400" y="508000"/>
            <a:ext cx="11684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660400" y="3759200"/>
            <a:ext cx="11684000" cy="2222500"/>
          </a:xfrm>
          <a:prstGeom prst="rect">
            <a:avLst/>
          </a:prstGeom>
        </p:spPr>
        <p:txBody>
          <a:bodyPr anchor="ctr"/>
          <a:lstStyle>
            <a:lvl1pPr>
              <a:defRPr spc="992" sz="62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Image"/>
          <p:cNvSpPr/>
          <p:nvPr>
            <p:ph type="pic" idx="13"/>
          </p:nvPr>
        </p:nvSpPr>
        <p:spPr>
          <a:xfrm>
            <a:off x="6496050" y="635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546100" y="4305300"/>
            <a:ext cx="5410200" cy="2984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546100" y="3429000"/>
            <a:ext cx="5410200" cy="889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0">
              <a:spcBef>
                <a:spcPts val="0"/>
              </a:spcBef>
              <a:buClrTx/>
              <a:buSzTx/>
              <a:buNone/>
              <a:defRPr cap="all" spc="384" sz="2400">
                <a:solidFill>
                  <a:schemeClr val="accent2">
                    <a:satOff val="44164"/>
                    <a:lumOff val="14231"/>
                  </a:schemeClr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660400" y="609600"/>
            <a:ext cx="5080000" cy="1854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660400" y="2819400"/>
            <a:ext cx="5080000" cy="60579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3200"/>
              </a:spcBef>
              <a:defRPr sz="3000"/>
            </a:lvl1pPr>
            <a:lvl2pPr marL="787400" indent="-393700">
              <a:spcBef>
                <a:spcPts val="3200"/>
              </a:spcBef>
              <a:defRPr sz="3000"/>
            </a:lvl2pPr>
            <a:lvl3pPr marL="1181100" indent="-393700">
              <a:spcBef>
                <a:spcPts val="3200"/>
              </a:spcBef>
              <a:defRPr sz="3000"/>
            </a:lvl3pPr>
            <a:lvl4pPr marL="1574800" indent="-393700">
              <a:spcBef>
                <a:spcPts val="3200"/>
              </a:spcBef>
              <a:defRPr sz="3000"/>
            </a:lvl4pPr>
            <a:lvl5pPr marL="1968500" indent="-393700">
              <a:spcBef>
                <a:spcPts val="320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660400" y="1511300"/>
            <a:ext cx="11684000" cy="6718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60400" y="609600"/>
            <a:ext cx="116840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0400" y="2019300"/>
            <a:ext cx="11684000" cy="671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897" y="9258299"/>
            <a:ext cx="352045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720" strike="noStrike" sz="45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titleStyle>
    <p:bodyStyle>
      <a:lvl1pPr marL="4699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1pPr>
      <a:lvl2pPr marL="9398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2pPr>
      <a:lvl3pPr marL="14097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3pPr>
      <a:lvl4pPr marL="18796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4pPr>
      <a:lvl5pPr marL="23495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5pPr>
      <a:lvl6pPr marL="28194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6pPr>
      <a:lvl7pPr marL="32893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7pPr>
      <a:lvl8pPr marL="37592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8pPr>
      <a:lvl9pPr marL="4229100" marR="0" indent="-469900" algn="l" defTabSz="584200" latinLnBrk="0">
        <a:lnSpc>
          <a:spcPct val="100000"/>
        </a:lnSpc>
        <a:spcBef>
          <a:spcPts val="4200"/>
        </a:spcBef>
        <a:spcAft>
          <a:spcPts val="0"/>
        </a:spcAft>
        <a:buClr>
          <a:srgbClr val="646464"/>
        </a:buClr>
        <a:buSzPct val="90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Lightning presentation: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508254">
              <a:defRPr spc="863" sz="5394"/>
            </a:pPr>
            <a:r>
              <a:t>Lightning presentation: </a:t>
            </a:r>
          </a:p>
          <a:p>
            <a:pPr defTabSz="508254">
              <a:defRPr spc="863" sz="5394"/>
            </a:pPr>
            <a:r>
              <a:t>dean wan</a:t>
            </a:r>
          </a:p>
        </p:txBody>
      </p:sp>
      <p:sp>
        <p:nvSpPr>
          <p:cNvPr id="140" name="GA Data Science Course - 2018 Part tim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 Data Science Course - 2018 Part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relegation.jpg" descr="relegation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6617" r="0" b="661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3" name="Beating the dro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Beating the drop</a:t>
            </a:r>
          </a:p>
        </p:txBody>
      </p:sp>
      <p:sp>
        <p:nvSpPr>
          <p:cNvPr id="144" name="Project: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pc="372" sz="2328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pPr/>
            <a:r>
              <a:t>Project: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eating the drop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6570">
              <a:defRPr spc="612" sz="3825">
                <a:solidFill>
                  <a:schemeClr val="accent2">
                    <a:satOff val="44164"/>
                    <a:lumOff val="14231"/>
                  </a:schemeClr>
                </a:solidFill>
              </a:defRPr>
            </a:pPr>
            <a:r>
              <a:t>Beating the drop:</a:t>
            </a:r>
          </a:p>
          <a:p>
            <a:pPr defTabSz="496570">
              <a:defRPr spc="612" sz="3825"/>
            </a:pPr>
            <a:r>
              <a:t>Context</a:t>
            </a:r>
          </a:p>
        </p:txBody>
      </p:sp>
      <p:sp>
        <p:nvSpPr>
          <p:cNvPr id="147" name="The Dream: English Premier League Armchair Manag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The Dream:</a:t>
            </a:r>
            <a:r>
              <a:t> English Premier League Armchair Manager</a:t>
            </a:r>
          </a:p>
          <a:p>
            <a:pPr/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The Nightmare:</a:t>
            </a:r>
            <a:r>
              <a:t> Relegation - aka “the drop”</a:t>
            </a:r>
          </a:p>
          <a:p>
            <a:pPr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The Reality: </a:t>
            </a:r>
            <a:r>
              <a:rPr>
                <a:latin typeface="+mn-lt"/>
                <a:ea typeface="+mn-ea"/>
                <a:cs typeface="+mn-cs"/>
                <a:sym typeface="Avenir Light"/>
              </a:rPr>
              <a:t>You are poor and your players are awful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eating the drop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6570">
              <a:defRPr spc="612" sz="3825">
                <a:solidFill>
                  <a:schemeClr val="accent2">
                    <a:satOff val="44164"/>
                    <a:lumOff val="14231"/>
                  </a:schemeClr>
                </a:solidFill>
              </a:defRPr>
            </a:pPr>
            <a:r>
              <a:t>Beating the drop:</a:t>
            </a:r>
          </a:p>
          <a:p>
            <a:pPr defTabSz="496570">
              <a:defRPr spc="612" sz="3825"/>
            </a:pPr>
            <a:r>
              <a:t>Key requirements</a:t>
            </a:r>
          </a:p>
        </p:txBody>
      </p:sp>
      <p:sp>
        <p:nvSpPr>
          <p:cNvPr id="150" name="The 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72516">
              <a:spcBef>
                <a:spcPts val="4100"/>
              </a:spcBef>
              <a:buClrTx/>
              <a:buSzTx/>
              <a:buNone/>
              <a:defRPr sz="3528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The Problem: </a:t>
            </a:r>
          </a:p>
          <a:p>
            <a:pPr marL="460502" indent="-460502" defTabSz="572516">
              <a:spcBef>
                <a:spcPts val="4100"/>
              </a:spcBef>
              <a:defRPr sz="3528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>
                <a:latin typeface="+mn-lt"/>
                <a:ea typeface="+mn-ea"/>
                <a:cs typeface="+mn-cs"/>
                <a:sym typeface="Avenir Light"/>
              </a:rPr>
              <a:t>Build a first XI EPL squad that will achieve 40 league points across a 38 game season, on the lowest possible budget. </a:t>
            </a:r>
            <a:endParaRPr>
              <a:latin typeface="+mn-lt"/>
              <a:ea typeface="+mn-ea"/>
              <a:cs typeface="+mn-cs"/>
              <a:sym typeface="Avenir Light"/>
            </a:endParaRPr>
          </a:p>
          <a:p>
            <a:pPr marL="460502" indent="-460502" defTabSz="572516">
              <a:spcBef>
                <a:spcPts val="4100"/>
              </a:spcBef>
              <a:defRPr sz="3528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>
                <a:latin typeface="+mn-lt"/>
                <a:ea typeface="+mn-ea"/>
                <a:cs typeface="+mn-cs"/>
                <a:sym typeface="Avenir Light"/>
              </a:rPr>
              <a:t>I will examine the key player attributes and ratings that correlate with league points across forwards, midfielders and defenders and create a team that achieves 40 points using the minimum possible transfer fees.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Beating the drop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6570">
              <a:defRPr spc="612" sz="3825">
                <a:solidFill>
                  <a:schemeClr val="accent2">
                    <a:satOff val="44164"/>
                    <a:lumOff val="14231"/>
                  </a:schemeClr>
                </a:solidFill>
              </a:defRPr>
            </a:pPr>
            <a:r>
              <a:t>Beating the drop:</a:t>
            </a:r>
          </a:p>
          <a:p>
            <a:pPr defTabSz="496570">
              <a:defRPr spc="612" sz="3825"/>
            </a:pPr>
            <a:r>
              <a:t>Key requirements</a:t>
            </a:r>
          </a:p>
        </p:txBody>
      </p:sp>
      <p:sp>
        <p:nvSpPr>
          <p:cNvPr id="153" name="The Data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The Data: </a:t>
            </a:r>
          </a:p>
          <a:p>
            <a:pPr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>
                <a:latin typeface="+mn-lt"/>
                <a:ea typeface="+mn-ea"/>
                <a:cs typeface="+mn-cs"/>
                <a:sym typeface="Avenir Light"/>
              </a:rPr>
              <a:t>Player ratings and attributes from video games (FIFA 18).</a:t>
            </a:r>
            <a:endParaRPr>
              <a:latin typeface="+mn-lt"/>
              <a:ea typeface="+mn-ea"/>
              <a:cs typeface="+mn-cs"/>
              <a:sym typeface="Avenir Light"/>
            </a:endParaRPr>
          </a:p>
          <a:p>
            <a:pPr lvl="1"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>
                <a:latin typeface="+mn-lt"/>
                <a:ea typeface="+mn-ea"/>
                <a:cs typeface="+mn-cs"/>
                <a:sym typeface="Avenir Light"/>
              </a:rPr>
              <a:t>~5.7k individual players, with 77 different ratings and 91 attributes each (after cleaning &amp; dropping).</a:t>
            </a:r>
            <a:endParaRPr>
              <a:latin typeface="+mn-lt"/>
              <a:ea typeface="+mn-ea"/>
              <a:cs typeface="+mn-cs"/>
              <a:sym typeface="Avenir Light"/>
            </a:endParaRPr>
          </a:p>
          <a:p>
            <a:pPr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>
                <a:latin typeface="+mn-lt"/>
                <a:ea typeface="+mn-ea"/>
                <a:cs typeface="+mn-cs"/>
                <a:sym typeface="Avenir Light"/>
              </a:rPr>
              <a:t>League data from the official English Premier League website.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eating the drop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6570">
              <a:defRPr spc="612" sz="3825">
                <a:solidFill>
                  <a:schemeClr val="accent2">
                    <a:satOff val="44164"/>
                    <a:lumOff val="14231"/>
                  </a:schemeClr>
                </a:solidFill>
              </a:defRPr>
            </a:pPr>
            <a:r>
              <a:t>Beating the drop:</a:t>
            </a:r>
          </a:p>
          <a:p>
            <a:pPr defTabSz="496570">
              <a:defRPr spc="612" sz="3825"/>
            </a:pPr>
            <a:r>
              <a:t>Key requirements</a:t>
            </a:r>
          </a:p>
        </p:txBody>
      </p:sp>
      <p:sp>
        <p:nvSpPr>
          <p:cNvPr id="156" name="The Hypothesi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The Hypothesis: </a:t>
            </a:r>
          </a:p>
          <a:p>
            <a:pPr>
              <a:buClrTx/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>
                <a:latin typeface="+mn-lt"/>
                <a:ea typeface="+mn-ea"/>
                <a:cs typeface="+mn-cs"/>
                <a:sym typeface="Avenir Light"/>
              </a:rPr>
              <a:t>40 league points (historical safety point) can be achieved by spending a maximum of €12m in transfer fees.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eating the drop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6570">
              <a:defRPr spc="612" sz="3825">
                <a:solidFill>
                  <a:schemeClr val="accent2">
                    <a:satOff val="44164"/>
                    <a:lumOff val="14231"/>
                  </a:schemeClr>
                </a:solidFill>
              </a:defRPr>
            </a:pPr>
            <a:r>
              <a:t>Beating the drop:</a:t>
            </a:r>
          </a:p>
          <a:p>
            <a:pPr defTabSz="496570">
              <a:defRPr spc="612" sz="3825"/>
            </a:pPr>
            <a:r>
              <a:t>Key Assumptions and data</a:t>
            </a:r>
          </a:p>
        </p:txBody>
      </p:sp>
      <p:sp>
        <p:nvSpPr>
          <p:cNvPr id="159" name="11 Players are required, with a combination of defenders, midfielders and forward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6521" indent="-366521" defTabSz="455675">
              <a:spcBef>
                <a:spcPts val="3200"/>
              </a:spcBef>
              <a:defRPr sz="2807"/>
            </a:pPr>
            <a:r>
              <a:t>11 Players are required, with a combination of defenders, midfielders and forwards.</a:t>
            </a:r>
          </a:p>
          <a:p>
            <a:pPr marL="366521" indent="-366521" defTabSz="455675">
              <a:spcBef>
                <a:spcPts val="3200"/>
              </a:spcBef>
              <a:defRPr sz="2807"/>
            </a:pPr>
            <a:r>
              <a:t>A minimum of 3 defenders and 2 midfielders are required in the first XI. </a:t>
            </a:r>
          </a:p>
          <a:p>
            <a:pPr marL="366521" indent="-366521" defTabSz="455675">
              <a:spcBef>
                <a:spcPts val="3200"/>
              </a:spcBef>
              <a:defRPr sz="2807"/>
            </a:pPr>
            <a:r>
              <a:t>All players’ ratings are static and do not change.</a:t>
            </a:r>
          </a:p>
          <a:p>
            <a:pPr marL="366521" indent="-366521" defTabSz="455675">
              <a:spcBef>
                <a:spcPts val="3200"/>
              </a:spcBef>
              <a:defRPr sz="2807"/>
            </a:pPr>
            <a:r>
              <a:t>Players are assumed to be available for 38 games (i.e. the effect of rest, injuries and international tournaments on players will be excluded).</a:t>
            </a:r>
          </a:p>
          <a:p>
            <a:pPr marL="366521" indent="-366521" defTabSz="455675">
              <a:spcBef>
                <a:spcPts val="3200"/>
              </a:spcBef>
              <a:defRPr sz="2807"/>
            </a:pPr>
            <a:r>
              <a:t>All players in the squad are existing players in the EPL.</a:t>
            </a:r>
          </a:p>
          <a:p>
            <a:pPr marL="366521" indent="-366521" defTabSz="455675">
              <a:spcBef>
                <a:spcPts val="3200"/>
              </a:spcBef>
              <a:defRPr sz="2807"/>
            </a:pPr>
            <a:r>
              <a:t>Current market value in € to be used as player value (i.e. transfer fee).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alah.jpg" descr="Salah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6621" t="3472" r="25878" b="0"/>
          <a:stretch>
            <a:fillRect/>
          </a:stretch>
        </p:blipFill>
        <p:spPr>
          <a:xfrm>
            <a:off x="6496049" y="6350"/>
            <a:ext cx="6502401" cy="9414934"/>
          </a:xfrm>
          <a:prstGeom prst="rect">
            <a:avLst/>
          </a:prstGeom>
        </p:spPr>
      </p:pic>
      <p:sp>
        <p:nvSpPr>
          <p:cNvPr id="162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163" name="Beating the drop: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2"/>
            <a:r>
              <a:t>Beating the drop: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1">
  <a:themeElements>
    <a:clrScheme name="New_Template1">
      <a:dk1>
        <a:srgbClr val="000000"/>
      </a:dk1>
      <a:lt1>
        <a:srgbClr val="FFFFFF"/>
      </a:lt1>
      <a:dk2>
        <a:srgbClr val="4F4F4F"/>
      </a:dk2>
      <a:lt2>
        <a:srgbClr val="BFBFBF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Avenir Light"/>
        <a:ea typeface="Avenir Light"/>
        <a:cs typeface="Avenir Light"/>
      </a:majorFont>
      <a:minorFont>
        <a:latin typeface="Avenir Light"/>
        <a:ea typeface="Avenir Light"/>
        <a:cs typeface="Avenir Light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450000"/>
            <a:satOff val="-18071"/>
            <a:lumOff val="-1460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384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