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45" r:id="rId1"/>
    <p:sldMasterId id="2147483849" r:id="rId2"/>
  </p:sldMasterIdLst>
  <p:notesMasterIdLst>
    <p:notesMasterId r:id="rId16"/>
  </p:notesMasterIdLst>
  <p:handoutMasterIdLst>
    <p:handoutMasterId r:id="rId17"/>
  </p:handoutMasterIdLst>
  <p:sldIdLst>
    <p:sldId id="661" r:id="rId3"/>
    <p:sldId id="783" r:id="rId4"/>
    <p:sldId id="784" r:id="rId5"/>
    <p:sldId id="815" r:id="rId6"/>
    <p:sldId id="774" r:id="rId7"/>
    <p:sldId id="773" r:id="rId8"/>
    <p:sldId id="794" r:id="rId9"/>
    <p:sldId id="827" r:id="rId10"/>
    <p:sldId id="832" r:id="rId11"/>
    <p:sldId id="793" r:id="rId12"/>
    <p:sldId id="814" r:id="rId13"/>
    <p:sldId id="790" r:id="rId14"/>
    <p:sldId id="597" r:id="rId15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9CC00"/>
    <a:srgbClr val="33CC33"/>
    <a:srgbClr val="00CC00"/>
    <a:srgbClr val="669900"/>
    <a:srgbClr val="FF99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1" autoAdjust="0"/>
    <p:restoredTop sz="71979" autoAdjust="0"/>
  </p:normalViewPr>
  <p:slideViewPr>
    <p:cSldViewPr showGuides="1">
      <p:cViewPr varScale="1">
        <p:scale>
          <a:sx n="74" d="100"/>
          <a:sy n="74" d="100"/>
        </p:scale>
        <p:origin x="5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2778" y="-102"/>
      </p:cViewPr>
      <p:guideLst>
        <p:guide orient="horz" pos="3125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A4D1A-F015-4DF3-AF94-AA0414AEE688}" type="doc">
      <dgm:prSet loTypeId="urn:microsoft.com/office/officeart/2005/8/layout/process5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0554092E-FCDF-4C37-8B86-042886764713}">
      <dgm:prSet phldrT="[텍스트]"/>
      <dgm:spPr/>
      <dgm:t>
        <a:bodyPr/>
        <a:lstStyle/>
        <a:p>
          <a:pPr latinLnBrk="1"/>
          <a:r>
            <a:rPr lang="en-US" altLang="ko-KR" dirty="0" smtClean="0"/>
            <a:t>Data collection</a:t>
          </a:r>
          <a:endParaRPr lang="ko-KR" altLang="en-US" dirty="0"/>
        </a:p>
      </dgm:t>
    </dgm:pt>
    <dgm:pt modelId="{4FD6861E-1A95-4471-B65E-E6FA6BD67B80}" type="parTrans" cxnId="{2F852F28-3877-4BCE-9B4A-564B37D6733F}">
      <dgm:prSet/>
      <dgm:spPr/>
      <dgm:t>
        <a:bodyPr/>
        <a:lstStyle/>
        <a:p>
          <a:pPr latinLnBrk="1"/>
          <a:endParaRPr lang="ko-KR" altLang="en-US"/>
        </a:p>
      </dgm:t>
    </dgm:pt>
    <dgm:pt modelId="{E34DF094-CAD8-43A2-B614-C1EFEF6E728E}" type="sibTrans" cxnId="{2F852F28-3877-4BCE-9B4A-564B37D6733F}">
      <dgm:prSet/>
      <dgm:spPr/>
      <dgm:t>
        <a:bodyPr/>
        <a:lstStyle/>
        <a:p>
          <a:pPr latinLnBrk="1"/>
          <a:endParaRPr lang="ko-KR" altLang="en-US"/>
        </a:p>
      </dgm:t>
    </dgm:pt>
    <dgm:pt modelId="{93F5A573-36A1-4139-A203-3E7B7B48E7B3}">
      <dgm:prSet phldrT="[텍스트]"/>
      <dgm:spPr/>
      <dgm:t>
        <a:bodyPr/>
        <a:lstStyle/>
        <a:p>
          <a:pPr latinLnBrk="1"/>
          <a:r>
            <a:rPr lang="en-US" altLang="ko-KR" dirty="0" smtClean="0"/>
            <a:t>Machine learning</a:t>
          </a:r>
          <a:endParaRPr lang="ko-KR" altLang="en-US" dirty="0"/>
        </a:p>
      </dgm:t>
    </dgm:pt>
    <dgm:pt modelId="{6D89427D-4B11-4FFB-A6A3-5AE8055F439C}" type="parTrans" cxnId="{2902D548-5E4C-4320-972B-5C337E83BD4E}">
      <dgm:prSet/>
      <dgm:spPr/>
      <dgm:t>
        <a:bodyPr/>
        <a:lstStyle/>
        <a:p>
          <a:pPr latinLnBrk="1"/>
          <a:endParaRPr lang="ko-KR" altLang="en-US"/>
        </a:p>
      </dgm:t>
    </dgm:pt>
    <dgm:pt modelId="{E30BD9E1-259E-4FA6-B26F-2F4FA331601A}" type="sibTrans" cxnId="{2902D548-5E4C-4320-972B-5C337E83BD4E}">
      <dgm:prSet/>
      <dgm:spPr/>
      <dgm:t>
        <a:bodyPr/>
        <a:lstStyle/>
        <a:p>
          <a:pPr latinLnBrk="1"/>
          <a:endParaRPr lang="ko-KR" altLang="en-US"/>
        </a:p>
      </dgm:t>
    </dgm:pt>
    <dgm:pt modelId="{7E4A3F9D-0A7B-4D99-89A0-7D82912FAADA}">
      <dgm:prSet phldrT="[텍스트]"/>
      <dgm:spPr/>
      <dgm:t>
        <a:bodyPr/>
        <a:lstStyle/>
        <a:p>
          <a:pPr latinLnBrk="1"/>
          <a:r>
            <a:rPr lang="en-US" altLang="ko-KR" dirty="0" smtClean="0"/>
            <a:t>4D analyzer</a:t>
          </a:r>
          <a:endParaRPr lang="ko-KR" altLang="en-US" dirty="0"/>
        </a:p>
      </dgm:t>
    </dgm:pt>
    <dgm:pt modelId="{38E8EA5A-4FBD-48B5-B992-6DF4D3960B7C}" type="parTrans" cxnId="{00E07FA8-BD3C-41AC-9EE9-56E1DE2C5D37}">
      <dgm:prSet/>
      <dgm:spPr/>
      <dgm:t>
        <a:bodyPr/>
        <a:lstStyle/>
        <a:p>
          <a:pPr latinLnBrk="1"/>
          <a:endParaRPr lang="ko-KR" altLang="en-US"/>
        </a:p>
      </dgm:t>
    </dgm:pt>
    <dgm:pt modelId="{FDADC978-EDE7-4FE1-8B25-139BAF5F05FC}" type="sibTrans" cxnId="{00E07FA8-BD3C-41AC-9EE9-56E1DE2C5D37}">
      <dgm:prSet/>
      <dgm:spPr/>
      <dgm:t>
        <a:bodyPr/>
        <a:lstStyle/>
        <a:p>
          <a:pPr latinLnBrk="1"/>
          <a:endParaRPr lang="ko-KR" altLang="en-US"/>
        </a:p>
      </dgm:t>
    </dgm:pt>
    <dgm:pt modelId="{2F952730-8A45-45E5-AFAD-2673F1C7471D}">
      <dgm:prSet phldrT="[텍스트]"/>
      <dgm:spPr/>
      <dgm:t>
        <a:bodyPr/>
        <a:lstStyle/>
        <a:p>
          <a:pPr latinLnBrk="1"/>
          <a:r>
            <a:rPr lang="en-US" altLang="ko-KR" dirty="0" smtClean="0"/>
            <a:t>Evaluation</a:t>
          </a:r>
          <a:endParaRPr lang="ko-KR" altLang="en-US" dirty="0"/>
        </a:p>
      </dgm:t>
    </dgm:pt>
    <dgm:pt modelId="{38D6BCFF-360F-454F-B2D3-C38730E688FD}" type="parTrans" cxnId="{6E2DAB93-0882-401E-AE24-AE92577EC88F}">
      <dgm:prSet/>
      <dgm:spPr/>
      <dgm:t>
        <a:bodyPr/>
        <a:lstStyle/>
        <a:p>
          <a:pPr latinLnBrk="1"/>
          <a:endParaRPr lang="ko-KR" altLang="en-US"/>
        </a:p>
      </dgm:t>
    </dgm:pt>
    <dgm:pt modelId="{85D62A6D-7E11-4A3F-8B28-1F09538F6EC4}" type="sibTrans" cxnId="{6E2DAB93-0882-401E-AE24-AE92577EC88F}">
      <dgm:prSet/>
      <dgm:spPr/>
      <dgm:t>
        <a:bodyPr/>
        <a:lstStyle/>
        <a:p>
          <a:pPr latinLnBrk="1"/>
          <a:endParaRPr lang="ko-KR" altLang="en-US"/>
        </a:p>
      </dgm:t>
    </dgm:pt>
    <dgm:pt modelId="{B054C522-057A-4AB2-8378-C1C9C745D3F3}">
      <dgm:prSet phldrT="[텍스트]"/>
      <dgm:spPr/>
      <dgm:t>
        <a:bodyPr/>
        <a:lstStyle/>
        <a:p>
          <a:pPr latinLnBrk="1"/>
          <a:r>
            <a:rPr lang="en-US" altLang="ko-KR" dirty="0" smtClean="0"/>
            <a:t>Comparing</a:t>
          </a:r>
          <a:endParaRPr lang="ko-KR" altLang="en-US" dirty="0"/>
        </a:p>
      </dgm:t>
    </dgm:pt>
    <dgm:pt modelId="{2D8E037F-8B96-49AC-BC30-41C23376B7C0}" type="parTrans" cxnId="{80CBFE3B-6EF4-49B1-8E85-AA9272B7E393}">
      <dgm:prSet/>
      <dgm:spPr/>
      <dgm:t>
        <a:bodyPr/>
        <a:lstStyle/>
        <a:p>
          <a:pPr latinLnBrk="1"/>
          <a:endParaRPr lang="ko-KR" altLang="en-US"/>
        </a:p>
      </dgm:t>
    </dgm:pt>
    <dgm:pt modelId="{F89C1120-E015-4364-AD12-DE8DAB2E7449}" type="sibTrans" cxnId="{80CBFE3B-6EF4-49B1-8E85-AA9272B7E393}">
      <dgm:prSet/>
      <dgm:spPr/>
      <dgm:t>
        <a:bodyPr/>
        <a:lstStyle/>
        <a:p>
          <a:pPr latinLnBrk="1"/>
          <a:endParaRPr lang="ko-KR" altLang="en-US"/>
        </a:p>
      </dgm:t>
    </dgm:pt>
    <dgm:pt modelId="{DE501C8A-A50B-4FEE-8992-1819D70F4BCF}" type="pres">
      <dgm:prSet presAssocID="{A74A4D1A-F015-4DF3-AF94-AA0414AEE68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5DFF99-941C-4FF9-9F80-147C403F5248}" type="pres">
      <dgm:prSet presAssocID="{0554092E-FCDF-4C37-8B86-04288676471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040E87-250D-46D4-9D3F-3DEA8EE51240}" type="pres">
      <dgm:prSet presAssocID="{E34DF094-CAD8-43A2-B614-C1EFEF6E728E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DB92E75-7D04-475B-8A8E-185EF63B007B}" type="pres">
      <dgm:prSet presAssocID="{E34DF094-CAD8-43A2-B614-C1EFEF6E728E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D309E95-2F4A-46A8-83E0-29A9F96F2722}" type="pres">
      <dgm:prSet presAssocID="{93F5A573-36A1-4139-A203-3E7B7B48E7B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6CD15D-BD99-4AED-B75B-E5D2019BD15D}" type="pres">
      <dgm:prSet presAssocID="{E30BD9E1-259E-4FA6-B26F-2F4FA331601A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8C03250-6479-4243-A6DD-F6DB74920C10}" type="pres">
      <dgm:prSet presAssocID="{E30BD9E1-259E-4FA6-B26F-2F4FA331601A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E1A1FC5-5CB8-45A5-8BC9-D42FEEBD4B0B}" type="pres">
      <dgm:prSet presAssocID="{7E4A3F9D-0A7B-4D99-89A0-7D82912FAAD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D64EA6-70BE-4F0D-8A2A-13289749C499}" type="pres">
      <dgm:prSet presAssocID="{FDADC978-EDE7-4FE1-8B25-139BAF5F05FC}" presName="sibTrans" presStyleLbl="sibTrans2D1" presStyleIdx="2" presStyleCnt="4" custScaleX="82471" custLinFactNeighborX="-2795" custLinFactNeighborY="25582"/>
      <dgm:spPr/>
      <dgm:t>
        <a:bodyPr/>
        <a:lstStyle/>
        <a:p>
          <a:pPr latinLnBrk="1"/>
          <a:endParaRPr lang="ko-KR" altLang="en-US"/>
        </a:p>
      </dgm:t>
    </dgm:pt>
    <dgm:pt modelId="{ADAA3EA9-D9B5-4953-8190-3FAAE2474170}" type="pres">
      <dgm:prSet presAssocID="{FDADC978-EDE7-4FE1-8B25-139BAF5F05FC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9687C53-9AAC-42FD-B0BE-6F181BA883D5}" type="pres">
      <dgm:prSet presAssocID="{2F952730-8A45-45E5-AFAD-2673F1C7471D}" presName="node" presStyleLbl="node1" presStyleIdx="3" presStyleCnt="5" custLinFactNeighborY="1323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890B6B-DDAD-4D46-9FC5-4980BB7F1559}" type="pres">
      <dgm:prSet presAssocID="{85D62A6D-7E11-4A3F-8B28-1F09538F6EC4}" presName="sibTrans" presStyleLbl="sibTrans2D1" presStyleIdx="3" presStyleCnt="4" custAng="18387513" custLinFactY="-100000" custLinFactNeighborX="-20842" custLinFactNeighborY="-104808"/>
      <dgm:spPr/>
      <dgm:t>
        <a:bodyPr/>
        <a:lstStyle/>
        <a:p>
          <a:pPr latinLnBrk="1"/>
          <a:endParaRPr lang="ko-KR" altLang="en-US"/>
        </a:p>
      </dgm:t>
    </dgm:pt>
    <dgm:pt modelId="{BD974760-3CB4-4A17-87AF-C147459EC8DF}" type="pres">
      <dgm:prSet presAssocID="{85D62A6D-7E11-4A3F-8B28-1F09538F6EC4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45A831A-B68A-4796-B230-F004A77116E4}" type="pres">
      <dgm:prSet presAssocID="{B054C522-057A-4AB2-8378-C1C9C745D3F3}" presName="node" presStyleLbl="node1" presStyleIdx="4" presStyleCnt="5" custLinFactNeighborY="1323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9933692-896D-4F14-B0BA-A30E7FE7530C}" type="presOf" srcId="{E30BD9E1-259E-4FA6-B26F-2F4FA331601A}" destId="{98C03250-6479-4243-A6DD-F6DB74920C10}" srcOrd="1" destOrd="0" presId="urn:microsoft.com/office/officeart/2005/8/layout/process5"/>
    <dgm:cxn modelId="{F99B1047-2063-4077-9CBD-7F3C59F27BA5}" type="presOf" srcId="{A74A4D1A-F015-4DF3-AF94-AA0414AEE688}" destId="{DE501C8A-A50B-4FEE-8992-1819D70F4BCF}" srcOrd="0" destOrd="0" presId="urn:microsoft.com/office/officeart/2005/8/layout/process5"/>
    <dgm:cxn modelId="{723893D3-774F-42D9-9F7A-FF32EECDC5F1}" type="presOf" srcId="{FDADC978-EDE7-4FE1-8B25-139BAF5F05FC}" destId="{ADAA3EA9-D9B5-4953-8190-3FAAE2474170}" srcOrd="1" destOrd="0" presId="urn:microsoft.com/office/officeart/2005/8/layout/process5"/>
    <dgm:cxn modelId="{62889AA5-7B58-4680-B451-51537C2DCECD}" type="presOf" srcId="{E34DF094-CAD8-43A2-B614-C1EFEF6E728E}" destId="{BDB92E75-7D04-475B-8A8E-185EF63B007B}" srcOrd="1" destOrd="0" presId="urn:microsoft.com/office/officeart/2005/8/layout/process5"/>
    <dgm:cxn modelId="{6E2DAB93-0882-401E-AE24-AE92577EC88F}" srcId="{A74A4D1A-F015-4DF3-AF94-AA0414AEE688}" destId="{2F952730-8A45-45E5-AFAD-2673F1C7471D}" srcOrd="3" destOrd="0" parTransId="{38D6BCFF-360F-454F-B2D3-C38730E688FD}" sibTransId="{85D62A6D-7E11-4A3F-8B28-1F09538F6EC4}"/>
    <dgm:cxn modelId="{2902D548-5E4C-4320-972B-5C337E83BD4E}" srcId="{A74A4D1A-F015-4DF3-AF94-AA0414AEE688}" destId="{93F5A573-36A1-4139-A203-3E7B7B48E7B3}" srcOrd="1" destOrd="0" parTransId="{6D89427D-4B11-4FFB-A6A3-5AE8055F439C}" sibTransId="{E30BD9E1-259E-4FA6-B26F-2F4FA331601A}"/>
    <dgm:cxn modelId="{297C7F0E-99E8-48F5-A0CD-C2351C33DFCE}" type="presOf" srcId="{0554092E-FCDF-4C37-8B86-042886764713}" destId="{515DFF99-941C-4FF9-9F80-147C403F5248}" srcOrd="0" destOrd="0" presId="urn:microsoft.com/office/officeart/2005/8/layout/process5"/>
    <dgm:cxn modelId="{AB9CF731-1711-47D2-A43D-335CD16FAE60}" type="presOf" srcId="{85D62A6D-7E11-4A3F-8B28-1F09538F6EC4}" destId="{BD974760-3CB4-4A17-87AF-C147459EC8DF}" srcOrd="1" destOrd="0" presId="urn:microsoft.com/office/officeart/2005/8/layout/process5"/>
    <dgm:cxn modelId="{A53C5009-24DF-4AF9-9247-3712B8386D4A}" type="presOf" srcId="{85D62A6D-7E11-4A3F-8B28-1F09538F6EC4}" destId="{9E890B6B-DDAD-4D46-9FC5-4980BB7F1559}" srcOrd="0" destOrd="0" presId="urn:microsoft.com/office/officeart/2005/8/layout/process5"/>
    <dgm:cxn modelId="{2F852F28-3877-4BCE-9B4A-564B37D6733F}" srcId="{A74A4D1A-F015-4DF3-AF94-AA0414AEE688}" destId="{0554092E-FCDF-4C37-8B86-042886764713}" srcOrd="0" destOrd="0" parTransId="{4FD6861E-1A95-4471-B65E-E6FA6BD67B80}" sibTransId="{E34DF094-CAD8-43A2-B614-C1EFEF6E728E}"/>
    <dgm:cxn modelId="{CA0D9A53-69EE-42A7-886D-41D7159A5BB5}" type="presOf" srcId="{E30BD9E1-259E-4FA6-B26F-2F4FA331601A}" destId="{0F6CD15D-BD99-4AED-B75B-E5D2019BD15D}" srcOrd="0" destOrd="0" presId="urn:microsoft.com/office/officeart/2005/8/layout/process5"/>
    <dgm:cxn modelId="{EB6A4EA8-5A7C-46B0-A1B9-0233B7DEFC6A}" type="presOf" srcId="{7E4A3F9D-0A7B-4D99-89A0-7D82912FAADA}" destId="{DE1A1FC5-5CB8-45A5-8BC9-D42FEEBD4B0B}" srcOrd="0" destOrd="0" presId="urn:microsoft.com/office/officeart/2005/8/layout/process5"/>
    <dgm:cxn modelId="{46C140F0-0550-4E2E-8E2D-927BD4F2F799}" type="presOf" srcId="{93F5A573-36A1-4139-A203-3E7B7B48E7B3}" destId="{3D309E95-2F4A-46A8-83E0-29A9F96F2722}" srcOrd="0" destOrd="0" presId="urn:microsoft.com/office/officeart/2005/8/layout/process5"/>
    <dgm:cxn modelId="{80CBFE3B-6EF4-49B1-8E85-AA9272B7E393}" srcId="{A74A4D1A-F015-4DF3-AF94-AA0414AEE688}" destId="{B054C522-057A-4AB2-8378-C1C9C745D3F3}" srcOrd="4" destOrd="0" parTransId="{2D8E037F-8B96-49AC-BC30-41C23376B7C0}" sibTransId="{F89C1120-E015-4364-AD12-DE8DAB2E7449}"/>
    <dgm:cxn modelId="{F79CEC31-4623-4A91-8655-8E1872B5EC8F}" type="presOf" srcId="{E34DF094-CAD8-43A2-B614-C1EFEF6E728E}" destId="{F3040E87-250D-46D4-9D3F-3DEA8EE51240}" srcOrd="0" destOrd="0" presId="urn:microsoft.com/office/officeart/2005/8/layout/process5"/>
    <dgm:cxn modelId="{01E72282-6802-4611-B91E-1B2BBBDEB418}" type="presOf" srcId="{2F952730-8A45-45E5-AFAD-2673F1C7471D}" destId="{59687C53-9AAC-42FD-B0BE-6F181BA883D5}" srcOrd="0" destOrd="0" presId="urn:microsoft.com/office/officeart/2005/8/layout/process5"/>
    <dgm:cxn modelId="{00E07FA8-BD3C-41AC-9EE9-56E1DE2C5D37}" srcId="{A74A4D1A-F015-4DF3-AF94-AA0414AEE688}" destId="{7E4A3F9D-0A7B-4D99-89A0-7D82912FAADA}" srcOrd="2" destOrd="0" parTransId="{38E8EA5A-4FBD-48B5-B992-6DF4D3960B7C}" sibTransId="{FDADC978-EDE7-4FE1-8B25-139BAF5F05FC}"/>
    <dgm:cxn modelId="{65582486-14E1-42CB-B5D3-B39598D2E0EB}" type="presOf" srcId="{FDADC978-EDE7-4FE1-8B25-139BAF5F05FC}" destId="{C3D64EA6-70BE-4F0D-8A2A-13289749C499}" srcOrd="0" destOrd="0" presId="urn:microsoft.com/office/officeart/2005/8/layout/process5"/>
    <dgm:cxn modelId="{A59CA4A3-C6C0-48F7-A5B4-853DF7CB0828}" type="presOf" srcId="{B054C522-057A-4AB2-8378-C1C9C745D3F3}" destId="{745A831A-B68A-4796-B230-F004A77116E4}" srcOrd="0" destOrd="0" presId="urn:microsoft.com/office/officeart/2005/8/layout/process5"/>
    <dgm:cxn modelId="{F7919441-6AE5-4349-B188-0764B105A000}" type="presParOf" srcId="{DE501C8A-A50B-4FEE-8992-1819D70F4BCF}" destId="{515DFF99-941C-4FF9-9F80-147C403F5248}" srcOrd="0" destOrd="0" presId="urn:microsoft.com/office/officeart/2005/8/layout/process5"/>
    <dgm:cxn modelId="{F890E19C-E80F-4E59-93C0-FBCD4EC7B207}" type="presParOf" srcId="{DE501C8A-A50B-4FEE-8992-1819D70F4BCF}" destId="{F3040E87-250D-46D4-9D3F-3DEA8EE51240}" srcOrd="1" destOrd="0" presId="urn:microsoft.com/office/officeart/2005/8/layout/process5"/>
    <dgm:cxn modelId="{0B580097-90E6-4C0A-96C6-2E17F0AE8866}" type="presParOf" srcId="{F3040E87-250D-46D4-9D3F-3DEA8EE51240}" destId="{BDB92E75-7D04-475B-8A8E-185EF63B007B}" srcOrd="0" destOrd="0" presId="urn:microsoft.com/office/officeart/2005/8/layout/process5"/>
    <dgm:cxn modelId="{91DEAD3A-5294-493F-A746-7D826115E858}" type="presParOf" srcId="{DE501C8A-A50B-4FEE-8992-1819D70F4BCF}" destId="{3D309E95-2F4A-46A8-83E0-29A9F96F2722}" srcOrd="2" destOrd="0" presId="urn:microsoft.com/office/officeart/2005/8/layout/process5"/>
    <dgm:cxn modelId="{06234DB4-ABBF-4EF0-8EBB-A0F4ED460C30}" type="presParOf" srcId="{DE501C8A-A50B-4FEE-8992-1819D70F4BCF}" destId="{0F6CD15D-BD99-4AED-B75B-E5D2019BD15D}" srcOrd="3" destOrd="0" presId="urn:microsoft.com/office/officeart/2005/8/layout/process5"/>
    <dgm:cxn modelId="{66F45A94-FE6D-468F-9F97-F6AB2C6B6BCB}" type="presParOf" srcId="{0F6CD15D-BD99-4AED-B75B-E5D2019BD15D}" destId="{98C03250-6479-4243-A6DD-F6DB74920C10}" srcOrd="0" destOrd="0" presId="urn:microsoft.com/office/officeart/2005/8/layout/process5"/>
    <dgm:cxn modelId="{56172DCB-2568-4C34-A50E-8709274316B8}" type="presParOf" srcId="{DE501C8A-A50B-4FEE-8992-1819D70F4BCF}" destId="{DE1A1FC5-5CB8-45A5-8BC9-D42FEEBD4B0B}" srcOrd="4" destOrd="0" presId="urn:microsoft.com/office/officeart/2005/8/layout/process5"/>
    <dgm:cxn modelId="{E0D04657-7B0E-4D5F-9426-F3DBB2C97A69}" type="presParOf" srcId="{DE501C8A-A50B-4FEE-8992-1819D70F4BCF}" destId="{C3D64EA6-70BE-4F0D-8A2A-13289749C499}" srcOrd="5" destOrd="0" presId="urn:microsoft.com/office/officeart/2005/8/layout/process5"/>
    <dgm:cxn modelId="{5A3677CF-8066-40F9-ADB3-F1691CA7AD11}" type="presParOf" srcId="{C3D64EA6-70BE-4F0D-8A2A-13289749C499}" destId="{ADAA3EA9-D9B5-4953-8190-3FAAE2474170}" srcOrd="0" destOrd="0" presId="urn:microsoft.com/office/officeart/2005/8/layout/process5"/>
    <dgm:cxn modelId="{C7C7A727-93B0-452C-892D-7107053FBBAD}" type="presParOf" srcId="{DE501C8A-A50B-4FEE-8992-1819D70F4BCF}" destId="{59687C53-9AAC-42FD-B0BE-6F181BA883D5}" srcOrd="6" destOrd="0" presId="urn:microsoft.com/office/officeart/2005/8/layout/process5"/>
    <dgm:cxn modelId="{9ECA2593-2FFD-4811-9EC0-F37017D535E2}" type="presParOf" srcId="{DE501C8A-A50B-4FEE-8992-1819D70F4BCF}" destId="{9E890B6B-DDAD-4D46-9FC5-4980BB7F1559}" srcOrd="7" destOrd="0" presId="urn:microsoft.com/office/officeart/2005/8/layout/process5"/>
    <dgm:cxn modelId="{661ADC49-91BD-4411-99AD-18D5E3AED723}" type="presParOf" srcId="{9E890B6B-DDAD-4D46-9FC5-4980BB7F1559}" destId="{BD974760-3CB4-4A17-87AF-C147459EC8DF}" srcOrd="0" destOrd="0" presId="urn:microsoft.com/office/officeart/2005/8/layout/process5"/>
    <dgm:cxn modelId="{3463C069-8147-46AE-B2EB-905E239793FC}" type="presParOf" srcId="{DE501C8A-A50B-4FEE-8992-1819D70F4BCF}" destId="{745A831A-B68A-4796-B230-F004A77116E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DFF99-941C-4FF9-9F80-147C403F5248}">
      <dsp:nvSpPr>
        <dsp:cNvPr id="0" name=""/>
        <dsp:cNvSpPr/>
      </dsp:nvSpPr>
      <dsp:spPr>
        <a:xfrm>
          <a:off x="7534" y="678901"/>
          <a:ext cx="2251971" cy="1351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Data collection</a:t>
          </a:r>
          <a:endParaRPr lang="ko-KR" altLang="en-US" sz="2600" kern="1200" dirty="0"/>
        </a:p>
      </dsp:txBody>
      <dsp:txXfrm>
        <a:off x="47109" y="718476"/>
        <a:ext cx="2172821" cy="1272032"/>
      </dsp:txXfrm>
    </dsp:sp>
    <dsp:sp modelId="{F3040E87-250D-46D4-9D3F-3DEA8EE51240}">
      <dsp:nvSpPr>
        <dsp:cNvPr id="0" name=""/>
        <dsp:cNvSpPr/>
      </dsp:nvSpPr>
      <dsp:spPr>
        <a:xfrm>
          <a:off x="2457679" y="1075248"/>
          <a:ext cx="477417" cy="5584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2457679" y="1186946"/>
        <a:ext cx="334192" cy="335092"/>
      </dsp:txXfrm>
    </dsp:sp>
    <dsp:sp modelId="{3D309E95-2F4A-46A8-83E0-29A9F96F2722}">
      <dsp:nvSpPr>
        <dsp:cNvPr id="0" name=""/>
        <dsp:cNvSpPr/>
      </dsp:nvSpPr>
      <dsp:spPr>
        <a:xfrm>
          <a:off x="3160294" y="678901"/>
          <a:ext cx="2251971" cy="1351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Machine learning</a:t>
          </a:r>
          <a:endParaRPr lang="ko-KR" altLang="en-US" sz="2600" kern="1200" dirty="0"/>
        </a:p>
      </dsp:txBody>
      <dsp:txXfrm>
        <a:off x="3199869" y="718476"/>
        <a:ext cx="2172821" cy="1272032"/>
      </dsp:txXfrm>
    </dsp:sp>
    <dsp:sp modelId="{0F6CD15D-BD99-4AED-B75B-E5D2019BD15D}">
      <dsp:nvSpPr>
        <dsp:cNvPr id="0" name=""/>
        <dsp:cNvSpPr/>
      </dsp:nvSpPr>
      <dsp:spPr>
        <a:xfrm>
          <a:off x="5610439" y="1075248"/>
          <a:ext cx="477417" cy="5584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5610439" y="1186946"/>
        <a:ext cx="334192" cy="335092"/>
      </dsp:txXfrm>
    </dsp:sp>
    <dsp:sp modelId="{DE1A1FC5-5CB8-45A5-8BC9-D42FEEBD4B0B}">
      <dsp:nvSpPr>
        <dsp:cNvPr id="0" name=""/>
        <dsp:cNvSpPr/>
      </dsp:nvSpPr>
      <dsp:spPr>
        <a:xfrm>
          <a:off x="6313054" y="678901"/>
          <a:ext cx="2251971" cy="1351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4D analyzer</a:t>
          </a:r>
          <a:endParaRPr lang="ko-KR" altLang="en-US" sz="2600" kern="1200" dirty="0"/>
        </a:p>
      </dsp:txBody>
      <dsp:txXfrm>
        <a:off x="6352629" y="718476"/>
        <a:ext cx="2172821" cy="1272032"/>
      </dsp:txXfrm>
    </dsp:sp>
    <dsp:sp modelId="{C3D64EA6-70BE-4F0D-8A2A-13289749C499}">
      <dsp:nvSpPr>
        <dsp:cNvPr id="0" name=""/>
        <dsp:cNvSpPr/>
      </dsp:nvSpPr>
      <dsp:spPr>
        <a:xfrm rot="5400000">
          <a:off x="7187095" y="2417333"/>
          <a:ext cx="471902" cy="5584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 rot="-5400000">
        <a:off x="7255501" y="2460626"/>
        <a:ext cx="335092" cy="330331"/>
      </dsp:txXfrm>
    </dsp:sp>
    <dsp:sp modelId="{59687C53-9AAC-42FD-B0BE-6F181BA883D5}">
      <dsp:nvSpPr>
        <dsp:cNvPr id="0" name=""/>
        <dsp:cNvSpPr/>
      </dsp:nvSpPr>
      <dsp:spPr>
        <a:xfrm>
          <a:off x="6313054" y="3109715"/>
          <a:ext cx="2251971" cy="1351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Evaluation</a:t>
          </a:r>
          <a:endParaRPr lang="ko-KR" altLang="en-US" sz="2600" kern="1200" dirty="0"/>
        </a:p>
      </dsp:txBody>
      <dsp:txXfrm>
        <a:off x="6352629" y="3149290"/>
        <a:ext cx="2172821" cy="1272032"/>
      </dsp:txXfrm>
    </dsp:sp>
    <dsp:sp modelId="{9E890B6B-DDAD-4D46-9FC5-4980BB7F1559}">
      <dsp:nvSpPr>
        <dsp:cNvPr id="0" name=""/>
        <dsp:cNvSpPr/>
      </dsp:nvSpPr>
      <dsp:spPr>
        <a:xfrm rot="7587513">
          <a:off x="5537959" y="2362232"/>
          <a:ext cx="477417" cy="5584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 rot="10800000">
        <a:off x="5652127" y="2416333"/>
        <a:ext cx="334192" cy="335092"/>
      </dsp:txXfrm>
    </dsp:sp>
    <dsp:sp modelId="{745A831A-B68A-4796-B230-F004A77116E4}">
      <dsp:nvSpPr>
        <dsp:cNvPr id="0" name=""/>
        <dsp:cNvSpPr/>
      </dsp:nvSpPr>
      <dsp:spPr>
        <a:xfrm>
          <a:off x="3160294" y="3109715"/>
          <a:ext cx="2251971" cy="1351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Comparing</a:t>
          </a:r>
          <a:endParaRPr lang="ko-KR" altLang="en-US" sz="2600" kern="1200" dirty="0"/>
        </a:p>
      </dsp:txBody>
      <dsp:txXfrm>
        <a:off x="3199869" y="3149290"/>
        <a:ext cx="2172821" cy="1272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54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54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26575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27D89AC-425F-4CD1-A408-D47ACF3315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2950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62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7522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6575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70BC8D4-21E9-4465-A91F-8BFF08166D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00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1A632-B432-4626-8FAC-0D488393E592}" type="slidenum">
              <a:rPr lang="en-US" altLang="ko-KR" smtClean="0">
                <a:latin typeface="굴림" charset="-127"/>
                <a:ea typeface="굴림" charset="-127"/>
              </a:rPr>
              <a:pPr/>
              <a:t>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2525" cy="37211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387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8AC7D-FAF3-4F78-93E0-4A3BCD4AAB73}" type="slidenum">
              <a:rPr lang="en-US" altLang="ko-KR" smtClean="0">
                <a:latin typeface="굴림" charset="-127"/>
                <a:ea typeface="굴림" charset="-127"/>
              </a:rPr>
              <a:pPr/>
              <a:t>10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380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7C02D-02D7-482F-9507-646F93C951C5}" type="slidenum">
              <a:rPr lang="en-US" altLang="ko-KR" smtClean="0">
                <a:latin typeface="굴림" charset="-127"/>
                <a:ea typeface="굴림" charset="-127"/>
              </a:rPr>
              <a:pPr/>
              <a:t>11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603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230C3-37B2-4D6B-9A04-B4E4044BBC0B}" type="slidenum">
              <a:rPr lang="en-US" altLang="ko-KR" smtClean="0">
                <a:latin typeface="굴림" charset="-127"/>
                <a:ea typeface="굴림" charset="-127"/>
              </a:rPr>
              <a:pPr/>
              <a:t>12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2525" cy="37211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Thank you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for your attention.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17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>
              <a:latin typeface="굴림" charset="-127"/>
              <a:ea typeface="굴림" charset="-127"/>
            </a:endParaRPr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61F630-8C47-43C3-BDF1-EFD25EE80A12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42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>
              <a:latin typeface="굴림" charset="-127"/>
              <a:ea typeface="굴림" charset="-127"/>
            </a:endParaRPr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F57D-133E-4902-A5C2-E79CD3548232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8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E5905-1B95-433D-8E37-127FA459BBFC}" type="slidenum">
              <a:rPr lang="en-US" altLang="ko-KR" smtClean="0">
                <a:latin typeface="굴림" charset="-127"/>
                <a:ea typeface="굴림" charset="-127"/>
              </a:rPr>
              <a:pPr/>
              <a:t>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28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02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739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05F17-34B9-4E09-A9C9-BD385C2D8A69}" type="slidenum">
              <a:rPr lang="en-US" altLang="ko-KR" smtClean="0">
                <a:latin typeface="굴림" charset="-127"/>
                <a:ea typeface="굴림" charset="-127"/>
              </a:rPr>
              <a:pPr/>
              <a:t>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124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0BC8D4-21E9-4465-A91F-8BFF08166D9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443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E6A03-E96E-4396-8744-67E1DA4D6CFC}" type="slidenum">
              <a:rPr lang="en-US" altLang="ko-KR" smtClean="0">
                <a:latin typeface="굴림" charset="-127"/>
                <a:ea typeface="굴림" charset="-127"/>
              </a:rPr>
              <a:pPr/>
              <a:t>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11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04200" y="0"/>
            <a:ext cx="939800" cy="927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405A746A-93E1-46B1-87AE-E8989778DA7A}" type="datetime4">
              <a:rPr lang="en-US" altLang="ko-KR"/>
              <a:pPr>
                <a:defRPr/>
              </a:pPr>
              <a:t>March 12, 2015</a:t>
            </a:fld>
            <a:endParaRPr lang="en-US" altLang="ko-KR"/>
          </a:p>
        </p:txBody>
      </p:sp>
      <p:sp>
        <p:nvSpPr>
          <p:cNvPr id="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05D3F447-88CF-479E-ACCD-FCD7ED3DE4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바닥글 개체 틀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 </a:t>
            </a:r>
            <a:r>
              <a:rPr lang="ko-KR" altLang="en-US"/>
              <a:t>의학영상정보 분야 공동학술대회</a:t>
            </a:r>
            <a:endParaRPr lang="en-US" altLang="ko-KR" dirty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913FB-BA58-4213-BCD5-DB2FE21A955C}" type="datetime4">
              <a:rPr lang="en-US" altLang="ko-KR"/>
              <a:pPr>
                <a:defRPr/>
              </a:pPr>
              <a:t>March 12, 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2008 </a:t>
            </a:r>
            <a:r>
              <a:rPr lang="ko-KR" altLang="en-US"/>
              <a:t>의학영상정보 분야 공동학술대회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EED72-9FAF-4DEA-9759-6D8C23DA92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34C8-E2F3-4156-96D3-AFEF570B8DD8}" type="datetime4">
              <a:rPr lang="en-US" altLang="ko-KR"/>
              <a:pPr>
                <a:defRPr/>
              </a:pPr>
              <a:t>March 12, 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2008 </a:t>
            </a:r>
            <a:r>
              <a:rPr lang="ko-KR" altLang="en-US"/>
              <a:t>의학영상정보 분야 공동학술대회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16F51-31B4-4979-9C57-3C93DCA1A4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BBB65-BA08-4F32-BE77-2B018B45671E}" type="datetime4">
              <a:rPr lang="en-US" altLang="ko-KR"/>
              <a:pPr>
                <a:defRPr/>
              </a:pPr>
              <a:t>March 12, 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2008 </a:t>
            </a:r>
            <a:r>
              <a:rPr lang="ko-KR" altLang="en-US"/>
              <a:t>의학영상정보 분야 공동학술대회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504EC-F4BC-4B5F-A4F3-3F8B971680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B5115-02B0-413C-95E4-2C168C0E205B}" type="datetime4">
              <a:rPr lang="en-US" altLang="ko-KR"/>
              <a:pPr>
                <a:defRPr/>
              </a:pPr>
              <a:t>March 12, 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2008 </a:t>
            </a:r>
            <a:r>
              <a:rPr lang="ko-KR" altLang="en-US"/>
              <a:t>의학영상정보 분야 공동학술대회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590A8-849E-4BA4-B838-415F20D099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04200" y="0"/>
            <a:ext cx="939800" cy="927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F46B9-857D-4527-ADF7-B8B446E84339}" type="datetime4">
              <a:rPr lang="en-US" altLang="ko-KR"/>
              <a:pPr>
                <a:defRPr/>
              </a:pPr>
              <a:t>March 12, 2015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ko-KR"/>
              <a:t>2008 </a:t>
            </a:r>
            <a:r>
              <a:rPr lang="ko-KR" altLang="en-US"/>
              <a:t>의학영상정보 분야 공동학술대회</a:t>
            </a:r>
            <a:endParaRPr lang="en-US" altLang="ko-KR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809F0-9CA7-4592-B05A-B9D3E60D29A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/15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28D62-C698-4C2B-A06F-69E1A1EE0CA2}" type="datetime4">
              <a:rPr lang="en-US" altLang="ko-KR"/>
              <a:pPr>
                <a:defRPr/>
              </a:pPr>
              <a:t>March 12, 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2008 </a:t>
            </a:r>
            <a:r>
              <a:rPr lang="ko-KR" altLang="en-US"/>
              <a:t>의학영상정보 분야 공동학술대회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CBD8F-CC0D-4E16-9C96-67A4522980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FA01D-BC46-4220-A3E3-C7D887E8D41B}" type="datetime4">
              <a:rPr lang="en-US" altLang="ko-KR"/>
              <a:pPr>
                <a:defRPr/>
              </a:pPr>
              <a:t>March 12, 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2008 </a:t>
            </a:r>
            <a:r>
              <a:rPr lang="ko-KR" altLang="en-US"/>
              <a:t>의학영상정보 분야 공동학술대회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EA0A4-B4C5-441E-87B5-8BA8DCB277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BE152-0741-4141-88FC-6EA0E69B040B}" type="datetime4">
              <a:rPr lang="en-US" altLang="ko-KR"/>
              <a:pPr>
                <a:defRPr/>
              </a:pPr>
              <a:t>March 12, 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2008 </a:t>
            </a:r>
            <a:r>
              <a:rPr lang="ko-KR" altLang="en-US"/>
              <a:t>의학영상정보 분야 공동학술대회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E8DAC-707B-45DB-9EB5-86DAFA8021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86166-B62D-4356-9CED-EE61BA9720F9}" type="datetime4">
              <a:rPr lang="en-US" altLang="ko-KR"/>
              <a:pPr>
                <a:defRPr/>
              </a:pPr>
              <a:t>March 12, 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2008 </a:t>
            </a:r>
            <a:r>
              <a:rPr lang="ko-KR" altLang="en-US"/>
              <a:t>의학영상정보 분야 공동학술대회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0CB42-8C9F-4447-B5C1-BBEFBBF2B1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33EBE-7ECE-4A28-925B-339A76754222}" type="datetime4">
              <a:rPr lang="en-US" altLang="ko-KR"/>
              <a:pPr>
                <a:defRPr/>
              </a:pPr>
              <a:t>March 12, 2015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2008 </a:t>
            </a:r>
            <a:r>
              <a:rPr lang="ko-KR" altLang="en-US"/>
              <a:t>의학영상정보 분야 공동학술대회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5A06-4976-44DF-B7DE-B0B4C02BEF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045F-063C-47EE-A88A-3C73AAB85285}" type="datetime4">
              <a:rPr lang="en-US" altLang="ko-KR"/>
              <a:pPr>
                <a:defRPr/>
              </a:pPr>
              <a:t>March 12, 2015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2008 </a:t>
            </a:r>
            <a:r>
              <a:rPr lang="ko-KR" altLang="en-US"/>
              <a:t>의학영상정보 분야 공동학술대회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89317-F67B-45B5-B427-2E5B8AD9C6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04200" y="0"/>
            <a:ext cx="939800" cy="927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F46B9-857D-4527-ADF7-B8B446E84339}" type="datetime4">
              <a:rPr lang="en-US" altLang="ko-KR"/>
              <a:pPr>
                <a:defRPr/>
              </a:pPr>
              <a:t>March 12, 2015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ko-KR"/>
              <a:t>2008 </a:t>
            </a:r>
            <a:r>
              <a:rPr lang="ko-KR" altLang="en-US"/>
              <a:t>의학영상정보 분야 공동학술대회</a:t>
            </a:r>
            <a:endParaRPr lang="en-US" altLang="ko-KR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809F0-9CA7-4592-B05A-B9D3E60D29A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/15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685800" y="63119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206C8664-18BB-4E60-B9F6-F381112D9E1F}" type="datetime4">
              <a:rPr lang="en-US" altLang="ko-KR"/>
              <a:pPr>
                <a:defRPr/>
              </a:pPr>
              <a:t>March 12, 2015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700338" y="6311900"/>
            <a:ext cx="4535487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2008 </a:t>
            </a:r>
            <a:r>
              <a:rPr lang="ko-KR" altLang="en-US"/>
              <a:t>의학영상정보 분야 공동학술대회</a:t>
            </a:r>
            <a:endParaRPr lang="en-US" alt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119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fld id="{3865FA22-8D28-4BA9-8BA7-6BCF698BA5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4" r:id="rId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11153D74-79F2-48E7-B43A-ECD530F94FD5}" type="datetime4">
              <a:rPr lang="en-US" altLang="ko-KR"/>
              <a:pPr>
                <a:defRPr/>
              </a:pPr>
              <a:t>March 12, 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3188" y="6356350"/>
            <a:ext cx="385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2008 </a:t>
            </a:r>
            <a:r>
              <a:rPr lang="ko-KR" altLang="en-US"/>
              <a:t>의학영상정보 분야 공동학술대회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F0B7505-B648-4172-8865-E528EBC12B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82550" y="1577976"/>
            <a:ext cx="8964613" cy="1993900"/>
          </a:xfrm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ko-KR" sz="3600" b="1" dirty="0" smtClean="0">
                <a:solidFill>
                  <a:srgbClr val="FF9900"/>
                </a:solidFill>
                <a:latin typeface="Corbel" pitchFamily="34" charset="0"/>
                <a:ea typeface="HY헤드라인M" pitchFamily="18" charset="-127"/>
              </a:rPr>
              <a:t>Prostate cancer detection : Automated classifier using perfusion parameters versus T2-weighted image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1163" y="5761038"/>
            <a:ext cx="1112837" cy="109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ko-KR" sz="4400" b="1" kern="0" dirty="0">
                <a:solidFill>
                  <a:srgbClr val="FF9900"/>
                </a:solidFill>
                <a:latin typeface="Corbel" pitchFamily="34" charset="0"/>
                <a:ea typeface="굴림" pitchFamily="50" charset="-127"/>
                <a:cs typeface="+mj-cs"/>
              </a:rPr>
              <a:t>Volumetric classification result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1714500"/>
            <a:ext cx="8456613" cy="4667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3"/>
          <a:srcRect l="29449" t="34853" r="27356" b="37950"/>
          <a:stretch>
            <a:fillRect/>
          </a:stretch>
        </p:blipFill>
        <p:spPr bwMode="auto">
          <a:xfrm>
            <a:off x="1214438" y="2857500"/>
            <a:ext cx="314325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5675" y="2857500"/>
            <a:ext cx="2735263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ko-KR" sz="4400" b="1" kern="0" dirty="0">
                <a:solidFill>
                  <a:srgbClr val="FF9900"/>
                </a:solidFill>
                <a:latin typeface="Corbel" pitchFamily="34" charset="0"/>
                <a:ea typeface="굴림" pitchFamily="50" charset="-127"/>
                <a:cs typeface="+mj-cs"/>
              </a:rPr>
              <a:t>Volumetric classification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ko-KR" sz="4400" b="1" kern="0" dirty="0">
                <a:solidFill>
                  <a:srgbClr val="FF9900"/>
                </a:solidFill>
                <a:latin typeface="Corbel" pitchFamily="34" charset="0"/>
                <a:ea typeface="굴림" pitchFamily="50" charset="-127"/>
                <a:cs typeface="+mj-cs"/>
              </a:rPr>
              <a:t>Comparing with prostate segment result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2800" b="1" kern="0" dirty="0">
                <a:solidFill>
                  <a:srgbClr val="FFCC00"/>
                </a:solidFill>
                <a:latin typeface="Corbel" pitchFamily="34" charset="0"/>
                <a:ea typeface="굴림" pitchFamily="50" charset="-127"/>
              </a:rPr>
              <a:t>Prostate Cancer vs. </a:t>
            </a:r>
            <a:r>
              <a:rPr lang="en-US" altLang="ko-KR" sz="2800" b="1" kern="0" dirty="0" err="1">
                <a:solidFill>
                  <a:srgbClr val="FFCC00"/>
                </a:solidFill>
                <a:latin typeface="Corbel" pitchFamily="34" charset="0"/>
                <a:ea typeface="굴림" pitchFamily="50" charset="-127"/>
              </a:rPr>
              <a:t>Noncancer</a:t>
            </a:r>
            <a:endParaRPr lang="en-US" altLang="ko-KR" sz="2800" b="1" kern="0" dirty="0">
              <a:solidFill>
                <a:srgbClr val="FFCC00"/>
              </a:solidFill>
              <a:latin typeface="Corbel" pitchFamily="34" charset="0"/>
              <a:ea typeface="굴림" pitchFamily="50" charset="-127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2800" b="1" kern="0" dirty="0">
              <a:solidFill>
                <a:srgbClr val="FFCC00"/>
              </a:solidFill>
              <a:latin typeface="Corbel" pitchFamily="34" charset="0"/>
              <a:ea typeface="굴림" pitchFamily="50" charset="-127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2800" b="1" kern="0" dirty="0">
              <a:solidFill>
                <a:srgbClr val="FFCC00"/>
              </a:solidFill>
              <a:latin typeface="Corbel" pitchFamily="34" charset="0"/>
              <a:ea typeface="굴림" pitchFamily="50" charset="-127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2800" b="1" kern="0" dirty="0">
              <a:solidFill>
                <a:srgbClr val="FFCC00"/>
              </a:solidFill>
              <a:latin typeface="Corbel" pitchFamily="34" charset="0"/>
              <a:ea typeface="굴림" pitchFamily="50" charset="-127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2800" b="1" kern="0" dirty="0">
              <a:solidFill>
                <a:srgbClr val="FFCC00"/>
              </a:solidFill>
              <a:latin typeface="Corbel" pitchFamily="34" charset="0"/>
              <a:ea typeface="굴림" pitchFamily="50" charset="-127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2800" b="1" kern="0" dirty="0">
              <a:solidFill>
                <a:srgbClr val="FFCC00"/>
              </a:solidFill>
              <a:latin typeface="Corbel" pitchFamily="34" charset="0"/>
              <a:ea typeface="굴림" pitchFamily="50" charset="-127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ko-KR" sz="2800" b="1" kern="0" dirty="0">
              <a:solidFill>
                <a:srgbClr val="FFCC00"/>
              </a:solidFill>
              <a:latin typeface="Corbel" pitchFamily="34" charset="0"/>
              <a:ea typeface="굴림" pitchFamily="50" charset="-127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ko-KR" b="1" kern="0" dirty="0">
                <a:solidFill>
                  <a:srgbClr val="FFCC00"/>
                </a:solidFill>
                <a:latin typeface="Corbel" pitchFamily="34" charset="0"/>
                <a:ea typeface="굴림" pitchFamily="50" charset="-127"/>
              </a:rPr>
              <a:t>* Generalized Estimating Equations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16000" y="2714625"/>
          <a:ext cx="7286676" cy="26098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1669"/>
                <a:gridCol w="1821669"/>
                <a:gridCol w="1821669"/>
                <a:gridCol w="1821669"/>
              </a:tblGrid>
              <a:tr h="9531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Automated classifier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T2WI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p-value*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52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Sensitivity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86% (132/153)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66% (101/153)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p=0.004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52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Specificity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88% (289/327)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75% (244/327)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p=0.002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52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Accuracy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88% (421/480)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72% (345/480)</a:t>
                      </a:r>
                      <a:endParaRPr lang="ko-KR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p&lt;0.01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WordArt 8"/>
          <p:cNvSpPr>
            <a:spLocks noChangeArrowheads="1" noChangeShapeType="1" noTextEdit="1"/>
          </p:cNvSpPr>
          <p:nvPr/>
        </p:nvSpPr>
        <p:spPr bwMode="gray">
          <a:xfrm>
            <a:off x="1835150" y="2349500"/>
            <a:ext cx="5402263" cy="15827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9560"/>
              </a:avLst>
            </a:prstTxWarp>
          </a:bodyPr>
          <a:lstStyle/>
          <a:p>
            <a:pPr algn="ctr"/>
            <a:r>
              <a:rPr lang="en-US" altLang="ko-KR" sz="36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ko-KR" sz="4400" b="1" kern="0" dirty="0" smtClean="0">
                <a:solidFill>
                  <a:srgbClr val="FF9900"/>
                </a:solidFill>
                <a:latin typeface="Corbel" pitchFamily="34" charset="0"/>
                <a:ea typeface="굴림" pitchFamily="50" charset="-127"/>
                <a:cs typeface="+mj-cs"/>
              </a:rPr>
              <a:t>Two-compartment </a:t>
            </a:r>
            <a:r>
              <a:rPr lang="en-US" altLang="ko-KR" sz="4400" b="1" kern="0" dirty="0">
                <a:solidFill>
                  <a:srgbClr val="FF9900"/>
                </a:solidFill>
                <a:latin typeface="Corbel" pitchFamily="34" charset="0"/>
                <a:ea typeface="굴림" pitchFamily="50" charset="-127"/>
                <a:cs typeface="+mj-cs"/>
              </a:rPr>
              <a:t>model</a:t>
            </a:r>
            <a:endParaRPr lang="ko-KR" altLang="en-US" sz="4400" b="1" kern="0" dirty="0">
              <a:solidFill>
                <a:srgbClr val="FF9900"/>
              </a:solidFill>
              <a:latin typeface="Corbel" pitchFamily="34" charset="0"/>
              <a:ea typeface="굴림" pitchFamily="50" charset="-127"/>
              <a:cs typeface="+mj-cs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6858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Intravascular space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b="1" kern="0" dirty="0" err="1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Extravascular</a:t>
            </a:r>
            <a:r>
              <a:rPr lang="en-US" altLang="ko-KR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 </a:t>
            </a:r>
            <a:r>
              <a:rPr lang="en-US" altLang="ko-KR" b="1" kern="0" dirty="0" smtClean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extracellular </a:t>
            </a:r>
            <a:r>
              <a:rPr lang="en-US" altLang="ko-KR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space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Transfer of contrast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altLang="ko-KR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Simple diffusion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altLang="ko-KR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  <a:cs typeface="Tahoma" pitchFamily="34" charset="0"/>
              </a:rPr>
              <a:t>∆ </a:t>
            </a:r>
            <a:r>
              <a:rPr lang="en-US" altLang="ko-KR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concentration</a:t>
            </a:r>
            <a:endParaRPr lang="ko-KR" altLang="en-US" b="1" kern="0" dirty="0">
              <a:solidFill>
                <a:schemeClr val="bg1"/>
              </a:solidFill>
              <a:latin typeface="Corbel" pitchFamily="34" charset="0"/>
              <a:ea typeface="굴림" pitchFamily="50" charset="-127"/>
            </a:endParaRPr>
          </a:p>
        </p:txBody>
      </p:sp>
      <p:grpSp>
        <p:nvGrpSpPr>
          <p:cNvPr id="19460" name="Group 97"/>
          <p:cNvGrpSpPr>
            <a:grpSpLocks/>
          </p:cNvGrpSpPr>
          <p:nvPr/>
        </p:nvGrpSpPr>
        <p:grpSpPr bwMode="auto">
          <a:xfrm>
            <a:off x="1331913" y="1773238"/>
            <a:ext cx="7416800" cy="4464050"/>
            <a:chOff x="839" y="1117"/>
            <a:chExt cx="4672" cy="2812"/>
          </a:xfrm>
        </p:grpSpPr>
        <p:sp>
          <p:nvSpPr>
            <p:cNvPr id="19462" name="Freeform 75"/>
            <p:cNvSpPr>
              <a:spLocks/>
            </p:cNvSpPr>
            <p:nvPr/>
          </p:nvSpPr>
          <p:spPr bwMode="auto">
            <a:xfrm>
              <a:off x="2925" y="1616"/>
              <a:ext cx="2540" cy="589"/>
            </a:xfrm>
            <a:custGeom>
              <a:avLst/>
              <a:gdLst>
                <a:gd name="T0" fmla="*/ 91 w 2540"/>
                <a:gd name="T1" fmla="*/ 589 h 589"/>
                <a:gd name="T2" fmla="*/ 408 w 2540"/>
                <a:gd name="T3" fmla="*/ 589 h 589"/>
                <a:gd name="T4" fmla="*/ 680 w 2540"/>
                <a:gd name="T5" fmla="*/ 544 h 589"/>
                <a:gd name="T6" fmla="*/ 907 w 2540"/>
                <a:gd name="T7" fmla="*/ 499 h 589"/>
                <a:gd name="T8" fmla="*/ 998 w 2540"/>
                <a:gd name="T9" fmla="*/ 453 h 589"/>
                <a:gd name="T10" fmla="*/ 1179 w 2540"/>
                <a:gd name="T11" fmla="*/ 408 h 589"/>
                <a:gd name="T12" fmla="*/ 1361 w 2540"/>
                <a:gd name="T13" fmla="*/ 363 h 589"/>
                <a:gd name="T14" fmla="*/ 1452 w 2540"/>
                <a:gd name="T15" fmla="*/ 363 h 589"/>
                <a:gd name="T16" fmla="*/ 1588 w 2540"/>
                <a:gd name="T17" fmla="*/ 408 h 589"/>
                <a:gd name="T18" fmla="*/ 1678 w 2540"/>
                <a:gd name="T19" fmla="*/ 317 h 589"/>
                <a:gd name="T20" fmla="*/ 1814 w 2540"/>
                <a:gd name="T21" fmla="*/ 363 h 589"/>
                <a:gd name="T22" fmla="*/ 1950 w 2540"/>
                <a:gd name="T23" fmla="*/ 363 h 589"/>
                <a:gd name="T24" fmla="*/ 2087 w 2540"/>
                <a:gd name="T25" fmla="*/ 408 h 589"/>
                <a:gd name="T26" fmla="*/ 2404 w 2540"/>
                <a:gd name="T27" fmla="*/ 363 h 589"/>
                <a:gd name="T28" fmla="*/ 2540 w 2540"/>
                <a:gd name="T29" fmla="*/ 363 h 589"/>
                <a:gd name="T30" fmla="*/ 2540 w 2540"/>
                <a:gd name="T31" fmla="*/ 0 h 589"/>
                <a:gd name="T32" fmla="*/ 2268 w 2540"/>
                <a:gd name="T33" fmla="*/ 45 h 589"/>
                <a:gd name="T34" fmla="*/ 1860 w 2540"/>
                <a:gd name="T35" fmla="*/ 90 h 589"/>
                <a:gd name="T36" fmla="*/ 1724 w 2540"/>
                <a:gd name="T37" fmla="*/ 136 h 589"/>
                <a:gd name="T38" fmla="*/ 1633 w 2540"/>
                <a:gd name="T39" fmla="*/ 226 h 589"/>
                <a:gd name="T40" fmla="*/ 1497 w 2540"/>
                <a:gd name="T41" fmla="*/ 226 h 589"/>
                <a:gd name="T42" fmla="*/ 1361 w 2540"/>
                <a:gd name="T43" fmla="*/ 226 h 589"/>
                <a:gd name="T44" fmla="*/ 1225 w 2540"/>
                <a:gd name="T45" fmla="*/ 272 h 589"/>
                <a:gd name="T46" fmla="*/ 1089 w 2540"/>
                <a:gd name="T47" fmla="*/ 317 h 589"/>
                <a:gd name="T48" fmla="*/ 907 w 2540"/>
                <a:gd name="T49" fmla="*/ 363 h 589"/>
                <a:gd name="T50" fmla="*/ 816 w 2540"/>
                <a:gd name="T51" fmla="*/ 317 h 589"/>
                <a:gd name="T52" fmla="*/ 590 w 2540"/>
                <a:gd name="T53" fmla="*/ 272 h 589"/>
                <a:gd name="T54" fmla="*/ 318 w 2540"/>
                <a:gd name="T55" fmla="*/ 181 h 589"/>
                <a:gd name="T56" fmla="*/ 91 w 2540"/>
                <a:gd name="T57" fmla="*/ 226 h 589"/>
                <a:gd name="T58" fmla="*/ 0 w 2540"/>
                <a:gd name="T59" fmla="*/ 181 h 589"/>
                <a:gd name="T60" fmla="*/ 0 w 2540"/>
                <a:gd name="T61" fmla="*/ 589 h 589"/>
                <a:gd name="T62" fmla="*/ 136 w 2540"/>
                <a:gd name="T63" fmla="*/ 589 h 58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540"/>
                <a:gd name="T97" fmla="*/ 0 h 589"/>
                <a:gd name="T98" fmla="*/ 2540 w 2540"/>
                <a:gd name="T99" fmla="*/ 589 h 58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540" h="589">
                  <a:moveTo>
                    <a:pt x="91" y="589"/>
                  </a:moveTo>
                  <a:lnTo>
                    <a:pt x="408" y="589"/>
                  </a:lnTo>
                  <a:lnTo>
                    <a:pt x="680" y="544"/>
                  </a:lnTo>
                  <a:lnTo>
                    <a:pt x="907" y="499"/>
                  </a:lnTo>
                  <a:lnTo>
                    <a:pt x="998" y="453"/>
                  </a:lnTo>
                  <a:lnTo>
                    <a:pt x="1179" y="408"/>
                  </a:lnTo>
                  <a:lnTo>
                    <a:pt x="1361" y="363"/>
                  </a:lnTo>
                  <a:lnTo>
                    <a:pt x="1452" y="363"/>
                  </a:lnTo>
                  <a:lnTo>
                    <a:pt x="1588" y="408"/>
                  </a:lnTo>
                  <a:lnTo>
                    <a:pt x="1678" y="317"/>
                  </a:lnTo>
                  <a:lnTo>
                    <a:pt x="1814" y="363"/>
                  </a:lnTo>
                  <a:lnTo>
                    <a:pt x="1950" y="363"/>
                  </a:lnTo>
                  <a:lnTo>
                    <a:pt x="2087" y="408"/>
                  </a:lnTo>
                  <a:lnTo>
                    <a:pt x="2404" y="363"/>
                  </a:lnTo>
                  <a:lnTo>
                    <a:pt x="2540" y="363"/>
                  </a:lnTo>
                  <a:lnTo>
                    <a:pt x="2540" y="0"/>
                  </a:lnTo>
                  <a:lnTo>
                    <a:pt x="2268" y="45"/>
                  </a:lnTo>
                  <a:lnTo>
                    <a:pt x="1860" y="90"/>
                  </a:lnTo>
                  <a:lnTo>
                    <a:pt x="1724" y="136"/>
                  </a:lnTo>
                  <a:lnTo>
                    <a:pt x="1633" y="226"/>
                  </a:lnTo>
                  <a:lnTo>
                    <a:pt x="1497" y="226"/>
                  </a:lnTo>
                  <a:lnTo>
                    <a:pt x="1361" y="226"/>
                  </a:lnTo>
                  <a:lnTo>
                    <a:pt x="1225" y="272"/>
                  </a:lnTo>
                  <a:lnTo>
                    <a:pt x="1089" y="317"/>
                  </a:lnTo>
                  <a:lnTo>
                    <a:pt x="907" y="363"/>
                  </a:lnTo>
                  <a:lnTo>
                    <a:pt x="816" y="317"/>
                  </a:lnTo>
                  <a:lnTo>
                    <a:pt x="590" y="272"/>
                  </a:lnTo>
                  <a:lnTo>
                    <a:pt x="318" y="181"/>
                  </a:lnTo>
                  <a:lnTo>
                    <a:pt x="91" y="226"/>
                  </a:lnTo>
                  <a:lnTo>
                    <a:pt x="0" y="181"/>
                  </a:lnTo>
                  <a:lnTo>
                    <a:pt x="0" y="589"/>
                  </a:lnTo>
                  <a:lnTo>
                    <a:pt x="136" y="589"/>
                  </a:lnTo>
                </a:path>
              </a:pathLst>
            </a:custGeom>
            <a:solidFill>
              <a:srgbClr val="FF0000">
                <a:alpha val="27843"/>
              </a:srgbClr>
            </a:solidFill>
            <a:ln w="9525">
              <a:solidFill>
                <a:srgbClr val="FFFFFF"/>
              </a:solidFill>
              <a:round/>
              <a:headEnd type="none" w="sm" len="sm"/>
              <a:tailEnd type="triangle" w="med" len="med"/>
            </a:ln>
          </p:spPr>
          <p:txBody>
            <a:bodyPr lIns="79200" tIns="39600" rIns="79200" bIns="39600" anchor="ctr"/>
            <a:lstStyle/>
            <a:p>
              <a:pPr algn="ctr"/>
              <a:endParaRPr lang="ko-KR" altLang="en-US"/>
            </a:p>
          </p:txBody>
        </p:sp>
        <p:sp>
          <p:nvSpPr>
            <p:cNvPr id="19463" name="Rectangle 76"/>
            <p:cNvSpPr>
              <a:spLocks noChangeArrowheads="1"/>
            </p:cNvSpPr>
            <p:nvPr/>
          </p:nvSpPr>
          <p:spPr bwMode="auto">
            <a:xfrm>
              <a:off x="4060" y="1129"/>
              <a:ext cx="1451" cy="363"/>
            </a:xfrm>
            <a:prstGeom prst="rect">
              <a:avLst/>
            </a:prstGeom>
            <a:solidFill>
              <a:srgbClr val="FFCC00">
                <a:alpha val="79999"/>
              </a:srgbClr>
            </a:solidFill>
            <a:ln w="28575" algn="ctr">
              <a:noFill/>
              <a:miter lim="800000"/>
              <a:headEnd type="none" w="sm" len="sm"/>
              <a:tailEnd/>
            </a:ln>
          </p:spPr>
          <p:txBody>
            <a:bodyPr wrap="none" lIns="79200" tIns="39600" rIns="79200" bIns="39600" anchor="ctr"/>
            <a:lstStyle/>
            <a:p>
              <a:pPr algn="ctr"/>
              <a:endParaRPr lang="ko-KR" altLang="en-US"/>
            </a:p>
          </p:txBody>
        </p:sp>
        <p:sp>
          <p:nvSpPr>
            <p:cNvPr id="19464" name="Rectangle 77"/>
            <p:cNvSpPr>
              <a:spLocks noChangeArrowheads="1"/>
            </p:cNvSpPr>
            <p:nvPr/>
          </p:nvSpPr>
          <p:spPr bwMode="auto">
            <a:xfrm>
              <a:off x="2744" y="3339"/>
              <a:ext cx="1542" cy="590"/>
            </a:xfrm>
            <a:prstGeom prst="rect">
              <a:avLst/>
            </a:prstGeom>
            <a:solidFill>
              <a:srgbClr val="FFCC00">
                <a:alpha val="79999"/>
              </a:srgbClr>
            </a:solidFill>
            <a:ln w="28575" algn="ctr">
              <a:noFill/>
              <a:miter lim="800000"/>
              <a:headEnd type="none" w="sm" len="sm"/>
              <a:tailEnd/>
            </a:ln>
          </p:spPr>
          <p:txBody>
            <a:bodyPr wrap="none" lIns="79200" tIns="39600" rIns="79200" bIns="3960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465" name="Group 78"/>
            <p:cNvGrpSpPr>
              <a:grpSpLocks/>
            </p:cNvGrpSpPr>
            <p:nvPr/>
          </p:nvGrpSpPr>
          <p:grpSpPr bwMode="auto">
            <a:xfrm>
              <a:off x="3211" y="1997"/>
              <a:ext cx="1920" cy="1096"/>
              <a:chOff x="3264" y="2880"/>
              <a:chExt cx="1920" cy="1096"/>
            </a:xfrm>
          </p:grpSpPr>
          <p:sp>
            <p:nvSpPr>
              <p:cNvPr id="19476" name="Freeform 79"/>
              <p:cNvSpPr>
                <a:spLocks/>
              </p:cNvSpPr>
              <p:nvPr/>
            </p:nvSpPr>
            <p:spPr bwMode="auto">
              <a:xfrm>
                <a:off x="3264" y="3216"/>
                <a:ext cx="512" cy="520"/>
              </a:xfrm>
              <a:custGeom>
                <a:avLst/>
                <a:gdLst>
                  <a:gd name="T0" fmla="*/ 24 w 512"/>
                  <a:gd name="T1" fmla="*/ 160 h 520"/>
                  <a:gd name="T2" fmla="*/ 168 w 512"/>
                  <a:gd name="T3" fmla="*/ 16 h 520"/>
                  <a:gd name="T4" fmla="*/ 456 w 512"/>
                  <a:gd name="T5" fmla="*/ 64 h 520"/>
                  <a:gd name="T6" fmla="*/ 504 w 512"/>
                  <a:gd name="T7" fmla="*/ 304 h 520"/>
                  <a:gd name="T8" fmla="*/ 408 w 512"/>
                  <a:gd name="T9" fmla="*/ 496 h 520"/>
                  <a:gd name="T10" fmla="*/ 168 w 512"/>
                  <a:gd name="T11" fmla="*/ 448 h 520"/>
                  <a:gd name="T12" fmla="*/ 24 w 512"/>
                  <a:gd name="T13" fmla="*/ 352 h 520"/>
                  <a:gd name="T14" fmla="*/ 24 w 512"/>
                  <a:gd name="T15" fmla="*/ 160 h 5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12"/>
                  <a:gd name="T25" fmla="*/ 0 h 520"/>
                  <a:gd name="T26" fmla="*/ 512 w 512"/>
                  <a:gd name="T27" fmla="*/ 520 h 5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12" h="520">
                    <a:moveTo>
                      <a:pt x="24" y="160"/>
                    </a:moveTo>
                    <a:cubicBezTo>
                      <a:pt x="48" y="104"/>
                      <a:pt x="96" y="32"/>
                      <a:pt x="168" y="16"/>
                    </a:cubicBezTo>
                    <a:cubicBezTo>
                      <a:pt x="240" y="0"/>
                      <a:pt x="400" y="16"/>
                      <a:pt x="456" y="64"/>
                    </a:cubicBezTo>
                    <a:cubicBezTo>
                      <a:pt x="512" y="112"/>
                      <a:pt x="512" y="232"/>
                      <a:pt x="504" y="304"/>
                    </a:cubicBezTo>
                    <a:cubicBezTo>
                      <a:pt x="496" y="376"/>
                      <a:pt x="464" y="472"/>
                      <a:pt x="408" y="496"/>
                    </a:cubicBezTo>
                    <a:cubicBezTo>
                      <a:pt x="352" y="520"/>
                      <a:pt x="232" y="472"/>
                      <a:pt x="168" y="448"/>
                    </a:cubicBezTo>
                    <a:cubicBezTo>
                      <a:pt x="104" y="424"/>
                      <a:pt x="48" y="400"/>
                      <a:pt x="24" y="352"/>
                    </a:cubicBezTo>
                    <a:cubicBezTo>
                      <a:pt x="0" y="304"/>
                      <a:pt x="0" y="216"/>
                      <a:pt x="24" y="160"/>
                    </a:cubicBezTo>
                    <a:close/>
                  </a:path>
                </a:pathLst>
              </a:custGeom>
              <a:solidFill>
                <a:srgbClr val="3333FF"/>
              </a:solidFill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lIns="79200" tIns="39600" rIns="79200" bIns="3960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77" name="Oval 80"/>
              <p:cNvSpPr>
                <a:spLocks noChangeArrowheads="1"/>
              </p:cNvSpPr>
              <p:nvPr/>
            </p:nvSpPr>
            <p:spPr bwMode="auto">
              <a:xfrm>
                <a:off x="3456" y="3408"/>
                <a:ext cx="192" cy="96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9200" tIns="39600" rIns="79200" bIns="3960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78" name="Freeform 81"/>
              <p:cNvSpPr>
                <a:spLocks/>
              </p:cNvSpPr>
              <p:nvPr/>
            </p:nvSpPr>
            <p:spPr bwMode="auto">
              <a:xfrm>
                <a:off x="4480" y="2880"/>
                <a:ext cx="368" cy="424"/>
              </a:xfrm>
              <a:custGeom>
                <a:avLst/>
                <a:gdLst>
                  <a:gd name="T0" fmla="*/ 128 w 368"/>
                  <a:gd name="T1" fmla="*/ 384 h 424"/>
                  <a:gd name="T2" fmla="*/ 80 w 368"/>
                  <a:gd name="T3" fmla="*/ 384 h 424"/>
                  <a:gd name="T4" fmla="*/ 32 w 368"/>
                  <a:gd name="T5" fmla="*/ 144 h 424"/>
                  <a:gd name="T6" fmla="*/ 272 w 368"/>
                  <a:gd name="T7" fmla="*/ 0 h 424"/>
                  <a:gd name="T8" fmla="*/ 368 w 368"/>
                  <a:gd name="T9" fmla="*/ 144 h 424"/>
                  <a:gd name="T10" fmla="*/ 272 w 368"/>
                  <a:gd name="T11" fmla="*/ 384 h 424"/>
                  <a:gd name="T12" fmla="*/ 128 w 368"/>
                  <a:gd name="T13" fmla="*/ 384 h 4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8"/>
                  <a:gd name="T22" fmla="*/ 0 h 424"/>
                  <a:gd name="T23" fmla="*/ 368 w 368"/>
                  <a:gd name="T24" fmla="*/ 424 h 4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8" h="424">
                    <a:moveTo>
                      <a:pt x="128" y="384"/>
                    </a:moveTo>
                    <a:cubicBezTo>
                      <a:pt x="96" y="384"/>
                      <a:pt x="96" y="424"/>
                      <a:pt x="80" y="384"/>
                    </a:cubicBezTo>
                    <a:cubicBezTo>
                      <a:pt x="64" y="344"/>
                      <a:pt x="0" y="208"/>
                      <a:pt x="32" y="144"/>
                    </a:cubicBezTo>
                    <a:cubicBezTo>
                      <a:pt x="64" y="80"/>
                      <a:pt x="216" y="0"/>
                      <a:pt x="272" y="0"/>
                    </a:cubicBezTo>
                    <a:cubicBezTo>
                      <a:pt x="328" y="0"/>
                      <a:pt x="368" y="80"/>
                      <a:pt x="368" y="144"/>
                    </a:cubicBezTo>
                    <a:cubicBezTo>
                      <a:pt x="368" y="208"/>
                      <a:pt x="312" y="344"/>
                      <a:pt x="272" y="384"/>
                    </a:cubicBezTo>
                    <a:cubicBezTo>
                      <a:pt x="232" y="424"/>
                      <a:pt x="160" y="384"/>
                      <a:pt x="128" y="384"/>
                    </a:cubicBezTo>
                    <a:close/>
                  </a:path>
                </a:pathLst>
              </a:custGeom>
              <a:solidFill>
                <a:srgbClr val="3333FF"/>
              </a:solidFill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lIns="79200" tIns="39600" rIns="79200" bIns="3960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79" name="Oval 82"/>
              <p:cNvSpPr>
                <a:spLocks noChangeArrowheads="1"/>
              </p:cNvSpPr>
              <p:nvPr/>
            </p:nvSpPr>
            <p:spPr bwMode="auto">
              <a:xfrm>
                <a:off x="4608" y="3024"/>
                <a:ext cx="144" cy="96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9200" tIns="39600" rIns="79200" bIns="3960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80" name="Freeform 83"/>
              <p:cNvSpPr>
                <a:spLocks/>
              </p:cNvSpPr>
              <p:nvPr/>
            </p:nvSpPr>
            <p:spPr bwMode="auto">
              <a:xfrm>
                <a:off x="3792" y="3456"/>
                <a:ext cx="512" cy="520"/>
              </a:xfrm>
              <a:custGeom>
                <a:avLst/>
                <a:gdLst>
                  <a:gd name="T0" fmla="*/ 24 w 512"/>
                  <a:gd name="T1" fmla="*/ 160 h 520"/>
                  <a:gd name="T2" fmla="*/ 168 w 512"/>
                  <a:gd name="T3" fmla="*/ 16 h 520"/>
                  <a:gd name="T4" fmla="*/ 456 w 512"/>
                  <a:gd name="T5" fmla="*/ 64 h 520"/>
                  <a:gd name="T6" fmla="*/ 504 w 512"/>
                  <a:gd name="T7" fmla="*/ 304 h 520"/>
                  <a:gd name="T8" fmla="*/ 408 w 512"/>
                  <a:gd name="T9" fmla="*/ 496 h 520"/>
                  <a:gd name="T10" fmla="*/ 168 w 512"/>
                  <a:gd name="T11" fmla="*/ 448 h 520"/>
                  <a:gd name="T12" fmla="*/ 24 w 512"/>
                  <a:gd name="T13" fmla="*/ 352 h 520"/>
                  <a:gd name="T14" fmla="*/ 24 w 512"/>
                  <a:gd name="T15" fmla="*/ 160 h 5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12"/>
                  <a:gd name="T25" fmla="*/ 0 h 520"/>
                  <a:gd name="T26" fmla="*/ 512 w 512"/>
                  <a:gd name="T27" fmla="*/ 520 h 5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12" h="520">
                    <a:moveTo>
                      <a:pt x="24" y="160"/>
                    </a:moveTo>
                    <a:cubicBezTo>
                      <a:pt x="48" y="104"/>
                      <a:pt x="96" y="32"/>
                      <a:pt x="168" y="16"/>
                    </a:cubicBezTo>
                    <a:cubicBezTo>
                      <a:pt x="240" y="0"/>
                      <a:pt x="400" y="16"/>
                      <a:pt x="456" y="64"/>
                    </a:cubicBezTo>
                    <a:cubicBezTo>
                      <a:pt x="512" y="112"/>
                      <a:pt x="512" y="232"/>
                      <a:pt x="504" y="304"/>
                    </a:cubicBezTo>
                    <a:cubicBezTo>
                      <a:pt x="496" y="376"/>
                      <a:pt x="464" y="472"/>
                      <a:pt x="408" y="496"/>
                    </a:cubicBezTo>
                    <a:cubicBezTo>
                      <a:pt x="352" y="520"/>
                      <a:pt x="232" y="472"/>
                      <a:pt x="168" y="448"/>
                    </a:cubicBezTo>
                    <a:cubicBezTo>
                      <a:pt x="104" y="424"/>
                      <a:pt x="48" y="400"/>
                      <a:pt x="24" y="352"/>
                    </a:cubicBezTo>
                    <a:cubicBezTo>
                      <a:pt x="0" y="304"/>
                      <a:pt x="0" y="216"/>
                      <a:pt x="24" y="160"/>
                    </a:cubicBezTo>
                    <a:close/>
                  </a:path>
                </a:pathLst>
              </a:custGeom>
              <a:solidFill>
                <a:srgbClr val="3333FF"/>
              </a:solidFill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lIns="79200" tIns="39600" rIns="79200" bIns="3960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81" name="Oval 84"/>
              <p:cNvSpPr>
                <a:spLocks noChangeArrowheads="1"/>
              </p:cNvSpPr>
              <p:nvPr/>
            </p:nvSpPr>
            <p:spPr bwMode="auto">
              <a:xfrm>
                <a:off x="3984" y="3648"/>
                <a:ext cx="192" cy="96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9200" tIns="39600" rIns="79200" bIns="3960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82" name="Freeform 85"/>
              <p:cNvSpPr>
                <a:spLocks/>
              </p:cNvSpPr>
              <p:nvPr/>
            </p:nvSpPr>
            <p:spPr bwMode="auto">
              <a:xfrm>
                <a:off x="4656" y="3216"/>
                <a:ext cx="528" cy="424"/>
              </a:xfrm>
              <a:custGeom>
                <a:avLst/>
                <a:gdLst>
                  <a:gd name="T0" fmla="*/ 379 w 368"/>
                  <a:gd name="T1" fmla="*/ 384 h 424"/>
                  <a:gd name="T2" fmla="*/ 237 w 368"/>
                  <a:gd name="T3" fmla="*/ 384 h 424"/>
                  <a:gd name="T4" fmla="*/ 95 w 368"/>
                  <a:gd name="T5" fmla="*/ 144 h 424"/>
                  <a:gd name="T6" fmla="*/ 803 w 368"/>
                  <a:gd name="T7" fmla="*/ 0 h 424"/>
                  <a:gd name="T8" fmla="*/ 1088 w 368"/>
                  <a:gd name="T9" fmla="*/ 144 h 424"/>
                  <a:gd name="T10" fmla="*/ 803 w 368"/>
                  <a:gd name="T11" fmla="*/ 384 h 424"/>
                  <a:gd name="T12" fmla="*/ 379 w 368"/>
                  <a:gd name="T13" fmla="*/ 384 h 4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8"/>
                  <a:gd name="T22" fmla="*/ 0 h 424"/>
                  <a:gd name="T23" fmla="*/ 368 w 368"/>
                  <a:gd name="T24" fmla="*/ 424 h 4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8" h="424">
                    <a:moveTo>
                      <a:pt x="128" y="384"/>
                    </a:moveTo>
                    <a:cubicBezTo>
                      <a:pt x="96" y="384"/>
                      <a:pt x="96" y="424"/>
                      <a:pt x="80" y="384"/>
                    </a:cubicBezTo>
                    <a:cubicBezTo>
                      <a:pt x="64" y="344"/>
                      <a:pt x="0" y="208"/>
                      <a:pt x="32" y="144"/>
                    </a:cubicBezTo>
                    <a:cubicBezTo>
                      <a:pt x="64" y="80"/>
                      <a:pt x="216" y="0"/>
                      <a:pt x="272" y="0"/>
                    </a:cubicBezTo>
                    <a:cubicBezTo>
                      <a:pt x="328" y="0"/>
                      <a:pt x="368" y="80"/>
                      <a:pt x="368" y="144"/>
                    </a:cubicBezTo>
                    <a:cubicBezTo>
                      <a:pt x="368" y="208"/>
                      <a:pt x="312" y="344"/>
                      <a:pt x="272" y="384"/>
                    </a:cubicBezTo>
                    <a:cubicBezTo>
                      <a:pt x="232" y="424"/>
                      <a:pt x="160" y="384"/>
                      <a:pt x="128" y="384"/>
                    </a:cubicBezTo>
                    <a:close/>
                  </a:path>
                </a:pathLst>
              </a:custGeom>
              <a:solidFill>
                <a:srgbClr val="3333FF"/>
              </a:solidFill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lIns="79200" tIns="39600" rIns="79200" bIns="3960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83" name="Oval 86"/>
              <p:cNvSpPr>
                <a:spLocks noChangeArrowheads="1"/>
              </p:cNvSpPr>
              <p:nvPr/>
            </p:nvSpPr>
            <p:spPr bwMode="auto">
              <a:xfrm>
                <a:off x="4848" y="3372"/>
                <a:ext cx="207" cy="96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79200" tIns="39600" rIns="79200" bIns="3960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466" name="Text Box 87"/>
            <p:cNvSpPr txBox="1">
              <a:spLocks noChangeArrowheads="1"/>
            </p:cNvSpPr>
            <p:nvPr/>
          </p:nvSpPr>
          <p:spPr bwMode="auto">
            <a:xfrm>
              <a:off x="4824" y="1745"/>
              <a:ext cx="460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79200" tIns="39600" rIns="79200" bIns="3960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CCFF"/>
                  </a:solidFill>
                  <a:cs typeface="Times New Roman" pitchFamily="18" charset="0"/>
                </a:rPr>
                <a:t>Vein</a:t>
              </a:r>
            </a:p>
          </p:txBody>
        </p:sp>
        <p:sp>
          <p:nvSpPr>
            <p:cNvPr id="19467" name="Line 88"/>
            <p:cNvSpPr>
              <a:spLocks noChangeShapeType="1"/>
            </p:cNvSpPr>
            <p:nvPr/>
          </p:nvSpPr>
          <p:spPr bwMode="auto">
            <a:xfrm>
              <a:off x="2971" y="1933"/>
              <a:ext cx="48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79200" tIns="39600" rIns="79200" bIns="39600" anchor="ctr"/>
            <a:lstStyle/>
            <a:p>
              <a:endParaRPr lang="ko-KR" altLang="en-US"/>
            </a:p>
          </p:txBody>
        </p:sp>
        <p:sp>
          <p:nvSpPr>
            <p:cNvPr id="19468" name="Text Box 89"/>
            <p:cNvSpPr txBox="1">
              <a:spLocks noChangeArrowheads="1"/>
            </p:cNvSpPr>
            <p:nvPr/>
          </p:nvSpPr>
          <p:spPr bwMode="auto">
            <a:xfrm>
              <a:off x="2971" y="1979"/>
              <a:ext cx="44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9200" tIns="39600" rIns="79200" bIns="3960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CCFF"/>
                  </a:solidFill>
                  <a:cs typeface="Times New Roman" pitchFamily="18" charset="0"/>
                </a:rPr>
                <a:t>Artery</a:t>
              </a:r>
            </a:p>
          </p:txBody>
        </p:sp>
        <p:sp>
          <p:nvSpPr>
            <p:cNvPr id="19469" name="Line 90"/>
            <p:cNvSpPr>
              <a:spLocks noChangeShapeType="1"/>
            </p:cNvSpPr>
            <p:nvPr/>
          </p:nvSpPr>
          <p:spPr bwMode="auto">
            <a:xfrm>
              <a:off x="3931" y="1997"/>
              <a:ext cx="0" cy="480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lIns="79200" tIns="39600" rIns="79200" bIns="39600" anchor="ctr"/>
            <a:lstStyle/>
            <a:p>
              <a:endParaRPr lang="ko-KR" altLang="en-US"/>
            </a:p>
          </p:txBody>
        </p:sp>
        <p:sp>
          <p:nvSpPr>
            <p:cNvPr id="19470" name="Line 91"/>
            <p:cNvSpPr>
              <a:spLocks noChangeShapeType="1"/>
            </p:cNvSpPr>
            <p:nvPr/>
          </p:nvSpPr>
          <p:spPr bwMode="auto">
            <a:xfrm>
              <a:off x="4123" y="1949"/>
              <a:ext cx="0" cy="480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 type="triangle" w="med" len="med"/>
              <a:tailEnd type="none" w="sm" len="sm"/>
            </a:ln>
          </p:spPr>
          <p:txBody>
            <a:bodyPr lIns="79200" tIns="39600" rIns="79200" bIns="39600" anchor="ctr"/>
            <a:lstStyle/>
            <a:p>
              <a:endParaRPr lang="ko-KR" altLang="en-US"/>
            </a:p>
          </p:txBody>
        </p:sp>
        <p:sp>
          <p:nvSpPr>
            <p:cNvPr id="19471" name="Text Box 92"/>
            <p:cNvSpPr txBox="1">
              <a:spLocks noChangeArrowheads="1"/>
            </p:cNvSpPr>
            <p:nvPr/>
          </p:nvSpPr>
          <p:spPr bwMode="auto">
            <a:xfrm>
              <a:off x="5275" y="1654"/>
              <a:ext cx="100" cy="1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9200" tIns="39600" rIns="79200" bIns="39600">
              <a:spAutoFit/>
            </a:bodyPr>
            <a:lstStyle/>
            <a:p>
              <a:pPr eaLnBrk="0" latinLnBrk="0" hangingPunct="0"/>
              <a:endParaRPr kumimoji="0" lang="ko-KR" altLang="en-US" sz="1400">
                <a:cs typeface="Times New Roman" pitchFamily="18" charset="0"/>
              </a:endParaRPr>
            </a:p>
          </p:txBody>
        </p:sp>
        <p:sp>
          <p:nvSpPr>
            <p:cNvPr id="19472" name="Line 93"/>
            <p:cNvSpPr>
              <a:spLocks noChangeShapeType="1"/>
            </p:cNvSpPr>
            <p:nvPr/>
          </p:nvSpPr>
          <p:spPr bwMode="auto">
            <a:xfrm>
              <a:off x="4844" y="1752"/>
              <a:ext cx="480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 type="none" w="sm" len="sm"/>
              <a:tailEnd type="triangle" w="med" len="lg"/>
            </a:ln>
          </p:spPr>
          <p:txBody>
            <a:bodyPr lIns="79200" tIns="39600" rIns="79200" bIns="39600" anchor="ctr"/>
            <a:lstStyle/>
            <a:p>
              <a:endParaRPr lang="ko-KR" altLang="en-US"/>
            </a:p>
          </p:txBody>
        </p:sp>
        <p:sp>
          <p:nvSpPr>
            <p:cNvPr id="19473" name="AutoShape 94"/>
            <p:cNvSpPr>
              <a:spLocks/>
            </p:cNvSpPr>
            <p:nvPr/>
          </p:nvSpPr>
          <p:spPr bwMode="auto">
            <a:xfrm>
              <a:off x="4059" y="1117"/>
              <a:ext cx="1452" cy="384"/>
            </a:xfrm>
            <a:prstGeom prst="borderCallout2">
              <a:avLst>
                <a:gd name="adj1" fmla="val 18750"/>
                <a:gd name="adj2" fmla="val -3306"/>
                <a:gd name="adj3" fmla="val 18750"/>
                <a:gd name="adj4" fmla="val -17356"/>
                <a:gd name="adj5" fmla="val 244009"/>
                <a:gd name="adj6" fmla="val -32093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 type="triangle" w="med" len="med"/>
              <a:tailEnd type="none" w="sm" len="sm"/>
            </a:ln>
          </p:spPr>
          <p:txBody>
            <a:bodyPr lIns="79200" tIns="39600" rIns="79200" bIns="39600" anchor="ctr"/>
            <a:lstStyle/>
            <a:p>
              <a:pPr algn="ctr"/>
              <a:r>
                <a:rPr lang="en-US" altLang="ko-KR" sz="1800" b="1">
                  <a:latin typeface="Tahoma" pitchFamily="34" charset="0"/>
                </a:rPr>
                <a:t>Intravascular space (plasma)</a:t>
              </a:r>
            </a:p>
          </p:txBody>
        </p:sp>
        <p:sp>
          <p:nvSpPr>
            <p:cNvPr id="19474" name="AutoShape 95"/>
            <p:cNvSpPr>
              <a:spLocks/>
            </p:cNvSpPr>
            <p:nvPr/>
          </p:nvSpPr>
          <p:spPr bwMode="auto">
            <a:xfrm>
              <a:off x="2744" y="3339"/>
              <a:ext cx="1542" cy="590"/>
            </a:xfrm>
            <a:prstGeom prst="borderCallout2">
              <a:avLst>
                <a:gd name="adj1" fmla="val 12204"/>
                <a:gd name="adj2" fmla="val 103111"/>
                <a:gd name="adj3" fmla="val 12204"/>
                <a:gd name="adj4" fmla="val 116731"/>
                <a:gd name="adj5" fmla="val -88981"/>
                <a:gd name="adj6" fmla="val 13100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 type="triangle" w="med" len="med"/>
              <a:tailEnd type="none" w="sm" len="sm"/>
            </a:ln>
          </p:spPr>
          <p:txBody>
            <a:bodyPr lIns="79200" tIns="39600" rIns="79200" bIns="39600" anchor="ctr"/>
            <a:lstStyle/>
            <a:p>
              <a:pPr algn="ctr"/>
              <a:r>
                <a:rPr lang="en-US" altLang="ko-KR" sz="1800" b="1">
                  <a:latin typeface="Tahoma" pitchFamily="34" charset="0"/>
                </a:rPr>
                <a:t>Extravascular extracellular space</a:t>
              </a:r>
            </a:p>
          </p:txBody>
        </p:sp>
        <p:sp>
          <p:nvSpPr>
            <p:cNvPr id="19475" name="AutoShape 96"/>
            <p:cNvSpPr>
              <a:spLocks/>
            </p:cNvSpPr>
            <p:nvPr/>
          </p:nvSpPr>
          <p:spPr bwMode="auto">
            <a:xfrm>
              <a:off x="839" y="3180"/>
              <a:ext cx="1542" cy="295"/>
            </a:xfrm>
            <a:prstGeom prst="borderCallout2">
              <a:avLst>
                <a:gd name="adj1" fmla="val 24407"/>
                <a:gd name="adj2" fmla="val 103111"/>
                <a:gd name="adj3" fmla="val 24407"/>
                <a:gd name="adj4" fmla="val 134046"/>
                <a:gd name="adj5" fmla="val -188134"/>
                <a:gd name="adj6" fmla="val 166472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 type="triangle" w="med" len="med"/>
              <a:tailEnd type="none" w="sm" len="sm"/>
            </a:ln>
          </p:spPr>
          <p:txBody>
            <a:bodyPr lIns="79200" tIns="39600" rIns="79200" bIns="39600" anchor="ctr"/>
            <a:lstStyle/>
            <a:p>
              <a:pPr algn="ctr"/>
              <a:r>
                <a:rPr lang="en-US" altLang="ko-KR" sz="1800" b="1">
                  <a:solidFill>
                    <a:srgbClr val="00CCFF"/>
                  </a:solidFill>
                  <a:latin typeface="Tahoma" pitchFamily="34" charset="0"/>
                </a:rPr>
                <a:t>Intracellular space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ko-KR" sz="4000" b="1" kern="0" dirty="0" err="1">
                <a:solidFill>
                  <a:srgbClr val="FF9900"/>
                </a:solidFill>
                <a:latin typeface="Corbel" pitchFamily="34" charset="0"/>
                <a:ea typeface="굴림" pitchFamily="50" charset="-127"/>
                <a:cs typeface="+mj-cs"/>
              </a:rPr>
              <a:t>Brix</a:t>
            </a:r>
            <a:r>
              <a:rPr lang="en-US" altLang="ko-KR" sz="4000" b="1" kern="0" dirty="0">
                <a:solidFill>
                  <a:srgbClr val="FF9900"/>
                </a:solidFill>
                <a:latin typeface="Corbel" pitchFamily="34" charset="0"/>
                <a:ea typeface="굴림" pitchFamily="50" charset="-127"/>
                <a:cs typeface="+mj-cs"/>
              </a:rPr>
              <a:t> </a:t>
            </a:r>
            <a:r>
              <a:rPr lang="en-US" altLang="ko-KR" sz="4000" b="1" kern="0" dirty="0" smtClean="0">
                <a:solidFill>
                  <a:srgbClr val="FF9900"/>
                </a:solidFill>
                <a:latin typeface="Corbel" pitchFamily="34" charset="0"/>
                <a:ea typeface="굴림" pitchFamily="50" charset="-127"/>
                <a:cs typeface="+mj-cs"/>
              </a:rPr>
              <a:t>two-compartment </a:t>
            </a:r>
            <a:r>
              <a:rPr lang="en-US" altLang="ko-KR" sz="4000" b="1" kern="0" dirty="0">
                <a:solidFill>
                  <a:srgbClr val="FF9900"/>
                </a:solidFill>
                <a:latin typeface="Corbel" pitchFamily="34" charset="0"/>
                <a:ea typeface="굴림" pitchFamily="50" charset="-127"/>
                <a:cs typeface="+mj-cs"/>
              </a:rPr>
              <a:t>model</a:t>
            </a:r>
            <a:endParaRPr lang="ko-KR" altLang="en-US" sz="4000" b="1" kern="0" dirty="0">
              <a:solidFill>
                <a:srgbClr val="FF9900"/>
              </a:solidFill>
              <a:latin typeface="Corbel" pitchFamily="34" charset="0"/>
              <a:ea typeface="굴림" pitchFamily="50" charset="-127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5288" y="1554163"/>
            <a:ext cx="839152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CC00"/>
              </a:buClr>
              <a:buFontTx/>
              <a:buChar char="•"/>
              <a:defRPr/>
            </a:pPr>
            <a:r>
              <a:rPr lang="en-US" altLang="ko-KR" sz="2800" b="1" kern="0" dirty="0">
                <a:solidFill>
                  <a:srgbClr val="FFCC00"/>
                </a:solidFill>
                <a:latin typeface="Corbel" pitchFamily="34" charset="0"/>
                <a:ea typeface="굴림" pitchFamily="50" charset="-127"/>
              </a:rPr>
              <a:t>Equation for Fitting: </a:t>
            </a:r>
            <a:r>
              <a:rPr lang="en-US" altLang="ko-KR" sz="2800" b="1" kern="0" dirty="0" err="1">
                <a:solidFill>
                  <a:srgbClr val="FFCC00"/>
                </a:solidFill>
                <a:latin typeface="Corbel" pitchFamily="34" charset="0"/>
                <a:ea typeface="굴림" pitchFamily="50" charset="-127"/>
              </a:rPr>
              <a:t>Brix</a:t>
            </a:r>
            <a:r>
              <a:rPr lang="en-US" altLang="ko-KR" sz="2800" b="1" kern="0" dirty="0">
                <a:solidFill>
                  <a:srgbClr val="FFCC00"/>
                </a:solidFill>
                <a:latin typeface="Corbel" pitchFamily="34" charset="0"/>
                <a:ea typeface="굴림" pitchFamily="50" charset="-127"/>
              </a:rPr>
              <a:t> </a:t>
            </a:r>
            <a:r>
              <a:rPr lang="en-US" altLang="ko-KR" sz="2800" b="1" kern="0" dirty="0" smtClean="0">
                <a:solidFill>
                  <a:srgbClr val="FFCC00"/>
                </a:solidFill>
                <a:latin typeface="Corbel" pitchFamily="34" charset="0"/>
                <a:ea typeface="굴림" pitchFamily="50" charset="-127"/>
              </a:rPr>
              <a:t>model</a:t>
            </a:r>
          </a:p>
          <a:p>
            <a:pPr marL="742950" lvl="1" indent="-285750">
              <a:spcBef>
                <a:spcPct val="20000"/>
              </a:spcBef>
              <a:buClr>
                <a:srgbClr val="FFCC00"/>
              </a:buClr>
              <a:buFontTx/>
              <a:buChar char="–"/>
              <a:defRPr/>
            </a:pPr>
            <a:endParaRPr lang="en-US" altLang="ko-KR" b="1" kern="0" dirty="0" smtClean="0">
              <a:solidFill>
                <a:schemeClr val="bg1"/>
              </a:solidFill>
              <a:latin typeface="Corbel" pitchFamily="34" charset="0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Clr>
                <a:srgbClr val="FFCC00"/>
              </a:buClr>
              <a:buFontTx/>
              <a:buChar char="–"/>
              <a:defRPr/>
            </a:pPr>
            <a:endParaRPr lang="en-US" altLang="ko-KR" b="1" kern="0" dirty="0" smtClean="0">
              <a:solidFill>
                <a:schemeClr val="bg1"/>
              </a:solidFill>
              <a:latin typeface="Corbel" pitchFamily="34" charset="0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Clr>
                <a:srgbClr val="FFCC00"/>
              </a:buClr>
              <a:buFontTx/>
              <a:buChar char="–"/>
              <a:defRPr/>
            </a:pPr>
            <a:endParaRPr lang="en-US" altLang="ko-KR" b="1" kern="0" dirty="0" smtClean="0">
              <a:solidFill>
                <a:schemeClr val="bg1"/>
              </a:solidFill>
              <a:latin typeface="Corbel" pitchFamily="34" charset="0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Clr>
                <a:srgbClr val="FFCC00"/>
              </a:buClr>
              <a:buFontTx/>
              <a:buChar char="–"/>
              <a:defRPr/>
            </a:pPr>
            <a:r>
              <a:rPr lang="en-US" altLang="ko-KR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itchFamily="34" charset="0"/>
                <a:ea typeface="굴림" pitchFamily="50" charset="-127"/>
              </a:rPr>
              <a:t>Linearity </a:t>
            </a:r>
            <a:r>
              <a:rPr lang="en-US" altLang="ko-KR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itchFamily="34" charset="0"/>
                <a:ea typeface="굴림" pitchFamily="50" charset="-127"/>
              </a:rPr>
              <a:t>assumption </a:t>
            </a:r>
            <a:r>
              <a:rPr lang="en-US" altLang="ko-KR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between signal enhancement and concentration</a:t>
            </a:r>
            <a:endParaRPr lang="en-US" altLang="ko-KR" sz="2800" b="1" kern="0" dirty="0">
              <a:solidFill>
                <a:srgbClr val="FFCC00"/>
              </a:solidFill>
              <a:latin typeface="Corbel" pitchFamily="34" charset="0"/>
              <a:ea typeface="굴림" pitchFamily="50" charset="-127"/>
            </a:endParaRPr>
          </a:p>
          <a:p>
            <a:pPr marL="342900" indent="-342900">
              <a:spcBef>
                <a:spcPts val="100"/>
              </a:spcBef>
              <a:buClr>
                <a:srgbClr val="FFCC00"/>
              </a:buClr>
              <a:buFontTx/>
              <a:buChar char="•"/>
              <a:defRPr/>
            </a:pPr>
            <a:r>
              <a:rPr lang="en-US" altLang="ko-KR" sz="2800" b="1" kern="0" dirty="0">
                <a:solidFill>
                  <a:srgbClr val="FFCC00"/>
                </a:solidFill>
                <a:latin typeface="Corbel" pitchFamily="34" charset="0"/>
                <a:ea typeface="굴림" pitchFamily="50" charset="-127"/>
              </a:rPr>
              <a:t>Parameters</a:t>
            </a:r>
          </a:p>
          <a:p>
            <a:pPr marL="742950" lvl="1" indent="-285750">
              <a:spcBef>
                <a:spcPts val="100"/>
              </a:spcBef>
              <a:buClr>
                <a:srgbClr val="FFCC00"/>
              </a:buClr>
              <a:buFontTx/>
              <a:buChar char="–"/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k</a:t>
            </a:r>
            <a:r>
              <a:rPr lang="en-US" altLang="ko-KR" sz="2000" b="1" kern="0" baseline="-25000" dirty="0" err="1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el</a:t>
            </a:r>
            <a:r>
              <a:rPr lang="en-US" altLang="ko-KR" sz="2000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 (sec</a:t>
            </a:r>
            <a:r>
              <a:rPr lang="en-US" altLang="ko-KR" sz="2000" b="1" kern="0" baseline="3000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-1</a:t>
            </a:r>
            <a:r>
              <a:rPr lang="en-US" altLang="ko-KR" sz="2000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): elimination of </a:t>
            </a:r>
            <a:r>
              <a:rPr lang="en-US" altLang="ko-KR" sz="2000" b="1" kern="0" dirty="0" smtClean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contrast</a:t>
            </a:r>
          </a:p>
          <a:p>
            <a:pPr marL="742950" lvl="1" indent="-28575">
              <a:spcBef>
                <a:spcPts val="100"/>
              </a:spcBef>
              <a:buClr>
                <a:srgbClr val="FFCC00"/>
              </a:buClr>
              <a:defRPr/>
            </a:pPr>
            <a:r>
              <a:rPr lang="en-US" altLang="ko-KR" sz="2000" b="1" kern="0" dirty="0" smtClean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media </a:t>
            </a:r>
            <a:r>
              <a:rPr lang="en-US" altLang="ko-KR" sz="2000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from central compartment.</a:t>
            </a:r>
          </a:p>
          <a:p>
            <a:pPr marL="742950" lvl="1" indent="-285750">
              <a:spcBef>
                <a:spcPts val="100"/>
              </a:spcBef>
              <a:buClr>
                <a:srgbClr val="FFCC00"/>
              </a:buClr>
              <a:buFontTx/>
              <a:buChar char="–"/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k</a:t>
            </a:r>
            <a:r>
              <a:rPr lang="en-US" altLang="ko-KR" sz="2000" b="1" kern="0" baseline="-25000" dirty="0" err="1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ep</a:t>
            </a:r>
            <a:r>
              <a:rPr lang="en-US" altLang="ko-KR" sz="2000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(sec</a:t>
            </a:r>
            <a:r>
              <a:rPr lang="en-US" altLang="ko-KR" sz="2000" b="1" kern="0" baseline="3000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-1</a:t>
            </a:r>
            <a:r>
              <a:rPr lang="en-US" altLang="ko-KR" sz="2000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):	exchange rate constant </a:t>
            </a:r>
            <a:endParaRPr lang="en-US" altLang="ko-KR" sz="2000" b="1" kern="0" dirty="0" smtClean="0">
              <a:solidFill>
                <a:schemeClr val="bg1"/>
              </a:solidFill>
              <a:latin typeface="Corbel" pitchFamily="34" charset="0"/>
              <a:ea typeface="굴림" pitchFamily="50" charset="-127"/>
            </a:endParaRPr>
          </a:p>
          <a:p>
            <a:pPr marL="742950" lvl="1" indent="-28575">
              <a:spcBef>
                <a:spcPts val="100"/>
              </a:spcBef>
              <a:buClr>
                <a:srgbClr val="FFCC00"/>
              </a:buClr>
              <a:defRPr/>
            </a:pPr>
            <a:r>
              <a:rPr lang="en-US" altLang="ko-KR" sz="2000" b="1" kern="0" dirty="0" smtClean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from </a:t>
            </a:r>
            <a:r>
              <a:rPr lang="en-US" altLang="ko-KR" sz="2000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EES to plasma</a:t>
            </a:r>
          </a:p>
          <a:p>
            <a:pPr marL="742950" lvl="1" indent="-285750">
              <a:spcBef>
                <a:spcPts val="100"/>
              </a:spcBef>
              <a:buClr>
                <a:srgbClr val="FFCC00"/>
              </a:buClr>
              <a:buFontTx/>
              <a:buChar char="–"/>
              <a:defRPr/>
            </a:pPr>
            <a:r>
              <a:rPr lang="en-US" altLang="ko-KR" sz="2000" b="1" kern="0" dirty="0" smtClean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AH  : constant </a:t>
            </a:r>
            <a:r>
              <a:rPr lang="en-US" altLang="ko-KR" sz="2000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corresponds to the </a:t>
            </a:r>
            <a:r>
              <a:rPr lang="en-US" altLang="ko-KR" sz="2000" b="1" kern="0" dirty="0" smtClean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size</a:t>
            </a:r>
          </a:p>
          <a:p>
            <a:pPr marL="742950" lvl="1" indent="-28575">
              <a:spcBef>
                <a:spcPts val="100"/>
              </a:spcBef>
              <a:buClr>
                <a:srgbClr val="FFCC00"/>
              </a:buClr>
              <a:defRPr/>
            </a:pPr>
            <a:r>
              <a:rPr lang="en-US" altLang="ko-KR" sz="2000" b="1" kern="0" dirty="0" smtClean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of </a:t>
            </a:r>
            <a:r>
              <a:rPr lang="en-US" altLang="ko-KR" sz="2000" b="1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EES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357968" y="4071942"/>
            <a:ext cx="1225550" cy="576262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bg1"/>
                </a:solidFill>
              </a:rPr>
              <a:t>Central 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Compartment*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904776" y="6144744"/>
            <a:ext cx="3008312" cy="461963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*</a:t>
            </a:r>
            <a:r>
              <a:rPr lang="en-US" altLang="ko-KR" sz="1200">
                <a:solidFill>
                  <a:schemeClr val="bg1"/>
                </a:solidFill>
              </a:rPr>
              <a:t>Blood plasma</a:t>
            </a:r>
          </a:p>
          <a:p>
            <a:r>
              <a:rPr lang="en-US" altLang="ko-KR" sz="1200">
                <a:solidFill>
                  <a:schemeClr val="bg1"/>
                </a:solidFill>
              </a:rPr>
              <a:t>** Extravascular extracellular space(EES)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357968" y="5424506"/>
            <a:ext cx="1225550" cy="576262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schemeClr val="bg1"/>
                </a:solidFill>
              </a:rPr>
              <a:t>Peripheral 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Compartment**</a:t>
            </a: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6726268" y="4849830"/>
            <a:ext cx="0" cy="3603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7277131" y="4849830"/>
            <a:ext cx="0" cy="3603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5564218" y="4359279"/>
            <a:ext cx="6111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7767668" y="4359279"/>
            <a:ext cx="6111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073681" y="4143379"/>
            <a:ext cx="488950" cy="4000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K</a:t>
            </a:r>
            <a:r>
              <a:rPr lang="en-US" altLang="ko-KR" sz="2000" baseline="-25000">
                <a:solidFill>
                  <a:schemeClr val="bg1"/>
                </a:solidFill>
              </a:rPr>
              <a:t>in</a:t>
            </a:r>
            <a:endParaRPr lang="ko-KR" altLang="en-US" sz="2000" baseline="-25000">
              <a:solidFill>
                <a:schemeClr val="bg1"/>
              </a:solidFill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8440768" y="4071942"/>
            <a:ext cx="488950" cy="4000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K</a:t>
            </a:r>
            <a:r>
              <a:rPr lang="en-US" altLang="ko-KR" sz="2000" baseline="-25000">
                <a:solidFill>
                  <a:schemeClr val="bg1"/>
                </a:solidFill>
              </a:rPr>
              <a:t>el</a:t>
            </a:r>
            <a:endParaRPr lang="ko-KR" altLang="en-US" sz="2000" baseline="-25000">
              <a:solidFill>
                <a:schemeClr val="bg1"/>
              </a:solidFill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7405718" y="4778392"/>
            <a:ext cx="1173163" cy="4000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K</a:t>
            </a:r>
            <a:r>
              <a:rPr lang="en-US" altLang="ko-KR" sz="2000" baseline="-25000">
                <a:solidFill>
                  <a:schemeClr val="bg1"/>
                </a:solidFill>
              </a:rPr>
              <a:t>21 </a:t>
            </a:r>
            <a:r>
              <a:rPr lang="en-US" altLang="ko-KR" sz="2000">
                <a:solidFill>
                  <a:schemeClr val="bg1"/>
                </a:solidFill>
              </a:rPr>
              <a:t>= K</a:t>
            </a:r>
            <a:r>
              <a:rPr lang="en-US" altLang="ko-KR" sz="2000" baseline="-25000">
                <a:solidFill>
                  <a:schemeClr val="bg1"/>
                </a:solidFill>
              </a:rPr>
              <a:t>ep</a:t>
            </a:r>
            <a:endParaRPr lang="ko-KR" altLang="en-US" sz="2000" baseline="-25000">
              <a:solidFill>
                <a:schemeClr val="bg1"/>
              </a:solidFill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5818218" y="4778392"/>
            <a:ext cx="546100" cy="4000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K</a:t>
            </a:r>
            <a:r>
              <a:rPr lang="en-US" altLang="ko-KR" sz="2000" baseline="-25000">
                <a:solidFill>
                  <a:schemeClr val="bg1"/>
                </a:solidFill>
              </a:rPr>
              <a:t>12</a:t>
            </a:r>
            <a:endParaRPr lang="ko-KR" altLang="en-US" sz="2000" baseline="-2500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123430"/>
            <a:ext cx="5072098" cy="106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ko-KR" sz="4400" b="1" kern="0" dirty="0">
                <a:solidFill>
                  <a:srgbClr val="FF9900"/>
                </a:solidFill>
                <a:latin typeface="Corbel" pitchFamily="34" charset="0"/>
                <a:ea typeface="굴림" pitchFamily="50" charset="-127"/>
                <a:cs typeface="+mj-cs"/>
              </a:rPr>
              <a:t>Purpose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3200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To evaluate the diagnostic accuracy of automated classifier using </a:t>
            </a:r>
            <a:r>
              <a:rPr lang="en-US" altLang="ko-KR" sz="3200" kern="0" dirty="0">
                <a:solidFill>
                  <a:srgbClr val="00B0F0"/>
                </a:solidFill>
                <a:latin typeface="Corbel" pitchFamily="34" charset="0"/>
                <a:ea typeface="굴림" pitchFamily="50" charset="-127"/>
              </a:rPr>
              <a:t>various perfusion parameters</a:t>
            </a:r>
            <a:r>
              <a:rPr lang="en-US" altLang="ko-KR" sz="3200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 by comparing with T2-weighted image.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ko-KR" sz="3200" kern="0" dirty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To validate the tumor volumetric result of classifier using </a:t>
            </a:r>
            <a:r>
              <a:rPr lang="en-US" altLang="ko-KR" sz="3200" kern="0" dirty="0" smtClean="0">
                <a:solidFill>
                  <a:schemeClr val="bg1"/>
                </a:solidFill>
                <a:latin typeface="Corbel" pitchFamily="34" charset="0"/>
                <a:ea typeface="굴림" pitchFamily="50" charset="-127"/>
              </a:rPr>
              <a:t>pathology map</a:t>
            </a:r>
            <a:endParaRPr lang="ko-KR" altLang="en-US" sz="3200" kern="0" dirty="0">
              <a:solidFill>
                <a:schemeClr val="bg1"/>
              </a:solidFill>
              <a:latin typeface="Corbel" pitchFamily="34" charset="0"/>
              <a:ea typeface="굴림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ko-KR" sz="4400" b="1" kern="0" dirty="0">
                <a:solidFill>
                  <a:srgbClr val="FF9900"/>
                </a:solidFill>
                <a:latin typeface="Corbel" pitchFamily="34" charset="0"/>
                <a:ea typeface="굴림" pitchFamily="50" charset="-127"/>
                <a:cs typeface="+mj-cs"/>
              </a:rPr>
              <a:t>Patients</a:t>
            </a:r>
          </a:p>
        </p:txBody>
      </p:sp>
      <p:sp>
        <p:nvSpPr>
          <p:cNvPr id="23556" name="Rectangle 3"/>
          <p:cNvSpPr txBox="1">
            <a:spLocks noChangeArrowheads="1"/>
          </p:cNvSpPr>
          <p:nvPr/>
        </p:nvSpPr>
        <p:spPr bwMode="auto">
          <a:xfrm>
            <a:off x="395288" y="1912938"/>
            <a:ext cx="839152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kumimoji="0" lang="en-US" altLang="ko-KR" sz="2800" b="1" dirty="0">
                <a:solidFill>
                  <a:srgbClr val="FFCC00"/>
                </a:solidFill>
                <a:latin typeface="Corbel" pitchFamily="34" charset="0"/>
              </a:rPr>
              <a:t>40 patients with radical prostatectomy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kumimoji="0" lang="en-US" altLang="ko-KR" b="1" dirty="0">
                <a:solidFill>
                  <a:srgbClr val="FFFFFF"/>
                </a:solidFill>
                <a:latin typeface="Corbel" pitchFamily="34" charset="0"/>
              </a:rPr>
              <a:t>DCE MR images with T2WI, prior to prostatectomy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kumimoji="0" lang="en-US" altLang="ko-KR" b="1" dirty="0" smtClean="0">
                <a:solidFill>
                  <a:srgbClr val="FFFFFF"/>
                </a:solidFill>
                <a:latin typeface="Corbel" pitchFamily="34" charset="0"/>
              </a:rPr>
              <a:t>Pathology maps </a:t>
            </a:r>
            <a:r>
              <a:rPr kumimoji="0" lang="en-US" altLang="ko-KR" b="1" dirty="0">
                <a:solidFill>
                  <a:srgbClr val="FFFFFF"/>
                </a:solidFill>
                <a:latin typeface="Corbel" pitchFamily="34" charset="0"/>
              </a:rPr>
              <a:t>were available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kumimoji="0" lang="en-US" altLang="ko-KR" b="1" dirty="0">
                <a:solidFill>
                  <a:srgbClr val="FFFFFF"/>
                </a:solidFill>
                <a:latin typeface="Corbel" pitchFamily="34" charset="0"/>
              </a:rPr>
              <a:t>No medical or radiation treatment prior to prostatectomy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kumimoji="0" lang="en-US" altLang="ko-KR" sz="4400" b="1" dirty="0">
                <a:solidFill>
                  <a:srgbClr val="FF9900"/>
                </a:solidFill>
                <a:latin typeface="Corbel" pitchFamily="34" charset="0"/>
                <a:ea typeface="굴림" pitchFamily="50" charset="-127"/>
                <a:cs typeface="+mj-cs"/>
              </a:rPr>
              <a:t>Machine learning</a:t>
            </a:r>
            <a:endParaRPr lang="ko-KR" altLang="en-US" sz="4000" b="1" kern="0" dirty="0">
              <a:solidFill>
                <a:srgbClr val="FF9900"/>
              </a:solidFill>
              <a:latin typeface="Corbel" pitchFamily="34" charset="0"/>
              <a:ea typeface="굴림" pitchFamily="50" charset="-127"/>
              <a:cs typeface="+mj-cs"/>
            </a:endParaRPr>
          </a:p>
        </p:txBody>
      </p:sp>
      <p:sp>
        <p:nvSpPr>
          <p:cNvPr id="26628" name="Rectangle 3"/>
          <p:cNvSpPr txBox="1">
            <a:spLocks noChangeArrowheads="1"/>
          </p:cNvSpPr>
          <p:nvPr/>
        </p:nvSpPr>
        <p:spPr bwMode="auto">
          <a:xfrm>
            <a:off x="395288" y="1912938"/>
            <a:ext cx="839152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2600" b="1" dirty="0">
                <a:solidFill>
                  <a:srgbClr val="FFCC00"/>
                </a:solidFill>
                <a:latin typeface="Corbel" pitchFamily="34" charset="0"/>
              </a:rPr>
              <a:t>Classifier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sz="2200" b="1" dirty="0">
                <a:solidFill>
                  <a:srgbClr val="FFFFFF"/>
                </a:solidFill>
                <a:latin typeface="Corbel" pitchFamily="34" charset="0"/>
              </a:rPr>
              <a:t>Support Vector Machine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sz="2200" b="1" dirty="0">
                <a:solidFill>
                  <a:srgbClr val="FFFFFF"/>
                </a:solidFill>
                <a:latin typeface="Corbel" pitchFamily="34" charset="0"/>
              </a:rPr>
              <a:t>Parameters were optimized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endParaRPr kumimoji="0" lang="en-US" altLang="ko-KR" sz="2200" b="1" dirty="0">
              <a:solidFill>
                <a:srgbClr val="FFFFFF"/>
              </a:solidFill>
              <a:latin typeface="Corbe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2600" b="1" dirty="0">
                <a:solidFill>
                  <a:srgbClr val="FFCC00"/>
                </a:solidFill>
                <a:latin typeface="Corbel" pitchFamily="34" charset="0"/>
              </a:rPr>
              <a:t>Cross-validation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sz="2200" b="1" dirty="0">
                <a:solidFill>
                  <a:srgbClr val="FFFFFF"/>
                </a:solidFill>
                <a:latin typeface="Corbel" pitchFamily="34" charset="0"/>
              </a:rPr>
              <a:t>Leave-one-out method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endParaRPr kumimoji="0" lang="en-US" altLang="ko-KR" sz="2200" b="1" dirty="0">
              <a:solidFill>
                <a:srgbClr val="FFFFFF"/>
              </a:solidFill>
              <a:latin typeface="Corbe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2600" b="1" dirty="0">
                <a:solidFill>
                  <a:srgbClr val="FFCC00"/>
                </a:solidFill>
                <a:latin typeface="Corbel" pitchFamily="34" charset="0"/>
              </a:rPr>
              <a:t>Features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sz="2200" b="1" dirty="0" err="1">
                <a:solidFill>
                  <a:srgbClr val="FFFFFF"/>
                </a:solidFill>
                <a:latin typeface="Corbel" pitchFamily="34" charset="0"/>
              </a:rPr>
              <a:t>Kep</a:t>
            </a:r>
            <a:r>
              <a:rPr kumimoji="0" lang="en-US" altLang="ko-KR" sz="2200" b="1" dirty="0">
                <a:solidFill>
                  <a:srgbClr val="FFFFFF"/>
                </a:solidFill>
                <a:latin typeface="Corbel" pitchFamily="34" charset="0"/>
              </a:rPr>
              <a:t>, </a:t>
            </a:r>
            <a:r>
              <a:rPr kumimoji="0" lang="en-US" altLang="ko-KR" sz="2200" b="1" dirty="0" err="1">
                <a:solidFill>
                  <a:srgbClr val="FFFFFF"/>
                </a:solidFill>
                <a:latin typeface="Corbel" pitchFamily="34" charset="0"/>
              </a:rPr>
              <a:t>Kel</a:t>
            </a:r>
            <a:r>
              <a:rPr kumimoji="0" lang="en-US" altLang="ko-KR" sz="2200" b="1" dirty="0">
                <a:solidFill>
                  <a:srgbClr val="FFFFFF"/>
                </a:solidFill>
                <a:latin typeface="Corbel" pitchFamily="34" charset="0"/>
              </a:rPr>
              <a:t>, AH, time of arrival, time to peak, plateau signal, base signal, RMSE, wash-in rate, wash-out rate, relative enhancement, degree of enhancement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ko-KR" sz="4400" b="1" kern="0" dirty="0">
                <a:solidFill>
                  <a:srgbClr val="FF9900"/>
                </a:solidFill>
                <a:latin typeface="Corbel" pitchFamily="34" charset="0"/>
                <a:ea typeface="굴림" pitchFamily="50" charset="-127"/>
                <a:cs typeface="+mj-cs"/>
              </a:rPr>
              <a:t>Experimental process</a:t>
            </a:r>
          </a:p>
        </p:txBody>
      </p:sp>
      <p:graphicFrame>
        <p:nvGraphicFramePr>
          <p:cNvPr id="5" name="다이어그램 4"/>
          <p:cNvGraphicFramePr/>
          <p:nvPr/>
        </p:nvGraphicFramePr>
        <p:xfrm>
          <a:off x="285720" y="1611314"/>
          <a:ext cx="8572560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2559050" y="2311400"/>
            <a:ext cx="835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Data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5575300" y="2057400"/>
            <a:ext cx="11033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Training</a:t>
            </a:r>
          </a:p>
          <a:p>
            <a:pPr algn="ctr"/>
            <a:r>
              <a:rPr lang="en-US" altLang="ko-KR" sz="2000">
                <a:solidFill>
                  <a:schemeClr val="bg1"/>
                </a:solidFill>
              </a:rPr>
              <a:t>results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27655" name="TextBox 8"/>
          <p:cNvSpPr txBox="1">
            <a:spLocks noChangeArrowheads="1"/>
          </p:cNvSpPr>
          <p:nvPr/>
        </p:nvSpPr>
        <p:spPr bwMode="auto">
          <a:xfrm>
            <a:off x="357188" y="3643313"/>
            <a:ext cx="207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ROI base, 3 ROI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27656" name="TextBox 9"/>
          <p:cNvSpPr txBox="1">
            <a:spLocks noChangeArrowheads="1"/>
          </p:cNvSpPr>
          <p:nvPr/>
        </p:nvSpPr>
        <p:spPr bwMode="auto">
          <a:xfrm>
            <a:off x="3294063" y="3643313"/>
            <a:ext cx="2535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SVM, Leave-one-out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27657" name="TextBox 10"/>
          <p:cNvSpPr txBox="1">
            <a:spLocks noChangeArrowheads="1"/>
          </p:cNvSpPr>
          <p:nvPr/>
        </p:nvSpPr>
        <p:spPr bwMode="auto">
          <a:xfrm>
            <a:off x="6708775" y="3643313"/>
            <a:ext cx="1993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Pixel based test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27658" name="TextBox 11"/>
          <p:cNvSpPr txBox="1">
            <a:spLocks noChangeArrowheads="1"/>
          </p:cNvSpPr>
          <p:nvPr/>
        </p:nvSpPr>
        <p:spPr bwMode="auto">
          <a:xfrm>
            <a:off x="6437313" y="6084888"/>
            <a:ext cx="25939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Using </a:t>
            </a:r>
            <a:r>
              <a:rPr lang="en-US" altLang="ko-KR" sz="2000" dirty="0" smtClean="0">
                <a:solidFill>
                  <a:schemeClr val="bg1"/>
                </a:solidFill>
              </a:rPr>
              <a:t>pathology map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7659" name="TextBox 12"/>
          <p:cNvSpPr txBox="1">
            <a:spLocks noChangeArrowheads="1"/>
          </p:cNvSpPr>
          <p:nvPr/>
        </p:nvSpPr>
        <p:spPr bwMode="auto">
          <a:xfrm>
            <a:off x="2778125" y="6072188"/>
            <a:ext cx="3571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With prostate segment results</a:t>
            </a:r>
            <a:endParaRPr lang="ko-KR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kumimoji="0" lang="en-US" altLang="ko-KR" sz="4400" b="1" dirty="0">
                <a:solidFill>
                  <a:srgbClr val="FF9900"/>
                </a:solidFill>
                <a:latin typeface="Corbel" pitchFamily="34" charset="0"/>
                <a:ea typeface="굴림" pitchFamily="50" charset="-127"/>
                <a:cs typeface="+mj-cs"/>
              </a:rPr>
              <a:t>Measurement of parameters</a:t>
            </a:r>
            <a:endParaRPr lang="ko-KR" altLang="en-US" sz="4000" b="1" kern="0" dirty="0">
              <a:solidFill>
                <a:srgbClr val="FF9900"/>
              </a:solidFill>
              <a:latin typeface="Corbel" pitchFamily="34" charset="0"/>
              <a:ea typeface="굴림" pitchFamily="50" charset="-127"/>
              <a:cs typeface="+mj-cs"/>
            </a:endParaRPr>
          </a:p>
        </p:txBody>
      </p:sp>
      <p:sp>
        <p:nvSpPr>
          <p:cNvPr id="40964" name="Rectangle 3"/>
          <p:cNvSpPr txBox="1">
            <a:spLocks noChangeArrowheads="1"/>
          </p:cNvSpPr>
          <p:nvPr/>
        </p:nvSpPr>
        <p:spPr bwMode="auto">
          <a:xfrm>
            <a:off x="395288" y="1701800"/>
            <a:ext cx="8391525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2600" b="1">
                <a:solidFill>
                  <a:srgbClr val="FFCC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4D analyzer (matlab based)</a:t>
            </a:r>
            <a:endParaRPr kumimoji="0" lang="en-US" altLang="ko-KR" sz="2200" b="1">
              <a:solidFill>
                <a:srgbClr val="FFFFFF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133600"/>
            <a:ext cx="8348662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Rectangle 9"/>
          <p:cNvSpPr>
            <a:spLocks noChangeArrowheads="1"/>
          </p:cNvSpPr>
          <p:nvPr/>
        </p:nvSpPr>
        <p:spPr bwMode="auto">
          <a:xfrm>
            <a:off x="395288" y="6286500"/>
            <a:ext cx="8320087" cy="428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kumimoji="0" lang="en-US" altLang="ko-KR" sz="4400" b="1" dirty="0">
                <a:solidFill>
                  <a:srgbClr val="FF9900"/>
                </a:solidFill>
                <a:latin typeface="Corbel" pitchFamily="34" charset="0"/>
                <a:ea typeface="굴림" pitchFamily="50" charset="-127"/>
                <a:cs typeface="+mj-cs"/>
              </a:rPr>
              <a:t>Measurement of parameters</a:t>
            </a:r>
            <a:endParaRPr lang="ko-KR" altLang="en-US" sz="4000" b="1" kern="0" dirty="0">
              <a:solidFill>
                <a:srgbClr val="FF9900"/>
              </a:solidFill>
              <a:latin typeface="Corbel" pitchFamily="34" charset="0"/>
              <a:ea typeface="굴림" pitchFamily="50" charset="-127"/>
              <a:cs typeface="+mj-cs"/>
            </a:endParaRPr>
          </a:p>
        </p:txBody>
      </p:sp>
      <p:sp>
        <p:nvSpPr>
          <p:cNvPr id="43012" name="Rectangle 3"/>
          <p:cNvSpPr txBox="1">
            <a:spLocks noChangeArrowheads="1"/>
          </p:cNvSpPr>
          <p:nvPr/>
        </p:nvSpPr>
        <p:spPr bwMode="auto">
          <a:xfrm>
            <a:off x="395288" y="1701800"/>
            <a:ext cx="8391525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z="2600" b="1" dirty="0" smtClean="0">
                <a:solidFill>
                  <a:srgbClr val="FFCC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Normal peripheral zone</a:t>
            </a:r>
            <a:endParaRPr kumimoji="0" lang="en-US" altLang="ko-KR" sz="2200" b="1" dirty="0">
              <a:solidFill>
                <a:srgbClr val="FFFFFF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133600"/>
            <a:ext cx="8348662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Rectangle 9"/>
          <p:cNvSpPr>
            <a:spLocks noChangeArrowheads="1"/>
          </p:cNvSpPr>
          <p:nvPr/>
        </p:nvSpPr>
        <p:spPr bwMode="auto">
          <a:xfrm>
            <a:off x="395288" y="6286500"/>
            <a:ext cx="8320087" cy="428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20275</TotalTime>
  <Words>319</Words>
  <Application>Microsoft Office PowerPoint</Application>
  <PresentationFormat>화면 슬라이드 쇼(4:3)</PresentationFormat>
  <Paragraphs>109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Arial Unicode MS</vt:lpstr>
      <vt:lpstr>HY헤드라인M</vt:lpstr>
      <vt:lpstr>굴림</vt:lpstr>
      <vt:lpstr>맑은 고딕</vt:lpstr>
      <vt:lpstr>Arial</vt:lpstr>
      <vt:lpstr>Corbel</vt:lpstr>
      <vt:lpstr>Tahoma</vt:lpstr>
      <vt:lpstr>Times New Roman</vt:lpstr>
      <vt:lpstr>4_기본 디자인</vt:lpstr>
      <vt:lpstr>2008</vt:lpstr>
      <vt:lpstr>Prostate cancer detection : Automated classifier using perfusion parameters versus T2-weighted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3D Med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Accurate Liver Segmentation Based on the Shape Modeling Level-set Method with Optimal Detection of the Initial Liver Shape</dc:title>
  <dc:creator>Sab</dc:creator>
  <cp:lastModifiedBy>Sab</cp:lastModifiedBy>
  <cp:revision>6617</cp:revision>
  <dcterms:created xsi:type="dcterms:W3CDTF">2003-04-24T12:26:09Z</dcterms:created>
  <dcterms:modified xsi:type="dcterms:W3CDTF">2015-03-12T08:28:27Z</dcterms:modified>
</cp:coreProperties>
</file>