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lvl1pPr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1pPr>
    <a:lvl2pPr indent="228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2pPr>
    <a:lvl3pPr indent="457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3pPr>
    <a:lvl4pPr indent="685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4pPr>
    <a:lvl5pPr indent="9144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5pPr>
    <a:lvl6pPr indent="11430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6pPr>
    <a:lvl7pPr indent="1371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7pPr>
    <a:lvl8pPr indent="1600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8pPr>
    <a:lvl9pPr indent="1828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첫 번째 줄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두 번째 줄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세 번째 줄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네 번째 줄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첫 번째 줄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두 번째 줄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세 번째 줄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네 번째 줄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첫 번째 줄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두 번째 줄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세 번째 줄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네 번째 줄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첫 번째 줄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두 번째 줄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세 번째 줄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네 번째 줄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본문 첫 번째 줄</a:t>
            </a:r>
            <a:endParaRPr sz="30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본문 두 번째 줄</a:t>
            </a:r>
            <a:endParaRPr sz="30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본문 세 번째 줄</a:t>
            </a:r>
            <a:endParaRPr sz="30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본문 네 번째 줄</a:t>
            </a:r>
            <a:endParaRPr sz="30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첫 번째 줄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두 번째 줄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세 번째 줄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네 번째 줄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첫 번째 줄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두 번째 줄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세 번째 줄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네 번째 줄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titleStyle>
    <p:bodyStyle>
      <a:lvl1pPr marL="4699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marL="9398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marL="14097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marL="18796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marL="23495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marL="28194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marL="32893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marL="37592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marL="42291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"/><Relationship Id="rId3" Type="http://schemas.openxmlformats.org/officeDocument/2006/relationships/image" Target="../media/image9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12.tif"/><Relationship Id="rId5" Type="http://schemas.openxmlformats.org/officeDocument/2006/relationships/image" Target="../media/image13.tif"/><Relationship Id="rId6" Type="http://schemas.openxmlformats.org/officeDocument/2006/relationships/image" Target="../media/image14.tif"/><Relationship Id="rId7" Type="http://schemas.openxmlformats.org/officeDocument/2006/relationships/image" Target="../media/image15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2.tif"/><Relationship Id="rId5" Type="http://schemas.openxmlformats.org/officeDocument/2006/relationships/image" Target="../media/image4.png"/><Relationship Id="rId6" Type="http://schemas.openxmlformats.org/officeDocument/2006/relationships/image" Target="../media/image3.tif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409700" y="1392336"/>
            <a:ext cx="10464800" cy="2824064"/>
          </a:xfrm>
          <a:prstGeom prst="rect">
            <a:avLst/>
          </a:prstGeom>
        </p:spPr>
        <p:txBody>
          <a:bodyPr/>
          <a:lstStyle/>
          <a:p>
            <a:pPr lvl="0" algn="l" defTabSz="443484">
              <a:defRPr sz="1800">
                <a:solidFill>
                  <a:srgbClr val="000000"/>
                </a:solidFill>
              </a:defRPr>
            </a:pPr>
            <a:r>
              <a:rPr b="1" sz="6402">
                <a:solidFill>
                  <a:srgbClr val="373E4D"/>
                </a:solidFill>
                <a:latin typeface="Helvetica"/>
                <a:ea typeface="Helvetica"/>
                <a:cs typeface="Helvetica"/>
                <a:sym typeface="Helvetica"/>
              </a:rPr>
              <a:t>인문학을 왜 기업이 강조하는가?</a:t>
            </a:r>
            <a:endParaRPr b="1" sz="6402">
              <a:solidFill>
                <a:srgbClr val="373E4D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r" defTabSz="443484">
              <a:defRPr sz="1800">
                <a:solidFill>
                  <a:srgbClr val="000000"/>
                </a:solidFill>
              </a:defRPr>
            </a:pPr>
            <a:r>
              <a:rPr b="1" sz="4753">
                <a:solidFill>
                  <a:srgbClr val="373E4D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b="1" sz="4171">
                <a:solidFill>
                  <a:srgbClr val="373E4D"/>
                </a:solidFill>
                <a:latin typeface="Helvetica"/>
                <a:ea typeface="Helvetica"/>
                <a:cs typeface="Helvetica"/>
                <a:sym typeface="Helvetica"/>
              </a:rPr>
              <a:t> - 데이터로 돈을 버는 기업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409700" y="6096000"/>
            <a:ext cx="10464800" cy="1460500"/>
          </a:xfrm>
          <a:prstGeom prst="rect">
            <a:avLst/>
          </a:prstGeom>
        </p:spPr>
        <p:txBody>
          <a:bodyPr/>
          <a:lstStyle/>
          <a:p>
            <a:pPr lvl="0" defTabSz="560831">
              <a:defRPr sz="1800">
                <a:solidFill>
                  <a:srgbClr val="000000"/>
                </a:solidFill>
              </a:defRPr>
            </a:pPr>
            <a:r>
              <a:rPr sz="3455">
                <a:solidFill>
                  <a:srgbClr val="3E231A"/>
                </a:solidFill>
              </a:rPr>
              <a:t>                                                                                    </a:t>
            </a:r>
            <a:endParaRPr sz="3455">
              <a:solidFill>
                <a:srgbClr val="3E231A"/>
              </a:solidFill>
            </a:endParaRPr>
          </a:p>
          <a:p>
            <a:pPr lvl="0" algn="r" defTabSz="560831">
              <a:defRPr sz="1800">
                <a:solidFill>
                  <a:srgbClr val="000000"/>
                </a:solidFill>
              </a:defRPr>
            </a:pPr>
            <a:r>
              <a:rPr sz="3455">
                <a:solidFill>
                  <a:srgbClr val="3E231A"/>
                </a:solidFill>
              </a:rPr>
              <a:t>            문용준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5800063" y="2457267"/>
            <a:ext cx="5553737" cy="5936937"/>
          </a:xfrm>
          <a:prstGeom prst="rect">
            <a:avLst/>
          </a:prstGeom>
        </p:spPr>
        <p:txBody>
          <a:bodyPr anchor="t"/>
          <a:lstStyle/>
          <a:p>
            <a:pPr lvl="0" marL="241132" indent="-241132" algn="l" defTabSz="292100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1950">
                <a:solidFill>
                  <a:srgbClr val="3E231A"/>
                </a:solidFill>
              </a:rPr>
              <a:t> 인간이  특징을  사회적 동물이라고 하지만 모든  물체는 조직 즉 네트워크를 구성하면서 상호관계를 갖는게 우주의 법칙</a:t>
            </a:r>
            <a:endParaRPr sz="1950">
              <a:solidFill>
                <a:srgbClr val="3E231A"/>
              </a:solidFill>
            </a:endParaRPr>
          </a:p>
          <a:p>
            <a:pPr lvl="0" marL="241132" indent="-241132" algn="l" defTabSz="292100">
              <a:buSzPct val="125000"/>
              <a:defRPr sz="1800">
                <a:solidFill>
                  <a:srgbClr val="000000"/>
                </a:solidFill>
              </a:defRPr>
            </a:pPr>
            <a:r>
              <a:rPr sz="1950">
                <a:solidFill>
                  <a:srgbClr val="3E231A"/>
                </a:solidFill>
              </a:rPr>
              <a:t>복잡계를 구성하는 모든 조직은 구성원자들이 관계를 유지하면서 하나의 생태계로 활동</a:t>
            </a:r>
            <a:endParaRPr sz="1950">
              <a:solidFill>
                <a:srgbClr val="3E231A"/>
              </a:solidFill>
            </a:endParaRPr>
          </a:p>
          <a:p>
            <a:pPr lvl="0" marL="241132" indent="-241132" algn="l" defTabSz="292100">
              <a:buSzPct val="125000"/>
              <a:defRPr sz="1800">
                <a:solidFill>
                  <a:srgbClr val="000000"/>
                </a:solidFill>
              </a:defRPr>
            </a:pPr>
            <a:r>
              <a:rPr sz="1950">
                <a:solidFill>
                  <a:srgbClr val="3E231A"/>
                </a:solidFill>
              </a:rPr>
              <a:t>모든 생태계는 생명주기가 있고 상호관계를 통해  흡수하여 통합하거나 작은 것으로 분할하여 나눠짐</a:t>
            </a:r>
            <a:endParaRPr sz="1950">
              <a:solidFill>
                <a:srgbClr val="3E231A"/>
              </a:solidFill>
            </a:endParaRPr>
          </a:p>
          <a:p>
            <a:pPr lvl="0" marL="241132" indent="-241132" algn="l" defTabSz="292100">
              <a:buSzPct val="125000"/>
              <a:defRPr sz="1800">
                <a:solidFill>
                  <a:srgbClr val="000000"/>
                </a:solidFill>
              </a:defRPr>
            </a:pPr>
            <a:r>
              <a:rPr sz="1950">
                <a:solidFill>
                  <a:srgbClr val="3E231A"/>
                </a:solidFill>
              </a:rPr>
              <a:t>인간의 사회적 활동도 우주의 법칙에서는 특히한 행위가 아님</a:t>
            </a:r>
            <a:endParaRPr sz="1950">
              <a:solidFill>
                <a:srgbClr val="3E231A"/>
              </a:solidFill>
            </a:endParaRPr>
          </a:p>
          <a:p>
            <a:pPr lvl="0" marL="241132" indent="-241132" algn="l" defTabSz="292100">
              <a:buSzPct val="125000"/>
              <a:defRPr sz="1800">
                <a:solidFill>
                  <a:srgbClr val="000000"/>
                </a:solidFill>
              </a:defRPr>
            </a:pPr>
            <a:r>
              <a:rPr sz="1950">
                <a:solidFill>
                  <a:srgbClr val="3E231A"/>
                </a:solidFill>
              </a:rPr>
              <a:t>인간 행위 분석도 우주의 법칙에 대한 패턴으로 분석이 가능하며 예측할 수도 있음</a:t>
            </a:r>
            <a:endParaRPr sz="1950">
              <a:solidFill>
                <a:srgbClr val="3E231A"/>
              </a:solidFill>
            </a:endParaRPr>
          </a:p>
          <a:p>
            <a:pPr lvl="0" marL="241132" indent="-241132" algn="l" defTabSz="292100">
              <a:buSzPct val="125000"/>
              <a:defRPr sz="1800">
                <a:solidFill>
                  <a:srgbClr val="000000"/>
                </a:solidFill>
              </a:defRPr>
            </a:pPr>
            <a:r>
              <a:rPr sz="1950">
                <a:solidFill>
                  <a:srgbClr val="3E231A"/>
                </a:solidFill>
              </a:rPr>
              <a:t>인간 사회가 커짐으로서 인간의 행위가 미래에 정확한 것을 맞추기는 힘듬</a:t>
            </a:r>
            <a:endParaRPr sz="1950">
              <a:solidFill>
                <a:srgbClr val="3E231A"/>
              </a:solidFill>
            </a:endParaRPr>
          </a:p>
          <a:p>
            <a:pPr lvl="0" marL="241132" indent="-241132" algn="l" defTabSz="292100">
              <a:buSzPct val="125000"/>
              <a:defRPr sz="1800">
                <a:solidFill>
                  <a:srgbClr val="000000"/>
                </a:solidFill>
              </a:defRPr>
            </a:pPr>
            <a:r>
              <a:rPr sz="1950">
                <a:solidFill>
                  <a:srgbClr val="3E231A"/>
                </a:solidFill>
              </a:rPr>
              <a:t>인간 행위를 예측할 수 있으며 이를 활용하는 기업은 독과점적인 지위를 구축할 수 있음</a:t>
            </a:r>
          </a:p>
        </p:txBody>
      </p:sp>
      <p:pic>
        <p:nvPicPr>
          <p:cNvPr id="8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685" y="2335678"/>
            <a:ext cx="3700618" cy="6069012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15748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72516">
              <a:defRPr sz="705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56">
                <a:solidFill>
                  <a:srgbClr val="3E231A"/>
                </a:solidFill>
              </a:rPr>
              <a:t> 인간관계가 사회적 활동인가?  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1168400" y="647700"/>
            <a:ext cx="10464800" cy="18099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조직을 구성하는 원리-복잡계</a:t>
            </a:r>
          </a:p>
        </p:txBody>
      </p:sp>
      <p:sp>
        <p:nvSpPr>
          <p:cNvPr id="85" name="Shape 85"/>
          <p:cNvSpPr/>
          <p:nvPr/>
        </p:nvSpPr>
        <p:spPr>
          <a:xfrm>
            <a:off x="7815482" y="4723432"/>
            <a:ext cx="3778133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84413" indent="-284413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상호작용하는 많은 구성요소</a:t>
            </a:r>
            <a:endParaRPr sz="2400">
              <a:solidFill>
                <a:srgbClr val="3E231A"/>
              </a:solidFill>
            </a:endParaRPr>
          </a:p>
          <a:p>
            <a:pPr lvl="0" marL="284413" indent="-284413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상호작용은 비선형적</a:t>
            </a:r>
            <a:endParaRPr sz="2400">
              <a:solidFill>
                <a:srgbClr val="3E231A"/>
              </a:solidFill>
            </a:endParaRPr>
          </a:p>
          <a:p>
            <a:pPr lvl="0" marL="284413" indent="-284413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상호작용은 되먹임 고리 형성</a:t>
            </a:r>
            <a:endParaRPr sz="2400">
              <a:solidFill>
                <a:srgbClr val="3E231A"/>
              </a:solidFill>
            </a:endParaRPr>
          </a:p>
          <a:p>
            <a:pPr lvl="0" marL="284413" indent="-284413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경계가 불분명함</a:t>
            </a:r>
            <a:endParaRPr sz="2400">
              <a:solidFill>
                <a:srgbClr val="3E231A"/>
              </a:solidFill>
            </a:endParaRPr>
          </a:p>
          <a:p>
            <a:pPr lvl="0" marL="284413" indent="-284413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자기조직화 및 복잡적응계</a:t>
            </a:r>
            <a:endParaRPr sz="2400">
              <a:solidFill>
                <a:srgbClr val="3E231A"/>
              </a:solidFill>
            </a:endParaRPr>
          </a:p>
          <a:p>
            <a:pPr lvl="0" marL="284413" indent="-284413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태풍, 인간사회 등 다양한 복잡계 등 </a:t>
            </a:r>
          </a:p>
        </p:txBody>
      </p:sp>
      <p:pic>
        <p:nvPicPr>
          <p:cNvPr id="8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3166" y="4427032"/>
            <a:ext cx="6008205" cy="398370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1441908" y="2513602"/>
            <a:ext cx="101209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우리 곁에 있는 태풍은 자기 조직화 되어 되먹임을 수행하고 있으며 태양계 내의 목성의 눈도 동일한  태풍이지만 수백년 이상 작동.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사고의  융합</a:t>
            </a:r>
          </a:p>
        </p:txBody>
      </p:sp>
      <p:graphicFrame>
        <p:nvGraphicFramePr>
          <p:cNvPr id="90" name="Table 90"/>
          <p:cNvGraphicFramePr/>
          <p:nvPr/>
        </p:nvGraphicFramePr>
        <p:xfrm>
          <a:off x="1270000" y="2819400"/>
          <a:ext cx="10464800" cy="5842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32400"/>
                <a:gridCol w="5232400"/>
              </a:tblGrid>
              <a:tr h="9736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고전역학적 사고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복잡계적 사고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36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환원주의
(작게 쪼개 분석)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전일주의
(구성원 상호작용)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36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미래는 결정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미래는 전개 가능성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36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복잡함은 복잡함을 낳을 뿐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복잡함이 간단함을 낳음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36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세상은 평형.선형적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세상은 비형형.비선형적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36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안정적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혼돈과 불안정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1485900" y="723900"/>
            <a:ext cx="10464800" cy="210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인간 사회의 변화 : 주역 </a:t>
            </a:r>
          </a:p>
        </p:txBody>
      </p:sp>
      <p:pic>
        <p:nvPicPr>
          <p:cNvPr id="9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3501" y="3060700"/>
            <a:ext cx="4935198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6745170" y="3016250"/>
            <a:ext cx="4792939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890336" indent="-890336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231A"/>
                </a:solidFill>
              </a:rPr>
              <a:t>우주의 법칙을 인간 사회에 반영</a:t>
            </a:r>
            <a:endParaRPr sz="2800">
              <a:solidFill>
                <a:srgbClr val="3E231A"/>
              </a:solidFill>
            </a:endParaRPr>
          </a:p>
          <a:p>
            <a:pPr lvl="0" marL="890336" indent="-890336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231A"/>
                </a:solidFill>
              </a:rPr>
              <a:t>모든 물체가 순환하며 변화해 간다. </a:t>
            </a:r>
            <a:endParaRPr sz="2800">
              <a:solidFill>
                <a:srgbClr val="3E231A"/>
              </a:solidFill>
            </a:endParaRPr>
          </a:p>
          <a:p>
            <a:pPr lvl="0" marL="890336" indent="-890336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231A"/>
                </a:solidFill>
              </a:rPr>
              <a:t>변화는 불확실적이며 확률적인 것으로 본다.</a:t>
            </a:r>
            <a:endParaRPr sz="2800">
              <a:solidFill>
                <a:srgbClr val="3E231A"/>
              </a:solidFill>
            </a:endParaRPr>
          </a:p>
          <a:p>
            <a:pPr lvl="0" marL="890336" indent="-890336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231A"/>
                </a:solidFill>
              </a:rPr>
              <a:t>올바른 행위를 강조함</a:t>
            </a:r>
            <a:endParaRPr sz="2800">
              <a:solidFill>
                <a:srgbClr val="3E231A"/>
              </a:solidFill>
            </a:endParaRPr>
          </a:p>
          <a:p>
            <a:pPr lvl="0" marL="890336" indent="-890336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231A"/>
                </a:solidFill>
              </a:rPr>
              <a:t>우주와 인간을 같이 볼 수  있는 융합적인 학문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일이관지(一以貫之 )</a:t>
            </a:r>
          </a:p>
        </p:txBody>
      </p:sp>
      <p:pic>
        <p:nvPicPr>
          <p:cNvPr id="97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9928" y="4757340"/>
            <a:ext cx="3530115" cy="3533644"/>
          </a:xfrm>
          <a:prstGeom prst="rect">
            <a:avLst/>
          </a:prstGeom>
        </p:spPr>
      </p:pic>
      <p:sp>
        <p:nvSpPr>
          <p:cNvPr id="99" name="Shape 99"/>
          <p:cNvSpPr/>
          <p:nvPr/>
        </p:nvSpPr>
        <p:spPr>
          <a:xfrm>
            <a:off x="2390216" y="6093666"/>
            <a:ext cx="1727102" cy="711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231A"/>
                </a:solidFill>
              </a:rPr>
              <a:t>one to all</a:t>
            </a:r>
          </a:p>
        </p:txBody>
      </p:sp>
      <p:sp>
        <p:nvSpPr>
          <p:cNvPr id="100" name="Shape 100"/>
          <p:cNvSpPr/>
          <p:nvPr/>
        </p:nvSpPr>
        <p:spPr>
          <a:xfrm>
            <a:off x="2754133" y="7395335"/>
            <a:ext cx="791890" cy="56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231A"/>
                </a:solidFill>
              </a:rPr>
              <a:t>주역</a:t>
            </a:r>
          </a:p>
        </p:txBody>
      </p:sp>
      <p:sp>
        <p:nvSpPr>
          <p:cNvPr id="101" name="Shape 101"/>
          <p:cNvSpPr/>
          <p:nvPr/>
        </p:nvSpPr>
        <p:spPr>
          <a:xfrm>
            <a:off x="4298064" y="5985869"/>
            <a:ext cx="982559" cy="1018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2189802" y="5086401"/>
            <a:ext cx="1920551" cy="711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231A"/>
                </a:solidFill>
              </a:rPr>
              <a:t>인간의 법칙</a:t>
            </a:r>
          </a:p>
        </p:txBody>
      </p:sp>
      <p:sp>
        <p:nvSpPr>
          <p:cNvPr id="103" name="Shape 103"/>
          <p:cNvSpPr/>
          <p:nvPr/>
        </p:nvSpPr>
        <p:spPr>
          <a:xfrm>
            <a:off x="9090488" y="6093666"/>
            <a:ext cx="1727102" cy="711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231A"/>
                </a:solidFill>
              </a:rPr>
              <a:t>all to one</a:t>
            </a:r>
          </a:p>
        </p:txBody>
      </p:sp>
      <p:sp>
        <p:nvSpPr>
          <p:cNvPr id="104" name="Shape 104"/>
          <p:cNvSpPr/>
          <p:nvPr/>
        </p:nvSpPr>
        <p:spPr>
          <a:xfrm>
            <a:off x="9555465" y="7395335"/>
            <a:ext cx="1137841" cy="56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231A"/>
                </a:solidFill>
              </a:rPr>
              <a:t>복잡계</a:t>
            </a:r>
          </a:p>
        </p:txBody>
      </p:sp>
      <p:sp>
        <p:nvSpPr>
          <p:cNvPr id="105" name="Shape 105"/>
          <p:cNvSpPr/>
          <p:nvPr/>
        </p:nvSpPr>
        <p:spPr>
          <a:xfrm>
            <a:off x="7817583" y="5896495"/>
            <a:ext cx="1162239" cy="110535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8993764" y="5086401"/>
            <a:ext cx="1920551" cy="711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3E231A"/>
                </a:solidFill>
              </a:rPr>
              <a:t>우주의 법칙</a:t>
            </a:r>
          </a:p>
        </p:txBody>
      </p:sp>
      <p:sp>
        <p:nvSpPr>
          <p:cNvPr id="107" name="Shape 107"/>
          <p:cNvSpPr/>
          <p:nvPr/>
        </p:nvSpPr>
        <p:spPr>
          <a:xfrm>
            <a:off x="5688206" y="6116262"/>
            <a:ext cx="1725076" cy="815800"/>
          </a:xfrm>
          <a:prstGeom prst="leftRightArrow">
            <a:avLst>
              <a:gd name="adj1" fmla="val 32000"/>
              <a:gd name="adj2" fmla="val 59919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5937456" y="5469680"/>
            <a:ext cx="1137840" cy="56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인문학</a:t>
            </a:r>
          </a:p>
        </p:txBody>
      </p:sp>
      <p:pic>
        <p:nvPicPr>
          <p:cNvPr id="109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18258" y="4757340"/>
            <a:ext cx="3530114" cy="3533644"/>
          </a:xfrm>
          <a:prstGeom prst="rect">
            <a:avLst/>
          </a:prstGeom>
        </p:spPr>
      </p:pic>
      <p:sp>
        <p:nvSpPr>
          <p:cNvPr id="111" name="Shape 111"/>
          <p:cNvSpPr/>
          <p:nvPr/>
        </p:nvSpPr>
        <p:spPr>
          <a:xfrm>
            <a:off x="1299012" y="2292065"/>
            <a:ext cx="10859544" cy="1965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58607" indent="-358607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E231A"/>
                </a:solidFill>
              </a:rPr>
              <a:t>혼돈이 오랫동안 지속되면 서서히 변화하기 시작하며 이 변화가 바꾼다는 의미의 역의 이치</a:t>
            </a:r>
            <a:endParaRPr sz="2500">
              <a:solidFill>
                <a:srgbClr val="3E231A"/>
              </a:solidFill>
            </a:endParaRPr>
          </a:p>
          <a:p>
            <a:pPr lvl="0" marL="358607" indent="-358607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E231A"/>
                </a:solidFill>
              </a:rPr>
              <a:t>혼돈 속에서 질서가 있고  발현되면 생명주기를 가지고 변화를 하는 복잡계</a:t>
            </a:r>
            <a:endParaRPr sz="2500">
              <a:solidFill>
                <a:srgbClr val="3E231A"/>
              </a:solidFill>
            </a:endParaRPr>
          </a:p>
          <a:p>
            <a:pPr lvl="0" marL="358607" indent="-358607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E231A"/>
                </a:solidFill>
              </a:rPr>
              <a:t>두가지는 일맥상통한 우주의 법칙이면 인간사회에도 동일하게 적용</a:t>
            </a:r>
          </a:p>
        </p:txBody>
      </p:sp>
      <p:sp>
        <p:nvSpPr>
          <p:cNvPr id="112" name="Shape 112"/>
          <p:cNvSpPr/>
          <p:nvPr/>
        </p:nvSpPr>
        <p:spPr>
          <a:xfrm>
            <a:off x="2319088" y="8600704"/>
            <a:ext cx="9478649" cy="40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/>
            </a:pPr>
            <a:r>
              <a:rPr b="1"/>
              <a:t>하나로써 그것을 꿰뚫었다.  처음부터 끝까지 변하지  않다. 또는 막힘없이 끝까지 밀고 나간다.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기업들이 찾는 인재상</a:t>
            </a:r>
          </a:p>
        </p:txBody>
      </p:sp>
      <p:grpSp>
        <p:nvGrpSpPr>
          <p:cNvPr id="141" name="Group 141"/>
          <p:cNvGrpSpPr/>
          <p:nvPr/>
        </p:nvGrpSpPr>
        <p:grpSpPr>
          <a:xfrm>
            <a:off x="1516067" y="2499783"/>
            <a:ext cx="10686312" cy="5643010"/>
            <a:chOff x="0" y="0"/>
            <a:chExt cx="10686310" cy="5643009"/>
          </a:xfrm>
        </p:grpSpPr>
        <p:grpSp>
          <p:nvGrpSpPr>
            <p:cNvPr id="139" name="Group 139"/>
            <p:cNvGrpSpPr/>
            <p:nvPr/>
          </p:nvGrpSpPr>
          <p:grpSpPr>
            <a:xfrm>
              <a:off x="1648601" y="1436602"/>
              <a:ext cx="9037710" cy="4206408"/>
              <a:chOff x="0" y="0"/>
              <a:chExt cx="9037709" cy="4206407"/>
            </a:xfrm>
          </p:grpSpPr>
          <p:grpSp>
            <p:nvGrpSpPr>
              <p:cNvPr id="118" name="Group 118"/>
              <p:cNvGrpSpPr/>
              <p:nvPr/>
            </p:nvGrpSpPr>
            <p:grpSpPr>
              <a:xfrm>
                <a:off x="560546" y="345542"/>
                <a:ext cx="1850575" cy="3487679"/>
                <a:chOff x="0" y="0"/>
                <a:chExt cx="1850574" cy="3487678"/>
              </a:xfrm>
            </p:grpSpPr>
            <p:sp>
              <p:nvSpPr>
                <p:cNvPr id="115" name="Shape 115"/>
                <p:cNvSpPr/>
                <p:nvPr/>
              </p:nvSpPr>
              <p:spPr>
                <a:xfrm flipH="1" rot="10800000">
                  <a:off x="283676" y="1729244"/>
                  <a:ext cx="1556886" cy="1758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924" fill="norm" stroke="1" extrusionOk="0">
                      <a:moveTo>
                        <a:pt x="2732" y="19078"/>
                      </a:moveTo>
                      <a:lnTo>
                        <a:pt x="2963" y="6213"/>
                      </a:lnTo>
                      <a:cubicBezTo>
                        <a:pt x="3102" y="3911"/>
                        <a:pt x="4214" y="3874"/>
                        <a:pt x="6112" y="3838"/>
                      </a:cubicBezTo>
                      <a:lnTo>
                        <a:pt x="16669" y="3691"/>
                      </a:lnTo>
                      <a:lnTo>
                        <a:pt x="16669" y="5848"/>
                      </a:lnTo>
                      <a:lnTo>
                        <a:pt x="21600" y="2796"/>
                      </a:lnTo>
                      <a:lnTo>
                        <a:pt x="16484" y="0"/>
                      </a:lnTo>
                      <a:lnTo>
                        <a:pt x="16530" y="1681"/>
                      </a:lnTo>
                      <a:cubicBezTo>
                        <a:pt x="16530" y="1681"/>
                        <a:pt x="9399" y="1718"/>
                        <a:pt x="5417" y="1718"/>
                      </a:cubicBezTo>
                      <a:cubicBezTo>
                        <a:pt x="1389" y="1754"/>
                        <a:pt x="46" y="2851"/>
                        <a:pt x="0" y="5446"/>
                      </a:cubicBezTo>
                      <a:lnTo>
                        <a:pt x="0" y="19334"/>
                      </a:lnTo>
                      <a:cubicBezTo>
                        <a:pt x="463" y="21600"/>
                        <a:pt x="2153" y="21381"/>
                        <a:pt x="2732" y="19078"/>
                      </a:cubicBezTo>
                      <a:close/>
                    </a:path>
                  </a:pathLst>
                </a:custGeom>
                <a:solidFill>
                  <a:srgbClr val="4AB1E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l" defTabSz="914400">
                    <a:defRPr sz="1800">
                      <a:solidFill>
                        <a:srgbClr val="080808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16" name="Shape 116"/>
                <p:cNvSpPr/>
                <p:nvPr/>
              </p:nvSpPr>
              <p:spPr>
                <a:xfrm rot="16200000">
                  <a:off x="694157" y="770944"/>
                  <a:ext cx="462260" cy="18505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628" y="36"/>
                      </a:moveTo>
                      <a:lnTo>
                        <a:pt x="6845" y="16879"/>
                      </a:lnTo>
                      <a:lnTo>
                        <a:pt x="0" y="16951"/>
                      </a:lnTo>
                      <a:lnTo>
                        <a:pt x="10952" y="21600"/>
                      </a:lnTo>
                      <a:lnTo>
                        <a:pt x="21600" y="16951"/>
                      </a:lnTo>
                      <a:lnTo>
                        <a:pt x="15211" y="16951"/>
                      </a:lnTo>
                      <a:lnTo>
                        <a:pt x="15059" y="0"/>
                      </a:lnTo>
                      <a:lnTo>
                        <a:pt x="5628" y="36"/>
                      </a:lnTo>
                      <a:close/>
                    </a:path>
                  </a:pathLst>
                </a:custGeom>
                <a:solidFill>
                  <a:srgbClr val="4AB1E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l" defTabSz="914400">
                    <a:defRPr sz="1800">
                      <a:solidFill>
                        <a:srgbClr val="080808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17" name="Shape 117"/>
                <p:cNvSpPr/>
                <p:nvPr/>
              </p:nvSpPr>
              <p:spPr>
                <a:xfrm>
                  <a:off x="273664" y="-1"/>
                  <a:ext cx="1556886" cy="1758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924" fill="norm" stroke="1" extrusionOk="0">
                      <a:moveTo>
                        <a:pt x="2732" y="19078"/>
                      </a:moveTo>
                      <a:lnTo>
                        <a:pt x="2963" y="6213"/>
                      </a:lnTo>
                      <a:cubicBezTo>
                        <a:pt x="3102" y="3911"/>
                        <a:pt x="4214" y="3874"/>
                        <a:pt x="6112" y="3838"/>
                      </a:cubicBezTo>
                      <a:lnTo>
                        <a:pt x="16669" y="3691"/>
                      </a:lnTo>
                      <a:lnTo>
                        <a:pt x="16669" y="5848"/>
                      </a:lnTo>
                      <a:lnTo>
                        <a:pt x="21600" y="2796"/>
                      </a:lnTo>
                      <a:lnTo>
                        <a:pt x="16484" y="0"/>
                      </a:lnTo>
                      <a:lnTo>
                        <a:pt x="16530" y="1681"/>
                      </a:lnTo>
                      <a:cubicBezTo>
                        <a:pt x="16530" y="1681"/>
                        <a:pt x="9399" y="1718"/>
                        <a:pt x="5417" y="1718"/>
                      </a:cubicBezTo>
                      <a:cubicBezTo>
                        <a:pt x="1389" y="1754"/>
                        <a:pt x="46" y="2851"/>
                        <a:pt x="0" y="5446"/>
                      </a:cubicBezTo>
                      <a:lnTo>
                        <a:pt x="0" y="19334"/>
                      </a:lnTo>
                      <a:cubicBezTo>
                        <a:pt x="463" y="21600"/>
                        <a:pt x="2153" y="21381"/>
                        <a:pt x="2732" y="19078"/>
                      </a:cubicBezTo>
                      <a:close/>
                    </a:path>
                  </a:pathLst>
                </a:custGeom>
                <a:solidFill>
                  <a:srgbClr val="4AB1E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lvl="0" algn="l" defTabSz="914400">
                    <a:defRPr sz="1800">
                      <a:solidFill>
                        <a:srgbClr val="080808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19" name="Shape 119"/>
              <p:cNvSpPr/>
              <p:nvPr/>
            </p:nvSpPr>
            <p:spPr>
              <a:xfrm>
                <a:off x="3062276" y="1462029"/>
                <a:ext cx="5279893" cy="1262384"/>
              </a:xfrm>
              <a:prstGeom prst="roundRect">
                <a:avLst>
                  <a:gd name="adj" fmla="val 11505"/>
                </a:avLst>
              </a:prstGeom>
              <a:gradFill flip="none" rotWithShape="1">
                <a:gsLst>
                  <a:gs pos="0">
                    <a:srgbClr val="5BBE4E"/>
                  </a:gs>
                  <a:gs pos="100000">
                    <a:srgbClr val="2A5824">
                      <a:alpha val="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3913079" y="1893573"/>
                <a:ext cx="363972" cy="333259"/>
              </a:xfrm>
              <a:prstGeom prst="rightArrow">
                <a:avLst>
                  <a:gd name="adj1" fmla="val 50000"/>
                  <a:gd name="adj2" fmla="val 45507"/>
                </a:avLst>
              </a:prstGeom>
              <a:solidFill>
                <a:srgbClr val="FEFE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099134" y="2934809"/>
                <a:ext cx="5246107" cy="1271599"/>
              </a:xfrm>
              <a:prstGeom prst="roundRect">
                <a:avLst>
                  <a:gd name="adj" fmla="val 11505"/>
                </a:avLst>
              </a:prstGeom>
              <a:gradFill flip="none" rotWithShape="1">
                <a:gsLst>
                  <a:gs pos="0">
                    <a:srgbClr val="8F038F"/>
                  </a:gs>
                  <a:gs pos="100000">
                    <a:srgbClr val="420142">
                      <a:alpha val="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3886971" y="3384783"/>
                <a:ext cx="363973" cy="336329"/>
              </a:xfrm>
              <a:prstGeom prst="rightArrow">
                <a:avLst>
                  <a:gd name="adj1" fmla="val 50000"/>
                  <a:gd name="adj2" fmla="val 45091"/>
                </a:avLst>
              </a:prstGeom>
              <a:solidFill>
                <a:srgbClr val="FEFE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3062276" y="15357"/>
                <a:ext cx="5279893" cy="1262384"/>
              </a:xfrm>
              <a:prstGeom prst="roundRect">
                <a:avLst>
                  <a:gd name="adj" fmla="val 11505"/>
                </a:avLst>
              </a:prstGeom>
              <a:gradFill flip="none" rotWithShape="1">
                <a:gsLst>
                  <a:gs pos="0">
                    <a:srgbClr val="F77A1D">
                      <a:alpha val="80000"/>
                    </a:srgbClr>
                  </a:gs>
                  <a:gs pos="100000">
                    <a:srgbClr val="72380D">
                      <a:alpha val="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3894650" y="446901"/>
                <a:ext cx="363972" cy="333258"/>
              </a:xfrm>
              <a:prstGeom prst="rightArrow">
                <a:avLst>
                  <a:gd name="adj1" fmla="val 50000"/>
                  <a:gd name="adj2" fmla="val 45507"/>
                </a:avLst>
              </a:prstGeom>
              <a:solidFill>
                <a:srgbClr val="FEFE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2498657" y="0"/>
                <a:ext cx="1575676" cy="1256240"/>
              </a:xfrm>
              <a:prstGeom prst="roundRect">
                <a:avLst>
                  <a:gd name="adj" fmla="val 11921"/>
                </a:avLst>
              </a:prstGeom>
              <a:gradFill flip="none" rotWithShape="1">
                <a:gsLst>
                  <a:gs pos="0">
                    <a:srgbClr val="F77A1D"/>
                  </a:gs>
                  <a:gs pos="100000">
                    <a:srgbClr val="AC5514"/>
                  </a:gs>
                </a:gsLst>
                <a:lin ang="5400000" scaled="0"/>
              </a:gradFill>
              <a:ln w="25400" cap="flat">
                <a:solidFill>
                  <a:srgbClr val="FEFEFE"/>
                </a:solidFill>
                <a:prstDash val="solid"/>
                <a:round/>
              </a:ln>
              <a:effectLst>
                <a:outerShdw sx="100000" sy="100000" kx="0" ky="0" algn="b" rotWithShape="0" blurRad="12700" dist="53882" dir="270000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2560087" y="62965"/>
                <a:ext cx="775716" cy="618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1" h="21282" fill="norm" stroke="1" extrusionOk="0">
                    <a:moveTo>
                      <a:pt x="4277" y="0"/>
                    </a:moveTo>
                    <a:cubicBezTo>
                      <a:pt x="1921" y="0"/>
                      <a:pt x="0" y="1914"/>
                      <a:pt x="0" y="4262"/>
                    </a:cubicBezTo>
                    <a:lnTo>
                      <a:pt x="0" y="21275"/>
                    </a:lnTo>
                    <a:cubicBezTo>
                      <a:pt x="979" y="21600"/>
                      <a:pt x="435" y="11161"/>
                      <a:pt x="5835" y="6285"/>
                    </a:cubicBezTo>
                    <a:cubicBezTo>
                      <a:pt x="11235" y="1409"/>
                      <a:pt x="21600" y="1047"/>
                      <a:pt x="21346" y="0"/>
                    </a:cubicBezTo>
                    <a:lnTo>
                      <a:pt x="427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BBE91"/>
                  </a:gs>
                  <a:gs pos="50000">
                    <a:srgbClr val="F77A1D">
                      <a:alpha val="0"/>
                    </a:srgbClr>
                  </a:gs>
                  <a:gs pos="100000">
                    <a:srgbClr val="FBBE91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2510943" y="1452815"/>
                <a:ext cx="1575676" cy="1256241"/>
              </a:xfrm>
              <a:prstGeom prst="roundRect">
                <a:avLst>
                  <a:gd name="adj" fmla="val 11921"/>
                </a:avLst>
              </a:prstGeom>
              <a:gradFill flip="none" rotWithShape="1">
                <a:gsLst>
                  <a:gs pos="0">
                    <a:srgbClr val="5BBE4E"/>
                  </a:gs>
                  <a:gs pos="100000">
                    <a:srgbClr val="408536"/>
                  </a:gs>
                </a:gsLst>
                <a:lin ang="5400000" scaled="0"/>
              </a:gradFill>
              <a:ln w="25400" cap="flat">
                <a:solidFill>
                  <a:srgbClr val="FEFEFE"/>
                </a:solidFill>
                <a:prstDash val="solid"/>
                <a:round/>
              </a:ln>
              <a:effectLst>
                <a:outerShdw sx="100000" sy="100000" kx="0" ky="0" algn="b" rotWithShape="0" blurRad="12700" dist="53882" dir="270000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2563158" y="1515780"/>
                <a:ext cx="775717" cy="618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1" h="21282" fill="norm" stroke="1" extrusionOk="0">
                    <a:moveTo>
                      <a:pt x="4277" y="0"/>
                    </a:moveTo>
                    <a:cubicBezTo>
                      <a:pt x="1921" y="0"/>
                      <a:pt x="0" y="1914"/>
                      <a:pt x="0" y="4262"/>
                    </a:cubicBezTo>
                    <a:lnTo>
                      <a:pt x="0" y="21275"/>
                    </a:lnTo>
                    <a:cubicBezTo>
                      <a:pt x="979" y="21600"/>
                      <a:pt x="435" y="11161"/>
                      <a:pt x="5835" y="6285"/>
                    </a:cubicBezTo>
                    <a:cubicBezTo>
                      <a:pt x="11235" y="1409"/>
                      <a:pt x="21600" y="1047"/>
                      <a:pt x="21346" y="0"/>
                    </a:cubicBezTo>
                    <a:lnTo>
                      <a:pt x="427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FA9"/>
                  </a:gs>
                  <a:gs pos="50000">
                    <a:srgbClr val="5BBE4E">
                      <a:alpha val="0"/>
                    </a:srgbClr>
                  </a:gs>
                  <a:gs pos="100000">
                    <a:srgbClr val="AFDFA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2492514" y="2925595"/>
                <a:ext cx="1575676" cy="1256240"/>
              </a:xfrm>
              <a:prstGeom prst="roundRect">
                <a:avLst>
                  <a:gd name="adj" fmla="val 11921"/>
                </a:avLst>
              </a:prstGeom>
              <a:gradFill flip="none" rotWithShape="1">
                <a:gsLst>
                  <a:gs pos="0">
                    <a:srgbClr val="8F038F"/>
                  </a:gs>
                  <a:gs pos="100000">
                    <a:srgbClr val="640264"/>
                  </a:gs>
                </a:gsLst>
                <a:lin ang="5400000" scaled="0"/>
              </a:gradFill>
              <a:ln w="25400" cap="flat">
                <a:solidFill>
                  <a:srgbClr val="FEFEFE"/>
                </a:solidFill>
                <a:prstDash val="solid"/>
                <a:round/>
              </a:ln>
              <a:effectLst>
                <a:outerShdw sx="100000" sy="100000" kx="0" ky="0" algn="b" rotWithShape="0" blurRad="12700" dist="53882" dir="270000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2544729" y="2979346"/>
                <a:ext cx="775716" cy="618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1" h="21282" fill="norm" stroke="1" extrusionOk="0">
                    <a:moveTo>
                      <a:pt x="4277" y="0"/>
                    </a:moveTo>
                    <a:cubicBezTo>
                      <a:pt x="1921" y="0"/>
                      <a:pt x="0" y="1914"/>
                      <a:pt x="0" y="4262"/>
                    </a:cubicBezTo>
                    <a:lnTo>
                      <a:pt x="0" y="21275"/>
                    </a:lnTo>
                    <a:cubicBezTo>
                      <a:pt x="979" y="21600"/>
                      <a:pt x="435" y="11161"/>
                      <a:pt x="5835" y="6285"/>
                    </a:cubicBezTo>
                    <a:cubicBezTo>
                      <a:pt x="11235" y="1409"/>
                      <a:pt x="21600" y="1047"/>
                      <a:pt x="21346" y="0"/>
                    </a:cubicBezTo>
                    <a:lnTo>
                      <a:pt x="427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984C9"/>
                  </a:gs>
                  <a:gs pos="50000">
                    <a:srgbClr val="8F038F">
                      <a:alpha val="0"/>
                    </a:srgbClr>
                  </a:gs>
                  <a:gs pos="100000">
                    <a:srgbClr val="C984C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914400">
                  <a:defRPr sz="1800">
                    <a:solidFill>
                      <a:srgbClr val="08080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pic>
            <p:nvPicPr>
              <p:cNvPr id="131" name="image25.png" descr="YG_circle001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137986"/>
                <a:ext cx="1821395" cy="18183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2" name="Shape 132"/>
              <p:cNvSpPr/>
              <p:nvPr/>
            </p:nvSpPr>
            <p:spPr>
              <a:xfrm>
                <a:off x="4257086" y="453574"/>
                <a:ext cx="3804042" cy="371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914400">
                  <a:defRPr sz="1800">
                    <a:solidFill>
                      <a:srgbClr val="000000"/>
                    </a:solidFill>
                  </a:defRPr>
                </a:pPr>
                <a:r>
                  <a:rPr sz="20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미래는 융합형 인간을 원한다</a:t>
                </a:r>
                <a:r>
                  <a:rPr sz="20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.</a:t>
                </a: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4186440" y="1872531"/>
                <a:ext cx="4851270" cy="6651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l" defTabSz="914400">
                  <a:defRPr sz="20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>
                    <a:solidFill>
                      <a:srgbClr val="080808"/>
                    </a:solidFill>
                  </a:rPr>
                  <a:t>새로운 기회를 만날 씨앗을 뿌리는 행위 </a:t>
                </a: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4257086" y="3367900"/>
                <a:ext cx="4382909" cy="371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914400">
                  <a:defRPr sz="1800">
                    <a:solidFill>
                      <a:srgbClr val="000000"/>
                    </a:solidFill>
                  </a:defRPr>
                </a:pPr>
                <a:r>
                  <a:rPr sz="20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대왕 세종</a:t>
                </a:r>
                <a:r>
                  <a:rPr sz="20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, </a:t>
                </a:r>
                <a:r>
                  <a:rPr sz="20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잡스</a:t>
                </a:r>
                <a:r>
                  <a:rPr sz="20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, </a:t>
                </a:r>
                <a:r>
                  <a:rPr sz="20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정약용</a:t>
                </a:r>
                <a:r>
                  <a:rPr sz="20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, </a:t>
                </a:r>
                <a:r>
                  <a:rPr sz="20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다빈치</a:t>
                </a:r>
                <a:r>
                  <a:rPr sz="20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 </a:t>
                </a: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79653" y="1596468"/>
                <a:ext cx="1382182" cy="776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91440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호머 </a:t>
                </a:r>
                <a:endParaRPr sz="2400">
                  <a:solidFill>
                    <a:srgbClr val="080808"/>
                  </a:solidFill>
                  <a:latin typeface="나눔고딕 ExtraBold"/>
                  <a:ea typeface="나눔고딕 ExtraBold"/>
                  <a:cs typeface="나눔고딕 ExtraBold"/>
                  <a:sym typeface="나눔고딕 ExtraBold"/>
                </a:endParaRPr>
              </a:p>
              <a:p>
                <a:pPr lvl="0" defTabSz="91440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080808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컨버전스</a:t>
                </a: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2460251" y="396211"/>
                <a:ext cx="1618677" cy="432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914400">
                  <a:spcBef>
                    <a:spcPts val="1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EFFFF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 </a:t>
                </a:r>
                <a:r>
                  <a:rPr sz="2400">
                    <a:solidFill>
                      <a:srgbClr val="FEFFFF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미래</a:t>
                </a: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2460251" y="1916610"/>
                <a:ext cx="1618677" cy="432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914400">
                  <a:spcBef>
                    <a:spcPts val="1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EFFFF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 </a:t>
                </a:r>
                <a:r>
                  <a:rPr sz="2400">
                    <a:solidFill>
                      <a:srgbClr val="FEFFFF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가능성</a:t>
                </a: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2460251" y="3335940"/>
                <a:ext cx="1618677" cy="432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914400">
                  <a:spcBef>
                    <a:spcPts val="1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EFFFF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 </a:t>
                </a:r>
                <a:r>
                  <a:rPr sz="2400">
                    <a:solidFill>
                      <a:srgbClr val="FEFFFF"/>
                    </a:solidFill>
                    <a:latin typeface="나눔고딕 ExtraBold"/>
                    <a:ea typeface="나눔고딕 ExtraBold"/>
                    <a:cs typeface="나눔고딕 ExtraBold"/>
                    <a:sym typeface="나눔고딕 ExtraBold"/>
                  </a:rPr>
                  <a:t>인물</a:t>
                </a:r>
              </a:p>
            </p:txBody>
          </p:sp>
        </p:grpSp>
        <p:sp>
          <p:nvSpPr>
            <p:cNvPr id="140" name="Shape 140"/>
            <p:cNvSpPr/>
            <p:nvPr/>
          </p:nvSpPr>
          <p:spPr>
            <a:xfrm>
              <a:off x="0" y="0"/>
              <a:ext cx="9728041" cy="132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3100">
                  <a:solidFill>
                    <a:srgbClr val="3E231A"/>
                  </a:solidFill>
                </a:rPr>
                <a:t>융합적인 사고를 가진 통찰력 있는 인재상</a:t>
              </a:r>
              <a:endParaRPr sz="3100">
                <a:solidFill>
                  <a:srgbClr val="3E231A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3100">
                  <a:solidFill>
                    <a:srgbClr val="3E231A"/>
                  </a:solidFill>
                </a:rPr>
                <a:t>데이터 기반의 분석을 할 수 있는 인재상</a:t>
              </a:r>
            </a:p>
          </p:txBody>
        </p:sp>
      </p:grpSp>
      <p:sp>
        <p:nvSpPr>
          <p:cNvPr id="142" name="Shape 142"/>
          <p:cNvSpPr/>
          <p:nvPr/>
        </p:nvSpPr>
        <p:spPr>
          <a:xfrm>
            <a:off x="1065608" y="4902939"/>
            <a:ext cx="2117629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231A"/>
                </a:solidFill>
              </a:rPr>
              <a:t>인문학 </a:t>
            </a:r>
            <a:endParaRPr sz="3300">
              <a:solidFill>
                <a:srgbClr val="3E23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231A"/>
                </a:solidFill>
              </a:rPr>
              <a:t>기반의</a:t>
            </a:r>
            <a:endParaRPr sz="3300">
              <a:solidFill>
                <a:srgbClr val="3E23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231A"/>
                </a:solidFill>
              </a:rPr>
              <a:t>융합적인</a:t>
            </a:r>
            <a:endParaRPr sz="3300">
              <a:solidFill>
                <a:srgbClr val="3E23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231A"/>
                </a:solidFill>
              </a:rPr>
              <a:t>사고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64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79">
                <a:solidFill>
                  <a:srgbClr val="3E231A"/>
                </a:solidFill>
              </a:rPr>
              <a:t>역사상 가장 유명한 융합형 인재?</a:t>
            </a:r>
          </a:p>
        </p:txBody>
      </p:sp>
      <p:pic>
        <p:nvPicPr>
          <p:cNvPr id="14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950" y="2852371"/>
            <a:ext cx="4000500" cy="2696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9304" y="6035101"/>
            <a:ext cx="4005792" cy="225074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6678908" y="3467100"/>
            <a:ext cx="5029535" cy="3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조선시대에 사서삼경에 대한 재해석하고,  실학사상, </a:t>
            </a:r>
            <a:endParaRPr sz="3600">
              <a:solidFill>
                <a:srgbClr val="3E231A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기중기 등을  만든 사람?</a:t>
            </a:r>
            <a:endParaRPr sz="3600">
              <a:solidFill>
                <a:srgbClr val="3E23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3E23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정약용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1270000" y="635000"/>
            <a:ext cx="10464800" cy="1587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인간행위를 분석하는 기업들</a:t>
            </a:r>
          </a:p>
        </p:txBody>
      </p:sp>
      <p:sp>
        <p:nvSpPr>
          <p:cNvPr id="150" name="Shape 150"/>
          <p:cNvSpPr/>
          <p:nvPr/>
        </p:nvSpPr>
        <p:spPr>
          <a:xfrm>
            <a:off x="1559039" y="4434510"/>
            <a:ext cx="1263297" cy="8495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rPr>
              <a:t>스마트폰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76200" dist="12700" dir="5400000">
                  <a:srgbClr val="000000">
                    <a:alpha val="50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rPr>
              <a:t> 로그</a:t>
            </a:r>
          </a:p>
        </p:txBody>
      </p:sp>
      <p:sp>
        <p:nvSpPr>
          <p:cNvPr id="151" name="Shape 151"/>
          <p:cNvSpPr/>
          <p:nvPr/>
        </p:nvSpPr>
        <p:spPr>
          <a:xfrm>
            <a:off x="3359068" y="3087780"/>
            <a:ext cx="1342180" cy="84958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rPr>
              <a:t>웹검색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76200" dist="12700" dir="5400000">
                  <a:srgbClr val="000000">
                    <a:alpha val="50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rPr>
              <a:t>로그</a:t>
            </a:r>
          </a:p>
        </p:txBody>
      </p:sp>
      <p:sp>
        <p:nvSpPr>
          <p:cNvPr id="152" name="Shape 152"/>
          <p:cNvSpPr/>
          <p:nvPr/>
        </p:nvSpPr>
        <p:spPr>
          <a:xfrm>
            <a:off x="5219873" y="4384369"/>
            <a:ext cx="1355046" cy="848269"/>
          </a:xfrm>
          <a:prstGeom prst="rect">
            <a:avLst/>
          </a:pr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rPr>
              <a:t>유튜브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76200" dist="12700" dir="5400000">
                  <a:srgbClr val="000000">
                    <a:alpha val="50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rPr>
              <a:t>조회</a:t>
            </a:r>
          </a:p>
        </p:txBody>
      </p:sp>
      <p:sp>
        <p:nvSpPr>
          <p:cNvPr id="153" name="Shape 153"/>
          <p:cNvSpPr/>
          <p:nvPr/>
        </p:nvSpPr>
        <p:spPr>
          <a:xfrm>
            <a:off x="1559039" y="6311976"/>
            <a:ext cx="1263297" cy="843485"/>
          </a:xfrm>
          <a:prstGeom prst="rect">
            <a:avLst/>
          </a:prstGeom>
          <a:gradFill>
            <a:gsLst>
              <a:gs pos="0">
                <a:srgbClr val="817055"/>
              </a:gs>
              <a:gs pos="100000">
                <a:srgbClr val="352A18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rPr>
              <a:t>지도</a:t>
            </a:r>
          </a:p>
        </p:txBody>
      </p:sp>
      <p:grpSp>
        <p:nvGrpSpPr>
          <p:cNvPr id="156" name="Group 156"/>
          <p:cNvGrpSpPr/>
          <p:nvPr/>
        </p:nvGrpSpPr>
        <p:grpSpPr>
          <a:xfrm>
            <a:off x="3359068" y="7634410"/>
            <a:ext cx="1369998" cy="741886"/>
            <a:chOff x="-25400" y="-25399"/>
            <a:chExt cx="1369996" cy="741884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1319197" cy="691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E231A"/>
                  </a:solidFill>
                </a:rPr>
                <a:t>소셜</a:t>
              </a:r>
            </a:p>
          </p:txBody>
        </p:sp>
        <p:pic>
          <p:nvPicPr>
            <p:cNvPr id="154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5400" y="-25400"/>
              <a:ext cx="1369997" cy="741885"/>
            </a:xfrm>
            <a:prstGeom prst="rect">
              <a:avLst/>
            </a:prstGeom>
            <a:effectLst/>
          </p:spPr>
        </p:pic>
      </p:grpSp>
      <p:sp>
        <p:nvSpPr>
          <p:cNvPr id="157" name="Shape 157"/>
          <p:cNvSpPr/>
          <p:nvPr/>
        </p:nvSpPr>
        <p:spPr>
          <a:xfrm>
            <a:off x="5219163" y="6261176"/>
            <a:ext cx="1356465" cy="843485"/>
          </a:xfrm>
          <a:prstGeom prst="rect">
            <a:avLst/>
          </a:pr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rPr>
              <a:t>메신저</a:t>
            </a:r>
          </a:p>
        </p:txBody>
      </p:sp>
      <p:sp>
        <p:nvSpPr>
          <p:cNvPr id="158" name="Shape 158"/>
          <p:cNvSpPr/>
          <p:nvPr/>
        </p:nvSpPr>
        <p:spPr>
          <a:xfrm>
            <a:off x="3189149" y="5033443"/>
            <a:ext cx="1788719" cy="1544581"/>
          </a:xfrm>
          <a:prstGeom prst="pentagon">
            <a:avLst/>
          </a:pr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rPr>
              <a:t>인간</a:t>
            </a:r>
            <a:endParaRPr sz="2600">
              <a:solidFill>
                <a:srgbClr val="FFFFFF"/>
              </a:solidFill>
              <a:effectLst>
                <a:outerShdw sx="100000" sy="100000" kx="0" ky="0" algn="b" rotWithShape="0" blurRad="76200" dist="12700" dir="5400000">
                  <a:srgbClr val="000000">
                    <a:alpha val="50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rPr>
              <a:t>행위</a:t>
            </a:r>
            <a:endParaRPr sz="2600">
              <a:solidFill>
                <a:srgbClr val="FFFFFF"/>
              </a:solidFill>
              <a:effectLst>
                <a:outerShdw sx="100000" sy="100000" kx="0" ky="0" algn="b" rotWithShape="0" blurRad="76200" dist="12700" dir="540000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343341" y="3037133"/>
            <a:ext cx="4408958" cy="553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5168" indent="-445168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인간 행동 정보를 수집 저장</a:t>
            </a:r>
            <a:endParaRPr sz="2400">
              <a:solidFill>
                <a:srgbClr val="3E231A"/>
              </a:solidFill>
            </a:endParaRPr>
          </a:p>
          <a:p>
            <a:pPr lvl="0" marL="445168" indent="-445168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인간 행동 정보에 대한 데이터 분석할 수 있는 기술 발전</a:t>
            </a:r>
            <a:endParaRPr sz="2400">
              <a:solidFill>
                <a:srgbClr val="3E231A"/>
              </a:solidFill>
            </a:endParaRPr>
          </a:p>
          <a:p>
            <a:pPr lvl="0" marL="445168" indent="-445168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인간 행동을 분석한 결과 인간집단의 움직임, 취향, 트렌드 등을 식별</a:t>
            </a:r>
            <a:endParaRPr sz="2400">
              <a:solidFill>
                <a:srgbClr val="3E231A"/>
              </a:solidFill>
            </a:endParaRPr>
          </a:p>
          <a:p>
            <a:pPr lvl="0" marL="445168" indent="-445168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기업들에서 인간행위를  분석하여 마케팅, 신상품 개발 등에 활용함</a:t>
            </a:r>
            <a:endParaRPr sz="2400">
              <a:solidFill>
                <a:srgbClr val="3E231A"/>
              </a:solidFill>
            </a:endParaRPr>
          </a:p>
          <a:p>
            <a:pPr lvl="0" marL="445168" indent="-445168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구글은 광고, 아마존과 넷플릭스는 상품추천, ZARA와 유니클로는 신상품  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1270000" y="647700"/>
            <a:ext cx="10464800" cy="1582410"/>
          </a:xfrm>
          <a:prstGeom prst="rect">
            <a:avLst/>
          </a:prstGeom>
        </p:spPr>
        <p:txBody>
          <a:bodyPr/>
          <a:lstStyle>
            <a:lvl1pPr algn="l" defTabSz="385572">
              <a:defRPr sz="475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52">
                <a:solidFill>
                  <a:srgbClr val="3E231A"/>
                </a:solidFill>
              </a:rPr>
              <a:t>온라인/오프라인 세상에 대한 지배력을 확대  </a:t>
            </a:r>
          </a:p>
        </p:txBody>
      </p:sp>
      <p:sp>
        <p:nvSpPr>
          <p:cNvPr id="162" name="Shape 162"/>
          <p:cNvSpPr/>
          <p:nvPr/>
        </p:nvSpPr>
        <p:spPr>
          <a:xfrm>
            <a:off x="1433331" y="6040439"/>
            <a:ext cx="10138138" cy="25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5168" indent="-445168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E231A"/>
                </a:solidFill>
              </a:rPr>
              <a:t>구글은 검색을 기반으로  빅데이터, 사물인터넷, 웨어러블, 핀테크, 로봇 산업에 진출했고, 소프트웨어 역량으로 자산관리, 결제서비스 등 금융산업에 진출</a:t>
            </a:r>
            <a:endParaRPr sz="2600">
              <a:solidFill>
                <a:srgbClr val="3E231A"/>
              </a:solidFill>
            </a:endParaRPr>
          </a:p>
          <a:p>
            <a:pPr lvl="0" marL="445168" indent="-445168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E231A"/>
                </a:solidFill>
              </a:rPr>
              <a:t>구글은 아라 프로젝트를 통해 스마트 폰 제조에 대한 표준을 수립하여 제조산업에 대한 지배력을 행사하려고 함 </a:t>
            </a:r>
          </a:p>
        </p:txBody>
      </p:sp>
      <p:grpSp>
        <p:nvGrpSpPr>
          <p:cNvPr id="170" name="Group 170"/>
          <p:cNvGrpSpPr/>
          <p:nvPr/>
        </p:nvGrpSpPr>
        <p:grpSpPr>
          <a:xfrm>
            <a:off x="3474923" y="2633825"/>
            <a:ext cx="5790724" cy="3002899"/>
            <a:chOff x="0" y="0"/>
            <a:chExt cx="5790722" cy="3002898"/>
          </a:xfrm>
        </p:grpSpPr>
        <p:pic>
          <p:nvPicPr>
            <p:cNvPr id="163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8804" y="243565"/>
              <a:ext cx="1481919" cy="819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pasted-image.t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308804" y="1891896"/>
              <a:ext cx="1481919" cy="964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pasted-image.ti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929431"/>
              <a:ext cx="1341959" cy="8897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8" name="Group 168"/>
            <p:cNvGrpSpPr/>
            <p:nvPr/>
          </p:nvGrpSpPr>
          <p:grpSpPr>
            <a:xfrm>
              <a:off x="1755359" y="0"/>
              <a:ext cx="2341666" cy="3002899"/>
              <a:chOff x="0" y="0"/>
              <a:chExt cx="2341664" cy="3002898"/>
            </a:xfrm>
          </p:grpSpPr>
          <p:pic>
            <p:nvPicPr>
              <p:cNvPr id="166" name="pasted-image.tif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7003" y="0"/>
                <a:ext cx="2327659" cy="173679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7" name="pasted-image.tif"/>
              <p:cNvPicPr/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1691566"/>
                <a:ext cx="2341665" cy="1311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9" name="pasted-image.tif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435" y="337450"/>
              <a:ext cx="1277088" cy="873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1181100" y="732366"/>
            <a:ext cx="10464801" cy="1634531"/>
          </a:xfrm>
          <a:prstGeom prst="rect">
            <a:avLst/>
          </a:prstGeom>
        </p:spPr>
        <p:txBody>
          <a:bodyPr/>
          <a:lstStyle>
            <a:lvl1pPr algn="l" defTabSz="490727">
              <a:defRPr sz="520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8">
                <a:solidFill>
                  <a:srgbClr val="3E231A"/>
                </a:solidFill>
              </a:rPr>
              <a:t>다양한 산업의 경계 파괴하는 소프트웨어 </a:t>
            </a:r>
          </a:p>
        </p:txBody>
      </p:sp>
      <p:pic>
        <p:nvPicPr>
          <p:cNvPr id="1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360" y="3558178"/>
            <a:ext cx="5835674" cy="421159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7262281" y="3750865"/>
            <a:ext cx="4367782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46242" indent="-346242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231A"/>
                </a:solidFill>
              </a:rPr>
              <a:t>온/옾라인 경합된 인간행우 분석 결과로 모바일 금융 결제 서비스 태동</a:t>
            </a:r>
            <a:endParaRPr sz="2800">
              <a:solidFill>
                <a:srgbClr val="3E231A"/>
              </a:solidFill>
            </a:endParaRPr>
          </a:p>
          <a:p>
            <a:pPr lvl="0" marL="346242" indent="-346242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231A"/>
                </a:solidFill>
              </a:rPr>
              <a:t>유통과 소프트웨어 산업들이 서로 경쟁하며 진출</a:t>
            </a:r>
            <a:endParaRPr sz="2800">
              <a:solidFill>
                <a:srgbClr val="3E231A"/>
              </a:solidFill>
            </a:endParaRPr>
          </a:p>
          <a:p>
            <a:pPr lvl="0" marL="346242" indent="-346242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231A"/>
                </a:solidFill>
              </a:rPr>
              <a:t>기존 산업이 붕괴되고 새로운 산업의 경계가 생김</a:t>
            </a:r>
            <a:endParaRPr sz="2800">
              <a:solidFill>
                <a:srgbClr val="3E231A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299192" y="2327537"/>
            <a:ext cx="102286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데이터 분석을 통한 금융서비스와 소프트웨어 기술이 융합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온고지신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4231" indent="-324231" defTabSz="40309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2">
                <a:solidFill>
                  <a:srgbClr val="3E231A"/>
                </a:solidFill>
              </a:rPr>
              <a:t>인간의 만드는 것은  창조의 결과가 아니라 발견의 결과이며 인간 필요성에 따라 조합한 것   </a:t>
            </a:r>
            <a:endParaRPr sz="2622">
              <a:solidFill>
                <a:srgbClr val="3E231A"/>
              </a:solidFill>
            </a:endParaRPr>
          </a:p>
          <a:p>
            <a:pPr lvl="0" marL="324231" indent="-324231" defTabSz="40309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2">
                <a:solidFill>
                  <a:srgbClr val="3E231A"/>
                </a:solidFill>
              </a:rPr>
              <a:t>인간문명도 새로운 도구의 발견을 통해  석기, 청동기, 철기문명으로  발전</a:t>
            </a:r>
            <a:endParaRPr sz="2622">
              <a:solidFill>
                <a:srgbClr val="3E231A"/>
              </a:solidFill>
            </a:endParaRPr>
          </a:p>
          <a:p>
            <a:pPr lvl="0" marL="324231" indent="-324231" defTabSz="40309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2">
                <a:solidFill>
                  <a:srgbClr val="3E231A"/>
                </a:solidFill>
              </a:rPr>
              <a:t>수천년 쌓인 지식이 지혜로 발전하면서 우주의 법칙이 인간에게도 바로 적용된다는 것을 이해 </a:t>
            </a:r>
            <a:endParaRPr sz="2622">
              <a:solidFill>
                <a:srgbClr val="3E231A"/>
              </a:solidFill>
            </a:endParaRPr>
          </a:p>
          <a:p>
            <a:pPr lvl="0" marL="324231" indent="-324231" defTabSz="40309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2">
                <a:solidFill>
                  <a:srgbClr val="3E231A"/>
                </a:solidFill>
              </a:rPr>
              <a:t>우주의 법칙을 인간의 법칙으로 적용하는 기업들은(구글, 아마존 등) 데이터 분석을 통해 인간들의 행위에 접근하고 있음</a:t>
            </a:r>
            <a:endParaRPr sz="2622">
              <a:solidFill>
                <a:srgbClr val="3E231A"/>
              </a:solidFill>
            </a:endParaRPr>
          </a:p>
          <a:p>
            <a:pPr lvl="0" marL="324231" indent="-324231" defTabSz="40309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22">
                <a:solidFill>
                  <a:srgbClr val="3E231A"/>
                </a:solidFill>
              </a:rPr>
              <a:t>온고지신의 핵심은 우주의 법칙은 변하지 않았지만 인간들이 점진적으로 알아가고 있으면 이를 지식에서 지혜로 발전시킬 수  있음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1270000" y="635000"/>
            <a:ext cx="10464800" cy="17587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데이터 분석 기업들  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1270000" y="2595959"/>
            <a:ext cx="10464800" cy="6065441"/>
          </a:xfrm>
          <a:prstGeom prst="rect">
            <a:avLst/>
          </a:prstGeom>
        </p:spPr>
        <p:txBody>
          <a:bodyPr/>
          <a:lstStyle/>
          <a:p>
            <a:pPr lvl="0" marL="437006" indent="-437006" defTabSz="543305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3E231A"/>
                </a:solidFill>
              </a:rPr>
              <a:t> Zara, 유니클로(의류): 인간 성향 분석</a:t>
            </a:r>
            <a:endParaRPr sz="3534">
              <a:solidFill>
                <a:srgbClr val="3E231A"/>
              </a:solidFill>
            </a:endParaRPr>
          </a:p>
          <a:p>
            <a:pPr lvl="0" marL="437006" indent="-437006" defTabSz="543305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3E231A"/>
                </a:solidFill>
              </a:rPr>
              <a:t>아마존, 월마트(유통) : 개인화된 상품추천</a:t>
            </a:r>
            <a:endParaRPr sz="3534">
              <a:solidFill>
                <a:srgbClr val="3E231A"/>
              </a:solidFill>
            </a:endParaRPr>
          </a:p>
          <a:p>
            <a:pPr lvl="0" marL="437006" indent="-437006" defTabSz="543305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3E231A"/>
                </a:solidFill>
              </a:rPr>
              <a:t>구글(검색/포탈) :  최적의 검색 추천</a:t>
            </a:r>
            <a:endParaRPr sz="3534">
              <a:solidFill>
                <a:srgbClr val="3E231A"/>
              </a:solidFill>
            </a:endParaRPr>
          </a:p>
          <a:p>
            <a:pPr lvl="0" marL="437006" indent="-437006" defTabSz="543305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3E231A"/>
                </a:solidFill>
              </a:rPr>
              <a:t>애플(제조) : 최적화 분석을 통한 공급망 관리 </a:t>
            </a:r>
            <a:endParaRPr sz="3534">
              <a:solidFill>
                <a:srgbClr val="3E231A"/>
              </a:solidFill>
            </a:endParaRPr>
          </a:p>
          <a:p>
            <a:pPr lvl="0" marL="437006" indent="-437006" defTabSz="543305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3E231A"/>
                </a:solidFill>
              </a:rPr>
              <a:t>GE(제조) : 발전 장비 모니터링</a:t>
            </a:r>
            <a:endParaRPr sz="3534">
              <a:solidFill>
                <a:srgbClr val="3E231A"/>
              </a:solidFill>
            </a:endParaRPr>
          </a:p>
          <a:p>
            <a:pPr lvl="0" marL="437006" indent="-437006" defTabSz="543305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3E231A"/>
                </a:solidFill>
              </a:rPr>
              <a:t>Paypal(금융) : 실시간 사기탐지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인공지능을 향한 도전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7006" indent="-437006" defTabSz="543305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3E231A"/>
                </a:solidFill>
              </a:rPr>
              <a:t>다양한 알고리즘과 소프트웨어 발전을 통해 인공지능 향상</a:t>
            </a:r>
            <a:endParaRPr sz="3534">
              <a:solidFill>
                <a:srgbClr val="3E231A"/>
              </a:solidFill>
            </a:endParaRPr>
          </a:p>
          <a:p>
            <a:pPr lvl="0" marL="437006" indent="-437006" defTabSz="543305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3E231A"/>
                </a:solidFill>
              </a:rPr>
              <a:t>스마트 기기 즉 인공지능이 장착되는  무인자동차, 드론, 로봇 등</a:t>
            </a:r>
            <a:endParaRPr sz="3534">
              <a:solidFill>
                <a:srgbClr val="3E231A"/>
              </a:solidFill>
            </a:endParaRPr>
          </a:p>
          <a:p>
            <a:pPr lvl="0" marL="437006" indent="-437006" defTabSz="543305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3E231A"/>
                </a:solidFill>
              </a:rPr>
              <a:t>인간을 파멸시킬 수 있는 기술이라는 어두운 면 존재</a:t>
            </a:r>
            <a:endParaRPr sz="3534">
              <a:solidFill>
                <a:srgbClr val="3E231A"/>
              </a:solidFill>
            </a:endParaRPr>
          </a:p>
          <a:p>
            <a:pPr lvl="0" marL="437006" indent="-437006" defTabSz="543305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3E231A"/>
                </a:solidFill>
              </a:rPr>
              <a:t>인공지능 로봇과의 경쟁을 이기기 위해서는 인문학적 사고가 더 중요한 세상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7095380" y="2542827"/>
            <a:ext cx="4744129" cy="466794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감사합니다.</a:t>
            </a:r>
            <a:endParaRPr sz="7200">
              <a:solidFill>
                <a:srgbClr val="3E23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200">
              <a:solidFill>
                <a:srgbClr val="3E23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Q &amp; A</a:t>
            </a:r>
          </a:p>
        </p:txBody>
      </p:sp>
      <p:grpSp>
        <p:nvGrpSpPr>
          <p:cNvPr id="187" name="Group 187"/>
          <p:cNvGrpSpPr/>
          <p:nvPr/>
        </p:nvGrpSpPr>
        <p:grpSpPr>
          <a:xfrm>
            <a:off x="1779016" y="2980266"/>
            <a:ext cx="5492835" cy="4292601"/>
            <a:chOff x="0" y="0"/>
            <a:chExt cx="5492834" cy="4292600"/>
          </a:xfrm>
        </p:grpSpPr>
        <p:pic>
          <p:nvPicPr>
            <p:cNvPr id="184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70357" y="731654"/>
              <a:ext cx="3755561" cy="2668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Shape 185"/>
            <p:cNvSpPr/>
            <p:nvPr/>
          </p:nvSpPr>
          <p:spPr>
            <a:xfrm>
              <a:off x="0" y="0"/>
              <a:ext cx="2944369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3E231A"/>
                  </a:solidFill>
                </a:rPr>
                <a:t>인공지능에서…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2548466" y="3479800"/>
              <a:ext cx="2944369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3E231A"/>
                  </a:solidFill>
                </a:rPr>
                <a:t>인공생명까지…</a:t>
              </a:r>
            </a:p>
          </p:txBody>
        </p:sp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 idx="4294967295"/>
          </p:nvPr>
        </p:nvSpPr>
        <p:spPr>
          <a:xfrm>
            <a:off x="1270000" y="635000"/>
            <a:ext cx="10464800" cy="153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컨텍스트의 시대</a:t>
            </a:r>
          </a:p>
        </p:txBody>
      </p:sp>
      <p:sp>
        <p:nvSpPr>
          <p:cNvPr id="39" name="Shape 39"/>
          <p:cNvSpPr/>
          <p:nvPr/>
        </p:nvSpPr>
        <p:spPr>
          <a:xfrm>
            <a:off x="8282667" y="3495667"/>
            <a:ext cx="1359496" cy="388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3E231A"/>
                </a:solidFill>
              </a:rPr>
              <a:t>웨어러블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27504" y="3923557"/>
            <a:ext cx="1778225" cy="1687913"/>
            <a:chOff x="-127000" y="-88900"/>
            <a:chExt cx="1778224" cy="1687912"/>
          </a:xfrm>
        </p:grpSpPr>
        <p:pic>
          <p:nvPicPr>
            <p:cNvPr id="41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4224" cy="135771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0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1778224" cy="1687913"/>
            </a:xfrm>
            <a:prstGeom prst="rect">
              <a:avLst/>
            </a:prstGeom>
            <a:effectLst/>
          </p:spPr>
        </p:pic>
      </p:grpSp>
      <p:grpSp>
        <p:nvGrpSpPr>
          <p:cNvPr id="45" name="Group 45"/>
          <p:cNvGrpSpPr/>
          <p:nvPr/>
        </p:nvGrpSpPr>
        <p:grpSpPr>
          <a:xfrm>
            <a:off x="7625337" y="3938568"/>
            <a:ext cx="2480766" cy="1706221"/>
            <a:chOff x="-215900" y="-139700"/>
            <a:chExt cx="2480764" cy="1706220"/>
          </a:xfrm>
        </p:grpSpPr>
        <p:pic>
          <p:nvPicPr>
            <p:cNvPr id="44" name="pasted-image.ti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48965" cy="114742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3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215900" y="-139700"/>
              <a:ext cx="2480765" cy="1706221"/>
            </a:xfrm>
            <a:prstGeom prst="rect">
              <a:avLst/>
            </a:prstGeom>
            <a:effectLst/>
          </p:spPr>
        </p:pic>
      </p:grpSp>
      <p:grpSp>
        <p:nvGrpSpPr>
          <p:cNvPr id="48" name="Group 48"/>
          <p:cNvGrpSpPr/>
          <p:nvPr/>
        </p:nvGrpSpPr>
        <p:grpSpPr>
          <a:xfrm>
            <a:off x="5763314" y="7079457"/>
            <a:ext cx="2145227" cy="1464937"/>
            <a:chOff x="-127000" y="-88900"/>
            <a:chExt cx="2145226" cy="1464936"/>
          </a:xfrm>
        </p:grpSpPr>
        <p:pic>
          <p:nvPicPr>
            <p:cNvPr id="47" name="pasted-image.ti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891227" cy="113473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6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27000" y="-88900"/>
              <a:ext cx="2145227" cy="1464937"/>
            </a:xfrm>
            <a:prstGeom prst="rect">
              <a:avLst/>
            </a:prstGeom>
            <a:effectLst/>
          </p:spPr>
        </p:pic>
      </p:grpSp>
      <p:sp>
        <p:nvSpPr>
          <p:cNvPr id="49" name="Shape 49"/>
          <p:cNvSpPr/>
          <p:nvPr/>
        </p:nvSpPr>
        <p:spPr>
          <a:xfrm>
            <a:off x="5627190" y="4329436"/>
            <a:ext cx="1856714" cy="645085"/>
          </a:xfrm>
          <a:prstGeom prst="leftRightArrow">
            <a:avLst>
              <a:gd name="adj1" fmla="val 32000"/>
              <a:gd name="adj2" fmla="val 53659"/>
            </a:avLst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0" name="Shape 50"/>
          <p:cNvSpPr/>
          <p:nvPr/>
        </p:nvSpPr>
        <p:spPr>
          <a:xfrm rot="2940000">
            <a:off x="4062984" y="6049113"/>
            <a:ext cx="1734797" cy="704815"/>
          </a:xfrm>
          <a:prstGeom prst="leftRightArrow">
            <a:avLst>
              <a:gd name="adj1" fmla="val 32000"/>
              <a:gd name="adj2" fmla="val 49111"/>
            </a:avLst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1" name="Shape 51"/>
          <p:cNvSpPr/>
          <p:nvPr/>
        </p:nvSpPr>
        <p:spPr>
          <a:xfrm rot="7620000">
            <a:off x="7636046" y="5904305"/>
            <a:ext cx="1726065" cy="722857"/>
          </a:xfrm>
          <a:prstGeom prst="leftRightArrow">
            <a:avLst>
              <a:gd name="adj1" fmla="val 32000"/>
              <a:gd name="adj2" fmla="val 47885"/>
            </a:avLst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5929605" y="5296480"/>
            <a:ext cx="1663192" cy="146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3E231A"/>
                </a:solidFill>
              </a:rPr>
              <a:t>인간을 </a:t>
            </a:r>
            <a:endParaRPr sz="2300">
              <a:solidFill>
                <a:srgbClr val="3E23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3E231A"/>
                </a:solidFill>
              </a:rPr>
              <a:t>알아</a:t>
            </a:r>
            <a:r>
              <a:rPr sz="2300">
                <a:solidFill>
                  <a:srgbClr val="3E231A"/>
                </a:solidFill>
              </a:rPr>
              <a:t>가는 </a:t>
            </a:r>
            <a:endParaRPr sz="2300">
              <a:solidFill>
                <a:srgbClr val="3E23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3E231A"/>
                </a:solidFill>
              </a:rPr>
              <a:t>세상</a:t>
            </a:r>
          </a:p>
        </p:txBody>
      </p:sp>
      <p:sp>
        <p:nvSpPr>
          <p:cNvPr id="53" name="Shape 53"/>
          <p:cNvSpPr/>
          <p:nvPr/>
        </p:nvSpPr>
        <p:spPr>
          <a:xfrm>
            <a:off x="3857559" y="3468735"/>
            <a:ext cx="1442488" cy="442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3E231A"/>
                </a:solidFill>
              </a:rPr>
              <a:t>사물인터넷</a:t>
            </a:r>
          </a:p>
        </p:txBody>
      </p:sp>
      <p:sp>
        <p:nvSpPr>
          <p:cNvPr id="54" name="Shape 54"/>
          <p:cNvSpPr/>
          <p:nvPr/>
        </p:nvSpPr>
        <p:spPr>
          <a:xfrm>
            <a:off x="6039957" y="8425050"/>
            <a:ext cx="1442488" cy="442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3E231A"/>
                </a:solidFill>
              </a:rPr>
              <a:t>빅데이터</a:t>
            </a:r>
          </a:p>
        </p:txBody>
      </p:sp>
      <p:sp>
        <p:nvSpPr>
          <p:cNvPr id="55" name="Shape 55"/>
          <p:cNvSpPr/>
          <p:nvPr/>
        </p:nvSpPr>
        <p:spPr>
          <a:xfrm>
            <a:off x="1312314" y="1789078"/>
            <a:ext cx="938162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E231A"/>
                </a:solidFill>
              </a:rPr>
              <a:t>인간의 행위가 처음으로  데이터로 변환되어 남겨지고 이를 </a:t>
            </a:r>
            <a:endParaRPr sz="3200">
              <a:solidFill>
                <a:srgbClr val="3E231A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E231A"/>
                </a:solidFill>
              </a:rPr>
              <a:t>수집하여 기업들이 분석하는 시대 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사회 패러다임 변화</a:t>
            </a:r>
          </a:p>
        </p:txBody>
      </p:sp>
      <p:graphicFrame>
        <p:nvGraphicFramePr>
          <p:cNvPr id="58" name="Table 58"/>
          <p:cNvGraphicFramePr/>
          <p:nvPr/>
        </p:nvGraphicFramePr>
        <p:xfrm>
          <a:off x="1647593" y="3598333"/>
          <a:ext cx="9722314" cy="482705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854806"/>
                <a:gridCol w="4854806"/>
              </a:tblGrid>
              <a:tr h="60179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인간중심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우주(자연)중심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79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이성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감성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79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자아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초자아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79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하드웨어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소프트웨어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79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기술/과학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철학/인문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79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조직/집단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개인화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79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지식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지혜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79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환원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융합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9" name="Shape 59"/>
          <p:cNvSpPr/>
          <p:nvPr/>
        </p:nvSpPr>
        <p:spPr>
          <a:xfrm>
            <a:off x="1180479" y="2032000"/>
            <a:ext cx="1064384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E231A"/>
                </a:solidFill>
              </a:rPr>
              <a:t>인간이 자연을 지배한다는 생각에서 자연과 더불어 살아야 하는 존재라는 것을 인식하면 우주의 법칙에 대한 관심이 높아짐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산업  패러다임 변화</a:t>
            </a:r>
          </a:p>
        </p:txBody>
      </p:sp>
      <p:graphicFrame>
        <p:nvGraphicFramePr>
          <p:cNvPr id="62" name="Table 62"/>
          <p:cNvGraphicFramePr/>
          <p:nvPr/>
        </p:nvGraphicFramePr>
        <p:xfrm>
          <a:off x="1811866" y="3530600"/>
          <a:ext cx="9701015" cy="508919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844157"/>
                <a:gridCol w="4844157"/>
              </a:tblGrid>
              <a:tr h="634561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자본 중심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데이터 중심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561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제조산업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소프트웨어 산업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561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임원중심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직원중심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561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야근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조기퇴근/자율근무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561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경험에 의한 의사결정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데이터 분석에 의한 의사결정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561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중앙집중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분산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561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국가별 시장 장악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글로벌 시장 장악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561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제조공정용 로봇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인간 반려자용 로봇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3" name="Shape 63"/>
          <p:cNvSpPr/>
          <p:nvPr/>
        </p:nvSpPr>
        <p:spPr>
          <a:xfrm>
            <a:off x="1180479" y="2032000"/>
            <a:ext cx="1064384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E231A"/>
                </a:solidFill>
              </a:rPr>
              <a:t>산업의 경계가 무너지고 있으며 자산보다 데이터를 가진 기업의 가치가 더 높아지는 현상이 발생 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인간사고 패러다임 변화</a:t>
            </a:r>
          </a:p>
        </p:txBody>
      </p:sp>
      <p:graphicFrame>
        <p:nvGraphicFramePr>
          <p:cNvPr id="66" name="Table 66"/>
          <p:cNvGraphicFramePr/>
          <p:nvPr/>
        </p:nvGraphicFramePr>
        <p:xfrm>
          <a:off x="1727200" y="3649133"/>
          <a:ext cx="9828279" cy="493243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907789"/>
                <a:gridCol w="4907789"/>
              </a:tblGrid>
              <a:tr h="6149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가족 중심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개인 중심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49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직장 = 직업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취미 = 직업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49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인맥 / 학연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소셜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49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오프라인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온라인/오프라인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49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명품(브랜드)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기호(맛)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49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무난함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독특함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49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지역적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글로벌적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4966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내성적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외향적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7" name="Shape 67"/>
          <p:cNvSpPr/>
          <p:nvPr/>
        </p:nvSpPr>
        <p:spPr>
          <a:xfrm>
            <a:off x="1180479" y="2032000"/>
            <a:ext cx="1064384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E231A"/>
                </a:solidFill>
              </a:rPr>
              <a:t>1인 가족이 많아지고 온라인관련 일을 하면서 직장 취업보다는 자유롭게 취미를 일로 여기며 생활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007" y="1370625"/>
            <a:ext cx="9969501" cy="5257801"/>
          </a:xfrm>
          <a:prstGeom prst="rect">
            <a:avLst/>
          </a:prstGeom>
        </p:spPr>
      </p:pic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583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32">
                <a:solidFill>
                  <a:srgbClr val="3E231A"/>
                </a:solidFill>
              </a:rPr>
              <a:t>모든 물질은 우주의 법칙에 순응한다.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인간도 이 우주의 속한 하나의 물체일 뿐…..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1574800" y="635000"/>
            <a:ext cx="10464800" cy="210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우주의 법칙이란?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0502" indent="-460502" defTabSz="572516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3E231A"/>
                </a:solidFill>
              </a:rPr>
              <a:t>우주의 법칙은 우주에 존재하는 모든 물질에 적용</a:t>
            </a:r>
            <a:endParaRPr sz="3724">
              <a:solidFill>
                <a:srgbClr val="3E231A"/>
              </a:solidFill>
            </a:endParaRPr>
          </a:p>
          <a:p>
            <a:pPr lvl="0" marL="460502" indent="-460502" defTabSz="572516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3E231A"/>
                </a:solidFill>
              </a:rPr>
              <a:t>우주는 항상  변화하며 작은 오차에도 많은 차이가 발생</a:t>
            </a:r>
            <a:endParaRPr sz="3724">
              <a:solidFill>
                <a:srgbClr val="3E231A"/>
              </a:solidFill>
            </a:endParaRPr>
          </a:p>
          <a:p>
            <a:pPr lvl="0" marL="460502" indent="-460502" defTabSz="572516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3E231A"/>
                </a:solidFill>
              </a:rPr>
              <a:t>우주의 법칙은 우주내의 모든 물체에 동일한 법칙이 적용된다.</a:t>
            </a:r>
            <a:endParaRPr sz="3724">
              <a:solidFill>
                <a:srgbClr val="3E231A"/>
              </a:solidFill>
            </a:endParaRPr>
          </a:p>
          <a:p>
            <a:pPr lvl="0" marL="460502" indent="-460502" defTabSz="572516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3E231A"/>
                </a:solidFill>
              </a:rPr>
              <a:t>인간은 우주 속의 작은 물체이므로 인간도 우주의 법칙에 적용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270000" y="6883400"/>
            <a:ext cx="10464800" cy="2018358"/>
          </a:xfrm>
          <a:prstGeom prst="rect">
            <a:avLst/>
          </a:prstGeom>
        </p:spPr>
        <p:txBody>
          <a:bodyPr anchor="t"/>
          <a:lstStyle/>
          <a:p>
            <a:pPr lvl="0" algn="l" defTabSz="292100">
              <a:defRPr sz="1800">
                <a:solidFill>
                  <a:srgbClr val="000000"/>
                </a:solidFill>
              </a:defRPr>
            </a:pPr>
            <a:r>
              <a:rPr sz="1950">
                <a:solidFill>
                  <a:srgbClr val="3E231A"/>
                </a:solidFill>
              </a:rPr>
              <a:t>우리 은하, 태양계 등 우주의 모든 대상은 그 중심을 갖추고 있고 하나의 허브를  중심으로 네트워크를 구성하고 있다.</a:t>
            </a:r>
            <a:endParaRPr sz="1950">
              <a:solidFill>
                <a:srgbClr val="3E231A"/>
              </a:solidFill>
            </a:endParaRPr>
          </a:p>
          <a:p>
            <a:pPr lvl="0" algn="l" defTabSz="292100">
              <a:defRPr sz="1800">
                <a:solidFill>
                  <a:srgbClr val="000000"/>
                </a:solidFill>
              </a:defRPr>
            </a:pPr>
            <a:r>
              <a:rPr sz="1950">
                <a:solidFill>
                  <a:srgbClr val="3E231A"/>
                </a:solidFill>
              </a:rPr>
              <a:t>인간 사회나 조직도 허브를 중심으로 네트워크를 구성하고 있으며, 인간 세상의 허브를 알 수 있다면 </a:t>
            </a:r>
            <a:endParaRPr sz="1950">
              <a:solidFill>
                <a:srgbClr val="3E231A"/>
              </a:solidFill>
            </a:endParaRPr>
          </a:p>
          <a:p>
            <a:pPr lvl="0" algn="l" defTabSz="292100">
              <a:defRPr sz="1800">
                <a:solidFill>
                  <a:srgbClr val="000000"/>
                </a:solidFill>
              </a:defRPr>
            </a:pPr>
            <a:r>
              <a:rPr sz="1950">
                <a:solidFill>
                  <a:srgbClr val="3E231A"/>
                </a:solidFill>
              </a:rPr>
              <a:t>새로운 변화도 알아낼 수 있을 것이다.</a:t>
            </a:r>
            <a:endParaRPr sz="1950">
              <a:solidFill>
                <a:srgbClr val="3E231A"/>
              </a:solidFill>
            </a:endParaRPr>
          </a:p>
        </p:txBody>
      </p:sp>
      <p:pic>
        <p:nvPicPr>
          <p:cNvPr id="7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5678" y="2287223"/>
            <a:ext cx="6275016" cy="4183345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1574800" y="635000"/>
            <a:ext cx="10464800" cy="1903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우주의 물체는 왜 조직을 구성  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