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338" r:id="rId3"/>
    <p:sldId id="337" r:id="rId4"/>
    <p:sldId id="343" r:id="rId5"/>
    <p:sldId id="348" r:id="rId6"/>
    <p:sldId id="346" r:id="rId7"/>
    <p:sldId id="347" r:id="rId8"/>
    <p:sldId id="345" r:id="rId9"/>
    <p:sldId id="349" r:id="rId10"/>
    <p:sldId id="3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30343D"/>
    <a:srgbClr val="FF5050"/>
    <a:srgbClr val="A1A1A1"/>
    <a:srgbClr val="3E424B"/>
    <a:srgbClr val="B2E9FE"/>
    <a:srgbClr val="484E5C"/>
    <a:srgbClr val="464B51"/>
    <a:srgbClr val="3E343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Freeform 17"/>
          <p:cNvSpPr>
            <a:spLocks noEditPoints="1"/>
          </p:cNvSpPr>
          <p:nvPr userDrawn="1"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9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0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5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9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5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2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 userDrawn="1"/>
        </p:nvSpPr>
        <p:spPr>
          <a:xfrm flipV="1">
            <a:off x="649844" y="821852"/>
            <a:ext cx="10798628" cy="487422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00812" y="5583382"/>
            <a:ext cx="11247660" cy="1274617"/>
            <a:chOff x="131540" y="5464628"/>
            <a:chExt cx="11247660" cy="1393372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자유형 9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자유형 66"/>
          <p:cNvSpPr/>
          <p:nvPr userDrawn="1"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 userDrawn="1"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ko-KR" sz="1600" b="1" dirty="0">
                <a:solidFill>
                  <a:srgbClr val="848484"/>
                </a:solidFill>
              </a:rPr>
              <a:t>e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 userDrawn="1"/>
        </p:nvSpPr>
        <p:spPr>
          <a:xfrm>
            <a:off x="7207785" y="1727548"/>
            <a:ext cx="37582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Steering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Lab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Sci, ADC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MCU All peri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Gio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</a:t>
            </a:r>
          </a:p>
        </p:txBody>
      </p:sp>
      <p:sp>
        <p:nvSpPr>
          <p:cNvPr id="70" name="직사각형 69"/>
          <p:cNvSpPr/>
          <p:nvPr userDrawn="1"/>
        </p:nvSpPr>
        <p:spPr>
          <a:xfrm>
            <a:off x="1277308" y="3221252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29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00812" y="5711437"/>
            <a:ext cx="11247660" cy="1129340"/>
            <a:chOff x="131540" y="5464628"/>
            <a:chExt cx="11247660" cy="1393372"/>
          </a:xfrm>
        </p:grpSpPr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자유형 12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모서리가 둥근 사각형 24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다리꼴 74"/>
          <p:cNvSpPr/>
          <p:nvPr userDrawn="1"/>
        </p:nvSpPr>
        <p:spPr>
          <a:xfrm flipV="1">
            <a:off x="649843" y="529441"/>
            <a:ext cx="11015683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내용 개체 틀 5"/>
          <p:cNvSpPr>
            <a:spLocks noGrp="1"/>
          </p:cNvSpPr>
          <p:nvPr>
            <p:ph sz="quarter" idx="12"/>
          </p:nvPr>
        </p:nvSpPr>
        <p:spPr>
          <a:xfrm>
            <a:off x="967240" y="2005353"/>
            <a:ext cx="5194074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2833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내용 개체 틀 5"/>
          <p:cNvSpPr>
            <a:spLocks noGrp="1"/>
          </p:cNvSpPr>
          <p:nvPr>
            <p:ph sz="quarter" idx="4"/>
          </p:nvPr>
        </p:nvSpPr>
        <p:spPr>
          <a:xfrm>
            <a:off x="6171947" y="2005353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78126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자유형 1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양쪽 모서리가 둥근 사각형 2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다리꼴 65"/>
          <p:cNvSpPr/>
          <p:nvPr userDrawn="1"/>
        </p:nvSpPr>
        <p:spPr>
          <a:xfrm flipV="1">
            <a:off x="649844" y="529441"/>
            <a:ext cx="11030527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내용 개체 틀 5"/>
          <p:cNvSpPr>
            <a:spLocks noGrp="1"/>
          </p:cNvSpPr>
          <p:nvPr>
            <p:ph sz="quarter" idx="12"/>
          </p:nvPr>
        </p:nvSpPr>
        <p:spPr>
          <a:xfrm>
            <a:off x="989012" y="2015986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" name="텍스트 개체 틀 7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719" y="2015986"/>
            <a:ext cx="5160081" cy="4203681"/>
          </a:xfr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buFont typeface="Arial" panose="020B0604020202020204" pitchFamily="34" charset="0"/>
              <a:buChar char="•"/>
              <a:defRPr lang="ko-KR" alt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자유형 8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양쪽 모서리가 둥근 사각형 20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89012" y="1392598"/>
            <a:ext cx="5183188" cy="596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87684" y="1392599"/>
            <a:ext cx="5166116" cy="59653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다리꼴 64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양쪽 모서리가 둥근 사각형 1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215966" y="6536136"/>
            <a:ext cx="1032164" cy="321864"/>
          </a:xfrm>
        </p:spPr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085777" y="2534439"/>
            <a:ext cx="4263819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endParaRPr lang="en-US" altLang="ko-KR" sz="32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들어주셔서</a:t>
            </a:r>
            <a:r>
              <a:rPr lang="ko-KR" altLang="en-US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감사합니다</a:t>
            </a:r>
            <a:r>
              <a:rPr lang="en-US" altLang="ko-KR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91491"/>
            <a:ext cx="10515600" cy="52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196944" y="6580908"/>
            <a:ext cx="1032164" cy="27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49844" y="60937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00812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99463" y="1517772"/>
            <a:ext cx="3758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MAP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MCU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– FPGA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DSP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– Hardware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Career Goals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77308" y="3221252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MAP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r="8663"/>
          <a:stretch/>
        </p:blipFill>
        <p:spPr>
          <a:xfrm>
            <a:off x="1021528" y="928255"/>
            <a:ext cx="10148944" cy="46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MCU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0" r="8663" b="51186"/>
          <a:stretch/>
        </p:blipFill>
        <p:spPr>
          <a:xfrm>
            <a:off x="1441525" y="1380076"/>
            <a:ext cx="4647303" cy="3729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8828" y="1555162"/>
            <a:ext cx="55146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Mpu6050</a:t>
            </a:r>
            <a:r>
              <a:rPr lang="ko-KR" altLang="en-US" sz="1600" dirty="0"/>
              <a:t> </a:t>
            </a:r>
            <a:r>
              <a:rPr lang="en-US" altLang="ko-KR" sz="1600" dirty="0"/>
              <a:t>   	: </a:t>
            </a:r>
            <a:r>
              <a:rPr lang="ko-KR" altLang="en-US" sz="1600" dirty="0"/>
              <a:t>가속도 센서를 이용한 현재속도 측정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BLDC_motor</a:t>
            </a:r>
            <a:r>
              <a:rPr lang="en-US" altLang="ko-KR" sz="1600" dirty="0"/>
              <a:t>	: PWM</a:t>
            </a:r>
            <a:r>
              <a:rPr lang="ko-KR" altLang="en-US" sz="1600" dirty="0"/>
              <a:t>을 이용한 속도 제어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Servo        	: </a:t>
            </a:r>
            <a:r>
              <a:rPr lang="ko-KR" altLang="en-US" sz="1600" dirty="0"/>
              <a:t>핸들 </a:t>
            </a:r>
            <a:r>
              <a:rPr lang="ko-KR" altLang="en-US" sz="1600" dirty="0" err="1"/>
              <a:t>조향각</a:t>
            </a:r>
            <a:r>
              <a:rPr lang="ko-KR" altLang="en-US" sz="1600" dirty="0"/>
              <a:t>  제어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Peripherals 	: </a:t>
            </a:r>
            <a:r>
              <a:rPr lang="ko-KR" altLang="en-US" sz="1600" dirty="0">
                <a:solidFill>
                  <a:srgbClr val="0070C0"/>
                </a:solidFill>
              </a:rPr>
              <a:t>전조등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방향지시등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비프음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</a:p>
        </p:txBody>
      </p:sp>
    </p:spTree>
    <p:extLst>
      <p:ext uri="{BB962C8B-B14F-4D97-AF65-F5344CB8AC3E}">
        <p14:creationId xmlns:p14="http://schemas.microsoft.com/office/powerpoint/2010/main" val="30159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FPGA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r="58771" b="47036"/>
          <a:stretch/>
        </p:blipFill>
        <p:spPr>
          <a:xfrm>
            <a:off x="1139862" y="1294015"/>
            <a:ext cx="4701540" cy="3891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1870" y="1555162"/>
            <a:ext cx="5646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Mpu9250</a:t>
            </a:r>
            <a:r>
              <a:rPr lang="ko-KR" altLang="en-US" sz="1600" dirty="0"/>
              <a:t> </a:t>
            </a:r>
            <a:r>
              <a:rPr lang="en-US" altLang="ko-KR" sz="1600" dirty="0"/>
              <a:t> 	: Yaw </a:t>
            </a:r>
            <a:r>
              <a:rPr lang="ko-KR" altLang="en-US" sz="1600" dirty="0"/>
              <a:t>값을 이용한 방위 측정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Lidar_garmin</a:t>
            </a:r>
            <a:r>
              <a:rPr lang="en-US" altLang="ko-KR" sz="1600" dirty="0"/>
              <a:t>	: </a:t>
            </a:r>
            <a:r>
              <a:rPr lang="en-US" altLang="ko-KR" sz="1600" dirty="0" err="1"/>
              <a:t>lidar</a:t>
            </a:r>
            <a:r>
              <a:rPr lang="ko-KR" altLang="en-US" sz="1600" dirty="0"/>
              <a:t>를 이용한 물체 감지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Step_motor</a:t>
            </a:r>
            <a:r>
              <a:rPr lang="en-US" altLang="ko-KR" sz="1600" dirty="0"/>
              <a:t>        	: </a:t>
            </a:r>
            <a:r>
              <a:rPr lang="en-US" altLang="ko-KR" sz="1600" dirty="0" err="1"/>
              <a:t>lidar</a:t>
            </a:r>
            <a:r>
              <a:rPr lang="ko-KR" altLang="en-US" sz="1600" dirty="0"/>
              <a:t>를 </a:t>
            </a:r>
            <a:r>
              <a:rPr lang="en-US" altLang="ko-KR" sz="1600" dirty="0"/>
              <a:t>360</a:t>
            </a:r>
            <a:r>
              <a:rPr lang="ko-KR" altLang="en-US" sz="1600" dirty="0"/>
              <a:t>도 감지하기 위한 모터제어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0070C0"/>
                </a:solidFill>
              </a:rPr>
              <a:t>eCAP</a:t>
            </a:r>
            <a:r>
              <a:rPr lang="en-US" altLang="ko-KR" sz="1600" dirty="0">
                <a:solidFill>
                  <a:srgbClr val="0070C0"/>
                </a:solidFill>
              </a:rPr>
              <a:t> 	 	: </a:t>
            </a:r>
            <a:r>
              <a:rPr lang="ko-KR" altLang="en-US" sz="1600" dirty="0">
                <a:solidFill>
                  <a:srgbClr val="0070C0"/>
                </a:solidFill>
              </a:rPr>
              <a:t>회전 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라이더의</a:t>
            </a:r>
            <a:r>
              <a:rPr lang="ko-KR" altLang="en-US" sz="1600" dirty="0">
                <a:solidFill>
                  <a:srgbClr val="0070C0"/>
                </a:solidFill>
              </a:rPr>
              <a:t> 오차 보정 </a:t>
            </a:r>
            <a:r>
              <a:rPr lang="ko-KR" altLang="en-US" sz="1600" dirty="0" err="1">
                <a:solidFill>
                  <a:srgbClr val="0070C0"/>
                </a:solidFill>
              </a:rPr>
              <a:t>엔코더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</a:p>
        </p:txBody>
      </p:sp>
    </p:spTree>
    <p:extLst>
      <p:ext uri="{BB962C8B-B14F-4D97-AF65-F5344CB8AC3E}">
        <p14:creationId xmlns:p14="http://schemas.microsoft.com/office/powerpoint/2010/main" val="5077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DSP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43015" r="25895"/>
          <a:stretch/>
        </p:blipFill>
        <p:spPr>
          <a:xfrm>
            <a:off x="1247889" y="1215613"/>
            <a:ext cx="4206613" cy="4055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2381" y="1555162"/>
            <a:ext cx="57198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USB3.0 CAM </a:t>
            </a:r>
            <a:r>
              <a:rPr lang="ko-KR" altLang="en-US" sz="1600" dirty="0"/>
              <a:t> </a:t>
            </a:r>
            <a:r>
              <a:rPr lang="en-US" altLang="ko-KR" sz="1600" dirty="0"/>
              <a:t> 	: Cam</a:t>
            </a:r>
            <a:r>
              <a:rPr lang="ko-KR" altLang="en-US" sz="1600" dirty="0"/>
              <a:t>을 이용한 차선</a:t>
            </a:r>
            <a:r>
              <a:rPr lang="en-US" altLang="ko-KR" sz="1600" dirty="0"/>
              <a:t>,</a:t>
            </a:r>
            <a:r>
              <a:rPr lang="ko-KR" altLang="en-US" sz="1600" dirty="0"/>
              <a:t>표지판 등 감지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WL1837 Antenna	: </a:t>
            </a:r>
            <a:r>
              <a:rPr lang="ko-KR" altLang="en-US" sz="1600" dirty="0"/>
              <a:t>원격조정을 위한 </a:t>
            </a:r>
            <a:r>
              <a:rPr lang="ko-KR" altLang="en-US" sz="1600" dirty="0" err="1"/>
              <a:t>와이파이</a:t>
            </a:r>
            <a:r>
              <a:rPr lang="ko-KR" altLang="en-US" sz="1600" dirty="0"/>
              <a:t> 안테나 모듈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DSP        	: </a:t>
            </a:r>
            <a:r>
              <a:rPr lang="ko-KR" altLang="en-US" sz="1600" dirty="0"/>
              <a:t>병렬처리를 위한 프로세스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0070C0"/>
                </a:solidFill>
              </a:rPr>
              <a:t>eCAP</a:t>
            </a:r>
            <a:r>
              <a:rPr lang="en-US" altLang="ko-KR" sz="1600" dirty="0">
                <a:solidFill>
                  <a:srgbClr val="0070C0"/>
                </a:solidFill>
              </a:rPr>
              <a:t> 	 	: </a:t>
            </a:r>
            <a:r>
              <a:rPr lang="ko-KR" altLang="en-US" sz="1600" dirty="0">
                <a:solidFill>
                  <a:srgbClr val="0070C0"/>
                </a:solidFill>
              </a:rPr>
              <a:t>회전 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라이더의</a:t>
            </a:r>
            <a:r>
              <a:rPr lang="ko-KR" altLang="en-US" sz="1600" dirty="0">
                <a:solidFill>
                  <a:srgbClr val="0070C0"/>
                </a:solidFill>
              </a:rPr>
              <a:t> 오차 보정 </a:t>
            </a:r>
            <a:r>
              <a:rPr lang="ko-KR" altLang="en-US" sz="1600" dirty="0" err="1">
                <a:solidFill>
                  <a:srgbClr val="0070C0"/>
                </a:solidFill>
              </a:rPr>
              <a:t>엔코더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en-US" altLang="ko-KR" sz="1600" dirty="0"/>
              <a:t>Wi-Fi		: </a:t>
            </a:r>
            <a:r>
              <a:rPr lang="ko-KR" altLang="en-US" sz="1600" dirty="0" err="1"/>
              <a:t>어플을</a:t>
            </a:r>
            <a:r>
              <a:rPr lang="ko-KR" altLang="en-US" sz="1600" dirty="0"/>
              <a:t> 이용한 자동차 원격제어</a:t>
            </a:r>
          </a:p>
        </p:txBody>
      </p:sp>
    </p:spTree>
    <p:extLst>
      <p:ext uri="{BB962C8B-B14F-4D97-AF65-F5344CB8AC3E}">
        <p14:creationId xmlns:p14="http://schemas.microsoft.com/office/powerpoint/2010/main" val="17324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</a:t>
            </a:r>
            <a:r>
              <a:rPr lang="ko-KR" altLang="en-US" dirty="0" err="1"/>
              <a:t>조향</a:t>
            </a:r>
            <a:r>
              <a:rPr lang="ko-KR" altLang="en-US" dirty="0"/>
              <a:t> 제어 </a:t>
            </a:r>
            <a:r>
              <a:rPr lang="en-US" altLang="ko-KR" dirty="0"/>
              <a:t>Hardware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BD467-EF50-48D7-90AB-07794A423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8" y="1096861"/>
            <a:ext cx="257175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A8F138-A927-4638-A789-51FB97ADD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11" y="1096861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</a:t>
            </a:r>
            <a:r>
              <a:rPr lang="ko-KR" altLang="en-US" dirty="0" err="1"/>
              <a:t>조향</a:t>
            </a:r>
            <a:r>
              <a:rPr lang="ko-KR" altLang="en-US" dirty="0"/>
              <a:t> 실험 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67C798-2E62-4F54-87A5-956A636D0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1" y="1081343"/>
            <a:ext cx="2138319" cy="26517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E942C0-6581-4516-ACC4-DD65FBFCB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03" y="1081343"/>
            <a:ext cx="2138319" cy="26517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26498CA-C314-43FF-AB54-8211666374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46" y="1081343"/>
            <a:ext cx="2255765" cy="26517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20D093B-A14E-4609-9D74-03CD848CEC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35" y="1081343"/>
            <a:ext cx="2255765" cy="26517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A6C441-43F6-4B37-AB61-62979356C302}"/>
              </a:ext>
            </a:extLst>
          </p:cNvPr>
          <p:cNvSpPr txBox="1"/>
          <p:nvPr/>
        </p:nvSpPr>
        <p:spPr>
          <a:xfrm>
            <a:off x="1158461" y="4144161"/>
            <a:ext cx="207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중립 제어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968FD-FBBF-4036-8274-7FD6A265528F}"/>
              </a:ext>
            </a:extLst>
          </p:cNvPr>
          <p:cNvSpPr txBox="1"/>
          <p:nvPr/>
        </p:nvSpPr>
        <p:spPr>
          <a:xfrm>
            <a:off x="3599703" y="4144377"/>
            <a:ext cx="207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최대 </a:t>
            </a:r>
            <a:r>
              <a:rPr lang="ko-KR" altLang="en-US" dirty="0" err="1"/>
              <a:t>우향</a:t>
            </a:r>
            <a:r>
              <a:rPr lang="ko-KR" altLang="en-US" dirty="0"/>
              <a:t> 제어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0F7C4-F8BA-4DC1-B1E4-4F0620F48BCF}"/>
              </a:ext>
            </a:extLst>
          </p:cNvPr>
          <p:cNvSpPr txBox="1"/>
          <p:nvPr/>
        </p:nvSpPr>
        <p:spPr>
          <a:xfrm>
            <a:off x="6096000" y="4144161"/>
            <a:ext cx="207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  <a:r>
              <a:rPr lang="ko-KR" altLang="en-US" dirty="0" err="1"/>
              <a:t>우향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도 제어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7BD44-B358-4904-8458-6CD1D46F207F}"/>
              </a:ext>
            </a:extLst>
          </p:cNvPr>
          <p:cNvSpPr txBox="1"/>
          <p:nvPr/>
        </p:nvSpPr>
        <p:spPr>
          <a:xfrm>
            <a:off x="8592297" y="4144161"/>
            <a:ext cx="207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좌향 </a:t>
            </a:r>
            <a:r>
              <a:rPr lang="en-US" altLang="ko-KR" dirty="0"/>
              <a:t>45</a:t>
            </a:r>
            <a:r>
              <a:rPr lang="ko-KR" altLang="en-US" dirty="0"/>
              <a:t>도 제어</a:t>
            </a:r>
          </a:p>
        </p:txBody>
      </p:sp>
    </p:spTree>
    <p:extLst>
      <p:ext uri="{BB962C8B-B14F-4D97-AF65-F5344CB8AC3E}">
        <p14:creationId xmlns:p14="http://schemas.microsoft.com/office/powerpoint/2010/main" val="24287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951544" y="3333510"/>
            <a:ext cx="882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3600000">
            <a:off x="926544" y="2164375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8000000">
            <a:off x="2098208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444319" y="80791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42248" y="1991768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759680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MCU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15693" y="1739183"/>
            <a:ext cx="3282588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RTOS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조향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및 통신 등의 구현되어 있는 코드 통합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3600000">
            <a:off x="4867532" y="216437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385307" y="807915"/>
            <a:ext cx="374650" cy="37465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231934" y="221039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0988" y="759681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FPGA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93719" y="1908611"/>
            <a:ext cx="3282588" cy="60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 Motor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라이다 스캔용 모터  </a:t>
            </a:r>
          </a:p>
        </p:txBody>
      </p:sp>
      <p:sp>
        <p:nvSpPr>
          <p:cNvPr id="27" name="타원 26"/>
          <p:cNvSpPr/>
          <p:nvPr/>
        </p:nvSpPr>
        <p:spPr>
          <a:xfrm>
            <a:off x="2585883" y="5484454"/>
            <a:ext cx="374650" cy="3746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01315" y="445575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431" y="4077454"/>
            <a:ext cx="3518086" cy="134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Communocations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보드와의 통신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테스트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Machine Learning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Machine Learning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통합 테스트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DSP CAM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Lidar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주행학습 데이터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83409" y="5389298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DSP</a:t>
            </a:r>
          </a:p>
        </p:txBody>
      </p:sp>
      <p:cxnSp>
        <p:nvCxnSpPr>
          <p:cNvPr id="31" name="직선 연결선 30"/>
          <p:cNvCxnSpPr/>
          <p:nvPr/>
        </p:nvCxnSpPr>
        <p:spPr>
          <a:xfrm rot="18000000">
            <a:off x="6744827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232502" y="548445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339816" y="3924690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48776" y="3728236"/>
            <a:ext cx="3282588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onfiguration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부품 위치선정 및 전제적인 구성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6002" y="5397064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26298" y="177649"/>
            <a:ext cx="4205066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Career Goals 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209084" y="960484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0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158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  Progress - MAP</vt:lpstr>
      <vt:lpstr>  Progress - MCU</vt:lpstr>
      <vt:lpstr>  Progress - FPGA</vt:lpstr>
      <vt:lpstr>  Progress - DSP</vt:lpstr>
      <vt:lpstr>Progress – 조향 제어 Hardware</vt:lpstr>
      <vt:lpstr>Progress – 조향 실험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성환 장</cp:lastModifiedBy>
  <cp:revision>260</cp:revision>
  <dcterms:created xsi:type="dcterms:W3CDTF">2017-12-29T07:18:59Z</dcterms:created>
  <dcterms:modified xsi:type="dcterms:W3CDTF">2018-09-12T02:03:22Z</dcterms:modified>
</cp:coreProperties>
</file>