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338" r:id="rId3"/>
    <p:sldId id="337" r:id="rId4"/>
    <p:sldId id="343" r:id="rId5"/>
    <p:sldId id="348" r:id="rId6"/>
    <p:sldId id="346" r:id="rId7"/>
    <p:sldId id="347" r:id="rId8"/>
    <p:sldId id="345" r:id="rId9"/>
    <p:sldId id="349" r:id="rId10"/>
    <p:sldId id="34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  <a:srgbClr val="30343D"/>
    <a:srgbClr val="FF5050"/>
    <a:srgbClr val="A1A1A1"/>
    <a:srgbClr val="3E424B"/>
    <a:srgbClr val="B2E9FE"/>
    <a:srgbClr val="484E5C"/>
    <a:srgbClr val="464B51"/>
    <a:srgbClr val="3E343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" name="Freeform 17"/>
          <p:cNvSpPr>
            <a:spLocks noEditPoints="1"/>
          </p:cNvSpPr>
          <p:nvPr userDrawn="1"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9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0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5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9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5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2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 userDrawn="1"/>
        </p:nvSpPr>
        <p:spPr>
          <a:xfrm flipV="1">
            <a:off x="649844" y="821852"/>
            <a:ext cx="10798628" cy="487422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ㄴㄴㄴㅁ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00812" y="5583382"/>
            <a:ext cx="11247660" cy="1274617"/>
            <a:chOff x="131540" y="5464628"/>
            <a:chExt cx="11247660" cy="1393372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자유형 9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양쪽 모서리가 둥근 사각형 21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자유형 66"/>
          <p:cNvSpPr/>
          <p:nvPr userDrawn="1"/>
        </p:nvSpPr>
        <p:spPr>
          <a:xfrm>
            <a:off x="5110872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 userDrawn="1"/>
        </p:nvSpPr>
        <p:spPr>
          <a:xfrm>
            <a:off x="1334931" y="821853"/>
            <a:ext cx="396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altLang="ko-KR" sz="1600" b="1" dirty="0">
                <a:solidFill>
                  <a:srgbClr val="848484"/>
                </a:solidFill>
              </a:rPr>
              <a:t>e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직사각형 68"/>
          <p:cNvSpPr/>
          <p:nvPr userDrawn="1"/>
        </p:nvSpPr>
        <p:spPr>
          <a:xfrm>
            <a:off x="7207785" y="1727548"/>
            <a:ext cx="37582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Steering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Lab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Sci, ADC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MCU All peri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Gio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</a:t>
            </a:r>
          </a:p>
        </p:txBody>
      </p:sp>
      <p:sp>
        <p:nvSpPr>
          <p:cNvPr id="70" name="직사각형 69"/>
          <p:cNvSpPr/>
          <p:nvPr userDrawn="1"/>
        </p:nvSpPr>
        <p:spPr>
          <a:xfrm>
            <a:off x="1277308" y="3221252"/>
            <a:ext cx="3758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각자의 자료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설명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flipV="1">
            <a:off x="649844" y="540327"/>
            <a:ext cx="10798628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29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00812" y="5711437"/>
            <a:ext cx="11247660" cy="1129340"/>
            <a:chOff x="131540" y="5464628"/>
            <a:chExt cx="11247660" cy="1393372"/>
          </a:xfrm>
        </p:grpSpPr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자유형 12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양쪽 모서리가 둥근 사각형 24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다리꼴 74"/>
          <p:cNvSpPr/>
          <p:nvPr userDrawn="1"/>
        </p:nvSpPr>
        <p:spPr>
          <a:xfrm flipV="1">
            <a:off x="649843" y="529441"/>
            <a:ext cx="11015683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내용 개체 틀 5"/>
          <p:cNvSpPr>
            <a:spLocks noGrp="1"/>
          </p:cNvSpPr>
          <p:nvPr>
            <p:ph sz="quarter" idx="12"/>
          </p:nvPr>
        </p:nvSpPr>
        <p:spPr>
          <a:xfrm>
            <a:off x="967240" y="2005353"/>
            <a:ext cx="5194074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012" y="365126"/>
            <a:ext cx="10364788" cy="7016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2833" y="1381966"/>
            <a:ext cx="5183188" cy="59098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내용 개체 틀 5"/>
          <p:cNvSpPr>
            <a:spLocks noGrp="1"/>
          </p:cNvSpPr>
          <p:nvPr>
            <p:ph sz="quarter" idx="4"/>
          </p:nvPr>
        </p:nvSpPr>
        <p:spPr>
          <a:xfrm>
            <a:off x="6171947" y="2005353"/>
            <a:ext cx="5183188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978126" y="1381966"/>
            <a:ext cx="5183188" cy="59098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8" name="자유형 1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양쪽 모서리가 둥근 사각형 29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다리꼴 65"/>
          <p:cNvSpPr/>
          <p:nvPr userDrawn="1"/>
        </p:nvSpPr>
        <p:spPr>
          <a:xfrm flipV="1">
            <a:off x="649844" y="529441"/>
            <a:ext cx="11030527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내용 개체 틀 5"/>
          <p:cNvSpPr>
            <a:spLocks noGrp="1"/>
          </p:cNvSpPr>
          <p:nvPr>
            <p:ph sz="quarter" idx="12"/>
          </p:nvPr>
        </p:nvSpPr>
        <p:spPr>
          <a:xfrm>
            <a:off x="989012" y="2015986"/>
            <a:ext cx="5183188" cy="420608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" name="텍스트 개체 틀 7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719" y="2015986"/>
            <a:ext cx="5160081" cy="4203681"/>
          </a:xfr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buFont typeface="Arial" panose="020B0604020202020204" pitchFamily="34" charset="0"/>
              <a:buChar char="•"/>
              <a:defRPr lang="ko-KR" alt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012" y="365126"/>
            <a:ext cx="10364788" cy="7016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자유형 8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양쪽 모서리가 둥근 사각형 20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989012" y="1392598"/>
            <a:ext cx="5183188" cy="596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87684" y="1392599"/>
            <a:ext cx="5166116" cy="59653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다리꼴 64"/>
          <p:cNvSpPr/>
          <p:nvPr userDrawn="1"/>
        </p:nvSpPr>
        <p:spPr>
          <a:xfrm flipV="1">
            <a:off x="649844" y="540327"/>
            <a:ext cx="10798628" cy="57357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ㄴㄴㄴㅁ</a:t>
            </a:r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200812" y="5728659"/>
            <a:ext cx="11247660" cy="1129340"/>
            <a:chOff x="131540" y="5464628"/>
            <a:chExt cx="11247660" cy="1393372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양쪽 모서리가 둥근 사각형 19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215966" y="6536136"/>
            <a:ext cx="1032164" cy="321864"/>
          </a:xfrm>
        </p:spPr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085777" y="2534439"/>
            <a:ext cx="4263819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유자차</a:t>
            </a:r>
            <a:endParaRPr lang="en-US" altLang="ko-KR" sz="32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들어주셔서</a:t>
            </a:r>
            <a:r>
              <a:rPr lang="ko-KR" altLang="en-US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감사합니다</a:t>
            </a:r>
            <a:r>
              <a:rPr lang="en-US" altLang="ko-KR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91491"/>
            <a:ext cx="10515600" cy="527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196944" y="6580908"/>
            <a:ext cx="1032164" cy="27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49844" y="60937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ㄴㄴㄴㅁ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00812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 86"/>
          <p:cNvSpPr/>
          <p:nvPr/>
        </p:nvSpPr>
        <p:spPr>
          <a:xfrm>
            <a:off x="5110872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334931" y="821853"/>
            <a:ext cx="3967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199463" y="1517772"/>
            <a:ext cx="3758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- MAP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- MCU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– FPGA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- DSP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 – Hardware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Career Goals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77308" y="3221252"/>
            <a:ext cx="3758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각자의 자료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설명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MAP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" r="8663"/>
          <a:stretch/>
        </p:blipFill>
        <p:spPr>
          <a:xfrm>
            <a:off x="1021528" y="928255"/>
            <a:ext cx="10148944" cy="46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MCU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0" r="8663" b="51186"/>
          <a:stretch/>
        </p:blipFill>
        <p:spPr>
          <a:xfrm>
            <a:off x="1441525" y="1380076"/>
            <a:ext cx="4647303" cy="3729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8828" y="1555162"/>
            <a:ext cx="55146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Mpu6050</a:t>
            </a:r>
            <a:r>
              <a:rPr lang="ko-KR" altLang="en-US" sz="1600" dirty="0"/>
              <a:t> </a:t>
            </a:r>
            <a:r>
              <a:rPr lang="en-US" altLang="ko-KR" sz="1600" dirty="0"/>
              <a:t>   	: </a:t>
            </a:r>
            <a:r>
              <a:rPr lang="ko-KR" altLang="en-US" sz="1600" dirty="0"/>
              <a:t>가속도 센서를 이용한 현재속도 측정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BLDC_motor</a:t>
            </a:r>
            <a:r>
              <a:rPr lang="en-US" altLang="ko-KR" sz="1600" dirty="0"/>
              <a:t>	: PWM</a:t>
            </a:r>
            <a:r>
              <a:rPr lang="ko-KR" altLang="en-US" sz="1600" dirty="0"/>
              <a:t>을 이용한 속도 제어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Servo        	: </a:t>
            </a:r>
            <a:r>
              <a:rPr lang="ko-KR" altLang="en-US" sz="1600" dirty="0">
                <a:solidFill>
                  <a:srgbClr val="0070C0"/>
                </a:solidFill>
              </a:rPr>
              <a:t>핸들 </a:t>
            </a:r>
            <a:r>
              <a:rPr lang="ko-KR" altLang="en-US" sz="1600" dirty="0" err="1">
                <a:solidFill>
                  <a:srgbClr val="0070C0"/>
                </a:solidFill>
              </a:rPr>
              <a:t>조향각</a:t>
            </a:r>
            <a:r>
              <a:rPr lang="ko-KR" altLang="en-US" sz="1600" dirty="0">
                <a:solidFill>
                  <a:srgbClr val="0070C0"/>
                </a:solidFill>
              </a:rPr>
              <a:t>  제어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Peripherals 	: </a:t>
            </a:r>
            <a:r>
              <a:rPr lang="ko-KR" altLang="en-US" sz="1600" dirty="0">
                <a:solidFill>
                  <a:srgbClr val="0070C0"/>
                </a:solidFill>
              </a:rPr>
              <a:t>전조등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방향지시등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비프음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CAN		: </a:t>
            </a:r>
            <a:r>
              <a:rPr lang="ko-KR" altLang="en-US" sz="1600" dirty="0"/>
              <a:t>통신방식</a:t>
            </a:r>
          </a:p>
        </p:txBody>
      </p:sp>
    </p:spTree>
    <p:extLst>
      <p:ext uri="{BB962C8B-B14F-4D97-AF65-F5344CB8AC3E}">
        <p14:creationId xmlns:p14="http://schemas.microsoft.com/office/powerpoint/2010/main" val="30159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FPGA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" r="58771" b="47036"/>
          <a:stretch/>
        </p:blipFill>
        <p:spPr>
          <a:xfrm>
            <a:off x="1139862" y="1294015"/>
            <a:ext cx="4701540" cy="3891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1870" y="1555162"/>
            <a:ext cx="564609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Mpu9250</a:t>
            </a:r>
            <a:r>
              <a:rPr lang="ko-KR" altLang="en-US" sz="1600" dirty="0"/>
              <a:t> </a:t>
            </a:r>
            <a:r>
              <a:rPr lang="en-US" altLang="ko-KR" sz="1600" dirty="0"/>
              <a:t> 	: Yaw </a:t>
            </a:r>
            <a:r>
              <a:rPr lang="ko-KR" altLang="en-US" sz="1600" dirty="0"/>
              <a:t>값을 이용한 방위 측정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Lidar_garmin</a:t>
            </a:r>
            <a:r>
              <a:rPr lang="en-US" altLang="ko-KR" sz="1600" dirty="0"/>
              <a:t>	: </a:t>
            </a:r>
            <a:r>
              <a:rPr lang="en-US" altLang="ko-KR" sz="1600" dirty="0" err="1"/>
              <a:t>lidar</a:t>
            </a:r>
            <a:r>
              <a:rPr lang="ko-KR" altLang="en-US" sz="1600" dirty="0"/>
              <a:t>를 이용한 물체 감지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Step_motor</a:t>
            </a:r>
            <a:r>
              <a:rPr lang="en-US" altLang="ko-KR" sz="1600" dirty="0"/>
              <a:t>        	: </a:t>
            </a:r>
            <a:r>
              <a:rPr lang="en-US" altLang="ko-KR" sz="1600" dirty="0" err="1"/>
              <a:t>lidar</a:t>
            </a:r>
            <a:r>
              <a:rPr lang="ko-KR" altLang="en-US" sz="1600" dirty="0"/>
              <a:t>를 </a:t>
            </a:r>
            <a:r>
              <a:rPr lang="en-US" altLang="ko-KR" sz="1600" dirty="0"/>
              <a:t>360</a:t>
            </a:r>
            <a:r>
              <a:rPr lang="ko-KR" altLang="en-US" sz="1600" dirty="0"/>
              <a:t>도 감지하기 위한 모터제어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0070C0"/>
                </a:solidFill>
              </a:rPr>
              <a:t>eCAP</a:t>
            </a:r>
            <a:r>
              <a:rPr lang="en-US" altLang="ko-KR" sz="1600" dirty="0">
                <a:solidFill>
                  <a:srgbClr val="0070C0"/>
                </a:solidFill>
              </a:rPr>
              <a:t> 	 	: </a:t>
            </a:r>
            <a:r>
              <a:rPr lang="ko-KR" altLang="en-US" sz="1600" dirty="0">
                <a:solidFill>
                  <a:srgbClr val="0070C0"/>
                </a:solidFill>
              </a:rPr>
              <a:t>회전 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라이더의 오차 보정 </a:t>
            </a:r>
            <a:r>
              <a:rPr lang="ko-KR" altLang="en-US" sz="1600" dirty="0" err="1">
                <a:solidFill>
                  <a:srgbClr val="0070C0"/>
                </a:solidFill>
              </a:rPr>
              <a:t>엔코더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eQEP</a:t>
            </a:r>
            <a:r>
              <a:rPr lang="en-US" altLang="ko-KR" sz="1600" dirty="0">
                <a:solidFill>
                  <a:srgbClr val="0070C0"/>
                </a:solidFill>
              </a:rPr>
              <a:t>                   : </a:t>
            </a:r>
            <a:r>
              <a:rPr lang="ko-KR" altLang="en-US" sz="1600" dirty="0">
                <a:solidFill>
                  <a:srgbClr val="0070C0"/>
                </a:solidFill>
              </a:rPr>
              <a:t>회전 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라이더의 오차 보정 </a:t>
            </a:r>
            <a:r>
              <a:rPr lang="ko-KR" altLang="en-US" sz="1600" dirty="0" err="1">
                <a:solidFill>
                  <a:srgbClr val="0070C0"/>
                </a:solidFill>
              </a:rPr>
              <a:t>엔코더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CAN		: </a:t>
            </a:r>
            <a:r>
              <a:rPr lang="ko-KR" altLang="en-US" sz="1600" dirty="0"/>
              <a:t>통신방식</a:t>
            </a:r>
          </a:p>
        </p:txBody>
      </p:sp>
    </p:spTree>
    <p:extLst>
      <p:ext uri="{BB962C8B-B14F-4D97-AF65-F5344CB8AC3E}">
        <p14:creationId xmlns:p14="http://schemas.microsoft.com/office/powerpoint/2010/main" val="50772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Progress - DSP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43015" r="25895"/>
          <a:stretch/>
        </p:blipFill>
        <p:spPr>
          <a:xfrm>
            <a:off x="1247889" y="1215613"/>
            <a:ext cx="4206613" cy="4055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2381" y="1555162"/>
            <a:ext cx="57198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USB3.0 CAM </a:t>
            </a:r>
            <a:r>
              <a:rPr lang="ko-KR" altLang="en-US" sz="1600" dirty="0"/>
              <a:t> </a:t>
            </a:r>
            <a:r>
              <a:rPr lang="en-US" altLang="ko-KR" sz="1600" dirty="0"/>
              <a:t> 	: Cam</a:t>
            </a:r>
            <a:r>
              <a:rPr lang="ko-KR" altLang="en-US" sz="1600" dirty="0"/>
              <a:t>을 이용한 차선</a:t>
            </a:r>
            <a:r>
              <a:rPr lang="en-US" altLang="ko-KR" sz="1600" dirty="0"/>
              <a:t>,</a:t>
            </a:r>
            <a:r>
              <a:rPr lang="ko-KR" altLang="en-US" sz="1600" dirty="0"/>
              <a:t>표지판 등 감지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WL1837 Antenna	: </a:t>
            </a:r>
            <a:r>
              <a:rPr lang="ko-KR" altLang="en-US" sz="1600" dirty="0"/>
              <a:t>원격조정을 위한 </a:t>
            </a:r>
            <a:r>
              <a:rPr lang="ko-KR" altLang="en-US" sz="1600" dirty="0" err="1"/>
              <a:t>와이파이</a:t>
            </a:r>
            <a:r>
              <a:rPr lang="ko-KR" altLang="en-US" sz="1600" dirty="0"/>
              <a:t> 안테나 모듈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DSP        	: </a:t>
            </a:r>
            <a:r>
              <a:rPr lang="ko-KR" altLang="en-US" sz="1600" dirty="0"/>
              <a:t>병렬처리를 위한 프로세스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0070C0"/>
                </a:solidFill>
              </a:rPr>
              <a:t>eCAP</a:t>
            </a:r>
            <a:r>
              <a:rPr lang="en-US" altLang="ko-KR" sz="1600" dirty="0">
                <a:solidFill>
                  <a:srgbClr val="0070C0"/>
                </a:solidFill>
              </a:rPr>
              <a:t> 	 	: </a:t>
            </a:r>
            <a:r>
              <a:rPr lang="ko-KR" altLang="en-US" sz="1600" dirty="0">
                <a:solidFill>
                  <a:srgbClr val="0070C0"/>
                </a:solidFill>
              </a:rPr>
              <a:t>회전 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라이더의</a:t>
            </a:r>
            <a:r>
              <a:rPr lang="ko-KR" altLang="en-US" sz="1600" dirty="0">
                <a:solidFill>
                  <a:srgbClr val="0070C0"/>
                </a:solidFill>
              </a:rPr>
              <a:t> 오차 보정 </a:t>
            </a:r>
            <a:r>
              <a:rPr lang="ko-KR" altLang="en-US" sz="1600" dirty="0" err="1">
                <a:solidFill>
                  <a:srgbClr val="0070C0"/>
                </a:solidFill>
              </a:rPr>
              <a:t>엔코더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CAN		: </a:t>
            </a:r>
            <a:r>
              <a:rPr lang="ko-KR" altLang="en-US" sz="1600" dirty="0"/>
              <a:t>통신방식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en-US" altLang="ko-KR" sz="1600" dirty="0"/>
              <a:t>Wi-Fi		: </a:t>
            </a:r>
            <a:r>
              <a:rPr lang="ko-KR" altLang="en-US" sz="1600" dirty="0" err="1"/>
              <a:t>어플을</a:t>
            </a:r>
            <a:r>
              <a:rPr lang="ko-KR" altLang="en-US" sz="1600" dirty="0"/>
              <a:t> 이용한 자동차 원격제어</a:t>
            </a:r>
          </a:p>
        </p:txBody>
      </p:sp>
    </p:spTree>
    <p:extLst>
      <p:ext uri="{BB962C8B-B14F-4D97-AF65-F5344CB8AC3E}">
        <p14:creationId xmlns:p14="http://schemas.microsoft.com/office/powerpoint/2010/main" val="173241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Hardware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3AFAD-7126-4473-B53B-37401BF69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6" y="1851869"/>
            <a:ext cx="4205681" cy="31542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2D69-16A4-4077-8DC2-7CE88E4C450B}"/>
              </a:ext>
            </a:extLst>
          </p:cNvPr>
          <p:cNvSpPr/>
          <p:nvPr/>
        </p:nvSpPr>
        <p:spPr>
          <a:xfrm>
            <a:off x="1133020" y="1303837"/>
            <a:ext cx="309732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Lidar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하드웨어 제작 진행 중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0BA1BA-309B-454B-944E-43502C0B5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25" y="1851869"/>
            <a:ext cx="4181362" cy="31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 – Hardware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2D69-16A4-4077-8DC2-7CE88E4C450B}"/>
              </a:ext>
            </a:extLst>
          </p:cNvPr>
          <p:cNvSpPr/>
          <p:nvPr/>
        </p:nvSpPr>
        <p:spPr>
          <a:xfrm>
            <a:off x="1133020" y="1303837"/>
            <a:ext cx="22765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통합 테스트 중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F7267-7676-49C1-9163-A64CD852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07" y="1893814"/>
            <a:ext cx="4141367" cy="3106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881632-1EC2-4DE2-96AC-492BEA099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6" y="1893814"/>
            <a:ext cx="4141367" cy="31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951544" y="3333510"/>
            <a:ext cx="882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3600000">
            <a:off x="926544" y="2164375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8000000">
            <a:off x="2098208" y="450264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444319" y="807914"/>
            <a:ext cx="374650" cy="3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42248" y="1991768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759680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MCU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85883" y="1688089"/>
            <a:ext cx="3282588" cy="106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RTOS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조향각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Calibration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진행 테스트 중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통신 간의 문제점 해결 완료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테스트 필요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S</a:t>
            </a: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ervo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Motor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맞는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aterry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구매 예정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3600000">
            <a:off x="4867532" y="216437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385307" y="807915"/>
            <a:ext cx="374650" cy="37465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231934" y="2210393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0988" y="759681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FPGA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93719" y="1908611"/>
            <a:ext cx="328258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DC Motor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Lidar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스캔용 모터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DC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encoder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변경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en-US" altLang="ko-KR" sz="105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eQEP</a:t>
            </a:r>
            <a:r>
              <a:rPr kumimoji="0" lang="ko-KR" altLang="en-US" sz="105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이용한 속도 측정 코드 개발 중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85883" y="5484454"/>
            <a:ext cx="374650" cy="3746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01315" y="4455753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3964" y="4054836"/>
            <a:ext cx="3518086" cy="134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Communocations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FPGA - DSP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통신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테스트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Machine Learning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Machine Learning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통합 테스트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DSP CAM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Lidar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이용한 주행학습 데이터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83409" y="5389298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DSP</a:t>
            </a:r>
          </a:p>
        </p:txBody>
      </p:sp>
      <p:cxnSp>
        <p:nvCxnSpPr>
          <p:cNvPr id="31" name="직선 연결선 30"/>
          <p:cNvCxnSpPr/>
          <p:nvPr/>
        </p:nvCxnSpPr>
        <p:spPr>
          <a:xfrm rot="18000000">
            <a:off x="6744827" y="4502646"/>
            <a:ext cx="27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232502" y="5484454"/>
            <a:ext cx="374650" cy="3746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339816" y="3924690"/>
            <a:ext cx="93786" cy="9378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48776" y="3728236"/>
            <a:ext cx="3282588" cy="15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onfiguration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Lidar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하드웨어 제작 진행 중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Control Box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케이스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제작 진행 중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-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방향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지시등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하드웨어 구성 필요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DSP Cam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 선정 및 하드웨어 구성 필요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6002" y="5397064"/>
            <a:ext cx="144431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26298" y="177649"/>
            <a:ext cx="4205066" cy="827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Career Goals 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유자차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209084" y="960484"/>
            <a:ext cx="562460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0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200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  Progress - MAP</vt:lpstr>
      <vt:lpstr>  Progress - MCU</vt:lpstr>
      <vt:lpstr>  Progress - FPGA</vt:lpstr>
      <vt:lpstr>  Progress - DSP</vt:lpstr>
      <vt:lpstr>Progress – Hardware</vt:lpstr>
      <vt:lpstr>Progress – Hardware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273</cp:revision>
  <dcterms:created xsi:type="dcterms:W3CDTF">2017-12-29T07:18:59Z</dcterms:created>
  <dcterms:modified xsi:type="dcterms:W3CDTF">2018-09-19T03:02:32Z</dcterms:modified>
</cp:coreProperties>
</file>