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hTcCSJykKKiUi1Sk6101dx1HJgx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customschemas.google.com/relationships/presentationmetadata" Target="metadata"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5"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3" name="Google Shape;223;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6" name="Google Shape;236;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3" name="Google Shape;243;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p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2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8"/>
        <p:cNvGrpSpPr/>
        <p:nvPr/>
      </p:nvGrpSpPr>
      <p:grpSpPr>
        <a:xfrm>
          <a:off x="0" y="0"/>
          <a:ext cx="0" cy="0"/>
          <a:chOff x="0" y="0"/>
          <a:chExt cx="0" cy="0"/>
        </a:xfrm>
      </p:grpSpPr>
      <p:sp>
        <p:nvSpPr>
          <p:cNvPr id="69" name="Google Shape;69;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3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4"/>
        <p:cNvGrpSpPr/>
        <p:nvPr/>
      </p:nvGrpSpPr>
      <p:grpSpPr>
        <a:xfrm>
          <a:off x="0" y="0"/>
          <a:ext cx="0" cy="0"/>
          <a:chOff x="0" y="0"/>
          <a:chExt cx="0" cy="0"/>
        </a:xfrm>
      </p:grpSpPr>
      <p:sp>
        <p:nvSpPr>
          <p:cNvPr id="75" name="Google Shape;75;p3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7"/>
        <p:cNvGrpSpPr/>
        <p:nvPr/>
      </p:nvGrpSpPr>
      <p:grpSpPr>
        <a:xfrm>
          <a:off x="0" y="0"/>
          <a:ext cx="0" cy="0"/>
          <a:chOff x="0" y="0"/>
          <a:chExt cx="0" cy="0"/>
        </a:xfrm>
      </p:grpSpPr>
      <p:sp>
        <p:nvSpPr>
          <p:cNvPr id="18" name="Google Shape;18;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3"/>
        <p:cNvGrpSpPr/>
        <p:nvPr/>
      </p:nvGrpSpPr>
      <p:grpSpPr>
        <a:xfrm>
          <a:off x="0" y="0"/>
          <a:ext cx="0" cy="0"/>
          <a:chOff x="0" y="0"/>
          <a:chExt cx="0" cy="0"/>
        </a:xfrm>
      </p:grpSpPr>
      <p:sp>
        <p:nvSpPr>
          <p:cNvPr id="24" name="Google Shape;24;p3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3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9"/>
        <p:cNvGrpSpPr/>
        <p:nvPr/>
      </p:nvGrpSpPr>
      <p:grpSpPr>
        <a:xfrm>
          <a:off x="0" y="0"/>
          <a:ext cx="0" cy="0"/>
          <a:chOff x="0" y="0"/>
          <a:chExt cx="0" cy="0"/>
        </a:xfrm>
      </p:grpSpPr>
      <p:sp>
        <p:nvSpPr>
          <p:cNvPr id="30" name="Google Shape;30;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3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6"/>
        <p:cNvGrpSpPr/>
        <p:nvPr/>
      </p:nvGrpSpPr>
      <p:grpSpPr>
        <a:xfrm>
          <a:off x="0" y="0"/>
          <a:ext cx="0" cy="0"/>
          <a:chOff x="0" y="0"/>
          <a:chExt cx="0" cy="0"/>
        </a:xfrm>
      </p:grpSpPr>
      <p:sp>
        <p:nvSpPr>
          <p:cNvPr id="37" name="Google Shape;37;p3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3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3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3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3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5"/>
        <p:cNvGrpSpPr/>
        <p:nvPr/>
      </p:nvGrpSpPr>
      <p:grpSpPr>
        <a:xfrm>
          <a:off x="0" y="0"/>
          <a:ext cx="0" cy="0"/>
          <a:chOff x="0" y="0"/>
          <a:chExt cx="0" cy="0"/>
        </a:xfrm>
      </p:grpSpPr>
      <p:sp>
        <p:nvSpPr>
          <p:cNvPr id="46" name="Google Shape;46;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0"/>
        <p:cNvGrpSpPr/>
        <p:nvPr/>
      </p:nvGrpSpPr>
      <p:grpSpPr>
        <a:xfrm>
          <a:off x="0" y="0"/>
          <a:ext cx="0" cy="0"/>
          <a:chOff x="0" y="0"/>
          <a:chExt cx="0" cy="0"/>
        </a:xfrm>
      </p:grpSpPr>
      <p:sp>
        <p:nvSpPr>
          <p:cNvPr id="51" name="Google Shape;51;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4"/>
        <p:cNvGrpSpPr/>
        <p:nvPr/>
      </p:nvGrpSpPr>
      <p:grpSpPr>
        <a:xfrm>
          <a:off x="0" y="0"/>
          <a:ext cx="0" cy="0"/>
          <a:chOff x="0" y="0"/>
          <a:chExt cx="0" cy="0"/>
        </a:xfrm>
      </p:grpSpPr>
      <p:sp>
        <p:nvSpPr>
          <p:cNvPr id="55" name="Google Shape;55;p3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3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3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1"/>
        <p:cNvGrpSpPr/>
        <p:nvPr/>
      </p:nvGrpSpPr>
      <p:grpSpPr>
        <a:xfrm>
          <a:off x="0" y="0"/>
          <a:ext cx="0" cy="0"/>
          <a:chOff x="0" y="0"/>
          <a:chExt cx="0" cy="0"/>
        </a:xfrm>
      </p:grpSpPr>
      <p:sp>
        <p:nvSpPr>
          <p:cNvPr id="62" name="Google Shape;62;p3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37"/>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3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hyperlink" Target="https://www.academia.edu/33751484/Electrocardiografia_clinica_Antoni_Bayes_de_Luna_7a_ed_booksmedicos" TargetMode="External" /><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hyperlink" Target="https://www.academia.edu/33751484/Electrocardiografia_clinica_Antoni_Bayes_de_Luna_7a_ed_booksmedicos" TargetMode="External" /><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hyperlink" Target="https://academic.oup.com/eurheartj/advance-article/doi/10.1093/eurheartj/ehaa575/5898842" TargetMode="External" /><Relationship Id="rId2" Type="http://schemas.openxmlformats.org/officeDocument/2006/relationships/notesSlide" Target="../notesSlides/notesSlide14.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3" Type="http://schemas.openxmlformats.org/officeDocument/2006/relationships/hyperlink" Target="https://academic.oup.com/eurheartj/advance-article/doi/10.1093/eurheartj/ehaa575/5898842" TargetMode="External" /><Relationship Id="rId2" Type="http://schemas.openxmlformats.org/officeDocument/2006/relationships/notesSlide" Target="../notesSlides/notesSlide16.xml"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7.xml"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8.xml"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9.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7.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hyperlink" Target="https://www.revespcardiol.org/es-pdf-S0300893218306365" TargetMode="External" /><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hyperlink" Target="https://www.revespcardiol.org/es-pdf-S0300893217306693" TargetMode="External"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s-ES"/>
              <a:t>Caso clínico para el curso de preinternado</a:t>
            </a:r>
            <a:endParaRPr/>
          </a:p>
        </p:txBody>
      </p:sp>
      <p:sp>
        <p:nvSpPr>
          <p:cNvPr id="85" name="Google Shape;85;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s-ES"/>
              <a:t>Una de las estrategias educativas en la investigación de modalidades de enseñanza significativa de la electrocardiografía.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ES"/>
              <a:t>Escogió la opción 2.1- ¿Que decisión toma?</a:t>
            </a:r>
            <a:endParaRPr/>
          </a:p>
        </p:txBody>
      </p:sp>
      <p:sp>
        <p:nvSpPr>
          <p:cNvPr id="142" name="Google Shape;142;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s-ES"/>
              <a:t>2.1.1.- Concluye que no es un dolor originado en un síndrome coronario agudo, le explica al paciente, le formula analgésicos y lo instruye sobre síntomas de alarma.</a:t>
            </a:r>
            <a:endParaRPr/>
          </a:p>
          <a:p>
            <a:pPr marL="228600" lvl="0" indent="-228600" algn="l" rtl="0">
              <a:lnSpc>
                <a:spcPct val="90000"/>
              </a:lnSpc>
              <a:spcBef>
                <a:spcPts val="1000"/>
              </a:spcBef>
              <a:spcAft>
                <a:spcPts val="0"/>
              </a:spcAft>
              <a:buClr>
                <a:schemeClr val="dk1"/>
              </a:buClr>
              <a:buSzPts val="2800"/>
              <a:buChar char="•"/>
            </a:pPr>
            <a:r>
              <a:rPr lang="es-ES"/>
              <a:t>2.1.2.- Por las características del dolor y los antecedentes del paciente, lo deja en observación, programa un electrocardiograma de control en 30 minutos o si vuelve a tener dolor, pide una determinación de troponinas y solicita una placa de Tórax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1"/>
          <p:cNvSpPr txBox="1">
            <a:spLocks noGrp="1"/>
          </p:cNvSpPr>
          <p:nvPr>
            <p:ph type="title"/>
          </p:nvPr>
        </p:nvSpPr>
        <p:spPr>
          <a:xfrm>
            <a:off x="838200" y="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ES"/>
              <a:t>Escogió la opción 2.1.1</a:t>
            </a:r>
            <a:endParaRPr/>
          </a:p>
        </p:txBody>
      </p:sp>
      <p:sp>
        <p:nvSpPr>
          <p:cNvPr id="148" name="Google Shape;148;p11"/>
          <p:cNvSpPr txBox="1">
            <a:spLocks noGrp="1"/>
          </p:cNvSpPr>
          <p:nvPr>
            <p:ph type="body" idx="1"/>
          </p:nvPr>
        </p:nvSpPr>
        <p:spPr>
          <a:xfrm>
            <a:off x="838200" y="1011238"/>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s-ES"/>
              <a:t>No es un electrocardiograma en limites normales, tiene una frecuencia de 100/min, en ritmo sinusal y el segmento ST presenta un cambio sutil de rectificación y en V6 tiene tendencia a ser descendente. </a:t>
            </a:r>
            <a:endParaRPr/>
          </a:p>
          <a:p>
            <a:pPr marL="228600" lvl="0" indent="-228600" algn="l" rtl="0">
              <a:lnSpc>
                <a:spcPct val="90000"/>
              </a:lnSpc>
              <a:spcBef>
                <a:spcPts val="1000"/>
              </a:spcBef>
              <a:spcAft>
                <a:spcPts val="0"/>
              </a:spcAft>
              <a:buClr>
                <a:schemeClr val="dk1"/>
              </a:buClr>
              <a:buSzPts val="2800"/>
              <a:buChar char="•"/>
            </a:pPr>
            <a:r>
              <a:rPr lang="es-ES"/>
              <a:t>Estos cambios sutiles obligan a vigilar estrechamente al paciente, solicitar un electrocardiograma de control para ver posibles cambios dinámicos e idealmente solicitar una determinación de troponinas y una placa de tórax.</a:t>
            </a:r>
            <a:endParaRPr/>
          </a:p>
          <a:p>
            <a:pPr marL="228600" lvl="0" indent="-228600" algn="l" rtl="0">
              <a:lnSpc>
                <a:spcPct val="90000"/>
              </a:lnSpc>
              <a:spcBef>
                <a:spcPts val="1000"/>
              </a:spcBef>
              <a:spcAft>
                <a:spcPts val="0"/>
              </a:spcAft>
              <a:buClr>
                <a:schemeClr val="dk1"/>
              </a:buClr>
              <a:buSzPts val="2800"/>
              <a:buChar char="•"/>
            </a:pPr>
            <a:r>
              <a:rPr lang="es-ES"/>
              <a:t>Si lo da de alta, tiene un riesgo alto de regresar con un infarto de miocardio en evolución o muerto.</a:t>
            </a:r>
            <a:endParaRPr/>
          </a:p>
        </p:txBody>
      </p:sp>
      <p:sp>
        <p:nvSpPr>
          <p:cNvPr id="149" name="Google Shape;149;p11"/>
          <p:cNvSpPr txBox="1"/>
          <p:nvPr/>
        </p:nvSpPr>
        <p:spPr>
          <a:xfrm>
            <a:off x="736825" y="5450469"/>
            <a:ext cx="11021700" cy="1044000"/>
          </a:xfrm>
          <a:prstGeom prst="rect">
            <a:avLst/>
          </a:prstGeom>
          <a:solidFill>
            <a:srgbClr val="FBE4D4"/>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b="1">
                <a:solidFill>
                  <a:schemeClr val="dk1"/>
                </a:solidFill>
                <a:latin typeface="Calibri"/>
                <a:ea typeface="Calibri"/>
                <a:cs typeface="Calibri"/>
                <a:sym typeface="Calibri"/>
              </a:rPr>
              <a:t>Documento del curso: </a:t>
            </a:r>
            <a:r>
              <a:rPr lang="es-ES" sz="1800">
                <a:solidFill>
                  <a:schemeClr val="dk1"/>
                </a:solidFill>
                <a:latin typeface="Calibri"/>
                <a:ea typeface="Calibri"/>
                <a:cs typeface="Calibri"/>
                <a:sym typeface="Calibri"/>
              </a:rPr>
              <a:t>En el libro “Electrocardiografía clínica de Antoni Bayés de Luna”, mirar el capítulo 7 “capítulo 7. </a:t>
            </a:r>
            <a:r>
              <a:rPr lang="es-ES" sz="1800" b="1">
                <a:solidFill>
                  <a:schemeClr val="dk1"/>
                </a:solidFill>
                <a:latin typeface="Calibri"/>
                <a:ea typeface="Calibri"/>
                <a:cs typeface="Calibri"/>
                <a:sym typeface="Calibri"/>
              </a:rPr>
              <a:t>Características del electrocardiograma normal . Electrocardiograma normal: ondas e intervalos </a:t>
            </a:r>
            <a:r>
              <a:rPr lang="es-ES" sz="1800">
                <a:solidFill>
                  <a:schemeClr val="dk1"/>
                </a:solidFill>
                <a:latin typeface="Calibri"/>
                <a:ea typeface="Calibri"/>
                <a:cs typeface="Calibri"/>
                <a:sym typeface="Calibri"/>
              </a:rPr>
              <a:t>”  </a:t>
            </a:r>
            <a:r>
              <a:rPr lang="es-ES" sz="1800" u="sng">
                <a:solidFill>
                  <a:schemeClr val="hlink"/>
                </a:solidFill>
                <a:latin typeface="Calibri"/>
                <a:ea typeface="Calibri"/>
                <a:cs typeface="Calibri"/>
                <a:sym typeface="Calibri"/>
                <a:hlinkClick r:id="rId3"/>
              </a:rPr>
              <a:t>https://www.academia.edu/33751484/Electrocardiografia_clinica_Antoni_Bayes_de_Luna_7a_ed_booksmedicos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ES"/>
              <a:t>Escogió la opción 2.1.2</a:t>
            </a:r>
            <a:endParaRPr/>
          </a:p>
        </p:txBody>
      </p:sp>
      <p:sp>
        <p:nvSpPr>
          <p:cNvPr id="155" name="Google Shape;155;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s-ES"/>
              <a:t>No es un electrocardiograma en limites normales, tiene una frecuencia de 100/min, en ritmo sinusal y el segmento ST presenta un cambio sutil de rectificación y en V6 tiene tendencia a se descendente. </a:t>
            </a:r>
            <a:endParaRPr/>
          </a:p>
          <a:p>
            <a:pPr marL="228600" lvl="0" indent="-228600" algn="l" rtl="0">
              <a:lnSpc>
                <a:spcPct val="90000"/>
              </a:lnSpc>
              <a:spcBef>
                <a:spcPts val="1000"/>
              </a:spcBef>
              <a:spcAft>
                <a:spcPts val="0"/>
              </a:spcAft>
              <a:buClr>
                <a:schemeClr val="dk1"/>
              </a:buClr>
              <a:buSzPts val="2800"/>
              <a:buChar char="•"/>
            </a:pPr>
            <a:r>
              <a:rPr lang="es-ES"/>
              <a:t>Si se interpreto el ecg como normal, tomo una decisión prudente, pues no siempre es fácil ver los cambios sutiles y en un electrocardiograma de control podrá ver posibles cambios dinámicos y ante lo sugestivo del cuadro clínico, debe complementarse con la determinación de troponinas y ver idealmente una placa de torax.</a:t>
            </a:r>
            <a:endParaRPr/>
          </a:p>
        </p:txBody>
      </p:sp>
      <p:sp>
        <p:nvSpPr>
          <p:cNvPr id="156" name="Google Shape;156;p12"/>
          <p:cNvSpPr txBox="1"/>
          <p:nvPr/>
        </p:nvSpPr>
        <p:spPr>
          <a:xfrm>
            <a:off x="708250" y="5853801"/>
            <a:ext cx="11021700" cy="888600"/>
          </a:xfrm>
          <a:prstGeom prst="rect">
            <a:avLst/>
          </a:prstGeom>
          <a:solidFill>
            <a:srgbClr val="FBE4D4"/>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b="1">
                <a:solidFill>
                  <a:schemeClr val="dk1"/>
                </a:solidFill>
                <a:latin typeface="Calibri"/>
                <a:ea typeface="Calibri"/>
                <a:cs typeface="Calibri"/>
                <a:sym typeface="Calibri"/>
              </a:rPr>
              <a:t>Documento del curso: </a:t>
            </a:r>
            <a:r>
              <a:rPr lang="es-ES" sz="1800">
                <a:solidFill>
                  <a:schemeClr val="dk1"/>
                </a:solidFill>
                <a:latin typeface="Calibri"/>
                <a:ea typeface="Calibri"/>
                <a:cs typeface="Calibri"/>
                <a:sym typeface="Calibri"/>
              </a:rPr>
              <a:t>En el libro “Electrocardiografía clínica de Antoni Bayés de Luna”, mirar el capítulo 7 “capítulo 7. </a:t>
            </a:r>
            <a:r>
              <a:rPr lang="es-ES" sz="1800" b="1">
                <a:solidFill>
                  <a:schemeClr val="dk1"/>
                </a:solidFill>
                <a:latin typeface="Calibri"/>
                <a:ea typeface="Calibri"/>
                <a:cs typeface="Calibri"/>
                <a:sym typeface="Calibri"/>
              </a:rPr>
              <a:t>Características del electrocardiograma normal . Electrocardiograma normal: ondas e intervalos </a:t>
            </a:r>
            <a:r>
              <a:rPr lang="es-E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u="sng">
                <a:solidFill>
                  <a:schemeClr val="hlink"/>
                </a:solidFill>
                <a:latin typeface="Calibri"/>
                <a:ea typeface="Calibri"/>
                <a:cs typeface="Calibri"/>
                <a:sym typeface="Calibri"/>
                <a:hlinkClick r:id="rId3"/>
              </a:rPr>
              <a:t>https://www.academia.edu/33751484/Electrocardiografia_clinica_Antoni_Bayes_de_Luna_7a_ed_booksmedicos</a:t>
            </a:r>
            <a:endParaRPr sz="1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ES"/>
              <a:t>Tomo la opción 2.2 ¿Qué decisión toma?</a:t>
            </a:r>
            <a:endParaRPr/>
          </a:p>
        </p:txBody>
      </p:sp>
      <p:sp>
        <p:nvSpPr>
          <p:cNvPr id="162" name="Google Shape;162;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s-ES"/>
              <a:t>2.2.1.- Lo remite a un servicio donde puedan hacerle una coronariografía.</a:t>
            </a:r>
            <a:endParaRPr/>
          </a:p>
          <a:p>
            <a:pPr marL="228600" lvl="0" indent="-228600" algn="l" rtl="0">
              <a:lnSpc>
                <a:spcPct val="90000"/>
              </a:lnSpc>
              <a:spcBef>
                <a:spcPts val="1000"/>
              </a:spcBef>
              <a:spcAft>
                <a:spcPts val="0"/>
              </a:spcAft>
              <a:buClr>
                <a:schemeClr val="dk1"/>
              </a:buClr>
              <a:buSzPts val="2800"/>
              <a:buChar char="•"/>
            </a:pPr>
            <a:r>
              <a:rPr lang="es-ES"/>
              <a:t>2.2.2.- Lo deja en observación, programa un electrocardiograma de control en 30 minutos o si vuelve a tener dolor, pide una determinación de troponinas y solicita una placa de Tórax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ES"/>
              <a:t>Tomo la opción 2.2.1.- </a:t>
            </a:r>
            <a:endParaRPr/>
          </a:p>
        </p:txBody>
      </p:sp>
      <p:sp>
        <p:nvSpPr>
          <p:cNvPr id="168" name="Google Shape;168;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s-ES"/>
              <a:t>Aunque el dolor es característico, los cambios del electrocardiograma no son contundentes para tomar una decisión de remitir el paciente aun. Se debe evaluar evolución y un electrocardiograma de control donde  podrá ver posibles cambios dinámicos, complementar con la determinación de troponinas e idealmente ver una placa de tórax.</a:t>
            </a:r>
            <a:endParaRPr/>
          </a:p>
          <a:p>
            <a:pPr marL="228600" lvl="0" indent="-228600" algn="l" rtl="0">
              <a:lnSpc>
                <a:spcPct val="90000"/>
              </a:lnSpc>
              <a:spcBef>
                <a:spcPts val="1000"/>
              </a:spcBef>
              <a:spcAft>
                <a:spcPts val="0"/>
              </a:spcAft>
              <a:buClr>
                <a:schemeClr val="dk1"/>
              </a:buClr>
              <a:buSzPts val="2800"/>
              <a:buChar char="•"/>
            </a:pPr>
            <a:r>
              <a:rPr lang="es-ES"/>
              <a:t>Usted esta tratando de darle la mayor seguridad a su paciente, pero va a recibir una nota donde le critican una remisión inapropiada.</a:t>
            </a:r>
            <a:endParaRPr/>
          </a:p>
        </p:txBody>
      </p:sp>
      <p:sp>
        <p:nvSpPr>
          <p:cNvPr id="169" name="Google Shape;169;p14"/>
          <p:cNvSpPr txBox="1"/>
          <p:nvPr/>
        </p:nvSpPr>
        <p:spPr>
          <a:xfrm>
            <a:off x="736826" y="5155802"/>
            <a:ext cx="11021786" cy="1200329"/>
          </a:xfrm>
          <a:prstGeom prst="rect">
            <a:avLst/>
          </a:prstGeom>
          <a:solidFill>
            <a:srgbClr val="FBE4D4"/>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b="1">
                <a:solidFill>
                  <a:schemeClr val="dk1"/>
                </a:solidFill>
                <a:latin typeface="Calibri"/>
                <a:ea typeface="Calibri"/>
                <a:cs typeface="Calibri"/>
                <a:sym typeface="Calibri"/>
              </a:rPr>
              <a:t>Documento: </a:t>
            </a:r>
            <a:r>
              <a:rPr lang="es-ES" sz="1800" b="1" u="sng">
                <a:solidFill>
                  <a:schemeClr val="hlink"/>
                </a:solidFill>
                <a:latin typeface="Calibri"/>
                <a:ea typeface="Calibri"/>
                <a:cs typeface="Calibri"/>
                <a:sym typeface="Calibri"/>
                <a:hlinkClick r:id="rId3"/>
              </a:rPr>
              <a:t>https://academic.oup.com/eurheartj/advance-article/doi/10.1093/eurheartj/ehaa575/5898842</a:t>
            </a:r>
            <a:endParaRPr/>
          </a:p>
          <a:p>
            <a:pPr marL="0" marR="0" lvl="0" indent="0" algn="l" rtl="0">
              <a:spcBef>
                <a:spcPts val="0"/>
              </a:spcBef>
              <a:spcAft>
                <a:spcPts val="0"/>
              </a:spcAft>
              <a:buNone/>
            </a:pPr>
            <a:r>
              <a:rPr lang="es-ES" sz="1800">
                <a:solidFill>
                  <a:schemeClr val="dk1"/>
                </a:solidFill>
                <a:latin typeface="Calibri"/>
                <a:ea typeface="Calibri"/>
                <a:cs typeface="Calibri"/>
                <a:sym typeface="Calibri"/>
              </a:rPr>
              <a:t>Guía ESC 2020 sobre el tratamiento de los síndromes coronarios agudos en pacientes sin elevación persistente del segmento ST </a:t>
            </a:r>
            <a:endParaRPr/>
          </a:p>
          <a:p>
            <a:pPr marL="0" marR="0" lvl="0" indent="0" algn="l" rtl="0">
              <a:spcBef>
                <a:spcPts val="0"/>
              </a:spcBef>
              <a:spcAft>
                <a:spcPts val="0"/>
              </a:spcAft>
              <a:buNone/>
            </a:pPr>
            <a:r>
              <a:rPr lang="es-ES" sz="1800">
                <a:solidFill>
                  <a:schemeClr val="dk1"/>
                </a:solidFill>
                <a:latin typeface="Calibri"/>
                <a:ea typeface="Calibri"/>
                <a:cs typeface="Calibri"/>
                <a:sym typeface="Calibri"/>
              </a:rPr>
              <a:t>Mirar apartado 3: “</a:t>
            </a:r>
            <a:r>
              <a:rPr lang="es-ES" sz="1800" b="1">
                <a:solidFill>
                  <a:schemeClr val="dk1"/>
                </a:solidFill>
                <a:latin typeface="Calibri"/>
                <a:ea typeface="Calibri"/>
                <a:cs typeface="Calibri"/>
                <a:sym typeface="Calibri"/>
              </a:rPr>
              <a:t>3 Diagnosis” </a:t>
            </a:r>
            <a:endParaRPr sz="1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ES"/>
              <a:t>Tomo la opción 2.2.2</a:t>
            </a:r>
            <a:endParaRPr/>
          </a:p>
        </p:txBody>
      </p:sp>
      <p:sp>
        <p:nvSpPr>
          <p:cNvPr id="175" name="Google Shape;175;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s-ES"/>
              <a:t>Decisión correcta, aunque el dolor es característico, los cambios del electrocardiograma no son contundentes para tomar una decisión de remitir el paciente aun y se debe evaluar la evolución y esperar a ver un nuevo electrocardiograma de control donde  podrá ver posibles cambios dinámicos y con los resultados de la determinación de troponinas y la placa de tórax, podrá tomar una decisión apropiada.</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ES"/>
              <a:t>Concluyo la opción: 2.3.</a:t>
            </a:r>
            <a:endParaRPr/>
          </a:p>
        </p:txBody>
      </p:sp>
      <p:sp>
        <p:nvSpPr>
          <p:cNvPr id="181" name="Google Shape;181;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s-ES"/>
              <a:t>No hay signos de infarto agudo de miocardio y si usted toma una decisión de manejarlo como tal, puede poner en riesgo de tener una complicación hemorrágica severa, o si lo remite con ese diagnostico, va a recibir una nota de remisión inadecuada.</a:t>
            </a:r>
            <a:endParaRPr/>
          </a:p>
        </p:txBody>
      </p:sp>
      <p:sp>
        <p:nvSpPr>
          <p:cNvPr id="182" name="Google Shape;182;p16"/>
          <p:cNvSpPr txBox="1"/>
          <p:nvPr/>
        </p:nvSpPr>
        <p:spPr>
          <a:xfrm>
            <a:off x="736826" y="5155802"/>
            <a:ext cx="11021786" cy="1200329"/>
          </a:xfrm>
          <a:prstGeom prst="rect">
            <a:avLst/>
          </a:prstGeom>
          <a:solidFill>
            <a:srgbClr val="FBE4D4"/>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b="1">
                <a:solidFill>
                  <a:schemeClr val="dk1"/>
                </a:solidFill>
                <a:latin typeface="Calibri"/>
                <a:ea typeface="Calibri"/>
                <a:cs typeface="Calibri"/>
                <a:sym typeface="Calibri"/>
              </a:rPr>
              <a:t>Documento por fuera del curso: </a:t>
            </a:r>
            <a:r>
              <a:rPr lang="es-ES" sz="1800" b="1" u="sng">
                <a:solidFill>
                  <a:schemeClr val="hlink"/>
                </a:solidFill>
                <a:latin typeface="Calibri"/>
                <a:ea typeface="Calibri"/>
                <a:cs typeface="Calibri"/>
                <a:sym typeface="Calibri"/>
                <a:hlinkClick r:id="rId3"/>
              </a:rPr>
              <a:t>https://academic.oup.com/eurheartj/advance-article/doi/10.1093/eurheartj/ehaa575/5898842</a:t>
            </a:r>
            <a:endParaRPr/>
          </a:p>
          <a:p>
            <a:pPr marL="0" marR="0" lvl="0" indent="0" algn="l" rtl="0">
              <a:spcBef>
                <a:spcPts val="0"/>
              </a:spcBef>
              <a:spcAft>
                <a:spcPts val="0"/>
              </a:spcAft>
              <a:buNone/>
            </a:pPr>
            <a:r>
              <a:rPr lang="es-ES" sz="1800">
                <a:solidFill>
                  <a:schemeClr val="dk1"/>
                </a:solidFill>
                <a:latin typeface="Calibri"/>
                <a:ea typeface="Calibri"/>
                <a:cs typeface="Calibri"/>
                <a:sym typeface="Calibri"/>
              </a:rPr>
              <a:t>Guía ESC 2020 sobre el tratamiento de los síndromes coronarios agudos en pacientes sin elevación persistente del segmento ST </a:t>
            </a:r>
            <a:endParaRPr/>
          </a:p>
          <a:p>
            <a:pPr marL="0" marR="0" lvl="0" indent="0" algn="l" rtl="0">
              <a:spcBef>
                <a:spcPts val="0"/>
              </a:spcBef>
              <a:spcAft>
                <a:spcPts val="0"/>
              </a:spcAft>
              <a:buNone/>
            </a:pPr>
            <a:r>
              <a:rPr lang="es-ES" sz="1800">
                <a:solidFill>
                  <a:schemeClr val="dk1"/>
                </a:solidFill>
                <a:latin typeface="Calibri"/>
                <a:ea typeface="Calibri"/>
                <a:cs typeface="Calibri"/>
                <a:sym typeface="Calibri"/>
              </a:rPr>
              <a:t>Mirar apartado 3: “</a:t>
            </a:r>
            <a:r>
              <a:rPr lang="es-ES" sz="1800" b="1">
                <a:solidFill>
                  <a:schemeClr val="dk1"/>
                </a:solidFill>
                <a:latin typeface="Calibri"/>
                <a:ea typeface="Calibri"/>
                <a:cs typeface="Calibri"/>
                <a:sym typeface="Calibri"/>
              </a:rPr>
              <a:t>3 Diagnosis” </a:t>
            </a:r>
            <a:endParaRPr sz="18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pic>
        <p:nvPicPr>
          <p:cNvPr id="188" name="Google Shape;188;p17"/>
          <p:cNvPicPr preferRelativeResize="0">
            <a:picLocks noGrp="1"/>
          </p:cNvPicPr>
          <p:nvPr>
            <p:ph type="body" idx="1"/>
          </p:nvPr>
        </p:nvPicPr>
        <p:blipFill rotWithShape="1">
          <a:blip r:embed="rId3">
            <a:alphaModFix/>
          </a:blip>
          <a:srcRect l="21407" t="49236" r="24046" b="3531"/>
          <a:stretch/>
        </p:blipFill>
        <p:spPr>
          <a:xfrm>
            <a:off x="335559" y="1199625"/>
            <a:ext cx="11108913" cy="5410899"/>
          </a:xfrm>
          <a:prstGeom prst="rect">
            <a:avLst/>
          </a:prstGeom>
          <a:noFill/>
          <a:ln>
            <a:noFill/>
          </a:ln>
        </p:spPr>
      </p:pic>
      <p:sp>
        <p:nvSpPr>
          <p:cNvPr id="189" name="Google Shape;189;p17"/>
          <p:cNvSpPr/>
          <p:nvPr/>
        </p:nvSpPr>
        <p:spPr>
          <a:xfrm>
            <a:off x="260059" y="192947"/>
            <a:ext cx="11266414" cy="847288"/>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1800">
                <a:solidFill>
                  <a:schemeClr val="lt1"/>
                </a:solidFill>
                <a:latin typeface="Calibri"/>
                <a:ea typeface="Calibri"/>
                <a:cs typeface="Calibri"/>
                <a:sym typeface="Calibri"/>
              </a:rPr>
              <a:t>Este es el electrocardiograma tomado a la hora de haber ingresado, las troponinas convencionales son informadas como negativas y la placa de tórax fue leída como en limites normales.</a:t>
            </a:r>
            <a:endParaRPr sz="1800">
              <a:solidFill>
                <a:schemeClr val="lt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pic>
        <p:nvPicPr>
          <p:cNvPr id="195" name="Google Shape;195;p18"/>
          <p:cNvPicPr preferRelativeResize="0">
            <a:picLocks noGrp="1"/>
          </p:cNvPicPr>
          <p:nvPr>
            <p:ph type="body" idx="1"/>
          </p:nvPr>
        </p:nvPicPr>
        <p:blipFill rotWithShape="1">
          <a:blip r:embed="rId3">
            <a:alphaModFix/>
          </a:blip>
          <a:srcRect l="22024" t="52898" r="50308" b="19274"/>
          <a:stretch/>
        </p:blipFill>
        <p:spPr>
          <a:xfrm>
            <a:off x="461393" y="241183"/>
            <a:ext cx="10887393" cy="615961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pic>
        <p:nvPicPr>
          <p:cNvPr id="201" name="Google Shape;201;p19"/>
          <p:cNvPicPr preferRelativeResize="0">
            <a:picLocks noGrp="1"/>
          </p:cNvPicPr>
          <p:nvPr>
            <p:ph type="body" idx="1"/>
          </p:nvPr>
        </p:nvPicPr>
        <p:blipFill rotWithShape="1">
          <a:blip r:embed="rId3">
            <a:alphaModFix/>
          </a:blip>
          <a:srcRect l="49527" t="53117" r="25250" b="17152"/>
          <a:stretch/>
        </p:blipFill>
        <p:spPr>
          <a:xfrm>
            <a:off x="1228987" y="365125"/>
            <a:ext cx="9734026" cy="64540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91" name="Google Shape;91;p2"/>
          <p:cNvSpPr/>
          <p:nvPr/>
        </p:nvSpPr>
        <p:spPr>
          <a:xfrm>
            <a:off x="925585" y="3246538"/>
            <a:ext cx="9974510" cy="2852257"/>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just" rtl="0">
              <a:spcBef>
                <a:spcPts val="0"/>
              </a:spcBef>
              <a:spcAft>
                <a:spcPts val="0"/>
              </a:spcAft>
              <a:buNone/>
            </a:pPr>
            <a:r>
              <a:rPr lang="es-ES" sz="1800" b="0" i="0" u="none" strike="noStrike" cap="none">
                <a:solidFill>
                  <a:schemeClr val="lt1"/>
                </a:solidFill>
                <a:latin typeface="Calibri"/>
                <a:ea typeface="Calibri"/>
                <a:cs typeface="Calibri"/>
                <a:sym typeface="Calibri"/>
              </a:rPr>
              <a:t>Hombre de 47 años de edad, consulta por “Tengo ese dolor en el pecho”; </a:t>
            </a:r>
            <a:endParaRPr/>
          </a:p>
          <a:p>
            <a:pPr marL="0" marR="0" lvl="0" indent="0" algn="just"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just" rtl="0">
              <a:spcBef>
                <a:spcPts val="0"/>
              </a:spcBef>
              <a:spcAft>
                <a:spcPts val="0"/>
              </a:spcAft>
              <a:buNone/>
            </a:pPr>
            <a:r>
              <a:rPr lang="es-ES" sz="1800" b="0" i="0" u="none" strike="noStrike" cap="none">
                <a:solidFill>
                  <a:schemeClr val="lt1"/>
                </a:solidFill>
                <a:latin typeface="Calibri"/>
                <a:ea typeface="Calibri"/>
                <a:cs typeface="Calibri"/>
                <a:sym typeface="Calibri"/>
              </a:rPr>
              <a:t>Viene hace 3 días con sensación opresiva en tórax que solo aparece en relación con el esfuerzo físico, presento dos episodios el día de hoy con dolor esternal, opresivo de 10 minutos de duración, mientras jugaba con sus hijos, irradiado a cuello, acompañado de disnea y diaforesis, sin vértigo, ni palpitaciones , ni nauseas, como fue de una intensidad de 8/10 lo hace consultar. </a:t>
            </a:r>
            <a:endParaRPr/>
          </a:p>
          <a:p>
            <a:pPr marL="0" marR="0" lvl="0" indent="0" algn="just" rtl="0">
              <a:spcBef>
                <a:spcPts val="0"/>
              </a:spcBef>
              <a:spcAft>
                <a:spcPts val="0"/>
              </a:spcAft>
              <a:buNone/>
            </a:pPr>
            <a:endParaRPr sz="1800" b="0" i="0" u="none" strike="noStrike" cap="none">
              <a:solidFill>
                <a:schemeClr val="lt1"/>
              </a:solidFill>
              <a:latin typeface="Calibri"/>
              <a:ea typeface="Calibri"/>
              <a:cs typeface="Calibri"/>
              <a:sym typeface="Calibri"/>
            </a:endParaRPr>
          </a:p>
          <a:p>
            <a:pPr marL="0" marR="0" lvl="0" indent="0" algn="just" rtl="0">
              <a:spcBef>
                <a:spcPts val="0"/>
              </a:spcBef>
              <a:spcAft>
                <a:spcPts val="0"/>
              </a:spcAft>
              <a:buNone/>
            </a:pPr>
            <a:r>
              <a:rPr lang="es-ES" sz="1800" b="0" i="0" u="none" strike="noStrike" cap="none">
                <a:solidFill>
                  <a:schemeClr val="lt1"/>
                </a:solidFill>
                <a:latin typeface="Calibri"/>
                <a:ea typeface="Calibri"/>
                <a:cs typeface="Calibri"/>
                <a:sym typeface="Calibri"/>
              </a:rPr>
              <a:t>Tiene como antecedentes: HTA manejada con losartan y su padre tuvo un IAM</a:t>
            </a:r>
            <a:endParaRPr/>
          </a:p>
          <a:p>
            <a:pPr marL="0" marR="0" lvl="0" indent="0" algn="just" rtl="0">
              <a:spcBef>
                <a:spcPts val="0"/>
              </a:spcBef>
              <a:spcAft>
                <a:spcPts val="0"/>
              </a:spcAft>
              <a:buNone/>
            </a:pPr>
            <a:r>
              <a:rPr lang="es-ES" sz="1800" b="0" i="0" u="none" strike="noStrike" cap="none">
                <a:solidFill>
                  <a:schemeClr val="lt1"/>
                </a:solidFill>
                <a:latin typeface="Calibri"/>
                <a:ea typeface="Calibri"/>
                <a:cs typeface="Calibri"/>
                <a:sym typeface="Calibri"/>
              </a:rPr>
              <a:t>EF: PA: 143/98, FC: 80/min FR: 20/ min, Buenas condiciones generales No hay hallazgos anormales </a:t>
            </a:r>
            <a:endParaRPr sz="1800" b="0" i="0" u="none" strike="noStrike" cap="none">
              <a:solidFill>
                <a:schemeClr val="lt1"/>
              </a:solidFill>
              <a:latin typeface="Calibri"/>
              <a:ea typeface="Calibri"/>
              <a:cs typeface="Calibri"/>
              <a:sym typeface="Calibri"/>
            </a:endParaRPr>
          </a:p>
        </p:txBody>
      </p:sp>
      <p:sp>
        <p:nvSpPr>
          <p:cNvPr id="92" name="Google Shape;92;p2"/>
          <p:cNvSpPr txBox="1">
            <a:spLocks noGrp="1"/>
          </p:cNvSpPr>
          <p:nvPr>
            <p:ph type="body" idx="1"/>
          </p:nvPr>
        </p:nvSpPr>
        <p:spPr>
          <a:xfrm>
            <a:off x="486562" y="1825625"/>
            <a:ext cx="10812626" cy="3643997"/>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93" name="Google Shape;93;p2"/>
          <p:cNvPicPr preferRelativeResize="0"/>
          <p:nvPr/>
        </p:nvPicPr>
        <p:blipFill rotWithShape="1">
          <a:blip r:embed="rId3">
            <a:alphaModFix/>
          </a:blip>
          <a:srcRect l="33027" t="29969" r="35458" b="55474"/>
          <a:stretch/>
        </p:blipFill>
        <p:spPr>
          <a:xfrm>
            <a:off x="628391" y="75603"/>
            <a:ext cx="10460987" cy="271803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ES"/>
              <a:t>3.- Como interpreta este electrocardiograma</a:t>
            </a:r>
            <a:endParaRPr/>
          </a:p>
        </p:txBody>
      </p:sp>
      <p:sp>
        <p:nvSpPr>
          <p:cNvPr id="207" name="Google Shape;207;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s-ES"/>
              <a:t>3.1.- No hay cambios,</a:t>
            </a:r>
            <a:endParaRPr/>
          </a:p>
          <a:p>
            <a:pPr marL="228600" lvl="0" indent="-228600" algn="l" rtl="0">
              <a:lnSpc>
                <a:spcPct val="90000"/>
              </a:lnSpc>
              <a:spcBef>
                <a:spcPts val="1000"/>
              </a:spcBef>
              <a:spcAft>
                <a:spcPts val="0"/>
              </a:spcAft>
              <a:buClr>
                <a:schemeClr val="dk1"/>
              </a:buClr>
              <a:buSzPts val="2800"/>
              <a:buChar char="•"/>
            </a:pPr>
            <a:r>
              <a:rPr lang="es-ES"/>
              <a:t>3.2- Hay cambios dinámicos de la repolarización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ES"/>
              <a:t>Escogió la opción 3.1. ¿Qué decisión toma?</a:t>
            </a:r>
            <a:endParaRPr/>
          </a:p>
        </p:txBody>
      </p:sp>
      <p:sp>
        <p:nvSpPr>
          <p:cNvPr id="213" name="Google Shape;213;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80000"/>
              </a:lnSpc>
              <a:spcBef>
                <a:spcPts val="0"/>
              </a:spcBef>
              <a:spcAft>
                <a:spcPts val="0"/>
              </a:spcAft>
              <a:buClr>
                <a:schemeClr val="dk1"/>
              </a:buClr>
              <a:buSzPts val="2800"/>
              <a:buChar char="•"/>
            </a:pPr>
            <a:r>
              <a:rPr lang="es-ES"/>
              <a:t>3.1.1.- Con esta conclusión, las troponinas negativas y la placa de tórax en limites normales, descarta que el origen del dolor sea coronario. Le explica al paciente y lo da de alta, con analgésicos e instrucciones.</a:t>
            </a:r>
            <a:endParaRPr/>
          </a:p>
          <a:p>
            <a:pPr marL="228600" lvl="0" indent="-228600" algn="l" rtl="0">
              <a:lnSpc>
                <a:spcPct val="80000"/>
              </a:lnSpc>
              <a:spcBef>
                <a:spcPts val="1000"/>
              </a:spcBef>
              <a:spcAft>
                <a:spcPts val="0"/>
              </a:spcAft>
              <a:buClr>
                <a:schemeClr val="dk1"/>
              </a:buClr>
              <a:buSzPts val="2800"/>
              <a:buChar char="•"/>
            </a:pPr>
            <a:r>
              <a:rPr lang="es-ES"/>
              <a:t>3.1.2.- Con esta conclusión, las troponinas negativas y la placa de tórax en limites normales, disminuye la posibilidad que el origen del dolor sea coronario, pero por las características del dolor, debe solicitar una prueba de inducción de isquemia como una prueba de esfuerzo convencional o una ecocardiografía de estrés con ejercicio los próximos días. Le explica al paciente y le insiste en que mientras le hacen la evaluación si vuelve a tener dolor de pecho acuda de nuevo a urgencias.</a:t>
            </a:r>
            <a:endParaRPr/>
          </a:p>
          <a:p>
            <a:pPr marL="228600" lvl="0" indent="-50800" algn="l" rtl="0">
              <a:lnSpc>
                <a:spcPct val="80000"/>
              </a:lnSpc>
              <a:spcBef>
                <a:spcPts val="1000"/>
              </a:spcBef>
              <a:spcAft>
                <a:spcPts val="0"/>
              </a:spcAft>
              <a:buClr>
                <a:schemeClr val="dk1"/>
              </a:buClr>
              <a:buSzPts val="2800"/>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ES"/>
              <a:t>Escogió la opción 3.1.1.-</a:t>
            </a:r>
            <a:endParaRPr/>
          </a:p>
        </p:txBody>
      </p:sp>
      <p:sp>
        <p:nvSpPr>
          <p:cNvPr id="219" name="Google Shape;219;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s-ES"/>
              <a:t>Ante un dolor anginoso característico, así no se hayan visto los cambios dinámicos que se aprecian  en el electrocardiograma de control, se debe cerrar la investigación con una prueba de inducción de isquemia o una tac de coronarias. Pues el paciente puede desarrollar próximamente un IAM si tiene una obstrucción coronaria que se esta desestabilizando.</a:t>
            </a:r>
            <a:endParaRPr/>
          </a:p>
        </p:txBody>
      </p:sp>
      <p:sp>
        <p:nvSpPr>
          <p:cNvPr id="220" name="Google Shape;220;p22"/>
          <p:cNvSpPr txBox="1"/>
          <p:nvPr/>
        </p:nvSpPr>
        <p:spPr>
          <a:xfrm>
            <a:off x="585107" y="5292546"/>
            <a:ext cx="11021786" cy="1200329"/>
          </a:xfrm>
          <a:prstGeom prst="rect">
            <a:avLst/>
          </a:prstGeom>
          <a:solidFill>
            <a:srgbClr val="FBE4D4"/>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b="1">
                <a:solidFill>
                  <a:schemeClr val="dk1"/>
                </a:solidFill>
                <a:latin typeface="Calibri"/>
                <a:ea typeface="Calibri"/>
                <a:cs typeface="Calibri"/>
                <a:sym typeface="Calibri"/>
              </a:rPr>
              <a:t>Documento por fuera del curso: https://academic.oup.com/eurheartj/advance-article/doi/10.1093/eurheartj/ehaa575/5898842</a:t>
            </a:r>
            <a:endParaRPr/>
          </a:p>
          <a:p>
            <a:pPr marL="0" marR="0" lvl="0" indent="0" algn="l" rtl="0">
              <a:spcBef>
                <a:spcPts val="0"/>
              </a:spcBef>
              <a:spcAft>
                <a:spcPts val="0"/>
              </a:spcAft>
              <a:buNone/>
            </a:pPr>
            <a:r>
              <a:rPr lang="es-ES" sz="1800">
                <a:solidFill>
                  <a:schemeClr val="dk1"/>
                </a:solidFill>
                <a:latin typeface="Calibri"/>
                <a:ea typeface="Calibri"/>
                <a:cs typeface="Calibri"/>
                <a:sym typeface="Calibri"/>
              </a:rPr>
              <a:t>Guía ESC 2020 sobre el tratamiento de los síndromes coronarios agudos en pacientes sin elevación persistente del segmento ST </a:t>
            </a:r>
            <a:endParaRPr/>
          </a:p>
          <a:p>
            <a:pPr marL="0" marR="0" lvl="0" indent="0" algn="l" rtl="0">
              <a:spcBef>
                <a:spcPts val="0"/>
              </a:spcBef>
              <a:spcAft>
                <a:spcPts val="0"/>
              </a:spcAft>
              <a:buNone/>
            </a:pPr>
            <a:r>
              <a:rPr lang="es-ES" sz="1800">
                <a:solidFill>
                  <a:schemeClr val="dk1"/>
                </a:solidFill>
                <a:latin typeface="Calibri"/>
                <a:ea typeface="Calibri"/>
                <a:cs typeface="Calibri"/>
                <a:sym typeface="Calibri"/>
              </a:rPr>
              <a:t>Mirar apartado 3 y 4: “</a:t>
            </a:r>
            <a:r>
              <a:rPr lang="es-ES" sz="1800" b="1">
                <a:solidFill>
                  <a:schemeClr val="dk1"/>
                </a:solidFill>
                <a:latin typeface="Calibri"/>
                <a:ea typeface="Calibri"/>
                <a:cs typeface="Calibri"/>
                <a:sym typeface="Calibri"/>
              </a:rPr>
              <a:t>3 Diagnosis” y “4 Risk assessment and outcomes”</a:t>
            </a:r>
            <a:endParaRPr sz="18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ES"/>
              <a:t>Escogio la opción 3.1.2</a:t>
            </a:r>
            <a:endParaRPr/>
          </a:p>
        </p:txBody>
      </p:sp>
      <p:sp>
        <p:nvSpPr>
          <p:cNvPr id="226" name="Google Shape;226;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s-ES"/>
              <a:t>Así no haya visto los cambios dinámicos en la repolarización, las troponinas negativas y la placa de tórax en limites normales, el hecho de tener un dolor anginoso característico, debe solicitar una prueba de inducción de isquemia como una prueba de esfuerzo convencional o una ecocardiografía de estrés con ejercicio o una TAC de coronarias los próximos días . Le explica al paciente y le insiste en que mientras le hacen la evaluación si vuelve a tener dolor de pecho acuda de nuevo a urgencias.</a:t>
            </a:r>
            <a:endParaRPr/>
          </a:p>
          <a:p>
            <a:pPr marL="228600" lvl="0" indent="-50800" algn="l" rtl="0">
              <a:lnSpc>
                <a:spcPct val="90000"/>
              </a:lnSpc>
              <a:spcBef>
                <a:spcPts val="1000"/>
              </a:spcBef>
              <a:spcAft>
                <a:spcPts val="0"/>
              </a:spcAft>
              <a:buClr>
                <a:schemeClr val="dk1"/>
              </a:buClr>
              <a:buSzPts val="2800"/>
              <a:buNone/>
            </a:pPr>
            <a:endParaRPr/>
          </a:p>
        </p:txBody>
      </p:sp>
      <p:sp>
        <p:nvSpPr>
          <p:cNvPr id="227" name="Google Shape;227;p23"/>
          <p:cNvSpPr txBox="1"/>
          <p:nvPr/>
        </p:nvSpPr>
        <p:spPr>
          <a:xfrm>
            <a:off x="585107" y="5292546"/>
            <a:ext cx="11021786" cy="1200329"/>
          </a:xfrm>
          <a:prstGeom prst="rect">
            <a:avLst/>
          </a:prstGeom>
          <a:solidFill>
            <a:srgbClr val="FBE4D4"/>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b="1">
                <a:solidFill>
                  <a:schemeClr val="dk1"/>
                </a:solidFill>
                <a:latin typeface="Calibri"/>
                <a:ea typeface="Calibri"/>
                <a:cs typeface="Calibri"/>
                <a:sym typeface="Calibri"/>
              </a:rPr>
              <a:t>Documento por fuera del curso: https://academic.oup.com/eurheartj/advance-article/doi/10.1093/eurheartj/ehaa575/5898842</a:t>
            </a:r>
            <a:endParaRPr/>
          </a:p>
          <a:p>
            <a:pPr marL="0" marR="0" lvl="0" indent="0" algn="l" rtl="0">
              <a:spcBef>
                <a:spcPts val="0"/>
              </a:spcBef>
              <a:spcAft>
                <a:spcPts val="0"/>
              </a:spcAft>
              <a:buNone/>
            </a:pPr>
            <a:r>
              <a:rPr lang="es-ES" sz="1800">
                <a:solidFill>
                  <a:schemeClr val="dk1"/>
                </a:solidFill>
                <a:latin typeface="Calibri"/>
                <a:ea typeface="Calibri"/>
                <a:cs typeface="Calibri"/>
                <a:sym typeface="Calibri"/>
              </a:rPr>
              <a:t>Guía ESC 2020 sobre el tratamiento de los síndromes coronarios agudos en pacientes sin elevación persistente del segmento ST </a:t>
            </a:r>
            <a:endParaRPr/>
          </a:p>
          <a:p>
            <a:pPr marL="0" marR="0" lvl="0" indent="0" algn="l" rtl="0">
              <a:spcBef>
                <a:spcPts val="0"/>
              </a:spcBef>
              <a:spcAft>
                <a:spcPts val="0"/>
              </a:spcAft>
              <a:buNone/>
            </a:pPr>
            <a:r>
              <a:rPr lang="es-ES" sz="1800">
                <a:solidFill>
                  <a:schemeClr val="dk1"/>
                </a:solidFill>
                <a:latin typeface="Calibri"/>
                <a:ea typeface="Calibri"/>
                <a:cs typeface="Calibri"/>
                <a:sym typeface="Calibri"/>
              </a:rPr>
              <a:t>Mirar apartado 3 y 4: “</a:t>
            </a:r>
            <a:r>
              <a:rPr lang="es-ES" sz="1800" b="1">
                <a:solidFill>
                  <a:schemeClr val="dk1"/>
                </a:solidFill>
                <a:latin typeface="Calibri"/>
                <a:ea typeface="Calibri"/>
                <a:cs typeface="Calibri"/>
                <a:sym typeface="Calibri"/>
              </a:rPr>
              <a:t>3 Diagnosis” y “4 Risk assessment and outcomes”</a:t>
            </a:r>
            <a:endParaRPr sz="18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ES"/>
              <a:t>Escogió la opción 3.2: ¿Cual es entonces su decisión?</a:t>
            </a:r>
            <a:endParaRPr/>
          </a:p>
        </p:txBody>
      </p:sp>
      <p:sp>
        <p:nvSpPr>
          <p:cNvPr id="233" name="Google Shape;233;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s-ES"/>
              <a:t>1.- Lo da de alta , programando una prueba de inducción de isquemia o una TAC de coronarias lo mas pronto posible y lo instruye sobre síntomas de alarma.</a:t>
            </a:r>
            <a:endParaRPr/>
          </a:p>
          <a:p>
            <a:pPr marL="228600" lvl="0" indent="-228600" algn="l" rtl="0">
              <a:lnSpc>
                <a:spcPct val="90000"/>
              </a:lnSpc>
              <a:spcBef>
                <a:spcPts val="1000"/>
              </a:spcBef>
              <a:spcAft>
                <a:spcPts val="0"/>
              </a:spcAft>
              <a:buClr>
                <a:schemeClr val="dk1"/>
              </a:buClr>
              <a:buSzPts val="2800"/>
              <a:buChar char="•"/>
            </a:pPr>
            <a:r>
              <a:rPr lang="es-ES"/>
              <a:t>2.- Lo remite a una institución donde puedan hacer una coronariografía.</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ES"/>
              <a:t>Escogió la opción 3.2.1 </a:t>
            </a:r>
            <a:endParaRPr/>
          </a:p>
        </p:txBody>
      </p:sp>
      <p:sp>
        <p:nvSpPr>
          <p:cNvPr id="239" name="Google Shape;239;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s-ES"/>
              <a:t>Puede ser una opción, pero por  los cambios dinámicos del segmento ST, a ese paciente se le debe hacer una evaluación invasiva de las arterias coronarias. Si se da de alta, puede desarrollar un IAM o tener una muerte súbita que se pudo prevenir.</a:t>
            </a:r>
            <a:endParaRPr/>
          </a:p>
        </p:txBody>
      </p:sp>
      <p:sp>
        <p:nvSpPr>
          <p:cNvPr id="240" name="Google Shape;240;p25"/>
          <p:cNvSpPr txBox="1"/>
          <p:nvPr/>
        </p:nvSpPr>
        <p:spPr>
          <a:xfrm>
            <a:off x="585107" y="5292546"/>
            <a:ext cx="11021786" cy="1200329"/>
          </a:xfrm>
          <a:prstGeom prst="rect">
            <a:avLst/>
          </a:prstGeom>
          <a:solidFill>
            <a:srgbClr val="FBE4D4"/>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b="1">
                <a:solidFill>
                  <a:schemeClr val="dk1"/>
                </a:solidFill>
                <a:latin typeface="Calibri"/>
                <a:ea typeface="Calibri"/>
                <a:cs typeface="Calibri"/>
                <a:sym typeface="Calibri"/>
              </a:rPr>
              <a:t>Documento por fuera del curso: https://academic.oup.com/eurheartj/advance-article/doi/10.1093/eurheartj/ehaa575/5898842</a:t>
            </a:r>
            <a:endParaRPr/>
          </a:p>
          <a:p>
            <a:pPr marL="0" marR="0" lvl="0" indent="0" algn="l" rtl="0">
              <a:spcBef>
                <a:spcPts val="0"/>
              </a:spcBef>
              <a:spcAft>
                <a:spcPts val="0"/>
              </a:spcAft>
              <a:buNone/>
            </a:pPr>
            <a:r>
              <a:rPr lang="es-ES" sz="1800">
                <a:solidFill>
                  <a:schemeClr val="dk1"/>
                </a:solidFill>
                <a:latin typeface="Calibri"/>
                <a:ea typeface="Calibri"/>
                <a:cs typeface="Calibri"/>
                <a:sym typeface="Calibri"/>
              </a:rPr>
              <a:t>Guía ESC 2020 sobre el tratamiento de los síndromes coronarios agudos en pacientes sin elevación persistente del segmento ST </a:t>
            </a:r>
            <a:endParaRPr/>
          </a:p>
          <a:p>
            <a:pPr marL="0" marR="0" lvl="0" indent="0" algn="l" rtl="0">
              <a:spcBef>
                <a:spcPts val="0"/>
              </a:spcBef>
              <a:spcAft>
                <a:spcPts val="0"/>
              </a:spcAft>
              <a:buNone/>
            </a:pPr>
            <a:r>
              <a:rPr lang="es-ES" sz="1800">
                <a:solidFill>
                  <a:schemeClr val="dk1"/>
                </a:solidFill>
                <a:latin typeface="Calibri"/>
                <a:ea typeface="Calibri"/>
                <a:cs typeface="Calibri"/>
                <a:sym typeface="Calibri"/>
              </a:rPr>
              <a:t>Mirar apartado 3 y 4: “</a:t>
            </a:r>
            <a:r>
              <a:rPr lang="es-ES" sz="1800" b="1">
                <a:solidFill>
                  <a:schemeClr val="dk1"/>
                </a:solidFill>
                <a:latin typeface="Calibri"/>
                <a:ea typeface="Calibri"/>
                <a:cs typeface="Calibri"/>
                <a:sym typeface="Calibri"/>
              </a:rPr>
              <a:t>3 Diagnosis” y “4 Risk assessment and outcomes”</a:t>
            </a:r>
            <a:endParaRPr sz="18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ES"/>
              <a:t>Si escogió la opción 3.2.2.</a:t>
            </a:r>
            <a:endParaRPr/>
          </a:p>
        </p:txBody>
      </p:sp>
      <p:sp>
        <p:nvSpPr>
          <p:cNvPr id="246" name="Google Shape;246;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s-ES"/>
              <a:t>Es la opción correcta, pues los cambios dinámicos, están indicando un síndrome coronario agudo que requiere una evaluación prioritaria de la anatomía de las arterias coronarias.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pic>
        <p:nvPicPr>
          <p:cNvPr id="252" name="Google Shape;252;p27"/>
          <p:cNvPicPr preferRelativeResize="0">
            <a:picLocks noGrp="1"/>
          </p:cNvPicPr>
          <p:nvPr>
            <p:ph type="body" idx="1"/>
          </p:nvPr>
        </p:nvPicPr>
        <p:blipFill rotWithShape="1">
          <a:blip r:embed="rId3">
            <a:alphaModFix/>
          </a:blip>
          <a:srcRect l="22166" t="48847" r="23829" b="4110"/>
          <a:stretch/>
        </p:blipFill>
        <p:spPr>
          <a:xfrm>
            <a:off x="729842" y="1027906"/>
            <a:ext cx="10889461" cy="5335397"/>
          </a:xfrm>
          <a:prstGeom prst="rect">
            <a:avLst/>
          </a:prstGeom>
          <a:noFill/>
          <a:ln>
            <a:noFill/>
          </a:ln>
        </p:spPr>
      </p:pic>
      <p:sp>
        <p:nvSpPr>
          <p:cNvPr id="253" name="Google Shape;253;p27"/>
          <p:cNvSpPr/>
          <p:nvPr/>
        </p:nvSpPr>
        <p:spPr>
          <a:xfrm>
            <a:off x="327172" y="109058"/>
            <a:ext cx="11450972" cy="1098958"/>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1800">
                <a:solidFill>
                  <a:schemeClr val="lt1"/>
                </a:solidFill>
                <a:latin typeface="Calibri"/>
                <a:ea typeface="Calibri"/>
                <a:cs typeface="Calibri"/>
                <a:sym typeface="Calibri"/>
              </a:rPr>
              <a:t>Los colegas no apreciaron los cambios sutiles de la repolarización, lo dejaron en observación 6 horas, le tomaron este electrocardiograma a las 6 horas y la troponina fue negativa. Se dio de alta y se programo una prueba de esfuerzo que se hizo a los 3 días, la cual fue positiva para enfermedad coronaria, se remitió para coronariografía, la cual mostro una lesión del 90 en la descendente anterior y se realizo una ACTP mas colocación de stent.</a:t>
            </a:r>
            <a:endParaRPr sz="1800">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ES"/>
              <a:t>		1.-¿Qué conducta toma?</a:t>
            </a:r>
            <a:endParaRPr/>
          </a:p>
        </p:txBody>
      </p:sp>
      <p:sp>
        <p:nvSpPr>
          <p:cNvPr id="99" name="Google Shape;9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s-ES"/>
              <a:t>1.1- Considera que es un dolor de pecho de origen muscular, le formula un antinflamatorio y que consulte ambulatoriamente si tiene síntomas de alarma.</a:t>
            </a:r>
            <a:endParaRPr/>
          </a:p>
          <a:p>
            <a:pPr marL="228600" lvl="0" indent="-228600" algn="l" rtl="0">
              <a:lnSpc>
                <a:spcPct val="90000"/>
              </a:lnSpc>
              <a:spcBef>
                <a:spcPts val="1000"/>
              </a:spcBef>
              <a:spcAft>
                <a:spcPts val="0"/>
              </a:spcAft>
              <a:buClr>
                <a:schemeClr val="dk1"/>
              </a:buClr>
              <a:buSzPts val="2800"/>
              <a:buChar char="•"/>
            </a:pPr>
            <a:r>
              <a:rPr lang="es-ES"/>
              <a:t>1.2.- Le explica al paciente que lo va a estudiar y solicita la toma inmediata de un electrocardiograma.</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4"/>
          <p:cNvSpPr txBox="1">
            <a:spLocks noGrp="1"/>
          </p:cNvSpPr>
          <p:nvPr>
            <p:ph type="body" idx="1"/>
          </p:nvPr>
        </p:nvSpPr>
        <p:spPr>
          <a:xfrm>
            <a:off x="838200" y="236310"/>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s-ES"/>
              <a:t>1.1- A pesar de ser un hombre joven, sin factores de riesgo cardiovascular con excepción del antecedente familiar (se debe preguntar a que edad tuvo el padre el IAM), tiene un dolor anginoso característico sugestivo de un síndrome coronario agudo y debe descartarse ese diagnostico, iniciando con la toma de un electrocardiograma lo mas pronto posible (antes de 10 minutos de haber llegado al servicio de urgencias). Si esta es la causa de dolor de pecho y no se hace el manejo adecuado del paciente y se da de alta sin estudiarlo, tiene un riesgo muy alto de regresar con un infarto agudo de miocardio en evolución o sufrir una muerte súbita.</a:t>
            </a:r>
            <a:endParaRPr/>
          </a:p>
        </p:txBody>
      </p:sp>
      <p:sp>
        <p:nvSpPr>
          <p:cNvPr id="105" name="Google Shape;105;p4"/>
          <p:cNvSpPr txBox="1"/>
          <p:nvPr/>
        </p:nvSpPr>
        <p:spPr>
          <a:xfrm>
            <a:off x="838200" y="5127177"/>
            <a:ext cx="10602600" cy="1102800"/>
          </a:xfrm>
          <a:prstGeom prst="rect">
            <a:avLst/>
          </a:prstGeom>
          <a:solidFill>
            <a:srgbClr val="FBE4D4"/>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b="1" i="0" u="none" strike="noStrike" cap="none">
                <a:solidFill>
                  <a:schemeClr val="dk1"/>
                </a:solidFill>
                <a:latin typeface="Calibri"/>
                <a:ea typeface="Calibri"/>
                <a:cs typeface="Calibri"/>
                <a:sym typeface="Calibri"/>
              </a:rPr>
              <a:t>Documento </a:t>
            </a:r>
            <a:r>
              <a:rPr lang="es-ES" sz="1800" b="1">
                <a:solidFill>
                  <a:schemeClr val="dk1"/>
                </a:solidFill>
                <a:latin typeface="Calibri"/>
                <a:ea typeface="Calibri"/>
                <a:cs typeface="Calibri"/>
                <a:sym typeface="Calibri"/>
              </a:rPr>
              <a:t>1</a:t>
            </a:r>
            <a:r>
              <a:rPr lang="es-ES" sz="1800" b="1" i="0" u="none" strike="noStrike" cap="none">
                <a:solidFill>
                  <a:schemeClr val="dk1"/>
                </a:solidFill>
                <a:latin typeface="Calibri"/>
                <a:ea typeface="Calibri"/>
                <a:cs typeface="Calibri"/>
                <a:sym typeface="Calibri"/>
              </a:rPr>
              <a:t>: </a:t>
            </a:r>
            <a:r>
              <a:rPr lang="es-ES" sz="1800" b="0" i="0" u="none" strike="noStrike" cap="none">
                <a:solidFill>
                  <a:schemeClr val="dk1"/>
                </a:solidFill>
                <a:latin typeface="Calibri"/>
                <a:ea typeface="Calibri"/>
                <a:cs typeface="Calibri"/>
                <a:sym typeface="Calibri"/>
              </a:rPr>
              <a:t>“Consenso ESC 2018 sobre la cuarta definición universal del infarto de miocardio.”, </a:t>
            </a:r>
            <a:r>
              <a:rPr lang="es-ES" sz="1800" b="1" i="0" u="none" strike="noStrike" cap="none">
                <a:solidFill>
                  <a:schemeClr val="dk1"/>
                </a:solidFill>
                <a:latin typeface="Calibri"/>
                <a:ea typeface="Calibri"/>
                <a:cs typeface="Calibri"/>
                <a:sym typeface="Calibri"/>
              </a:rPr>
              <a:t>el apartado 6 que es “6. PRESENTACIONES CLÍNICAS DEL INFARTO DE MIOCARDIO”  </a:t>
            </a:r>
            <a:r>
              <a:rPr lang="es-ES" sz="1800" b="0" i="0" u="sng" strike="noStrike" cap="none">
                <a:solidFill>
                  <a:schemeClr val="hlink"/>
                </a:solidFill>
                <a:latin typeface="Calibri"/>
                <a:ea typeface="Calibri"/>
                <a:cs typeface="Calibri"/>
                <a:sym typeface="Calibri"/>
                <a:hlinkClick r:id="rId3"/>
              </a:rPr>
              <a:t>https://www.revespcardiol.org/es-pdf-S0300893218306365</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5"/>
          <p:cNvSpPr txBox="1"/>
          <p:nvPr/>
        </p:nvSpPr>
        <p:spPr>
          <a:xfrm>
            <a:off x="794657" y="283710"/>
            <a:ext cx="10602686" cy="6463308"/>
          </a:xfrm>
          <a:prstGeom prst="rect">
            <a:avLst/>
          </a:prstGeom>
          <a:solidFill>
            <a:srgbClr val="FBE4D4"/>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b="1">
                <a:solidFill>
                  <a:schemeClr val="dk1"/>
                </a:solidFill>
                <a:latin typeface="Calibri"/>
                <a:ea typeface="Calibri"/>
                <a:cs typeface="Calibri"/>
                <a:sym typeface="Calibri"/>
              </a:rPr>
              <a:t>Documento 2: </a:t>
            </a:r>
            <a:r>
              <a:rPr lang="es-ES" sz="1800" b="1" u="sng">
                <a:solidFill>
                  <a:schemeClr val="hlink"/>
                </a:solidFill>
                <a:latin typeface="Calibri"/>
                <a:ea typeface="Calibri"/>
                <a:cs typeface="Calibri"/>
                <a:sym typeface="Calibri"/>
                <a:hlinkClick r:id="rId3"/>
              </a:rPr>
              <a:t>https://www.revespcardiol.org/es-pdf-S0300893217306693</a:t>
            </a:r>
            <a:endParaRPr/>
          </a:p>
          <a:p>
            <a:pPr marL="0" marR="0" lvl="0" indent="0" algn="l" rtl="0">
              <a:spcBef>
                <a:spcPts val="0"/>
              </a:spcBef>
              <a:spcAft>
                <a:spcPts val="0"/>
              </a:spcAft>
              <a:buNone/>
            </a:pPr>
            <a:r>
              <a:rPr lang="es-ES" sz="1800">
                <a:solidFill>
                  <a:schemeClr val="dk1"/>
                </a:solidFill>
                <a:latin typeface="Calibri"/>
                <a:ea typeface="Calibri"/>
                <a:cs typeface="Calibri"/>
                <a:sym typeface="Calibri"/>
              </a:rPr>
              <a:t>Guía ESC 2017 sobre el tratamiento del infarto agudo de miocardio en pacientes con elevación del segmento ST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a:solidFill>
                  <a:schemeClr val="dk1"/>
                </a:solidFill>
                <a:latin typeface="Calibri"/>
                <a:ea typeface="Calibri"/>
                <a:cs typeface="Calibri"/>
                <a:sym typeface="Calibri"/>
              </a:rPr>
              <a:t>Mirar algoritmo (página 9):</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a:solidFill>
                  <a:schemeClr val="dk1"/>
                </a:solidFill>
                <a:latin typeface="Calibri"/>
                <a:ea typeface="Calibri"/>
                <a:cs typeface="Calibri"/>
                <a:sym typeface="Calibri"/>
              </a:rPr>
              <a:t>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a:solidFill>
                  <a:schemeClr val="dk1"/>
                </a:solidFill>
                <a:latin typeface="Calibri"/>
                <a:ea typeface="Calibri"/>
                <a:cs typeface="Calibri"/>
                <a:sym typeface="Calibri"/>
              </a:rPr>
              <a:t> </a:t>
            </a:r>
            <a:endParaRPr/>
          </a:p>
        </p:txBody>
      </p:sp>
      <p:pic>
        <p:nvPicPr>
          <p:cNvPr id="111" name="Google Shape;111;p5"/>
          <p:cNvPicPr preferRelativeResize="0"/>
          <p:nvPr/>
        </p:nvPicPr>
        <p:blipFill rotWithShape="1">
          <a:blip r:embed="rId4">
            <a:alphaModFix/>
          </a:blip>
          <a:srcRect/>
          <a:stretch/>
        </p:blipFill>
        <p:spPr>
          <a:xfrm>
            <a:off x="3514725" y="1356004"/>
            <a:ext cx="6015038" cy="521828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pic>
        <p:nvPicPr>
          <p:cNvPr id="117" name="Google Shape;117;p6"/>
          <p:cNvPicPr preferRelativeResize="0">
            <a:picLocks noGrp="1"/>
          </p:cNvPicPr>
          <p:nvPr>
            <p:ph type="body" idx="1"/>
          </p:nvPr>
        </p:nvPicPr>
        <p:blipFill rotWithShape="1">
          <a:blip r:embed="rId3">
            <a:alphaModFix/>
          </a:blip>
          <a:srcRect l="21514" t="49234" r="23395" b="3917"/>
          <a:stretch/>
        </p:blipFill>
        <p:spPr>
          <a:xfrm>
            <a:off x="285226" y="1124124"/>
            <a:ext cx="11451977" cy="5478011"/>
          </a:xfrm>
          <a:prstGeom prst="rect">
            <a:avLst/>
          </a:prstGeom>
          <a:noFill/>
          <a:ln>
            <a:noFill/>
          </a:ln>
        </p:spPr>
      </p:pic>
      <p:sp>
        <p:nvSpPr>
          <p:cNvPr id="118" name="Google Shape;118;p6"/>
          <p:cNvSpPr/>
          <p:nvPr/>
        </p:nvSpPr>
        <p:spPr>
          <a:xfrm>
            <a:off x="335560" y="167780"/>
            <a:ext cx="11417416" cy="855677"/>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1800">
                <a:solidFill>
                  <a:schemeClr val="lt1"/>
                </a:solidFill>
                <a:latin typeface="Calibri"/>
                <a:ea typeface="Calibri"/>
                <a:cs typeface="Calibri"/>
                <a:sym typeface="Calibri"/>
              </a:rPr>
              <a:t>1.2.- Es la conducta correcta, mientras se toma el electrocardiograma, ampliar la historia, indagar sobre la edad a la cual sufrió el IAM el padre y por otros factores de riesgo cardiovascular (sedentarismo, dislipidemia, aspectos emocionales). Este es el electrocardiograma que se tomo a los 7 minutos de ingresar a urgencias: </a:t>
            </a:r>
            <a:endParaRPr sz="1800">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pic>
        <p:nvPicPr>
          <p:cNvPr id="124" name="Google Shape;124;p7"/>
          <p:cNvPicPr preferRelativeResize="0">
            <a:picLocks noGrp="1"/>
          </p:cNvPicPr>
          <p:nvPr>
            <p:ph type="body" idx="1"/>
          </p:nvPr>
        </p:nvPicPr>
        <p:blipFill rotWithShape="1">
          <a:blip r:embed="rId3">
            <a:alphaModFix/>
          </a:blip>
          <a:srcRect l="21719" t="52773" r="50326" b="20203"/>
          <a:stretch/>
        </p:blipFill>
        <p:spPr>
          <a:xfrm>
            <a:off x="318567" y="343744"/>
            <a:ext cx="11308492" cy="614913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pic>
        <p:nvPicPr>
          <p:cNvPr id="130" name="Google Shape;130;p8"/>
          <p:cNvPicPr preferRelativeResize="0">
            <a:picLocks noGrp="1"/>
          </p:cNvPicPr>
          <p:nvPr>
            <p:ph type="body" idx="1"/>
          </p:nvPr>
        </p:nvPicPr>
        <p:blipFill rotWithShape="1">
          <a:blip r:embed="rId3">
            <a:alphaModFix/>
          </a:blip>
          <a:srcRect l="49518" t="53036" r="25948" b="19745"/>
          <a:stretch/>
        </p:blipFill>
        <p:spPr>
          <a:xfrm>
            <a:off x="998290" y="115216"/>
            <a:ext cx="10620463" cy="662756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ES"/>
              <a:t>2.-¿Cómo interpreta este electrocardiograma?</a:t>
            </a:r>
            <a:endParaRPr/>
          </a:p>
        </p:txBody>
      </p:sp>
      <p:sp>
        <p:nvSpPr>
          <p:cNvPr id="136" name="Google Shape;136;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s-ES"/>
              <a:t>2.-1.- Esta en limites normales</a:t>
            </a:r>
            <a:endParaRPr/>
          </a:p>
          <a:p>
            <a:pPr marL="228600" lvl="0" indent="-228600" algn="l" rtl="0">
              <a:lnSpc>
                <a:spcPct val="90000"/>
              </a:lnSpc>
              <a:spcBef>
                <a:spcPts val="1000"/>
              </a:spcBef>
              <a:spcAft>
                <a:spcPts val="0"/>
              </a:spcAft>
              <a:buClr>
                <a:schemeClr val="dk1"/>
              </a:buClr>
              <a:buSzPts val="2800"/>
              <a:buChar char="•"/>
            </a:pPr>
            <a:r>
              <a:rPr lang="es-ES"/>
              <a:t>2.-2.-Tiene una taquicardia sinusal y cambios inespecíficos de la repolarización.</a:t>
            </a:r>
            <a:endParaRPr/>
          </a:p>
          <a:p>
            <a:pPr marL="228600" lvl="0" indent="-228600" algn="l" rtl="0">
              <a:lnSpc>
                <a:spcPct val="90000"/>
              </a:lnSpc>
              <a:spcBef>
                <a:spcPts val="1000"/>
              </a:spcBef>
              <a:spcAft>
                <a:spcPts val="0"/>
              </a:spcAft>
              <a:buClr>
                <a:schemeClr val="dk1"/>
              </a:buClr>
              <a:buSzPts val="2800"/>
              <a:buChar char="•"/>
            </a:pPr>
            <a:r>
              <a:rPr lang="es-ES"/>
              <a:t>2.3.- Presenta cambios definidos para concluir que tiene un IAM</a:t>
            </a:r>
            <a:endParaRPr/>
          </a:p>
        </p:txBody>
      </p:sp>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Panorámica</PresentationFormat>
  <Slides>27</Slides>
  <Notes>27</Notes>
  <HiddenSlides>0</HiddenSlides>
  <ScaleCrop>false</ScaleCrop>
  <HeadingPairs>
    <vt:vector size="4" baseType="variant">
      <vt:variant>
        <vt:lpstr>Tema</vt:lpstr>
      </vt:variant>
      <vt:variant>
        <vt:i4>1</vt:i4>
      </vt:variant>
      <vt:variant>
        <vt:lpstr>Títulos de diapositiva</vt:lpstr>
      </vt:variant>
      <vt:variant>
        <vt:i4>27</vt:i4>
      </vt:variant>
    </vt:vector>
  </HeadingPairs>
  <TitlesOfParts>
    <vt:vector size="28" baseType="lpstr">
      <vt:lpstr>Tema de Office</vt:lpstr>
      <vt:lpstr>Caso clínico para el curso de preinternado</vt:lpstr>
      <vt:lpstr>Presentación de PowerPoint</vt:lpstr>
      <vt:lpstr>  1.-¿Qué conducta toma?</vt:lpstr>
      <vt:lpstr>Presentación de PowerPoint</vt:lpstr>
      <vt:lpstr>Presentación de PowerPoint</vt:lpstr>
      <vt:lpstr>Presentación de PowerPoint</vt:lpstr>
      <vt:lpstr>Presentación de PowerPoint</vt:lpstr>
      <vt:lpstr>Presentación de PowerPoint</vt:lpstr>
      <vt:lpstr>2.-¿Cómo interpreta este electrocardiograma?</vt:lpstr>
      <vt:lpstr>Escogió la opción 2.1- ¿Que decisión toma?</vt:lpstr>
      <vt:lpstr>Escogió la opción 2.1.1</vt:lpstr>
      <vt:lpstr>Escogió la opción 2.1.2</vt:lpstr>
      <vt:lpstr>Tomo la opción 2.2 ¿Qué decisión toma?</vt:lpstr>
      <vt:lpstr>Tomo la opción 2.2.1.- </vt:lpstr>
      <vt:lpstr>Tomo la opción 2.2.2</vt:lpstr>
      <vt:lpstr>Concluyo la opción: 2.3.</vt:lpstr>
      <vt:lpstr>Presentación de PowerPoint</vt:lpstr>
      <vt:lpstr>Presentación de PowerPoint</vt:lpstr>
      <vt:lpstr>Presentación de PowerPoint</vt:lpstr>
      <vt:lpstr>3.- Como interpreta este electrocardiograma</vt:lpstr>
      <vt:lpstr>Escogió la opción 3.1. ¿Qué decisión toma?</vt:lpstr>
      <vt:lpstr>Escogió la opción 3.1.1.-</vt:lpstr>
      <vt:lpstr>Escogio la opción 3.1.2</vt:lpstr>
      <vt:lpstr>Escogió la opción 3.2: ¿Cual es entonces su decisión?</vt:lpstr>
      <vt:lpstr>Escogió la opción 3.2.1 </vt:lpstr>
      <vt:lpstr>Si escogió la opción 3.2.2.</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Caso clínico para el curso de preinternado</dc:title>
  <dc:creator>Carlos José Jaramillo</dc:creator>
  <cp:lastModifiedBy>Usuario desconocido</cp:lastModifiedBy>
  <cp:revision>1</cp:revision>
  <dcterms:created xsi:type="dcterms:W3CDTF">2020-09-17T13:42:49Z</dcterms:created>
  <dcterms:modified xsi:type="dcterms:W3CDTF">2020-11-30T19:36:03Z</dcterms:modified>
</cp:coreProperties>
</file>