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8" r:id="rId4"/>
    <p:sldId id="282" r:id="rId5"/>
    <p:sldId id="283" r:id="rId6"/>
    <p:sldId id="279" r:id="rId7"/>
    <p:sldId id="281" r:id="rId8"/>
    <p:sldId id="284" r:id="rId9"/>
    <p:sldId id="280" r:id="rId10"/>
    <p:sldId id="285" r:id="rId11"/>
    <p:sldId id="28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C3A-0FB6-47D7-A68C-64AC7870B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CF6E9F2-DAC4-4217-BD20-458B7057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6DD0EE-F518-4FCE-854B-5CB72033B395}"/>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5" name="Footer Placeholder 4">
            <a:extLst>
              <a:ext uri="{FF2B5EF4-FFF2-40B4-BE49-F238E27FC236}">
                <a16:creationId xmlns:a16="http://schemas.microsoft.com/office/drawing/2014/main" id="{9C10A7C1-19BC-4F5D-9605-717D9FD2A3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0A3075-61C1-4C9F-ACF0-0D27DB3DE1CF}"/>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57585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B6C8-79E2-4757-A93B-218F494204A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DF64FB-A288-4D5F-AE2D-360FF3CF0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0E6CD8-51AE-4A74-BE7B-F9B70850DB55}"/>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5" name="Footer Placeholder 4">
            <a:extLst>
              <a:ext uri="{FF2B5EF4-FFF2-40B4-BE49-F238E27FC236}">
                <a16:creationId xmlns:a16="http://schemas.microsoft.com/office/drawing/2014/main" id="{8C244F51-8CA5-4D67-823C-5F999EC66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F10FCC-D1F0-4006-B0E5-1118ED0AAD67}"/>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39971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3697A-6827-4882-810E-5BA5796C6F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57D3A6E-D93B-4DB2-AD6D-605EC9D5D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1CDFDA-A244-4DD2-BD53-48E2C88A4EDB}"/>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5" name="Footer Placeholder 4">
            <a:extLst>
              <a:ext uri="{FF2B5EF4-FFF2-40B4-BE49-F238E27FC236}">
                <a16:creationId xmlns:a16="http://schemas.microsoft.com/office/drawing/2014/main" id="{0B8CF745-B3FC-478E-AC63-3164A1AF34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52B489-3AFB-41A0-8B82-6EA24B6602F7}"/>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21626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390-F510-448B-8270-CB4083C12B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6CBDE2-926A-4713-8391-13071FD98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FE275B-B2CE-48FF-A303-1C41ACEBB64C}"/>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5" name="Footer Placeholder 4">
            <a:extLst>
              <a:ext uri="{FF2B5EF4-FFF2-40B4-BE49-F238E27FC236}">
                <a16:creationId xmlns:a16="http://schemas.microsoft.com/office/drawing/2014/main" id="{7449CA6D-3323-41FC-B4DA-3068B87234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6E4B0F-F9CC-4852-8E11-FB8C11E5678D}"/>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182810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F86E-7B86-4DBF-8156-1DA3D29D5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231D78-6C13-4F28-BAA7-A4893EFE7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EB18F-8254-4F93-A100-0A0C2D4E7B53}"/>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5" name="Footer Placeholder 4">
            <a:extLst>
              <a:ext uri="{FF2B5EF4-FFF2-40B4-BE49-F238E27FC236}">
                <a16:creationId xmlns:a16="http://schemas.microsoft.com/office/drawing/2014/main" id="{123BDA3D-6DEA-44BD-8820-AA6EAD2F83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DEDF2A-EAE2-4B58-B1AD-BFB5473F7970}"/>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103107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4B97-7612-426A-A7C5-4859F34528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69EBA4-AE0D-4A31-AAC5-C1936FE9A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E012AF-E2A7-4411-B769-B02FF28FC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8A2A84-7173-4394-9526-1E3D3DC71225}"/>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6" name="Footer Placeholder 5">
            <a:extLst>
              <a:ext uri="{FF2B5EF4-FFF2-40B4-BE49-F238E27FC236}">
                <a16:creationId xmlns:a16="http://schemas.microsoft.com/office/drawing/2014/main" id="{D4E4C75E-B0E8-4C56-AFB3-6D329C71F8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44C4A-B315-4112-A6E6-29F1D64DC315}"/>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357094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4AD0-5684-45FD-A782-9FFF643A76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A4B6AF-0E6B-47DB-8B81-1133EB49B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0F5F-AC47-4986-817B-C075023ED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950F6C4-93E6-4831-A4AA-21F7793E1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D56AD6-18A1-4787-BBD0-B3D9D7D9C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452DFF-BAE5-4D3B-ABE3-CC839174A3FC}"/>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8" name="Footer Placeholder 7">
            <a:extLst>
              <a:ext uri="{FF2B5EF4-FFF2-40B4-BE49-F238E27FC236}">
                <a16:creationId xmlns:a16="http://schemas.microsoft.com/office/drawing/2014/main" id="{A43414CE-FEC0-444A-8B02-E14FD882F8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3F9A26F-DBDB-41A7-ACD4-CBD82B301602}"/>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33937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0A55-D41E-4AC9-9D23-0DE2A890AD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17A1D5-FA88-4D99-96E7-30C2CE5F6D62}"/>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4" name="Footer Placeholder 3">
            <a:extLst>
              <a:ext uri="{FF2B5EF4-FFF2-40B4-BE49-F238E27FC236}">
                <a16:creationId xmlns:a16="http://schemas.microsoft.com/office/drawing/2014/main" id="{3A90AE63-8B8D-4673-9EA0-D783AA4343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74EA1C-712E-49AA-B3D5-3221A4F8E3C4}"/>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425808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0C619-ECDE-4064-B70E-AFBC658EBFA7}"/>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3" name="Footer Placeholder 2">
            <a:extLst>
              <a:ext uri="{FF2B5EF4-FFF2-40B4-BE49-F238E27FC236}">
                <a16:creationId xmlns:a16="http://schemas.microsoft.com/office/drawing/2014/main" id="{8823B861-1AB1-4DA4-B8EB-6543E26502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16CB7E-5D53-4CCD-806D-9FAE2DD3865B}"/>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178360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3BF7-42CC-4389-9E41-9BAD6798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DD8D0B-E398-4841-89B0-95C471097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E7E27D-928C-42CC-818C-A9C032134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2576A-5978-4936-B4CE-3027F96F35CC}"/>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6" name="Footer Placeholder 5">
            <a:extLst>
              <a:ext uri="{FF2B5EF4-FFF2-40B4-BE49-F238E27FC236}">
                <a16:creationId xmlns:a16="http://schemas.microsoft.com/office/drawing/2014/main" id="{F333FDE3-4991-46DB-95C9-F3962AD752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A4AAB4-80CD-4AA2-B66F-0D7BDAC15B70}"/>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53130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B9AD-F81F-49E8-ABDB-A864EAA25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473F2DF-207A-482C-9E28-D6D57682C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AFC66B-E3BB-440A-A709-7C60D39BA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51DA5-5F70-406F-B9B0-F29AEB6DDD5F}"/>
              </a:ext>
            </a:extLst>
          </p:cNvPr>
          <p:cNvSpPr>
            <a:spLocks noGrp="1"/>
          </p:cNvSpPr>
          <p:nvPr>
            <p:ph type="dt" sz="half" idx="10"/>
          </p:nvPr>
        </p:nvSpPr>
        <p:spPr/>
        <p:txBody>
          <a:bodyPr/>
          <a:lstStyle/>
          <a:p>
            <a:fld id="{565CCF40-6634-4029-A0CA-4F922C3686E7}" type="datetimeFigureOut">
              <a:rPr lang="en-GB" smtClean="0"/>
              <a:t>22/02/2021</a:t>
            </a:fld>
            <a:endParaRPr lang="en-GB"/>
          </a:p>
        </p:txBody>
      </p:sp>
      <p:sp>
        <p:nvSpPr>
          <p:cNvPr id="6" name="Footer Placeholder 5">
            <a:extLst>
              <a:ext uri="{FF2B5EF4-FFF2-40B4-BE49-F238E27FC236}">
                <a16:creationId xmlns:a16="http://schemas.microsoft.com/office/drawing/2014/main" id="{2CE9E431-1F0B-4E4D-AAF6-2BFAD28C8B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DC6FA4-3E02-4048-B70A-F71FF48D956D}"/>
              </a:ext>
            </a:extLst>
          </p:cNvPr>
          <p:cNvSpPr>
            <a:spLocks noGrp="1"/>
          </p:cNvSpPr>
          <p:nvPr>
            <p:ph type="sldNum" sz="quarter" idx="12"/>
          </p:nvPr>
        </p:nvSpPr>
        <p:spPr/>
        <p:txBody>
          <a:bodyPr/>
          <a:lstStyle/>
          <a:p>
            <a:fld id="{12B12D42-7856-4013-9D3C-CD6A8072DE95}" type="slidenum">
              <a:rPr lang="en-GB" smtClean="0"/>
              <a:t>‹#›</a:t>
            </a:fld>
            <a:endParaRPr lang="en-GB"/>
          </a:p>
        </p:txBody>
      </p:sp>
    </p:spTree>
    <p:extLst>
      <p:ext uri="{BB962C8B-B14F-4D97-AF65-F5344CB8AC3E}">
        <p14:creationId xmlns:p14="http://schemas.microsoft.com/office/powerpoint/2010/main" val="78111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09235-0482-4AB2-90B7-EDBF52F72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340080-FB8A-400A-94D0-3F62B0548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C126DF-02C7-4BDA-A95B-B259324CA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CCF40-6634-4029-A0CA-4F922C3686E7}" type="datetimeFigureOut">
              <a:rPr lang="en-GB" smtClean="0"/>
              <a:t>22/02/2021</a:t>
            </a:fld>
            <a:endParaRPr lang="en-GB"/>
          </a:p>
        </p:txBody>
      </p:sp>
      <p:sp>
        <p:nvSpPr>
          <p:cNvPr id="5" name="Footer Placeholder 4">
            <a:extLst>
              <a:ext uri="{FF2B5EF4-FFF2-40B4-BE49-F238E27FC236}">
                <a16:creationId xmlns:a16="http://schemas.microsoft.com/office/drawing/2014/main" id="{BF68F4DA-3B2C-4BD0-AD98-DA07F78BE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F26020-74C8-46A7-9D9D-6AD6E7371B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12D42-7856-4013-9D3C-CD6A8072DE95}" type="slidenum">
              <a:rPr lang="en-GB" smtClean="0"/>
              <a:t>‹#›</a:t>
            </a:fld>
            <a:endParaRPr lang="en-GB"/>
          </a:p>
        </p:txBody>
      </p:sp>
    </p:spTree>
    <p:extLst>
      <p:ext uri="{BB962C8B-B14F-4D97-AF65-F5344CB8AC3E}">
        <p14:creationId xmlns:p14="http://schemas.microsoft.com/office/powerpoint/2010/main" val="2553039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yberseek.org/pathway.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it-certification-roadmap"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1728460" y="2440142"/>
            <a:ext cx="3186418" cy="2432809"/>
          </a:xfrm>
        </p:spPr>
        <p:txBody>
          <a:bodyPr anchor="ctr">
            <a:normAutofit/>
          </a:bodyPr>
          <a:lstStyle/>
          <a:p>
            <a:r>
              <a:rPr lang="en-GB" sz="9600" b="1" dirty="0">
                <a:solidFill>
                  <a:schemeClr val="bg1"/>
                </a:solidFill>
                <a:latin typeface="Trebuchet MS" panose="020B0603020202020204" pitchFamily="34" charset="0"/>
              </a:rPr>
              <a:t>10</a:t>
            </a:r>
            <a:endParaRPr lang="en-GB" sz="9600" b="1" dirty="0">
              <a:solidFill>
                <a:srgbClr val="00B0F0"/>
              </a:solidFill>
              <a:latin typeface="Trebuchet MS" panose="020B0603020202020204" pitchFamily="34" charset="0"/>
            </a:endParaRP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82215950-02CF-4946-84E9-5A95F38832ED}"/>
              </a:ext>
            </a:extLst>
          </p:cNvPr>
          <p:cNvSpPr txBox="1">
            <a:spLocks/>
          </p:cNvSpPr>
          <p:nvPr/>
        </p:nvSpPr>
        <p:spPr>
          <a:xfrm>
            <a:off x="4306021" y="2440143"/>
            <a:ext cx="6157519" cy="24328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5400" b="1" dirty="0">
                <a:solidFill>
                  <a:srgbClr val="00B0F0"/>
                </a:solidFill>
                <a:latin typeface="Trebuchet MS" panose="020B0603020202020204" pitchFamily="34" charset="0"/>
              </a:rPr>
              <a:t>TIPS TO START</a:t>
            </a:r>
          </a:p>
          <a:p>
            <a:r>
              <a:rPr lang="en-GB" sz="5400" b="1" dirty="0">
                <a:solidFill>
                  <a:schemeClr val="bg1"/>
                </a:solidFill>
                <a:latin typeface="Trebuchet MS" panose="020B0603020202020204" pitchFamily="34" charset="0"/>
              </a:rPr>
              <a:t>A SUCCESSFUL CYBER CAREER</a:t>
            </a:r>
          </a:p>
          <a:p>
            <a:endParaRPr lang="en-GB" sz="5400" b="1" dirty="0">
              <a:solidFill>
                <a:srgbClr val="00B0F0"/>
              </a:solidFill>
              <a:latin typeface="Trebuchet MS" panose="020B0603020202020204" pitchFamily="34" charset="0"/>
            </a:endParaRPr>
          </a:p>
        </p:txBody>
      </p:sp>
    </p:spTree>
    <p:extLst>
      <p:ext uri="{BB962C8B-B14F-4D97-AF65-F5344CB8AC3E}">
        <p14:creationId xmlns:p14="http://schemas.microsoft.com/office/powerpoint/2010/main" val="33811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Always seize the opportunity to help someone!</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Not only will it feel good, but it will help you learn things even better whilst showing people that you are a team-player and have the skills to lead.</a:t>
            </a:r>
          </a:p>
          <a:p>
            <a:endParaRPr lang="en-GB" b="1" dirty="0">
              <a:solidFill>
                <a:srgbClr val="00B0F0"/>
              </a:solidFill>
              <a:latin typeface="Trebuchet MS" panose="020B0603020202020204" pitchFamily="34" charset="0"/>
            </a:endParaRPr>
          </a:p>
          <a:p>
            <a:r>
              <a:rPr lang="en-GB" b="1" dirty="0">
                <a:solidFill>
                  <a:schemeClr val="bg1"/>
                </a:solidFill>
                <a:latin typeface="Trebuchet MS" panose="020B0603020202020204" pitchFamily="34" charset="0"/>
              </a:rPr>
              <a:t>That`s right! Helping others is a very crucial part, and in my opinion the sole purpose of being a leader.</a:t>
            </a:r>
          </a:p>
          <a:p>
            <a:endParaRPr lang="en-GB" b="1" dirty="0">
              <a:solidFill>
                <a:schemeClr val="bg1"/>
              </a:solidFill>
              <a:latin typeface="Trebuchet MS" panose="020B0603020202020204" pitchFamily="34" charset="0"/>
            </a:endParaRPr>
          </a:p>
          <a:p>
            <a:r>
              <a:rPr lang="en-GB" b="1" dirty="0">
                <a:solidFill>
                  <a:srgbClr val="00B0F0"/>
                </a:solidFill>
                <a:latin typeface="Trebuchet MS" panose="020B0603020202020204" pitchFamily="34" charset="0"/>
              </a:rPr>
              <a:t>It is not about feeling superior, but the ability to make someone`s life better, impact their every day, enable them to work as a team and help the business grow and achieve its desired outcomes.</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#9 HELP OTHERS</a:t>
            </a:r>
          </a:p>
        </p:txBody>
      </p:sp>
    </p:spTree>
    <p:extLst>
      <p:ext uri="{BB962C8B-B14F-4D97-AF65-F5344CB8AC3E}">
        <p14:creationId xmlns:p14="http://schemas.microsoft.com/office/powerpoint/2010/main" val="427945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Don`t expect miracles, overnight successes and a huge bag of money on day 2!</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It takes time to gain experience, become skilled, build true expertise and make it all the way to the top.</a:t>
            </a:r>
          </a:p>
          <a:p>
            <a:r>
              <a:rPr lang="en-GB" b="1" dirty="0">
                <a:solidFill>
                  <a:srgbClr val="00B0F0"/>
                </a:solidFill>
                <a:latin typeface="Trebuchet MS" panose="020B0603020202020204" pitchFamily="34" charset="0"/>
              </a:rPr>
              <a:t>If you do it right, trust me, the success will come, and a lot sooner than what others might tell you, but you cannot rush all this.</a:t>
            </a:r>
          </a:p>
          <a:p>
            <a:endParaRPr lang="en-GB" b="1" dirty="0">
              <a:solidFill>
                <a:srgbClr val="00B0F0"/>
              </a:solidFill>
              <a:latin typeface="Trebuchet MS" panose="020B0603020202020204" pitchFamily="34" charset="0"/>
            </a:endParaRPr>
          </a:p>
          <a:p>
            <a:r>
              <a:rPr lang="en-GB" b="1" dirty="0">
                <a:solidFill>
                  <a:schemeClr val="bg1"/>
                </a:solidFill>
                <a:latin typeface="Trebuchet MS" panose="020B0603020202020204" pitchFamily="34" charset="0"/>
              </a:rPr>
              <a:t>Just keep your eyes on the prize, work hard </a:t>
            </a:r>
            <a:r>
              <a:rPr lang="en-GB" b="1" u="sng" dirty="0">
                <a:solidFill>
                  <a:schemeClr val="bg1"/>
                </a:solidFill>
                <a:latin typeface="Trebuchet MS" panose="020B0603020202020204" pitchFamily="34" charset="0"/>
              </a:rPr>
              <a:t>and smart</a:t>
            </a:r>
            <a:r>
              <a:rPr lang="en-GB" b="1" dirty="0">
                <a:solidFill>
                  <a:schemeClr val="bg1"/>
                </a:solidFill>
                <a:latin typeface="Trebuchet MS" panose="020B0603020202020204" pitchFamily="34" charset="0"/>
              </a:rPr>
              <a:t>, ignore those who tell you “You can`t do it!” and avoid taking shortcuts.</a:t>
            </a:r>
          </a:p>
          <a:p>
            <a:r>
              <a:rPr lang="en-GB" b="1" dirty="0">
                <a:solidFill>
                  <a:srgbClr val="00B0F0"/>
                </a:solidFill>
                <a:latin typeface="Trebuchet MS" panose="020B0603020202020204" pitchFamily="34" charset="0"/>
              </a:rPr>
              <a:t>You do this, and the reward will be so much bigger than you can imagine!</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#10 HAVE PATIENCE AND TRUST THE PROCESS</a:t>
            </a:r>
          </a:p>
        </p:txBody>
      </p:sp>
    </p:spTree>
    <p:extLst>
      <p:ext uri="{BB962C8B-B14F-4D97-AF65-F5344CB8AC3E}">
        <p14:creationId xmlns:p14="http://schemas.microsoft.com/office/powerpoint/2010/main" val="179074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1524000" y="2539767"/>
            <a:ext cx="9144000" cy="1176556"/>
          </a:xfrm>
        </p:spPr>
        <p:txBody>
          <a:bodyPr>
            <a:normAutofit/>
          </a:bodyPr>
          <a:lstStyle/>
          <a:p>
            <a:r>
              <a:rPr lang="en-GB" sz="4000" b="1" dirty="0">
                <a:solidFill>
                  <a:schemeClr val="bg1"/>
                </a:solidFill>
                <a:latin typeface="Trebuchet MS" panose="020B0603020202020204" pitchFamily="34" charset="0"/>
              </a:rPr>
              <a:t>Thank You</a:t>
            </a:r>
          </a:p>
          <a:p>
            <a:r>
              <a:rPr lang="en-GB" b="1" dirty="0">
                <a:solidFill>
                  <a:srgbClr val="00B0F0"/>
                </a:solidFill>
                <a:latin typeface="Trebuchet MS" panose="020B0603020202020204" pitchFamily="34" charset="0"/>
              </a:rPr>
              <a:t>www.tlcyberconsulting.com</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Tree>
    <p:extLst>
      <p:ext uri="{BB962C8B-B14F-4D97-AF65-F5344CB8AC3E}">
        <p14:creationId xmlns:p14="http://schemas.microsoft.com/office/powerpoint/2010/main" val="378276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63581"/>
            <a:ext cx="11736198" cy="4279164"/>
          </a:xfrm>
        </p:spPr>
        <p:txBody>
          <a:bodyPr>
            <a:noAutofit/>
          </a:bodyPr>
          <a:lstStyle/>
          <a:p>
            <a:r>
              <a:rPr lang="en-GB" b="1" dirty="0">
                <a:solidFill>
                  <a:srgbClr val="00B0F0"/>
                </a:solidFill>
                <a:latin typeface="Trebuchet MS" panose="020B0603020202020204" pitchFamily="34" charset="0"/>
              </a:rPr>
              <a:t>You </a:t>
            </a:r>
            <a:r>
              <a:rPr lang="en-GB" b="1" u="sng" dirty="0">
                <a:solidFill>
                  <a:srgbClr val="00B0F0"/>
                </a:solidFill>
                <a:latin typeface="Trebuchet MS" panose="020B0603020202020204" pitchFamily="34" charset="0"/>
              </a:rPr>
              <a:t>must</a:t>
            </a:r>
            <a:r>
              <a:rPr lang="en-GB" b="1" dirty="0">
                <a:solidFill>
                  <a:srgbClr val="00B0F0"/>
                </a:solidFill>
                <a:latin typeface="Trebuchet MS" panose="020B0603020202020204" pitchFamily="34" charset="0"/>
              </a:rPr>
              <a:t> start here…if you would like to avoid unnecessary U-turns.</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Figuring out for yourself what it is that you would like to do and become.</a:t>
            </a:r>
          </a:p>
          <a:p>
            <a:pPr fontAlgn="base"/>
            <a:r>
              <a:rPr lang="en-GB" b="1" dirty="0">
                <a:solidFill>
                  <a:srgbClr val="00B0F0"/>
                </a:solidFill>
                <a:latin typeface="Trebuchet MS" panose="020B0603020202020204" pitchFamily="34" charset="0"/>
              </a:rPr>
              <a:t>You can base this vision on existing skills and interests…</a:t>
            </a:r>
          </a:p>
          <a:p>
            <a:pPr fontAlgn="base"/>
            <a:r>
              <a:rPr lang="en-GB" b="1" dirty="0">
                <a:solidFill>
                  <a:srgbClr val="00B0F0"/>
                </a:solidFill>
                <a:latin typeface="Trebuchet MS" panose="020B0603020202020204" pitchFamily="34" charset="0"/>
              </a:rPr>
              <a:t>…or on something you just saw on TV. </a:t>
            </a:r>
            <a:r>
              <a:rPr lang="en-GB" b="1" dirty="0">
                <a:latin typeface="Trebuchet MS" panose="020B0603020202020204" pitchFamily="34" charset="0"/>
              </a:rPr>
              <a:t>😀</a:t>
            </a:r>
          </a:p>
          <a:p>
            <a:pPr fontAlgn="base"/>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OK, but how do you do that, if you have no idea what is out there?</a:t>
            </a:r>
          </a:p>
          <a:p>
            <a:r>
              <a:rPr lang="en-GB" b="1" dirty="0">
                <a:solidFill>
                  <a:srgbClr val="00B0F0"/>
                </a:solidFill>
                <a:latin typeface="Trebuchet MS" panose="020B0603020202020204" pitchFamily="34" charset="0"/>
              </a:rPr>
              <a:t>Try this:</a:t>
            </a:r>
          </a:p>
          <a:p>
            <a:r>
              <a:rPr lang="en-GB" b="1" u="sng" dirty="0">
                <a:solidFill>
                  <a:schemeClr val="bg1"/>
                </a:solidFill>
                <a:latin typeface="Trebuchet MS" panose="020B0603020202020204" pitchFamily="34" charset="0"/>
                <a:hlinkClick r:id="rId3">
                  <a:extLst>
                    <a:ext uri="{A12FA001-AC4F-418D-AE19-62706E023703}">
                      <ahyp:hlinkClr xmlns:ahyp="http://schemas.microsoft.com/office/drawing/2018/hyperlinkcolor" val="tx"/>
                    </a:ext>
                  </a:extLst>
                </a:hlinkClick>
              </a:rPr>
              <a:t>https://www.cyberseek.org/pathway.html</a:t>
            </a:r>
            <a:endParaRPr lang="en-GB" b="1" u="sng" dirty="0">
              <a:solidFill>
                <a:schemeClr val="bg1"/>
              </a:solidFill>
              <a:latin typeface="Trebuchet MS" panose="020B0603020202020204" pitchFamily="34" charset="0"/>
            </a:endParaRP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4"/>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#1 START WITH THE VISION</a:t>
            </a:r>
          </a:p>
        </p:txBody>
      </p:sp>
    </p:spTree>
    <p:extLst>
      <p:ext uri="{BB962C8B-B14F-4D97-AF65-F5344CB8AC3E}">
        <p14:creationId xmlns:p14="http://schemas.microsoft.com/office/powerpoint/2010/main" val="177439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63581"/>
            <a:ext cx="11736198" cy="4279164"/>
          </a:xfrm>
        </p:spPr>
        <p:txBody>
          <a:bodyPr>
            <a:noAutofit/>
          </a:bodyPr>
          <a:lstStyle/>
          <a:p>
            <a:r>
              <a:rPr lang="en-GB" b="1" dirty="0">
                <a:solidFill>
                  <a:srgbClr val="00B0F0"/>
                </a:solidFill>
                <a:latin typeface="Trebuchet MS" panose="020B0603020202020204" pitchFamily="34" charset="0"/>
              </a:rPr>
              <a:t>Answer the question:</a:t>
            </a:r>
          </a:p>
          <a:p>
            <a:r>
              <a:rPr lang="en-GB" b="1" u="sng" dirty="0">
                <a:solidFill>
                  <a:schemeClr val="bg1"/>
                </a:solidFill>
                <a:latin typeface="Trebuchet MS" panose="020B0603020202020204" pitchFamily="34" charset="0"/>
              </a:rPr>
              <a:t>“WHY must I become a cyber security `so and so`?”</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How is this going to help me?</a:t>
            </a:r>
          </a:p>
          <a:p>
            <a:r>
              <a:rPr lang="en-GB" b="1" dirty="0">
                <a:solidFill>
                  <a:srgbClr val="00B0F0"/>
                </a:solidFill>
                <a:latin typeface="Trebuchet MS" panose="020B0603020202020204" pitchFamily="34" charset="0"/>
              </a:rPr>
              <a:t>How will this improve life for my children, family, friends?</a:t>
            </a:r>
          </a:p>
          <a:p>
            <a:r>
              <a:rPr lang="en-GB" b="1" dirty="0">
                <a:solidFill>
                  <a:srgbClr val="00B0F0"/>
                </a:solidFill>
                <a:latin typeface="Trebuchet MS" panose="020B0603020202020204" pitchFamily="34" charset="0"/>
              </a:rPr>
              <a:t>How will I be able to contribute more to the world through this journey?</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When things aren`t easy, these answers will be the ones that will help you overcome anything!</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#2 FIND YOUR WHY</a:t>
            </a:r>
          </a:p>
        </p:txBody>
      </p:sp>
    </p:spTree>
    <p:extLst>
      <p:ext uri="{BB962C8B-B14F-4D97-AF65-F5344CB8AC3E}">
        <p14:creationId xmlns:p14="http://schemas.microsoft.com/office/powerpoint/2010/main" val="364780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Build an outstanding LinkedIn and CV and get it out there!</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As early as possible you should build an online presence, as it takes time for it to gain the right level of visibility.</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Don`t worry about not having any or enough certifications or experience.</a:t>
            </a:r>
          </a:p>
          <a:p>
            <a:r>
              <a:rPr lang="en-GB" b="1" dirty="0">
                <a:solidFill>
                  <a:srgbClr val="00B0F0"/>
                </a:solidFill>
                <a:latin typeface="Trebuchet MS" panose="020B0603020202020204" pitchFamily="34" charset="0"/>
              </a:rPr>
              <a:t>Just show what you have, put it in a positive light and let your passion and what you represent be known.</a:t>
            </a:r>
          </a:p>
          <a:p>
            <a:endParaRPr lang="en-GB" b="1" dirty="0">
              <a:solidFill>
                <a:srgbClr val="00B0F0"/>
              </a:solidFill>
              <a:latin typeface="Trebuchet MS" panose="020B0603020202020204" pitchFamily="34" charset="0"/>
            </a:endParaRPr>
          </a:p>
          <a:p>
            <a:r>
              <a:rPr lang="en-GB" b="1" dirty="0">
                <a:solidFill>
                  <a:schemeClr val="bg1"/>
                </a:solidFill>
                <a:latin typeface="Trebuchet MS" panose="020B0603020202020204" pitchFamily="34" charset="0"/>
              </a:rPr>
              <a:t>…and, if it is not true, I recommend you don`t include it in your profile…ever!</a:t>
            </a:r>
            <a:r>
              <a:rPr lang="en-GB" b="1" dirty="0">
                <a:solidFill>
                  <a:srgbClr val="00B0F0"/>
                </a:solidFill>
                <a:latin typeface="Trebuchet MS" panose="020B0603020202020204" pitchFamily="34" charset="0"/>
              </a:rPr>
              <a:t> Otherwise you will soon find yourself in very uncomfortable situations.</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#3 BUILD AN ONLINE PRESENCE</a:t>
            </a:r>
          </a:p>
        </p:txBody>
      </p:sp>
    </p:spTree>
    <p:extLst>
      <p:ext uri="{BB962C8B-B14F-4D97-AF65-F5344CB8AC3E}">
        <p14:creationId xmlns:p14="http://schemas.microsoft.com/office/powerpoint/2010/main" val="274567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The industry is full of human beings (oh, no!?), and they are the ones hiring!</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Networking is extremely important in order to enter and progress in cyber.</a:t>
            </a:r>
          </a:p>
          <a:p>
            <a:r>
              <a:rPr lang="en-GB" b="1" dirty="0">
                <a:solidFill>
                  <a:srgbClr val="00B0F0"/>
                </a:solidFill>
                <a:latin typeface="Trebuchet MS" panose="020B0603020202020204" pitchFamily="34" charset="0"/>
              </a:rPr>
              <a:t>I am not talking about people “getting you a job” or you having the opportunity to bypass the hiring process.</a:t>
            </a:r>
          </a:p>
          <a:p>
            <a:r>
              <a:rPr lang="en-GB" b="1" dirty="0">
                <a:solidFill>
                  <a:srgbClr val="00B0F0"/>
                </a:solidFill>
                <a:latin typeface="Trebuchet MS" panose="020B0603020202020204" pitchFamily="34" charset="0"/>
              </a:rPr>
              <a:t>You never know when knowing someone can earn you a chance to even interview for a role, or get some support with a very complex issue you are dealing with.</a:t>
            </a:r>
          </a:p>
          <a:p>
            <a:r>
              <a:rPr lang="en-GB" b="1" dirty="0">
                <a:solidFill>
                  <a:srgbClr val="00B0F0"/>
                </a:solidFill>
                <a:latin typeface="Trebuchet MS" panose="020B0603020202020204" pitchFamily="34" charset="0"/>
              </a:rPr>
              <a:t>Not to mention that it is fun to collaborate with others, attend conferences/events together, or just banter over a hot or cold beverage.</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#4 NETWORK!</a:t>
            </a:r>
          </a:p>
        </p:txBody>
      </p:sp>
    </p:spTree>
    <p:extLst>
      <p:ext uri="{BB962C8B-B14F-4D97-AF65-F5344CB8AC3E}">
        <p14:creationId xmlns:p14="http://schemas.microsoft.com/office/powerpoint/2010/main" val="160575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63581"/>
            <a:ext cx="11736198" cy="4279164"/>
          </a:xfrm>
        </p:spPr>
        <p:txBody>
          <a:bodyPr>
            <a:noAutofit/>
          </a:bodyPr>
          <a:lstStyle/>
          <a:p>
            <a:r>
              <a:rPr lang="en-GB" b="1" u="sng" dirty="0">
                <a:solidFill>
                  <a:schemeClr val="bg1"/>
                </a:solidFill>
                <a:latin typeface="Trebuchet MS" panose="020B0603020202020204" pitchFamily="34" charset="0"/>
              </a:rPr>
              <a:t>Build a plan to skill up and make it a lifestyle!</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If you want to progress (and fast) in the cyber field - or in any profession for that matter - you must treat personal development as an everyday process.</a:t>
            </a:r>
          </a:p>
          <a:p>
            <a:r>
              <a:rPr lang="en-GB" b="1" dirty="0">
                <a:solidFill>
                  <a:srgbClr val="00B0F0"/>
                </a:solidFill>
                <a:latin typeface="Trebuchet MS" panose="020B0603020202020204" pitchFamily="34" charset="0"/>
              </a:rPr>
              <a:t>Being able to demonstrate that you are self-motivated and passionate about learning and progressing will also help you earn bonus points during those interviews.</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If you have no idea where to start, take a look at this:</a:t>
            </a:r>
          </a:p>
          <a:p>
            <a:r>
              <a:rPr lang="en-GB" b="1" dirty="0">
                <a:solidFill>
                  <a:schemeClr val="bg1"/>
                </a:solidFill>
                <a:latin typeface="Trebuchet MS" panose="020B0603020202020204" pitchFamily="34" charset="0"/>
                <a:hlinkClick r:id="rId3">
                  <a:extLst>
                    <a:ext uri="{A12FA001-AC4F-418D-AE19-62706E023703}">
                      <ahyp:hlinkClr xmlns:ahyp="http://schemas.microsoft.com/office/drawing/2018/hyperlinkcolor" val="tx"/>
                    </a:ext>
                  </a:extLst>
                </a:hlinkClick>
              </a:rPr>
              <a:t>https://certification.comptia.org/docs/default-source/downloadablefiles/it-certification-roadmap</a:t>
            </a:r>
            <a:endParaRPr lang="en-GB" b="1" dirty="0">
              <a:solidFill>
                <a:schemeClr val="bg1"/>
              </a:solidFill>
              <a:latin typeface="Trebuchet MS" panose="020B0603020202020204" pitchFamily="34" charset="0"/>
            </a:endParaRP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4"/>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#5 WORK ON YOUR PERSONAL DEVELOPMENT</a:t>
            </a:r>
          </a:p>
        </p:txBody>
      </p:sp>
    </p:spTree>
    <p:extLst>
      <p:ext uri="{BB962C8B-B14F-4D97-AF65-F5344CB8AC3E}">
        <p14:creationId xmlns:p14="http://schemas.microsoft.com/office/powerpoint/2010/main" val="241400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Find your one thing that you do best!</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You can call it niche, competitive edge, or whatever; being the “go-to” person in the room for anything at all will increase your chances at getting ahead in the field.</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No, we are not talking about ego, but genuine skill: soft skill, transferrable skill, or skill specific to the role you are in or going for.</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#6 BECOME THE BEST IN THE ROOM</a:t>
            </a:r>
          </a:p>
        </p:txBody>
      </p:sp>
    </p:spTree>
    <p:extLst>
      <p:ext uri="{BB962C8B-B14F-4D97-AF65-F5344CB8AC3E}">
        <p14:creationId xmlns:p14="http://schemas.microsoft.com/office/powerpoint/2010/main" val="242890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You can be an expert in literally everything, but if you can`t “put a sentence together”, you won`t get the job!</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Right or wrong, this is the truth.</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You don`t have to become a sales person as such (although your career is your business), but you must learn how to interact with people, how to explain your answers, how to get through to and influence (in a good way!) others, and even how to show up (during the interview and at work).</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#7 PRACTICE THOSE INTERVIEW SKILLS</a:t>
            </a:r>
          </a:p>
        </p:txBody>
      </p:sp>
    </p:spTree>
    <p:extLst>
      <p:ext uri="{BB962C8B-B14F-4D97-AF65-F5344CB8AC3E}">
        <p14:creationId xmlns:p14="http://schemas.microsoft.com/office/powerpoint/2010/main" val="344080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1702AE-90F8-45E6-ACFB-ED93C9AC8513}"/>
              </a:ext>
            </a:extLst>
          </p:cNvPr>
          <p:cNvSpPr>
            <a:spLocks noGrp="1"/>
          </p:cNvSpPr>
          <p:nvPr>
            <p:ph type="subTitle" idx="1"/>
          </p:nvPr>
        </p:nvSpPr>
        <p:spPr>
          <a:xfrm>
            <a:off x="227901" y="2139193"/>
            <a:ext cx="11736198" cy="4303552"/>
          </a:xfrm>
        </p:spPr>
        <p:txBody>
          <a:bodyPr>
            <a:noAutofit/>
          </a:bodyPr>
          <a:lstStyle/>
          <a:p>
            <a:r>
              <a:rPr lang="en-GB" b="1" u="sng" dirty="0">
                <a:solidFill>
                  <a:schemeClr val="bg1"/>
                </a:solidFill>
                <a:latin typeface="Trebuchet MS" panose="020B0603020202020204" pitchFamily="34" charset="0"/>
              </a:rPr>
              <a:t>Don`t be afraid to put in the work and be ready to make sacrifices!</a:t>
            </a:r>
          </a:p>
          <a:p>
            <a:endParaRPr lang="en-GB" b="1" dirty="0">
              <a:solidFill>
                <a:srgbClr val="00B0F0"/>
              </a:solidFill>
              <a:latin typeface="Trebuchet MS" panose="020B0603020202020204" pitchFamily="34" charset="0"/>
            </a:endParaRPr>
          </a:p>
          <a:p>
            <a:r>
              <a:rPr lang="en-GB" b="1" dirty="0">
                <a:solidFill>
                  <a:srgbClr val="00B0F0"/>
                </a:solidFill>
                <a:latin typeface="Trebuchet MS" panose="020B0603020202020204" pitchFamily="34" charset="0"/>
              </a:rPr>
              <a:t>If you want to be noticed more than others, at some point you will need to put in the extra work:</a:t>
            </a:r>
          </a:p>
          <a:p>
            <a:pPr marL="540000" indent="-342900" algn="l">
              <a:buFont typeface="Wingdings" panose="05000000000000000000" pitchFamily="2" charset="2"/>
              <a:buChar char="§"/>
            </a:pPr>
            <a:r>
              <a:rPr lang="en-GB" b="1" dirty="0">
                <a:solidFill>
                  <a:srgbClr val="00B0F0"/>
                </a:solidFill>
                <a:latin typeface="Trebuchet MS" panose="020B0603020202020204" pitchFamily="34" charset="0"/>
              </a:rPr>
              <a:t>study when others are resting,</a:t>
            </a:r>
          </a:p>
          <a:p>
            <a:pPr marL="540000" indent="-342900" algn="l">
              <a:buFont typeface="Wingdings" panose="05000000000000000000" pitchFamily="2" charset="2"/>
              <a:buChar char="§"/>
            </a:pPr>
            <a:r>
              <a:rPr lang="en-GB" b="1" dirty="0">
                <a:solidFill>
                  <a:srgbClr val="00B0F0"/>
                </a:solidFill>
                <a:latin typeface="Trebuchet MS" panose="020B0603020202020204" pitchFamily="34" charset="0"/>
              </a:rPr>
              <a:t>work overtime,</a:t>
            </a:r>
          </a:p>
          <a:p>
            <a:pPr marL="540000" indent="-342900" algn="l">
              <a:buFont typeface="Wingdings" panose="05000000000000000000" pitchFamily="2" charset="2"/>
              <a:buChar char="§"/>
            </a:pPr>
            <a:r>
              <a:rPr lang="en-GB" b="1" dirty="0">
                <a:solidFill>
                  <a:srgbClr val="00B0F0"/>
                </a:solidFill>
                <a:latin typeface="Trebuchet MS" panose="020B0603020202020204" pitchFamily="34" charset="0"/>
              </a:rPr>
              <a:t>using the hole to learn new skills (hole = time at work not used for work (for example: coffee breaks, lunch breaks, time spent waiting idle, etc.)).</a:t>
            </a:r>
          </a:p>
          <a:p>
            <a:pPr algn="l" fontAlgn="base"/>
            <a:endParaRPr lang="en-GB" b="1" dirty="0">
              <a:solidFill>
                <a:srgbClr val="00B0F0"/>
              </a:solidFill>
              <a:latin typeface="Trebuchet MS" panose="020B0603020202020204" pitchFamily="34" charset="0"/>
            </a:endParaRPr>
          </a:p>
          <a:p>
            <a:pPr algn="l" fontAlgn="base"/>
            <a:r>
              <a:rPr lang="en-GB" b="1" dirty="0">
                <a:solidFill>
                  <a:schemeClr val="bg1"/>
                </a:solidFill>
                <a:latin typeface="Trebuchet MS" panose="020B0603020202020204" pitchFamily="34" charset="0"/>
              </a:rPr>
              <a:t>Disclaimer! No, all of these are not a must on a continuous basis, but you will need to do all of them once or twice. 😉</a:t>
            </a:r>
          </a:p>
        </p:txBody>
      </p:sp>
      <p:pic>
        <p:nvPicPr>
          <p:cNvPr id="6" name="Picture 5">
            <a:extLst>
              <a:ext uri="{FF2B5EF4-FFF2-40B4-BE49-F238E27FC236}">
                <a16:creationId xmlns:a16="http://schemas.microsoft.com/office/drawing/2014/main" id="{FF900C19-8B20-494E-8604-5C76C8113237}"/>
              </a:ext>
            </a:extLst>
          </p:cNvPr>
          <p:cNvPicPr>
            <a:picLocks noChangeAspect="1"/>
          </p:cNvPicPr>
          <p:nvPr/>
        </p:nvPicPr>
        <p:blipFill>
          <a:blip r:embed="rId3"/>
          <a:stretch>
            <a:fillRect/>
          </a:stretch>
        </p:blipFill>
        <p:spPr>
          <a:xfrm>
            <a:off x="10463540" y="0"/>
            <a:ext cx="1728459" cy="604693"/>
          </a:xfrm>
          <a:prstGeom prst="rect">
            <a:avLst/>
          </a:prstGeom>
        </p:spPr>
      </p:pic>
      <p:sp>
        <p:nvSpPr>
          <p:cNvPr id="4" name="Subtitle 2">
            <a:extLst>
              <a:ext uri="{FF2B5EF4-FFF2-40B4-BE49-F238E27FC236}">
                <a16:creationId xmlns:a16="http://schemas.microsoft.com/office/drawing/2014/main" id="{735299BE-2D17-427A-80BD-75B44A6B74E9}"/>
              </a:ext>
            </a:extLst>
          </p:cNvPr>
          <p:cNvSpPr txBox="1">
            <a:spLocks/>
          </p:cNvSpPr>
          <p:nvPr/>
        </p:nvSpPr>
        <p:spPr>
          <a:xfrm>
            <a:off x="227901" y="1031752"/>
            <a:ext cx="11736198" cy="704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000" b="1" dirty="0">
                <a:solidFill>
                  <a:schemeClr val="bg1"/>
                </a:solidFill>
                <a:latin typeface="Trebuchet MS" panose="020B0603020202020204" pitchFamily="34" charset="0"/>
              </a:rPr>
              <a:t>#8 GRIND</a:t>
            </a:r>
          </a:p>
        </p:txBody>
      </p:sp>
    </p:spTree>
    <p:extLst>
      <p:ext uri="{BB962C8B-B14F-4D97-AF65-F5344CB8AC3E}">
        <p14:creationId xmlns:p14="http://schemas.microsoft.com/office/powerpoint/2010/main" val="402232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1071</Words>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2021-02-03T16:41:23Z</dcterms:created>
  <dcterms:modified xsi:type="dcterms:W3CDTF">2021-02-22T18:53:54Z</dcterms:modified>
</cp:coreProperties>
</file>