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478" r:id="rId4"/>
  </p:sldMasterIdLst>
  <p:notesMasterIdLst>
    <p:notesMasterId r:id="rId27"/>
  </p:notesMasterIdLst>
  <p:handoutMasterIdLst>
    <p:handoutMasterId r:id="rId28"/>
  </p:handoutMasterIdLst>
  <p:sldIdLst>
    <p:sldId id="1115" r:id="rId5"/>
    <p:sldId id="1319" r:id="rId6"/>
    <p:sldId id="1251" r:id="rId7"/>
    <p:sldId id="1321" r:id="rId8"/>
    <p:sldId id="1330" r:id="rId9"/>
    <p:sldId id="1325" r:id="rId10"/>
    <p:sldId id="1601" r:id="rId11"/>
    <p:sldId id="1602" r:id="rId12"/>
    <p:sldId id="1603" r:id="rId13"/>
    <p:sldId id="1608" r:id="rId14"/>
    <p:sldId id="1607" r:id="rId15"/>
    <p:sldId id="1305" r:id="rId16"/>
    <p:sldId id="1609" r:id="rId17"/>
    <p:sldId id="1610" r:id="rId18"/>
    <p:sldId id="1596" r:id="rId19"/>
    <p:sldId id="1307" r:id="rId20"/>
    <p:sldId id="1322" r:id="rId21"/>
    <p:sldId id="1320" r:id="rId22"/>
    <p:sldId id="1315" r:id="rId23"/>
    <p:sldId id="1606" r:id="rId24"/>
    <p:sldId id="1605" r:id="rId25"/>
    <p:sldId id="1318" r:id="rId26"/>
  </p:sldIdLst>
  <p:sldSz cx="9906000" cy="6858000" type="A4"/>
  <p:notesSz cx="9939338" cy="6807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윤고딕130" pitchFamily="18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윤고딕130" pitchFamily="18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윤고딕130" pitchFamily="18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윤고딕130" pitchFamily="18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윤고딕130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rgbClr val="000000"/>
        </a:solidFill>
        <a:latin typeface="Arial" charset="0"/>
        <a:ea typeface="윤고딕130" pitchFamily="18" charset="-127"/>
        <a:cs typeface="+mn-cs"/>
      </a:defRPr>
    </a:lvl6pPr>
    <a:lvl7pPr marL="2743200" algn="l" defTabSz="914400" rtl="0" eaLnBrk="1" latinLnBrk="1" hangingPunct="1">
      <a:defRPr sz="1200" kern="1200">
        <a:solidFill>
          <a:srgbClr val="000000"/>
        </a:solidFill>
        <a:latin typeface="Arial" charset="0"/>
        <a:ea typeface="윤고딕130" pitchFamily="18" charset="-127"/>
        <a:cs typeface="+mn-cs"/>
      </a:defRPr>
    </a:lvl7pPr>
    <a:lvl8pPr marL="3200400" algn="l" defTabSz="914400" rtl="0" eaLnBrk="1" latinLnBrk="1" hangingPunct="1">
      <a:defRPr sz="1200" kern="1200">
        <a:solidFill>
          <a:srgbClr val="000000"/>
        </a:solidFill>
        <a:latin typeface="Arial" charset="0"/>
        <a:ea typeface="윤고딕130" pitchFamily="18" charset="-127"/>
        <a:cs typeface="+mn-cs"/>
      </a:defRPr>
    </a:lvl8pPr>
    <a:lvl9pPr marL="3657600" algn="l" defTabSz="914400" rtl="0" eaLnBrk="1" latinLnBrk="1" hangingPunct="1">
      <a:defRPr sz="1200" kern="1200">
        <a:solidFill>
          <a:srgbClr val="000000"/>
        </a:solidFill>
        <a:latin typeface="Arial" charset="0"/>
        <a:ea typeface="윤고딕130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9" pos="5932" userDrawn="1">
          <p15:clr>
            <a:srgbClr val="A4A3A4"/>
          </p15:clr>
        </p15:guide>
        <p15:guide id="13" orient="horz" pos="4133" userDrawn="1">
          <p15:clr>
            <a:srgbClr val="A4A3A4"/>
          </p15:clr>
        </p15:guide>
        <p15:guide id="14" orient="horz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2DCDB"/>
    <a:srgbClr val="0070C0"/>
    <a:srgbClr val="4F81BD"/>
    <a:srgbClr val="000000"/>
    <a:srgbClr val="FFFFCC"/>
    <a:srgbClr val="93FFC4"/>
    <a:srgbClr val="B8CCE4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1D3AE-5ED0-4260-98B5-FBD4C56473B7}" v="4" dt="2020-06-24T06:39:34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4" autoAdjust="0"/>
    <p:restoredTop sz="68597" autoAdjust="0"/>
  </p:normalViewPr>
  <p:slideViewPr>
    <p:cSldViewPr snapToGrid="0">
      <p:cViewPr>
        <p:scale>
          <a:sx n="100" d="100"/>
          <a:sy n="100" d="100"/>
        </p:scale>
        <p:origin x="763" y="-139"/>
      </p:cViewPr>
      <p:guideLst>
        <p:guide orient="horz" pos="2137"/>
        <p:guide orient="horz" pos="981"/>
        <p:guide pos="308"/>
        <p:guide pos="3120"/>
        <p:guide pos="5932"/>
        <p:guide orient="horz" pos="4133"/>
        <p:guide orient="horz"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44"/>
        <p:guide pos="31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84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2" tIns="46582" rIns="93162" bIns="4658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1"/>
            <a:ext cx="43084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2" tIns="46582" rIns="93162" bIns="4658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9376"/>
            <a:ext cx="43084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2" tIns="46582" rIns="93162" bIns="46582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29376"/>
            <a:ext cx="43084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2" tIns="46582" rIns="93162" bIns="4658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0C1F50D-F992-4A4C-A12E-83F6013FB7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1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2" tIns="46582" rIns="93162" bIns="4658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9276" y="2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2" tIns="46582" rIns="93162" bIns="4658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7375" y="509588"/>
            <a:ext cx="3686175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4" y="3233738"/>
            <a:ext cx="7948612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2" tIns="46582" rIns="93162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64301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2" tIns="46582" rIns="93162" bIns="46582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9276" y="6464301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2" tIns="46582" rIns="93162" bIns="4658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EC48FAF2-40CA-40AF-9BEC-94C0CF7BF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68375" y="4659313"/>
            <a:ext cx="8667750" cy="0"/>
          </a:xfrm>
          <a:prstGeom prst="line">
            <a:avLst/>
          </a:prstGeom>
          <a:noFill/>
          <a:ln w="28575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Freeform 17"/>
          <p:cNvSpPr>
            <a:spLocks/>
          </p:cNvSpPr>
          <p:nvPr/>
        </p:nvSpPr>
        <p:spPr bwMode="auto">
          <a:xfrm>
            <a:off x="8840788" y="2103438"/>
            <a:ext cx="1066800" cy="3622675"/>
          </a:xfrm>
          <a:custGeom>
            <a:avLst/>
            <a:gdLst/>
            <a:ahLst/>
            <a:cxnLst>
              <a:cxn ang="0">
                <a:pos x="661" y="0"/>
              </a:cxn>
              <a:cxn ang="0">
                <a:pos x="0" y="2032"/>
              </a:cxn>
              <a:cxn ang="0">
                <a:pos x="661" y="224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chemeClr val="bg1"/>
          </a:solidFill>
          <a:ln w="285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Freeform 18"/>
          <p:cNvSpPr>
            <a:spLocks/>
          </p:cNvSpPr>
          <p:nvPr/>
        </p:nvSpPr>
        <p:spPr bwMode="auto">
          <a:xfrm>
            <a:off x="8883650" y="2182813"/>
            <a:ext cx="1022350" cy="3500437"/>
          </a:xfrm>
          <a:custGeom>
            <a:avLst/>
            <a:gdLst/>
            <a:ahLst/>
            <a:cxnLst>
              <a:cxn ang="0">
                <a:pos x="661" y="0"/>
              </a:cxn>
              <a:cxn ang="0">
                <a:pos x="0" y="2032"/>
              </a:cxn>
              <a:cxn ang="0">
                <a:pos x="661" y="224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83CD"/>
          </a:solidFill>
          <a:ln w="285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788" y="3313113"/>
            <a:ext cx="7366000" cy="366712"/>
          </a:xfrm>
          <a:ln/>
        </p:spPr>
        <p:txBody>
          <a:bodyPr/>
          <a:lstStyle>
            <a:lvl1pPr>
              <a:defRPr sz="2400">
                <a:solidFill>
                  <a:srgbClr val="10399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8375" y="3819525"/>
            <a:ext cx="6934200" cy="369332"/>
          </a:xfrm>
          <a:prstGeom prst="rect">
            <a:avLst/>
          </a:prstGeom>
          <a:ln algn="ctr"/>
        </p:spPr>
        <p:txBody>
          <a:bodyPr/>
          <a:lstStyle>
            <a:lvl1pPr>
              <a:defRPr sz="2400">
                <a:solidFill>
                  <a:srgbClr val="10399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grpSp>
        <p:nvGrpSpPr>
          <p:cNvPr id="8" name="Group 49"/>
          <p:cNvGrpSpPr>
            <a:grpSpLocks/>
          </p:cNvGrpSpPr>
          <p:nvPr userDrawn="1"/>
        </p:nvGrpSpPr>
        <p:grpSpPr bwMode="auto">
          <a:xfrm>
            <a:off x="979488" y="363538"/>
            <a:ext cx="1492250" cy="695325"/>
            <a:chOff x="617" y="229"/>
            <a:chExt cx="940" cy="438"/>
          </a:xfrm>
        </p:grpSpPr>
        <p:sp>
          <p:nvSpPr>
            <p:cNvPr id="9" name="Freeform 50"/>
            <p:cNvSpPr>
              <a:spLocks/>
            </p:cNvSpPr>
            <p:nvPr userDrawn="1"/>
          </p:nvSpPr>
          <p:spPr bwMode="auto">
            <a:xfrm>
              <a:off x="617" y="229"/>
              <a:ext cx="395" cy="394"/>
            </a:xfrm>
            <a:custGeom>
              <a:avLst/>
              <a:gdLst>
                <a:gd name="T0" fmla="*/ 0 w 395"/>
                <a:gd name="T1" fmla="*/ 297 h 394"/>
                <a:gd name="T2" fmla="*/ 97 w 395"/>
                <a:gd name="T3" fmla="*/ 0 h 394"/>
                <a:gd name="T4" fmla="*/ 395 w 395"/>
                <a:gd name="T5" fmla="*/ 96 h 394"/>
                <a:gd name="T6" fmla="*/ 298 w 395"/>
                <a:gd name="T7" fmla="*/ 394 h 394"/>
                <a:gd name="T8" fmla="*/ 0 w 395"/>
                <a:gd name="T9" fmla="*/ 297 h 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5" h="394">
                  <a:moveTo>
                    <a:pt x="0" y="297"/>
                  </a:moveTo>
                  <a:lnTo>
                    <a:pt x="97" y="0"/>
                  </a:lnTo>
                  <a:lnTo>
                    <a:pt x="395" y="96"/>
                  </a:lnTo>
                  <a:lnTo>
                    <a:pt x="298" y="394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0F238C"/>
            </a:solidFill>
            <a:ln w="0">
              <a:solidFill>
                <a:srgbClr val="0F23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0" name="Freeform 51"/>
            <p:cNvSpPr>
              <a:spLocks/>
            </p:cNvSpPr>
            <p:nvPr userDrawn="1"/>
          </p:nvSpPr>
          <p:spPr bwMode="auto">
            <a:xfrm>
              <a:off x="913" y="331"/>
              <a:ext cx="337" cy="336"/>
            </a:xfrm>
            <a:custGeom>
              <a:avLst/>
              <a:gdLst>
                <a:gd name="T0" fmla="*/ 24 w 337"/>
                <a:gd name="T1" fmla="*/ 336 h 336"/>
                <a:gd name="T2" fmla="*/ 0 w 337"/>
                <a:gd name="T3" fmla="*/ 24 h 336"/>
                <a:gd name="T4" fmla="*/ 315 w 337"/>
                <a:gd name="T5" fmla="*/ 0 h 336"/>
                <a:gd name="T6" fmla="*/ 337 w 337"/>
                <a:gd name="T7" fmla="*/ 314 h 336"/>
                <a:gd name="T8" fmla="*/ 24 w 337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7" h="336">
                  <a:moveTo>
                    <a:pt x="24" y="336"/>
                  </a:moveTo>
                  <a:lnTo>
                    <a:pt x="0" y="24"/>
                  </a:lnTo>
                  <a:lnTo>
                    <a:pt x="315" y="0"/>
                  </a:lnTo>
                  <a:lnTo>
                    <a:pt x="337" y="314"/>
                  </a:lnTo>
                  <a:lnTo>
                    <a:pt x="24" y="336"/>
                  </a:lnTo>
                  <a:close/>
                </a:path>
              </a:pathLst>
            </a:custGeom>
            <a:solidFill>
              <a:srgbClr val="0189B4"/>
            </a:solidFill>
            <a:ln w="0">
              <a:solidFill>
                <a:srgbClr val="0189B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1" name="Freeform 52"/>
            <p:cNvSpPr>
              <a:spLocks/>
            </p:cNvSpPr>
            <p:nvPr userDrawn="1"/>
          </p:nvSpPr>
          <p:spPr bwMode="auto">
            <a:xfrm>
              <a:off x="1211" y="298"/>
              <a:ext cx="346" cy="347"/>
            </a:xfrm>
            <a:custGeom>
              <a:avLst/>
              <a:gdLst>
                <a:gd name="T0" fmla="*/ 0 w 346"/>
                <a:gd name="T1" fmla="*/ 312 h 347"/>
                <a:gd name="T2" fmla="*/ 35 w 346"/>
                <a:gd name="T3" fmla="*/ 0 h 347"/>
                <a:gd name="T4" fmla="*/ 346 w 346"/>
                <a:gd name="T5" fmla="*/ 35 h 347"/>
                <a:gd name="T6" fmla="*/ 311 w 346"/>
                <a:gd name="T7" fmla="*/ 347 h 347"/>
                <a:gd name="T8" fmla="*/ 0 w 346"/>
                <a:gd name="T9" fmla="*/ 312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347">
                  <a:moveTo>
                    <a:pt x="0" y="312"/>
                  </a:moveTo>
                  <a:lnTo>
                    <a:pt x="35" y="0"/>
                  </a:lnTo>
                  <a:lnTo>
                    <a:pt x="346" y="35"/>
                  </a:lnTo>
                  <a:lnTo>
                    <a:pt x="311" y="347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019069"/>
            </a:solidFill>
            <a:ln w="0">
              <a:solidFill>
                <a:srgbClr val="01906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2" name="Freeform 53"/>
            <p:cNvSpPr>
              <a:spLocks noEditPoints="1"/>
            </p:cNvSpPr>
            <p:nvPr userDrawn="1"/>
          </p:nvSpPr>
          <p:spPr bwMode="auto">
            <a:xfrm>
              <a:off x="655" y="398"/>
              <a:ext cx="157" cy="114"/>
            </a:xfrm>
            <a:custGeom>
              <a:avLst/>
              <a:gdLst>
                <a:gd name="T0" fmla="*/ 40 w 157"/>
                <a:gd name="T1" fmla="*/ 0 h 114"/>
                <a:gd name="T2" fmla="*/ 112 w 157"/>
                <a:gd name="T3" fmla="*/ 0 h 114"/>
                <a:gd name="T4" fmla="*/ 112 w 157"/>
                <a:gd name="T5" fmla="*/ 0 h 114"/>
                <a:gd name="T6" fmla="*/ 130 w 157"/>
                <a:gd name="T7" fmla="*/ 2 h 114"/>
                <a:gd name="T8" fmla="*/ 143 w 157"/>
                <a:gd name="T9" fmla="*/ 6 h 114"/>
                <a:gd name="T10" fmla="*/ 150 w 157"/>
                <a:gd name="T11" fmla="*/ 11 h 114"/>
                <a:gd name="T12" fmla="*/ 156 w 157"/>
                <a:gd name="T13" fmla="*/ 19 h 114"/>
                <a:gd name="T14" fmla="*/ 157 w 157"/>
                <a:gd name="T15" fmla="*/ 26 h 114"/>
                <a:gd name="T16" fmla="*/ 156 w 157"/>
                <a:gd name="T17" fmla="*/ 35 h 114"/>
                <a:gd name="T18" fmla="*/ 150 w 157"/>
                <a:gd name="T19" fmla="*/ 57 h 114"/>
                <a:gd name="T20" fmla="*/ 150 w 157"/>
                <a:gd name="T21" fmla="*/ 57 h 114"/>
                <a:gd name="T22" fmla="*/ 141 w 157"/>
                <a:gd name="T23" fmla="*/ 79 h 114"/>
                <a:gd name="T24" fmla="*/ 135 w 157"/>
                <a:gd name="T25" fmla="*/ 88 h 114"/>
                <a:gd name="T26" fmla="*/ 128 w 157"/>
                <a:gd name="T27" fmla="*/ 95 h 114"/>
                <a:gd name="T28" fmla="*/ 119 w 157"/>
                <a:gd name="T29" fmla="*/ 103 h 114"/>
                <a:gd name="T30" fmla="*/ 106 w 157"/>
                <a:gd name="T31" fmla="*/ 108 h 114"/>
                <a:gd name="T32" fmla="*/ 90 w 157"/>
                <a:gd name="T33" fmla="*/ 112 h 114"/>
                <a:gd name="T34" fmla="*/ 71 w 157"/>
                <a:gd name="T35" fmla="*/ 114 h 114"/>
                <a:gd name="T36" fmla="*/ 0 w 157"/>
                <a:gd name="T37" fmla="*/ 114 h 114"/>
                <a:gd name="T38" fmla="*/ 40 w 157"/>
                <a:gd name="T39" fmla="*/ 0 h 114"/>
                <a:gd name="T40" fmla="*/ 57 w 157"/>
                <a:gd name="T41" fmla="*/ 92 h 114"/>
                <a:gd name="T42" fmla="*/ 66 w 157"/>
                <a:gd name="T43" fmla="*/ 92 h 114"/>
                <a:gd name="T44" fmla="*/ 66 w 157"/>
                <a:gd name="T45" fmla="*/ 92 h 114"/>
                <a:gd name="T46" fmla="*/ 79 w 157"/>
                <a:gd name="T47" fmla="*/ 92 h 114"/>
                <a:gd name="T48" fmla="*/ 82 w 157"/>
                <a:gd name="T49" fmla="*/ 90 h 114"/>
                <a:gd name="T50" fmla="*/ 86 w 157"/>
                <a:gd name="T51" fmla="*/ 86 h 114"/>
                <a:gd name="T52" fmla="*/ 93 w 157"/>
                <a:gd name="T53" fmla="*/ 75 h 114"/>
                <a:gd name="T54" fmla="*/ 101 w 157"/>
                <a:gd name="T55" fmla="*/ 57 h 114"/>
                <a:gd name="T56" fmla="*/ 101 w 157"/>
                <a:gd name="T57" fmla="*/ 57 h 114"/>
                <a:gd name="T58" fmla="*/ 106 w 157"/>
                <a:gd name="T59" fmla="*/ 39 h 114"/>
                <a:gd name="T60" fmla="*/ 106 w 157"/>
                <a:gd name="T61" fmla="*/ 33 h 114"/>
                <a:gd name="T62" fmla="*/ 106 w 157"/>
                <a:gd name="T63" fmla="*/ 28 h 114"/>
                <a:gd name="T64" fmla="*/ 104 w 157"/>
                <a:gd name="T65" fmla="*/ 26 h 114"/>
                <a:gd name="T66" fmla="*/ 103 w 157"/>
                <a:gd name="T67" fmla="*/ 24 h 114"/>
                <a:gd name="T68" fmla="*/ 92 w 157"/>
                <a:gd name="T69" fmla="*/ 22 h 114"/>
                <a:gd name="T70" fmla="*/ 81 w 157"/>
                <a:gd name="T71" fmla="*/ 22 h 114"/>
                <a:gd name="T72" fmla="*/ 57 w 157"/>
                <a:gd name="T73" fmla="*/ 9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7" h="114">
                  <a:moveTo>
                    <a:pt x="40" y="0"/>
                  </a:moveTo>
                  <a:lnTo>
                    <a:pt x="112" y="0"/>
                  </a:lnTo>
                  <a:lnTo>
                    <a:pt x="130" y="2"/>
                  </a:lnTo>
                  <a:lnTo>
                    <a:pt x="143" y="6"/>
                  </a:lnTo>
                  <a:lnTo>
                    <a:pt x="150" y="11"/>
                  </a:lnTo>
                  <a:lnTo>
                    <a:pt x="156" y="19"/>
                  </a:lnTo>
                  <a:lnTo>
                    <a:pt x="157" y="26"/>
                  </a:lnTo>
                  <a:lnTo>
                    <a:pt x="156" y="35"/>
                  </a:lnTo>
                  <a:lnTo>
                    <a:pt x="150" y="57"/>
                  </a:lnTo>
                  <a:lnTo>
                    <a:pt x="141" y="79"/>
                  </a:lnTo>
                  <a:lnTo>
                    <a:pt x="135" y="88"/>
                  </a:lnTo>
                  <a:lnTo>
                    <a:pt x="128" y="95"/>
                  </a:lnTo>
                  <a:lnTo>
                    <a:pt x="119" y="103"/>
                  </a:lnTo>
                  <a:lnTo>
                    <a:pt x="106" y="108"/>
                  </a:lnTo>
                  <a:lnTo>
                    <a:pt x="90" y="112"/>
                  </a:lnTo>
                  <a:lnTo>
                    <a:pt x="71" y="114"/>
                  </a:lnTo>
                  <a:lnTo>
                    <a:pt x="0" y="114"/>
                  </a:lnTo>
                  <a:lnTo>
                    <a:pt x="40" y="0"/>
                  </a:lnTo>
                  <a:close/>
                  <a:moveTo>
                    <a:pt x="57" y="92"/>
                  </a:moveTo>
                  <a:lnTo>
                    <a:pt x="66" y="92"/>
                  </a:lnTo>
                  <a:lnTo>
                    <a:pt x="79" y="92"/>
                  </a:lnTo>
                  <a:lnTo>
                    <a:pt x="82" y="90"/>
                  </a:lnTo>
                  <a:lnTo>
                    <a:pt x="86" y="86"/>
                  </a:lnTo>
                  <a:lnTo>
                    <a:pt x="93" y="75"/>
                  </a:lnTo>
                  <a:lnTo>
                    <a:pt x="101" y="57"/>
                  </a:lnTo>
                  <a:lnTo>
                    <a:pt x="106" y="39"/>
                  </a:lnTo>
                  <a:lnTo>
                    <a:pt x="106" y="33"/>
                  </a:lnTo>
                  <a:lnTo>
                    <a:pt x="106" y="28"/>
                  </a:lnTo>
                  <a:lnTo>
                    <a:pt x="104" y="26"/>
                  </a:lnTo>
                  <a:lnTo>
                    <a:pt x="103" y="24"/>
                  </a:lnTo>
                  <a:lnTo>
                    <a:pt x="92" y="22"/>
                  </a:lnTo>
                  <a:lnTo>
                    <a:pt x="81" y="22"/>
                  </a:lnTo>
                  <a:lnTo>
                    <a:pt x="57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3" name="Freeform 54"/>
            <p:cNvSpPr>
              <a:spLocks noEditPoints="1"/>
            </p:cNvSpPr>
            <p:nvPr userDrawn="1"/>
          </p:nvSpPr>
          <p:spPr bwMode="auto">
            <a:xfrm>
              <a:off x="807" y="397"/>
              <a:ext cx="144" cy="116"/>
            </a:xfrm>
            <a:custGeom>
              <a:avLst/>
              <a:gdLst>
                <a:gd name="T0" fmla="*/ 93 w 144"/>
                <a:gd name="T1" fmla="*/ 0 h 116"/>
                <a:gd name="T2" fmla="*/ 122 w 144"/>
                <a:gd name="T3" fmla="*/ 3 h 116"/>
                <a:gd name="T4" fmla="*/ 141 w 144"/>
                <a:gd name="T5" fmla="*/ 14 h 116"/>
                <a:gd name="T6" fmla="*/ 144 w 144"/>
                <a:gd name="T7" fmla="*/ 31 h 116"/>
                <a:gd name="T8" fmla="*/ 139 w 144"/>
                <a:gd name="T9" fmla="*/ 58 h 116"/>
                <a:gd name="T10" fmla="*/ 133 w 144"/>
                <a:gd name="T11" fmla="*/ 73 h 116"/>
                <a:gd name="T12" fmla="*/ 117 w 144"/>
                <a:gd name="T13" fmla="*/ 94 h 116"/>
                <a:gd name="T14" fmla="*/ 97 w 144"/>
                <a:gd name="T15" fmla="*/ 109 h 116"/>
                <a:gd name="T16" fmla="*/ 69 w 144"/>
                <a:gd name="T17" fmla="*/ 116 h 116"/>
                <a:gd name="T18" fmla="*/ 51 w 144"/>
                <a:gd name="T19" fmla="*/ 116 h 116"/>
                <a:gd name="T20" fmla="*/ 22 w 144"/>
                <a:gd name="T21" fmla="*/ 113 h 116"/>
                <a:gd name="T22" fmla="*/ 4 w 144"/>
                <a:gd name="T23" fmla="*/ 104 h 116"/>
                <a:gd name="T24" fmla="*/ 0 w 144"/>
                <a:gd name="T25" fmla="*/ 85 h 116"/>
                <a:gd name="T26" fmla="*/ 5 w 144"/>
                <a:gd name="T27" fmla="*/ 58 h 116"/>
                <a:gd name="T28" fmla="*/ 11 w 144"/>
                <a:gd name="T29" fmla="*/ 43 h 116"/>
                <a:gd name="T30" fmla="*/ 26 w 144"/>
                <a:gd name="T31" fmla="*/ 21 h 116"/>
                <a:gd name="T32" fmla="*/ 47 w 144"/>
                <a:gd name="T33" fmla="*/ 7 h 116"/>
                <a:gd name="T34" fmla="*/ 75 w 144"/>
                <a:gd name="T35" fmla="*/ 1 h 116"/>
                <a:gd name="T36" fmla="*/ 93 w 144"/>
                <a:gd name="T37" fmla="*/ 0 h 116"/>
                <a:gd name="T38" fmla="*/ 58 w 144"/>
                <a:gd name="T39" fmla="*/ 96 h 116"/>
                <a:gd name="T40" fmla="*/ 68 w 144"/>
                <a:gd name="T41" fmla="*/ 94 h 116"/>
                <a:gd name="T42" fmla="*/ 75 w 144"/>
                <a:gd name="T43" fmla="*/ 89 h 116"/>
                <a:gd name="T44" fmla="*/ 88 w 144"/>
                <a:gd name="T45" fmla="*/ 58 h 116"/>
                <a:gd name="T46" fmla="*/ 95 w 144"/>
                <a:gd name="T47" fmla="*/ 40 h 116"/>
                <a:gd name="T48" fmla="*/ 95 w 144"/>
                <a:gd name="T49" fmla="*/ 23 h 116"/>
                <a:gd name="T50" fmla="*/ 91 w 144"/>
                <a:gd name="T51" fmla="*/ 20 h 116"/>
                <a:gd name="T52" fmla="*/ 86 w 144"/>
                <a:gd name="T53" fmla="*/ 20 h 116"/>
                <a:gd name="T54" fmla="*/ 77 w 144"/>
                <a:gd name="T55" fmla="*/ 21 h 116"/>
                <a:gd name="T56" fmla="*/ 69 w 144"/>
                <a:gd name="T57" fmla="*/ 27 h 116"/>
                <a:gd name="T58" fmla="*/ 55 w 144"/>
                <a:gd name="T59" fmla="*/ 58 h 116"/>
                <a:gd name="T60" fmla="*/ 49 w 144"/>
                <a:gd name="T61" fmla="*/ 76 h 116"/>
                <a:gd name="T62" fmla="*/ 47 w 144"/>
                <a:gd name="T63" fmla="*/ 93 h 116"/>
                <a:gd name="T64" fmla="*/ 53 w 144"/>
                <a:gd name="T65" fmla="*/ 96 h 116"/>
                <a:gd name="T66" fmla="*/ 58 w 144"/>
                <a:gd name="T67" fmla="*/ 96 h 1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4" h="116">
                  <a:moveTo>
                    <a:pt x="93" y="0"/>
                  </a:moveTo>
                  <a:lnTo>
                    <a:pt x="93" y="0"/>
                  </a:lnTo>
                  <a:lnTo>
                    <a:pt x="110" y="1"/>
                  </a:lnTo>
                  <a:lnTo>
                    <a:pt x="122" y="3"/>
                  </a:lnTo>
                  <a:lnTo>
                    <a:pt x="133" y="7"/>
                  </a:lnTo>
                  <a:lnTo>
                    <a:pt x="141" y="14"/>
                  </a:lnTo>
                  <a:lnTo>
                    <a:pt x="144" y="21"/>
                  </a:lnTo>
                  <a:lnTo>
                    <a:pt x="144" y="31"/>
                  </a:lnTo>
                  <a:lnTo>
                    <a:pt x="143" y="43"/>
                  </a:lnTo>
                  <a:lnTo>
                    <a:pt x="139" y="58"/>
                  </a:lnTo>
                  <a:lnTo>
                    <a:pt x="133" y="73"/>
                  </a:lnTo>
                  <a:lnTo>
                    <a:pt x="126" y="85"/>
                  </a:lnTo>
                  <a:lnTo>
                    <a:pt x="117" y="94"/>
                  </a:lnTo>
                  <a:lnTo>
                    <a:pt x="108" y="104"/>
                  </a:lnTo>
                  <a:lnTo>
                    <a:pt x="97" y="109"/>
                  </a:lnTo>
                  <a:lnTo>
                    <a:pt x="84" y="113"/>
                  </a:lnTo>
                  <a:lnTo>
                    <a:pt x="69" y="116"/>
                  </a:lnTo>
                  <a:lnTo>
                    <a:pt x="51" y="116"/>
                  </a:lnTo>
                  <a:lnTo>
                    <a:pt x="35" y="116"/>
                  </a:lnTo>
                  <a:lnTo>
                    <a:pt x="22" y="113"/>
                  </a:lnTo>
                  <a:lnTo>
                    <a:pt x="11" y="109"/>
                  </a:lnTo>
                  <a:lnTo>
                    <a:pt x="4" y="104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2" y="73"/>
                  </a:lnTo>
                  <a:lnTo>
                    <a:pt x="5" y="58"/>
                  </a:lnTo>
                  <a:lnTo>
                    <a:pt x="11" y="43"/>
                  </a:lnTo>
                  <a:lnTo>
                    <a:pt x="18" y="31"/>
                  </a:lnTo>
                  <a:lnTo>
                    <a:pt x="26" y="21"/>
                  </a:lnTo>
                  <a:lnTo>
                    <a:pt x="36" y="14"/>
                  </a:lnTo>
                  <a:lnTo>
                    <a:pt x="47" y="7"/>
                  </a:lnTo>
                  <a:lnTo>
                    <a:pt x="60" y="3"/>
                  </a:lnTo>
                  <a:lnTo>
                    <a:pt x="75" y="1"/>
                  </a:lnTo>
                  <a:lnTo>
                    <a:pt x="93" y="0"/>
                  </a:lnTo>
                  <a:close/>
                  <a:moveTo>
                    <a:pt x="58" y="96"/>
                  </a:moveTo>
                  <a:lnTo>
                    <a:pt x="58" y="96"/>
                  </a:lnTo>
                  <a:lnTo>
                    <a:pt x="64" y="96"/>
                  </a:lnTo>
                  <a:lnTo>
                    <a:pt x="68" y="94"/>
                  </a:lnTo>
                  <a:lnTo>
                    <a:pt x="71" y="93"/>
                  </a:lnTo>
                  <a:lnTo>
                    <a:pt x="75" y="89"/>
                  </a:lnTo>
                  <a:lnTo>
                    <a:pt x="82" y="76"/>
                  </a:lnTo>
                  <a:lnTo>
                    <a:pt x="88" y="58"/>
                  </a:lnTo>
                  <a:lnTo>
                    <a:pt x="95" y="40"/>
                  </a:lnTo>
                  <a:lnTo>
                    <a:pt x="97" y="27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1" y="20"/>
                  </a:lnTo>
                  <a:lnTo>
                    <a:pt x="86" y="20"/>
                  </a:lnTo>
                  <a:lnTo>
                    <a:pt x="80" y="20"/>
                  </a:lnTo>
                  <a:lnTo>
                    <a:pt x="77" y="21"/>
                  </a:lnTo>
                  <a:lnTo>
                    <a:pt x="73" y="23"/>
                  </a:lnTo>
                  <a:lnTo>
                    <a:pt x="69" y="27"/>
                  </a:lnTo>
                  <a:lnTo>
                    <a:pt x="62" y="40"/>
                  </a:lnTo>
                  <a:lnTo>
                    <a:pt x="55" y="58"/>
                  </a:lnTo>
                  <a:lnTo>
                    <a:pt x="49" y="76"/>
                  </a:lnTo>
                  <a:lnTo>
                    <a:pt x="47" y="89"/>
                  </a:lnTo>
                  <a:lnTo>
                    <a:pt x="47" y="93"/>
                  </a:lnTo>
                  <a:lnTo>
                    <a:pt x="49" y="94"/>
                  </a:lnTo>
                  <a:lnTo>
                    <a:pt x="53" y="96"/>
                  </a:lnTo>
                  <a:lnTo>
                    <a:pt x="5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4" name="Freeform 55"/>
            <p:cNvSpPr>
              <a:spLocks noEditPoints="1"/>
            </p:cNvSpPr>
            <p:nvPr userDrawn="1"/>
          </p:nvSpPr>
          <p:spPr bwMode="auto">
            <a:xfrm>
              <a:off x="948" y="397"/>
              <a:ext cx="144" cy="116"/>
            </a:xfrm>
            <a:custGeom>
              <a:avLst/>
              <a:gdLst>
                <a:gd name="T0" fmla="*/ 93 w 144"/>
                <a:gd name="T1" fmla="*/ 0 h 116"/>
                <a:gd name="T2" fmla="*/ 122 w 144"/>
                <a:gd name="T3" fmla="*/ 3 h 116"/>
                <a:gd name="T4" fmla="*/ 141 w 144"/>
                <a:gd name="T5" fmla="*/ 14 h 116"/>
                <a:gd name="T6" fmla="*/ 144 w 144"/>
                <a:gd name="T7" fmla="*/ 31 h 116"/>
                <a:gd name="T8" fmla="*/ 139 w 144"/>
                <a:gd name="T9" fmla="*/ 58 h 116"/>
                <a:gd name="T10" fmla="*/ 133 w 144"/>
                <a:gd name="T11" fmla="*/ 73 h 116"/>
                <a:gd name="T12" fmla="*/ 117 w 144"/>
                <a:gd name="T13" fmla="*/ 94 h 116"/>
                <a:gd name="T14" fmla="*/ 97 w 144"/>
                <a:gd name="T15" fmla="*/ 109 h 116"/>
                <a:gd name="T16" fmla="*/ 69 w 144"/>
                <a:gd name="T17" fmla="*/ 116 h 116"/>
                <a:gd name="T18" fmla="*/ 51 w 144"/>
                <a:gd name="T19" fmla="*/ 116 h 116"/>
                <a:gd name="T20" fmla="*/ 22 w 144"/>
                <a:gd name="T21" fmla="*/ 113 h 116"/>
                <a:gd name="T22" fmla="*/ 3 w 144"/>
                <a:gd name="T23" fmla="*/ 104 h 116"/>
                <a:gd name="T24" fmla="*/ 0 w 144"/>
                <a:gd name="T25" fmla="*/ 85 h 116"/>
                <a:gd name="T26" fmla="*/ 5 w 144"/>
                <a:gd name="T27" fmla="*/ 58 h 116"/>
                <a:gd name="T28" fmla="*/ 11 w 144"/>
                <a:gd name="T29" fmla="*/ 43 h 116"/>
                <a:gd name="T30" fmla="*/ 25 w 144"/>
                <a:gd name="T31" fmla="*/ 21 h 116"/>
                <a:gd name="T32" fmla="*/ 47 w 144"/>
                <a:gd name="T33" fmla="*/ 7 h 116"/>
                <a:gd name="T34" fmla="*/ 75 w 144"/>
                <a:gd name="T35" fmla="*/ 1 h 116"/>
                <a:gd name="T36" fmla="*/ 93 w 144"/>
                <a:gd name="T37" fmla="*/ 0 h 116"/>
                <a:gd name="T38" fmla="*/ 58 w 144"/>
                <a:gd name="T39" fmla="*/ 96 h 116"/>
                <a:gd name="T40" fmla="*/ 67 w 144"/>
                <a:gd name="T41" fmla="*/ 94 h 116"/>
                <a:gd name="T42" fmla="*/ 75 w 144"/>
                <a:gd name="T43" fmla="*/ 89 h 116"/>
                <a:gd name="T44" fmla="*/ 88 w 144"/>
                <a:gd name="T45" fmla="*/ 58 h 116"/>
                <a:gd name="T46" fmla="*/ 95 w 144"/>
                <a:gd name="T47" fmla="*/ 40 h 116"/>
                <a:gd name="T48" fmla="*/ 95 w 144"/>
                <a:gd name="T49" fmla="*/ 23 h 116"/>
                <a:gd name="T50" fmla="*/ 91 w 144"/>
                <a:gd name="T51" fmla="*/ 20 h 116"/>
                <a:gd name="T52" fmla="*/ 86 w 144"/>
                <a:gd name="T53" fmla="*/ 20 h 116"/>
                <a:gd name="T54" fmla="*/ 77 w 144"/>
                <a:gd name="T55" fmla="*/ 21 h 116"/>
                <a:gd name="T56" fmla="*/ 69 w 144"/>
                <a:gd name="T57" fmla="*/ 27 h 116"/>
                <a:gd name="T58" fmla="*/ 55 w 144"/>
                <a:gd name="T59" fmla="*/ 58 h 116"/>
                <a:gd name="T60" fmla="*/ 49 w 144"/>
                <a:gd name="T61" fmla="*/ 76 h 116"/>
                <a:gd name="T62" fmla="*/ 47 w 144"/>
                <a:gd name="T63" fmla="*/ 93 h 116"/>
                <a:gd name="T64" fmla="*/ 53 w 144"/>
                <a:gd name="T65" fmla="*/ 96 h 116"/>
                <a:gd name="T66" fmla="*/ 58 w 144"/>
                <a:gd name="T67" fmla="*/ 96 h 1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4" h="116">
                  <a:moveTo>
                    <a:pt x="93" y="0"/>
                  </a:moveTo>
                  <a:lnTo>
                    <a:pt x="93" y="0"/>
                  </a:lnTo>
                  <a:lnTo>
                    <a:pt x="109" y="1"/>
                  </a:lnTo>
                  <a:lnTo>
                    <a:pt x="122" y="3"/>
                  </a:lnTo>
                  <a:lnTo>
                    <a:pt x="133" y="7"/>
                  </a:lnTo>
                  <a:lnTo>
                    <a:pt x="141" y="14"/>
                  </a:lnTo>
                  <a:lnTo>
                    <a:pt x="144" y="21"/>
                  </a:lnTo>
                  <a:lnTo>
                    <a:pt x="144" y="31"/>
                  </a:lnTo>
                  <a:lnTo>
                    <a:pt x="142" y="43"/>
                  </a:lnTo>
                  <a:lnTo>
                    <a:pt x="139" y="58"/>
                  </a:lnTo>
                  <a:lnTo>
                    <a:pt x="133" y="73"/>
                  </a:lnTo>
                  <a:lnTo>
                    <a:pt x="126" y="85"/>
                  </a:lnTo>
                  <a:lnTo>
                    <a:pt x="117" y="94"/>
                  </a:lnTo>
                  <a:lnTo>
                    <a:pt x="108" y="104"/>
                  </a:lnTo>
                  <a:lnTo>
                    <a:pt x="97" y="109"/>
                  </a:lnTo>
                  <a:lnTo>
                    <a:pt x="84" y="113"/>
                  </a:lnTo>
                  <a:lnTo>
                    <a:pt x="69" y="116"/>
                  </a:lnTo>
                  <a:lnTo>
                    <a:pt x="51" y="116"/>
                  </a:lnTo>
                  <a:lnTo>
                    <a:pt x="35" y="116"/>
                  </a:lnTo>
                  <a:lnTo>
                    <a:pt x="22" y="113"/>
                  </a:lnTo>
                  <a:lnTo>
                    <a:pt x="11" y="109"/>
                  </a:lnTo>
                  <a:lnTo>
                    <a:pt x="3" y="104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2" y="73"/>
                  </a:lnTo>
                  <a:lnTo>
                    <a:pt x="5" y="58"/>
                  </a:lnTo>
                  <a:lnTo>
                    <a:pt x="11" y="43"/>
                  </a:lnTo>
                  <a:lnTo>
                    <a:pt x="18" y="31"/>
                  </a:lnTo>
                  <a:lnTo>
                    <a:pt x="25" y="21"/>
                  </a:lnTo>
                  <a:lnTo>
                    <a:pt x="36" y="14"/>
                  </a:lnTo>
                  <a:lnTo>
                    <a:pt x="47" y="7"/>
                  </a:lnTo>
                  <a:lnTo>
                    <a:pt x="60" y="3"/>
                  </a:lnTo>
                  <a:lnTo>
                    <a:pt x="75" y="1"/>
                  </a:lnTo>
                  <a:lnTo>
                    <a:pt x="93" y="0"/>
                  </a:lnTo>
                  <a:close/>
                  <a:moveTo>
                    <a:pt x="58" y="96"/>
                  </a:moveTo>
                  <a:lnTo>
                    <a:pt x="58" y="96"/>
                  </a:lnTo>
                  <a:lnTo>
                    <a:pt x="64" y="96"/>
                  </a:lnTo>
                  <a:lnTo>
                    <a:pt x="67" y="94"/>
                  </a:lnTo>
                  <a:lnTo>
                    <a:pt x="71" y="93"/>
                  </a:lnTo>
                  <a:lnTo>
                    <a:pt x="75" y="89"/>
                  </a:lnTo>
                  <a:lnTo>
                    <a:pt x="82" y="76"/>
                  </a:lnTo>
                  <a:lnTo>
                    <a:pt x="88" y="58"/>
                  </a:lnTo>
                  <a:lnTo>
                    <a:pt x="95" y="40"/>
                  </a:lnTo>
                  <a:lnTo>
                    <a:pt x="97" y="27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1" y="20"/>
                  </a:lnTo>
                  <a:lnTo>
                    <a:pt x="86" y="20"/>
                  </a:lnTo>
                  <a:lnTo>
                    <a:pt x="80" y="20"/>
                  </a:lnTo>
                  <a:lnTo>
                    <a:pt x="77" y="21"/>
                  </a:lnTo>
                  <a:lnTo>
                    <a:pt x="73" y="23"/>
                  </a:lnTo>
                  <a:lnTo>
                    <a:pt x="69" y="27"/>
                  </a:lnTo>
                  <a:lnTo>
                    <a:pt x="62" y="40"/>
                  </a:lnTo>
                  <a:lnTo>
                    <a:pt x="55" y="58"/>
                  </a:lnTo>
                  <a:lnTo>
                    <a:pt x="49" y="76"/>
                  </a:lnTo>
                  <a:lnTo>
                    <a:pt x="47" y="89"/>
                  </a:lnTo>
                  <a:lnTo>
                    <a:pt x="47" y="93"/>
                  </a:lnTo>
                  <a:lnTo>
                    <a:pt x="49" y="94"/>
                  </a:lnTo>
                  <a:lnTo>
                    <a:pt x="53" y="96"/>
                  </a:lnTo>
                  <a:lnTo>
                    <a:pt x="5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5" name="Freeform 56"/>
            <p:cNvSpPr>
              <a:spLocks/>
            </p:cNvSpPr>
            <p:nvPr userDrawn="1"/>
          </p:nvSpPr>
          <p:spPr bwMode="auto">
            <a:xfrm>
              <a:off x="1079" y="397"/>
              <a:ext cx="145" cy="116"/>
            </a:xfrm>
            <a:custGeom>
              <a:avLst/>
              <a:gdLst>
                <a:gd name="T0" fmla="*/ 99 w 145"/>
                <a:gd name="T1" fmla="*/ 32 h 116"/>
                <a:gd name="T2" fmla="*/ 99 w 145"/>
                <a:gd name="T3" fmla="*/ 27 h 116"/>
                <a:gd name="T4" fmla="*/ 96 w 145"/>
                <a:gd name="T5" fmla="*/ 21 h 116"/>
                <a:gd name="T6" fmla="*/ 90 w 145"/>
                <a:gd name="T7" fmla="*/ 20 h 116"/>
                <a:gd name="T8" fmla="*/ 77 w 145"/>
                <a:gd name="T9" fmla="*/ 23 h 116"/>
                <a:gd name="T10" fmla="*/ 70 w 145"/>
                <a:gd name="T11" fmla="*/ 29 h 116"/>
                <a:gd name="T12" fmla="*/ 70 w 145"/>
                <a:gd name="T13" fmla="*/ 32 h 116"/>
                <a:gd name="T14" fmla="*/ 75 w 145"/>
                <a:gd name="T15" fmla="*/ 40 h 116"/>
                <a:gd name="T16" fmla="*/ 90 w 145"/>
                <a:gd name="T17" fmla="*/ 45 h 116"/>
                <a:gd name="T18" fmla="*/ 118 w 145"/>
                <a:gd name="T19" fmla="*/ 53 h 116"/>
                <a:gd name="T20" fmla="*/ 130 w 145"/>
                <a:gd name="T21" fmla="*/ 63 h 116"/>
                <a:gd name="T22" fmla="*/ 134 w 145"/>
                <a:gd name="T23" fmla="*/ 74 h 116"/>
                <a:gd name="T24" fmla="*/ 132 w 145"/>
                <a:gd name="T25" fmla="*/ 82 h 116"/>
                <a:gd name="T26" fmla="*/ 121 w 145"/>
                <a:gd name="T27" fmla="*/ 96 h 116"/>
                <a:gd name="T28" fmla="*/ 105 w 145"/>
                <a:gd name="T29" fmla="*/ 107 h 116"/>
                <a:gd name="T30" fmla="*/ 83 w 145"/>
                <a:gd name="T31" fmla="*/ 115 h 116"/>
                <a:gd name="T32" fmla="*/ 53 w 145"/>
                <a:gd name="T33" fmla="*/ 116 h 116"/>
                <a:gd name="T34" fmla="*/ 28 w 145"/>
                <a:gd name="T35" fmla="*/ 115 h 116"/>
                <a:gd name="T36" fmla="*/ 10 w 145"/>
                <a:gd name="T37" fmla="*/ 109 h 116"/>
                <a:gd name="T38" fmla="*/ 0 w 145"/>
                <a:gd name="T39" fmla="*/ 100 h 116"/>
                <a:gd name="T40" fmla="*/ 2 w 145"/>
                <a:gd name="T41" fmla="*/ 85 h 116"/>
                <a:gd name="T42" fmla="*/ 50 w 145"/>
                <a:gd name="T43" fmla="*/ 82 h 116"/>
                <a:gd name="T44" fmla="*/ 50 w 145"/>
                <a:gd name="T45" fmla="*/ 84 h 116"/>
                <a:gd name="T46" fmla="*/ 50 w 145"/>
                <a:gd name="T47" fmla="*/ 93 h 116"/>
                <a:gd name="T48" fmla="*/ 61 w 145"/>
                <a:gd name="T49" fmla="*/ 96 h 116"/>
                <a:gd name="T50" fmla="*/ 68 w 145"/>
                <a:gd name="T51" fmla="*/ 96 h 116"/>
                <a:gd name="T52" fmla="*/ 77 w 145"/>
                <a:gd name="T53" fmla="*/ 91 h 116"/>
                <a:gd name="T54" fmla="*/ 81 w 145"/>
                <a:gd name="T55" fmla="*/ 85 h 116"/>
                <a:gd name="T56" fmla="*/ 79 w 145"/>
                <a:gd name="T57" fmla="*/ 78 h 116"/>
                <a:gd name="T58" fmla="*/ 72 w 145"/>
                <a:gd name="T59" fmla="*/ 74 h 116"/>
                <a:gd name="T60" fmla="*/ 48 w 145"/>
                <a:gd name="T61" fmla="*/ 67 h 116"/>
                <a:gd name="T62" fmla="*/ 26 w 145"/>
                <a:gd name="T63" fmla="*/ 56 h 116"/>
                <a:gd name="T64" fmla="*/ 21 w 145"/>
                <a:gd name="T65" fmla="*/ 47 h 116"/>
                <a:gd name="T66" fmla="*/ 22 w 145"/>
                <a:gd name="T67" fmla="*/ 34 h 116"/>
                <a:gd name="T68" fmla="*/ 26 w 145"/>
                <a:gd name="T69" fmla="*/ 27 h 116"/>
                <a:gd name="T70" fmla="*/ 37 w 145"/>
                <a:gd name="T71" fmla="*/ 14 h 116"/>
                <a:gd name="T72" fmla="*/ 55 w 145"/>
                <a:gd name="T73" fmla="*/ 5 h 116"/>
                <a:gd name="T74" fmla="*/ 81 w 145"/>
                <a:gd name="T75" fmla="*/ 0 h 116"/>
                <a:gd name="T76" fmla="*/ 96 w 145"/>
                <a:gd name="T77" fmla="*/ 0 h 116"/>
                <a:gd name="T78" fmla="*/ 121 w 145"/>
                <a:gd name="T79" fmla="*/ 1 h 116"/>
                <a:gd name="T80" fmla="*/ 139 w 145"/>
                <a:gd name="T81" fmla="*/ 9 h 116"/>
                <a:gd name="T82" fmla="*/ 145 w 145"/>
                <a:gd name="T83" fmla="*/ 20 h 116"/>
                <a:gd name="T84" fmla="*/ 143 w 145"/>
                <a:gd name="T85" fmla="*/ 34 h 1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5" h="116">
                  <a:moveTo>
                    <a:pt x="97" y="34"/>
                  </a:moveTo>
                  <a:lnTo>
                    <a:pt x="99" y="32"/>
                  </a:lnTo>
                  <a:lnTo>
                    <a:pt x="99" y="27"/>
                  </a:lnTo>
                  <a:lnTo>
                    <a:pt x="99" y="23"/>
                  </a:lnTo>
                  <a:lnTo>
                    <a:pt x="96" y="21"/>
                  </a:lnTo>
                  <a:lnTo>
                    <a:pt x="90" y="20"/>
                  </a:lnTo>
                  <a:lnTo>
                    <a:pt x="83" y="20"/>
                  </a:lnTo>
                  <a:lnTo>
                    <a:pt x="77" y="23"/>
                  </a:lnTo>
                  <a:lnTo>
                    <a:pt x="74" y="25"/>
                  </a:lnTo>
                  <a:lnTo>
                    <a:pt x="70" y="29"/>
                  </a:lnTo>
                  <a:lnTo>
                    <a:pt x="70" y="32"/>
                  </a:lnTo>
                  <a:lnTo>
                    <a:pt x="72" y="36"/>
                  </a:lnTo>
                  <a:lnTo>
                    <a:pt x="75" y="40"/>
                  </a:lnTo>
                  <a:lnTo>
                    <a:pt x="79" y="42"/>
                  </a:lnTo>
                  <a:lnTo>
                    <a:pt x="90" y="45"/>
                  </a:lnTo>
                  <a:lnTo>
                    <a:pt x="105" y="49"/>
                  </a:lnTo>
                  <a:lnTo>
                    <a:pt x="118" y="53"/>
                  </a:lnTo>
                  <a:lnTo>
                    <a:pt x="127" y="60"/>
                  </a:lnTo>
                  <a:lnTo>
                    <a:pt x="130" y="63"/>
                  </a:lnTo>
                  <a:lnTo>
                    <a:pt x="134" y="69"/>
                  </a:lnTo>
                  <a:lnTo>
                    <a:pt x="134" y="74"/>
                  </a:lnTo>
                  <a:lnTo>
                    <a:pt x="132" y="82"/>
                  </a:lnTo>
                  <a:lnTo>
                    <a:pt x="128" y="91"/>
                  </a:lnTo>
                  <a:lnTo>
                    <a:pt x="121" y="96"/>
                  </a:lnTo>
                  <a:lnTo>
                    <a:pt x="114" y="104"/>
                  </a:lnTo>
                  <a:lnTo>
                    <a:pt x="105" y="107"/>
                  </a:lnTo>
                  <a:lnTo>
                    <a:pt x="96" y="111"/>
                  </a:lnTo>
                  <a:lnTo>
                    <a:pt x="83" y="115"/>
                  </a:lnTo>
                  <a:lnTo>
                    <a:pt x="68" y="116"/>
                  </a:lnTo>
                  <a:lnTo>
                    <a:pt x="53" y="116"/>
                  </a:lnTo>
                  <a:lnTo>
                    <a:pt x="28" y="115"/>
                  </a:lnTo>
                  <a:lnTo>
                    <a:pt x="17" y="113"/>
                  </a:lnTo>
                  <a:lnTo>
                    <a:pt x="10" y="109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2" y="85"/>
                  </a:lnTo>
                  <a:lnTo>
                    <a:pt x="2" y="82"/>
                  </a:lnTo>
                  <a:lnTo>
                    <a:pt x="50" y="82"/>
                  </a:lnTo>
                  <a:lnTo>
                    <a:pt x="50" y="84"/>
                  </a:lnTo>
                  <a:lnTo>
                    <a:pt x="48" y="89"/>
                  </a:lnTo>
                  <a:lnTo>
                    <a:pt x="50" y="93"/>
                  </a:lnTo>
                  <a:lnTo>
                    <a:pt x="53" y="96"/>
                  </a:lnTo>
                  <a:lnTo>
                    <a:pt x="61" y="96"/>
                  </a:lnTo>
                  <a:lnTo>
                    <a:pt x="68" y="96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81" y="85"/>
                  </a:lnTo>
                  <a:lnTo>
                    <a:pt x="81" y="82"/>
                  </a:lnTo>
                  <a:lnTo>
                    <a:pt x="79" y="78"/>
                  </a:lnTo>
                  <a:lnTo>
                    <a:pt x="77" y="76"/>
                  </a:lnTo>
                  <a:lnTo>
                    <a:pt x="72" y="74"/>
                  </a:lnTo>
                  <a:lnTo>
                    <a:pt x="61" y="71"/>
                  </a:lnTo>
                  <a:lnTo>
                    <a:pt x="48" y="67"/>
                  </a:lnTo>
                  <a:lnTo>
                    <a:pt x="35" y="63"/>
                  </a:lnTo>
                  <a:lnTo>
                    <a:pt x="26" y="56"/>
                  </a:lnTo>
                  <a:lnTo>
                    <a:pt x="22" y="53"/>
                  </a:lnTo>
                  <a:lnTo>
                    <a:pt x="21" y="47"/>
                  </a:lnTo>
                  <a:lnTo>
                    <a:pt x="21" y="42"/>
                  </a:lnTo>
                  <a:lnTo>
                    <a:pt x="22" y="34"/>
                  </a:lnTo>
                  <a:lnTo>
                    <a:pt x="26" y="27"/>
                  </a:lnTo>
                  <a:lnTo>
                    <a:pt x="32" y="20"/>
                  </a:lnTo>
                  <a:lnTo>
                    <a:pt x="37" y="14"/>
                  </a:lnTo>
                  <a:lnTo>
                    <a:pt x="46" y="9"/>
                  </a:lnTo>
                  <a:lnTo>
                    <a:pt x="55" y="5"/>
                  </a:lnTo>
                  <a:lnTo>
                    <a:pt x="68" y="1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110" y="0"/>
                  </a:lnTo>
                  <a:lnTo>
                    <a:pt x="121" y="1"/>
                  </a:lnTo>
                  <a:lnTo>
                    <a:pt x="132" y="5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5" y="20"/>
                  </a:lnTo>
                  <a:lnTo>
                    <a:pt x="145" y="25"/>
                  </a:lnTo>
                  <a:lnTo>
                    <a:pt x="143" y="34"/>
                  </a:lnTo>
                  <a:lnTo>
                    <a:pt x="9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6" name="Freeform 57"/>
            <p:cNvSpPr>
              <a:spLocks noEditPoints="1"/>
            </p:cNvSpPr>
            <p:nvPr userDrawn="1"/>
          </p:nvSpPr>
          <p:spPr bwMode="auto">
            <a:xfrm>
              <a:off x="1197" y="398"/>
              <a:ext cx="151" cy="114"/>
            </a:xfrm>
            <a:custGeom>
              <a:avLst/>
              <a:gdLst>
                <a:gd name="T0" fmla="*/ 85 w 151"/>
                <a:gd name="T1" fmla="*/ 0 h 114"/>
                <a:gd name="T2" fmla="*/ 146 w 151"/>
                <a:gd name="T3" fmla="*/ 0 h 114"/>
                <a:gd name="T4" fmla="*/ 151 w 151"/>
                <a:gd name="T5" fmla="*/ 114 h 114"/>
                <a:gd name="T6" fmla="*/ 100 w 151"/>
                <a:gd name="T7" fmla="*/ 114 h 114"/>
                <a:gd name="T8" fmla="*/ 102 w 151"/>
                <a:gd name="T9" fmla="*/ 93 h 114"/>
                <a:gd name="T10" fmla="*/ 64 w 151"/>
                <a:gd name="T11" fmla="*/ 93 h 114"/>
                <a:gd name="T12" fmla="*/ 51 w 151"/>
                <a:gd name="T13" fmla="*/ 114 h 114"/>
                <a:gd name="T14" fmla="*/ 0 w 151"/>
                <a:gd name="T15" fmla="*/ 114 h 114"/>
                <a:gd name="T16" fmla="*/ 85 w 151"/>
                <a:gd name="T17" fmla="*/ 0 h 114"/>
                <a:gd name="T18" fmla="*/ 107 w 151"/>
                <a:gd name="T19" fmla="*/ 24 h 114"/>
                <a:gd name="T20" fmla="*/ 107 w 151"/>
                <a:gd name="T21" fmla="*/ 24 h 114"/>
                <a:gd name="T22" fmla="*/ 76 w 151"/>
                <a:gd name="T23" fmla="*/ 72 h 114"/>
                <a:gd name="T24" fmla="*/ 104 w 151"/>
                <a:gd name="T25" fmla="*/ 72 h 114"/>
                <a:gd name="T26" fmla="*/ 107 w 151"/>
                <a:gd name="T27" fmla="*/ 24 h 1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1" h="114">
                  <a:moveTo>
                    <a:pt x="85" y="0"/>
                  </a:moveTo>
                  <a:lnTo>
                    <a:pt x="146" y="0"/>
                  </a:lnTo>
                  <a:lnTo>
                    <a:pt x="151" y="114"/>
                  </a:lnTo>
                  <a:lnTo>
                    <a:pt x="100" y="114"/>
                  </a:lnTo>
                  <a:lnTo>
                    <a:pt x="102" y="93"/>
                  </a:lnTo>
                  <a:lnTo>
                    <a:pt x="64" y="93"/>
                  </a:lnTo>
                  <a:lnTo>
                    <a:pt x="51" y="114"/>
                  </a:lnTo>
                  <a:lnTo>
                    <a:pt x="0" y="114"/>
                  </a:lnTo>
                  <a:lnTo>
                    <a:pt x="85" y="0"/>
                  </a:lnTo>
                  <a:close/>
                  <a:moveTo>
                    <a:pt x="107" y="24"/>
                  </a:moveTo>
                  <a:lnTo>
                    <a:pt x="107" y="24"/>
                  </a:lnTo>
                  <a:lnTo>
                    <a:pt x="76" y="72"/>
                  </a:lnTo>
                  <a:lnTo>
                    <a:pt x="104" y="72"/>
                  </a:lnTo>
                  <a:lnTo>
                    <a:pt x="107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7" name="Freeform 58"/>
            <p:cNvSpPr>
              <a:spLocks/>
            </p:cNvSpPr>
            <p:nvPr userDrawn="1"/>
          </p:nvSpPr>
          <p:spPr bwMode="auto">
            <a:xfrm>
              <a:off x="1356" y="398"/>
              <a:ext cx="170" cy="114"/>
            </a:xfrm>
            <a:custGeom>
              <a:avLst/>
              <a:gdLst>
                <a:gd name="T0" fmla="*/ 38 w 170"/>
                <a:gd name="T1" fmla="*/ 0 h 114"/>
                <a:gd name="T2" fmla="*/ 93 w 170"/>
                <a:gd name="T3" fmla="*/ 0 h 114"/>
                <a:gd name="T4" fmla="*/ 100 w 170"/>
                <a:gd name="T5" fmla="*/ 70 h 114"/>
                <a:gd name="T6" fmla="*/ 100 w 170"/>
                <a:gd name="T7" fmla="*/ 70 h 114"/>
                <a:gd name="T8" fmla="*/ 124 w 170"/>
                <a:gd name="T9" fmla="*/ 0 h 114"/>
                <a:gd name="T10" fmla="*/ 170 w 170"/>
                <a:gd name="T11" fmla="*/ 0 h 114"/>
                <a:gd name="T12" fmla="*/ 131 w 170"/>
                <a:gd name="T13" fmla="*/ 114 h 114"/>
                <a:gd name="T14" fmla="*/ 76 w 170"/>
                <a:gd name="T15" fmla="*/ 114 h 114"/>
                <a:gd name="T16" fmla="*/ 69 w 170"/>
                <a:gd name="T17" fmla="*/ 44 h 114"/>
                <a:gd name="T18" fmla="*/ 69 w 170"/>
                <a:gd name="T19" fmla="*/ 44 h 114"/>
                <a:gd name="T20" fmla="*/ 44 w 170"/>
                <a:gd name="T21" fmla="*/ 114 h 114"/>
                <a:gd name="T22" fmla="*/ 0 w 170"/>
                <a:gd name="T23" fmla="*/ 114 h 114"/>
                <a:gd name="T24" fmla="*/ 38 w 170"/>
                <a:gd name="T25" fmla="*/ 0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0" h="114">
                  <a:moveTo>
                    <a:pt x="38" y="0"/>
                  </a:moveTo>
                  <a:lnTo>
                    <a:pt x="93" y="0"/>
                  </a:lnTo>
                  <a:lnTo>
                    <a:pt x="100" y="70"/>
                  </a:lnTo>
                  <a:lnTo>
                    <a:pt x="124" y="0"/>
                  </a:lnTo>
                  <a:lnTo>
                    <a:pt x="170" y="0"/>
                  </a:lnTo>
                  <a:lnTo>
                    <a:pt x="131" y="114"/>
                  </a:lnTo>
                  <a:lnTo>
                    <a:pt x="76" y="114"/>
                  </a:lnTo>
                  <a:lnTo>
                    <a:pt x="69" y="44"/>
                  </a:lnTo>
                  <a:lnTo>
                    <a:pt x="44" y="114"/>
                  </a:lnTo>
                  <a:lnTo>
                    <a:pt x="0" y="11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0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1813" y="431061"/>
            <a:ext cx="8799512" cy="276999"/>
          </a:xfrm>
        </p:spPr>
        <p:txBody>
          <a:bodyPr/>
          <a:lstStyle>
            <a:lvl1pPr>
              <a:defRPr sz="18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850900"/>
            <a:ext cx="9004300" cy="720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400" b="1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lvl="0"/>
            <a:r>
              <a:rPr lang="en-US" altLang="ko-KR" dirty="0"/>
              <a:t>Governing Message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="" xmlns:a16="http://schemas.microsoft.com/office/drawing/2014/main" id="{EC70C107-F0B3-47D8-98FB-C7DDD04BA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0741" y="225425"/>
            <a:ext cx="2840586" cy="471600"/>
          </a:xfrm>
          <a:prstGeom prst="rect">
            <a:avLst/>
          </a:prstGeom>
        </p:spPr>
        <p:txBody>
          <a:bodyPr anchor="b"/>
          <a:lstStyle>
            <a:lvl1pPr marL="0" indent="0" algn="r">
              <a:buFontTx/>
              <a:buNone/>
              <a:defRPr sz="1300" b="1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1587" indent="0">
              <a:buFontTx/>
              <a:buNone/>
              <a:defRPr/>
            </a:lvl2pPr>
            <a:lvl3pPr marL="106362" indent="0">
              <a:buFontTx/>
              <a:buNone/>
              <a:defRPr/>
            </a:lvl3pPr>
            <a:lvl4pPr marL="211137" indent="0">
              <a:buFontTx/>
              <a:buNone/>
              <a:defRPr/>
            </a:lvl4pPr>
            <a:lvl5pPr marL="322263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970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360363"/>
            <a:ext cx="8799512" cy="292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1813" y="777875"/>
            <a:ext cx="9175750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5127" name="Group 14"/>
          <p:cNvGrpSpPr>
            <a:grpSpLocks/>
          </p:cNvGrpSpPr>
          <p:nvPr/>
        </p:nvGrpSpPr>
        <p:grpSpPr bwMode="auto">
          <a:xfrm>
            <a:off x="9577388" y="7938"/>
            <a:ext cx="328612" cy="1109662"/>
            <a:chOff x="6033" y="5"/>
            <a:chExt cx="207" cy="699"/>
          </a:xfrm>
        </p:grpSpPr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1050" name="AcnStamp_ID_1050" hidden="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7908925" y="1387475"/>
            <a:ext cx="1422400" cy="263525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MASTER STAMP</a:t>
            </a:r>
          </a:p>
        </p:txBody>
      </p:sp>
      <p:cxnSp>
        <p:nvCxnSpPr>
          <p:cNvPr id="5129" name="AcnStpConnector_ID_1051" hidden="1"/>
          <p:cNvCxnSpPr>
            <a:cxnSpLocks noChangeShapeType="1"/>
            <a:stCxn id="1050" idx="2"/>
            <a:endCxn id="1050" idx="0"/>
          </p:cNvCxnSpPr>
          <p:nvPr userDrawn="1">
            <p:custDataLst>
              <p:tags r:id="rId6"/>
            </p:custDataLst>
          </p:nvPr>
        </p:nvCxnSpPr>
        <p:spPr bwMode="gray">
          <a:xfrm>
            <a:off x="7908925" y="1387475"/>
            <a:ext cx="142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130" name="AcnStpConnector_ID_1052" hidden="1"/>
          <p:cNvCxnSpPr>
            <a:cxnSpLocks noChangeShapeType="1"/>
            <a:stCxn id="1050" idx="4"/>
            <a:endCxn id="1050" idx="6"/>
          </p:cNvCxnSpPr>
          <p:nvPr userDrawn="1">
            <p:custDataLst>
              <p:tags r:id="rId7"/>
            </p:custDataLst>
          </p:nvPr>
        </p:nvCxnSpPr>
        <p:spPr bwMode="gray">
          <a:xfrm>
            <a:off x="7908925" y="1651000"/>
            <a:ext cx="142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09700" y="6554175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noAutofit/>
          </a:bodyPr>
          <a:lstStyle>
            <a:lvl1pPr algn="r" eaLnBrk="0" latinLnBrk="0" hangingPunct="0">
              <a:defRPr sz="900" b="0">
                <a:solidFill>
                  <a:srgbClr val="333333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6324A55-1745-45E3-91C8-6D5E8F6AD25C}" type="slidenum">
              <a:rPr lang="ko-KR" altLang="en-US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pPr>
                <a:defRPr/>
              </a:pPr>
              <a:t>‹#›</a:t>
            </a:fld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graphicFrame>
        <p:nvGraphicFramePr>
          <p:cNvPr id="13" name="Object 17">
            <a:extLst>
              <a:ext uri="{FF2B5EF4-FFF2-40B4-BE49-F238E27FC236}">
                <a16:creationId xmlns="" xmlns:a16="http://schemas.microsoft.com/office/drawing/2014/main" id="{144C34E5-B296-4E8B-B63A-C65A089CCB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92138" y="6302375"/>
          <a:ext cx="868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Image" r:id="rId8" imgW="4482540" imgH="2222222" progId="">
                  <p:embed/>
                </p:oleObj>
              </mc:Choice>
              <mc:Fallback>
                <p:oleObj name="Image" r:id="rId8" imgW="4482540" imgH="2222222" progId="">
                  <p:embed/>
                  <p:pic>
                    <p:nvPicPr>
                      <p:cNvPr id="215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6302375"/>
                        <a:ext cx="868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17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30" pitchFamily="18" charset="-127"/>
        </a:defRPr>
      </a:lvl9pPr>
    </p:titleStyle>
    <p:bodyStyle>
      <a:lvl1pPr marL="342900" indent="-342900" algn="l" defTabSz="936625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104775" indent="-103188" algn="l" defTabSz="936625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209550" indent="-103188" algn="l" defTabSz="936625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314325" indent="-103188" algn="l" defTabSz="936625" rtl="0" eaLnBrk="0" fontAlgn="base" hangingPunct="0">
        <a:spcBef>
          <a:spcPct val="0"/>
        </a:spcBef>
        <a:spcAft>
          <a:spcPct val="0"/>
        </a:spcAft>
        <a:buChar char="·"/>
        <a:defRPr sz="1200">
          <a:solidFill>
            <a:schemeClr val="tx1"/>
          </a:solidFill>
          <a:latin typeface="+mn-lt"/>
          <a:ea typeface="+mn-ea"/>
        </a:defRPr>
      </a:lvl4pPr>
      <a:lvl5pPr marL="4206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5pPr>
      <a:lvl6pPr marL="8778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6pPr>
      <a:lvl7pPr marL="13350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7pPr>
      <a:lvl8pPr marL="17922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8pPr>
      <a:lvl9pPr marL="22494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ukhee.chang@doosan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66788" y="3313113"/>
            <a:ext cx="7366000" cy="366712"/>
          </a:xfrm>
        </p:spPr>
        <p:txBody>
          <a:bodyPr/>
          <a:lstStyle/>
          <a:p>
            <a:r>
              <a:rPr lang="en-US" altLang="ko-KR" dirty="0" smtClean="0"/>
              <a:t>Cut-over Plan</a:t>
            </a:r>
            <a:endParaRPr lang="ko-KR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66788" y="5505282"/>
            <a:ext cx="379680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altLang="ko-KR" sz="1400" b="1" dirty="0">
                <a:solidFill>
                  <a:srgbClr val="0083CD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2020. 06</a:t>
            </a:r>
          </a:p>
          <a:p>
            <a:pPr eaLnBrk="0" hangingPunct="0">
              <a:spcBef>
                <a:spcPts val="600"/>
              </a:spcBef>
            </a:pPr>
            <a:r>
              <a:rPr lang="en-US" altLang="ko-KR" sz="1400" b="1" dirty="0">
                <a:solidFill>
                  <a:srgbClr val="0083CD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S/4HANA Conversion Project TFT</a:t>
            </a:r>
          </a:p>
        </p:txBody>
      </p:sp>
      <p:sp>
        <p:nvSpPr>
          <p:cNvPr id="7" name="McK 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6788" y="2208857"/>
            <a:ext cx="14859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altLang="ko-KR" sz="1400" dirty="0">
                <a:solidFill>
                  <a:srgbClr val="10399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CONFIDENTIAL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966788" y="3819525"/>
            <a:ext cx="6934200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ERP, APO, BW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38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3A02E0-102B-4B73-934C-EC8001F6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Cut-over </a:t>
            </a:r>
            <a:r>
              <a:rPr lang="en-US" altLang="ko-KR" dirty="0" smtClean="0"/>
              <a:t>Major Activity </a:t>
            </a:r>
            <a:r>
              <a:rPr lang="en-US" altLang="ko-KR" dirty="0"/>
              <a:t>&gt; ERP &amp; APO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D2311AC-FDFF-41A4-AE7C-1F514D5E9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altLang="ko-KR" dirty="0"/>
              <a:t>Performance plan</a:t>
            </a:r>
            <a:endParaRPr lang="en-US" dirty="0"/>
          </a:p>
        </p:txBody>
      </p:sp>
      <p:sp>
        <p:nvSpPr>
          <p:cNvPr id="77" name="화살표: 오각형 76">
            <a:extLst>
              <a:ext uri="{FF2B5EF4-FFF2-40B4-BE49-F238E27FC236}">
                <a16:creationId xmlns="" xmlns:a16="http://schemas.microsoft.com/office/drawing/2014/main" id="{6741A34E-1742-4217-90A1-669F01AC430B}"/>
              </a:ext>
            </a:extLst>
          </p:cNvPr>
          <p:cNvSpPr/>
          <p:nvPr/>
        </p:nvSpPr>
        <p:spPr bwMode="auto">
          <a:xfrm>
            <a:off x="580768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Preparation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="" xmlns:a16="http://schemas.microsoft.com/office/drawing/2014/main" id="{9273F6FC-0FBE-4895-85E2-8A53F418B45B}"/>
              </a:ext>
            </a:extLst>
          </p:cNvPr>
          <p:cNvSpPr/>
          <p:nvPr/>
        </p:nvSpPr>
        <p:spPr bwMode="auto">
          <a:xfrm>
            <a:off x="1797927" y="889061"/>
            <a:ext cx="1213513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Uptime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화살표: 오각형 78">
            <a:extLst>
              <a:ext uri="{FF2B5EF4-FFF2-40B4-BE49-F238E27FC236}">
                <a16:creationId xmlns="" xmlns:a16="http://schemas.microsoft.com/office/drawing/2014/main" id="{D9F8E344-D23F-4F75-9AA9-1026529037AE}"/>
              </a:ext>
            </a:extLst>
          </p:cNvPr>
          <p:cNvSpPr/>
          <p:nvPr/>
        </p:nvSpPr>
        <p:spPr bwMode="auto">
          <a:xfrm>
            <a:off x="3015086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0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4232245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680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Post-Act</a:t>
            </a:r>
            <a:endParaRPr 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4" name="직선 연결선 32">
            <a:extLst>
              <a:ext uri="{FF2B5EF4-FFF2-40B4-BE49-F238E27FC236}">
                <a16:creationId xmlns="" xmlns:a16="http://schemas.microsoft.com/office/drawing/2014/main" id="{9F8A2419-7E20-4535-9A73-007453E49F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21231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직선 연결선 32">
            <a:extLst>
              <a:ext uri="{FF2B5EF4-FFF2-40B4-BE49-F238E27FC236}">
                <a16:creationId xmlns="" xmlns:a16="http://schemas.microsoft.com/office/drawing/2014/main" id="{F083E424-A054-45E8-822F-9E62FADD76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620637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직선 연결선 32">
            <a:extLst>
              <a:ext uri="{FF2B5EF4-FFF2-40B4-BE49-F238E27FC236}">
                <a16:creationId xmlns="" xmlns:a16="http://schemas.microsoft.com/office/drawing/2014/main" id="{42546B05-13F7-4BBF-80A1-69B47F7864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044028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32">
            <a:extLst>
              <a:ext uri="{FF2B5EF4-FFF2-40B4-BE49-F238E27FC236}">
                <a16:creationId xmlns="" xmlns:a16="http://schemas.microsoft.com/office/drawing/2014/main" id="{26259CED-ACC4-4737-873A-7F4D295C16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458794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직선 연결선 32">
            <a:extLst>
              <a:ext uri="{FF2B5EF4-FFF2-40B4-BE49-F238E27FC236}">
                <a16:creationId xmlns="" xmlns:a16="http://schemas.microsoft.com/office/drawing/2014/main" id="{9F8A2419-7E20-4535-9A73-007453E49F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4756930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직선 연결선 32">
            <a:extLst>
              <a:ext uri="{FF2B5EF4-FFF2-40B4-BE49-F238E27FC236}">
                <a16:creationId xmlns="" xmlns:a16="http://schemas.microsoft.com/office/drawing/2014/main" id="{F083E424-A054-45E8-822F-9E62FADD76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183247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직선 연결선 32">
            <a:extLst>
              <a:ext uri="{FF2B5EF4-FFF2-40B4-BE49-F238E27FC236}">
                <a16:creationId xmlns="" xmlns:a16="http://schemas.microsoft.com/office/drawing/2014/main" id="{2B2ED26B-603D-4513-A222-B87C15C78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89366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직선 연결선 32">
            <a:extLst>
              <a:ext uri="{FF2B5EF4-FFF2-40B4-BE49-F238E27FC236}">
                <a16:creationId xmlns="" xmlns:a16="http://schemas.microsoft.com/office/drawing/2014/main" id="{F238482D-6721-4364-825F-0730F7AFB7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60014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직선 연결선 32">
            <a:extLst>
              <a:ext uri="{FF2B5EF4-FFF2-40B4-BE49-F238E27FC236}">
                <a16:creationId xmlns="" xmlns:a16="http://schemas.microsoft.com/office/drawing/2014/main" id="{2189C544-7707-4CEB-A4B3-2C31291356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6018513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1" name="그룹 150">
            <a:extLst>
              <a:ext uri="{FF2B5EF4-FFF2-40B4-BE49-F238E27FC236}">
                <a16:creationId xmlns="" xmlns:a16="http://schemas.microsoft.com/office/drawing/2014/main" id="{EA5D31B5-E940-4DAB-87AE-F73A544A9089}"/>
              </a:ext>
            </a:extLst>
          </p:cNvPr>
          <p:cNvGrpSpPr/>
          <p:nvPr/>
        </p:nvGrpSpPr>
        <p:grpSpPr>
          <a:xfrm>
            <a:off x="583490" y="1852043"/>
            <a:ext cx="6474410" cy="277006"/>
            <a:chOff x="580768" y="4879587"/>
            <a:chExt cx="6474410" cy="277006"/>
          </a:xfrm>
        </p:grpSpPr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2751BDA1-23CE-4E34-BC65-CBB4CB4FA45F}"/>
                </a:ext>
              </a:extLst>
            </p:cNvPr>
            <p:cNvSpPr txBox="1"/>
            <p:nvPr/>
          </p:nvSpPr>
          <p:spPr>
            <a:xfrm>
              <a:off x="580768" y="4879594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Take action on Pegging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Area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error(</a:t>
              </a:r>
              <a:r>
                <a:rPr lang="ko-KR" altLang="en-US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특성 재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CIF)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A685DA59-F033-47DA-9AD3-7B462821DFB2}"/>
                </a:ext>
              </a:extLst>
            </p:cNvPr>
            <p:cNvSpPr txBox="1"/>
            <p:nvPr/>
          </p:nvSpPr>
          <p:spPr>
            <a:xfrm>
              <a:off x="4485654" y="48795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APO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19A30C15-0FCF-4E68-A6A2-1A39647B46D7}"/>
                </a:ext>
              </a:extLst>
            </p:cNvPr>
            <p:cNvSpPr txBox="1"/>
            <p:nvPr/>
          </p:nvSpPr>
          <p:spPr>
            <a:xfrm>
              <a:off x="5506633" y="48795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16:00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17:00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2" y="1754776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by specific class table inquiry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="" xmlns:a16="http://schemas.microsoft.com/office/drawing/2014/main" id="{5ADD735A-D2EC-4F94-8595-BB82CCE55FCA}"/>
              </a:ext>
            </a:extLst>
          </p:cNvPr>
          <p:cNvGrpSpPr/>
          <p:nvPr/>
        </p:nvGrpSpPr>
        <p:grpSpPr>
          <a:xfrm>
            <a:off x="580768" y="2173801"/>
            <a:ext cx="6477132" cy="461665"/>
            <a:chOff x="578046" y="5191671"/>
            <a:chExt cx="6477132" cy="461665"/>
          </a:xfrm>
        </p:grpSpPr>
        <p:sp>
          <p:nvSpPr>
            <p:cNvPr id="162" name="TextBox 161">
              <a:extLst>
                <a:ext uri="{FF2B5EF4-FFF2-40B4-BE49-F238E27FC236}">
                  <a16:creationId xmlns="" xmlns:a16="http://schemas.microsoft.com/office/drawing/2014/main" id="{95FA8F46-92C0-4D0B-92D9-39F8DF187914}"/>
                </a:ext>
              </a:extLst>
            </p:cNvPr>
            <p:cNvSpPr txBox="1"/>
            <p:nvPr/>
          </p:nvSpPr>
          <p:spPr>
            <a:xfrm>
              <a:off x="578046" y="5191671"/>
              <a:ext cx="39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Check major functions of each module and process manual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="" xmlns:a16="http://schemas.microsoft.com/office/drawing/2014/main" id="{F77B51A4-3566-433E-A65F-9896827D646F}"/>
                </a:ext>
              </a:extLst>
            </p:cNvPr>
            <p:cNvSpPr txBox="1"/>
            <p:nvPr/>
          </p:nvSpPr>
          <p:spPr>
            <a:xfrm>
              <a:off x="4485654" y="53030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APO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="" xmlns:a16="http://schemas.microsoft.com/office/drawing/2014/main" id="{E82E204A-570B-471E-ACFB-CC0903EFDA51}"/>
                </a:ext>
              </a:extLst>
            </p:cNvPr>
            <p:cNvSpPr txBox="1"/>
            <p:nvPr/>
          </p:nvSpPr>
          <p:spPr>
            <a:xfrm>
              <a:off x="5506633" y="53030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21:00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21:30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2193610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list of each module inspection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833A3FAE-A94B-45E3-A91C-5EAE5070EF73}"/>
              </a:ext>
            </a:extLst>
          </p:cNvPr>
          <p:cNvSpPr txBox="1"/>
          <p:nvPr/>
        </p:nvSpPr>
        <p:spPr>
          <a:xfrm>
            <a:off x="590883" y="5678941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S/4HANA Conversion Go/Back 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decision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A29D9D63-DB4C-46A8-9745-A036F7F4A979}"/>
              </a:ext>
            </a:extLst>
          </p:cNvPr>
          <p:cNvSpPr txBox="1"/>
          <p:nvPr/>
        </p:nvSpPr>
        <p:spPr>
          <a:xfrm>
            <a:off x="4487143" y="5678932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PMO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823CAEF0-7015-4421-85AC-B2CCBA442E17}"/>
              </a:ext>
            </a:extLst>
          </p:cNvPr>
          <p:cNvSpPr txBox="1"/>
          <p:nvPr/>
        </p:nvSpPr>
        <p:spPr>
          <a:xfrm>
            <a:off x="5508122" y="5678932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08/10 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22:00 </a:t>
            </a: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89" y="5616927"/>
            <a:ext cx="24002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the final list of system conversion inspection</a:t>
            </a:r>
            <a:endParaRPr lang="en-US" altLang="ko-KR" b="1" kern="0" dirty="0" smtClean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170" name="직선 연결선 32">
            <a:extLst>
              <a:ext uri="{FF2B5EF4-FFF2-40B4-BE49-F238E27FC236}">
                <a16:creationId xmlns="" xmlns:a16="http://schemas.microsoft.com/office/drawing/2014/main" id="{2B2ED26B-603D-4513-A222-B87C15C78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3432" y="4324356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1" name="그룹 170">
            <a:extLst>
              <a:ext uri="{FF2B5EF4-FFF2-40B4-BE49-F238E27FC236}">
                <a16:creationId xmlns="" xmlns:a16="http://schemas.microsoft.com/office/drawing/2014/main" id="{DFA21833-0D0E-4A3A-ACEC-48B1DEE53150}"/>
              </a:ext>
            </a:extLst>
          </p:cNvPr>
          <p:cNvGrpSpPr/>
          <p:nvPr/>
        </p:nvGrpSpPr>
        <p:grpSpPr>
          <a:xfrm>
            <a:off x="590883" y="3537861"/>
            <a:ext cx="6474410" cy="277003"/>
            <a:chOff x="580768" y="3609237"/>
            <a:chExt cx="6474410" cy="277003"/>
          </a:xfrm>
        </p:grpSpPr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AE334356-AA7F-4B1D-BD01-91F0C99E1F86}"/>
                </a:ext>
              </a:extLst>
            </p:cNvPr>
            <p:cNvSpPr txBox="1"/>
            <p:nvPr/>
          </p:nvSpPr>
          <p:spPr>
            <a:xfrm>
              <a:off x="580768" y="3609241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Verify EAI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&amp; Legacy System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service connection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4D5B5A0E-796A-49B3-B8F2-45B60C990BA3}"/>
                </a:ext>
              </a:extLst>
            </p:cNvPr>
            <p:cNvSpPr txBox="1"/>
            <p:nvPr/>
          </p:nvSpPr>
          <p:spPr>
            <a:xfrm>
              <a:off x="4485654" y="36092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Legacy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A6BAD4C4-78E9-4D41-92FD-3FA01AC99B88}"/>
                </a:ext>
              </a:extLst>
            </p:cNvPr>
            <p:cNvSpPr txBox="1"/>
            <p:nvPr/>
          </p:nvSpPr>
          <p:spPr>
            <a:xfrm>
              <a:off x="5506633" y="36092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18:00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20:00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95918" y="3537859"/>
            <a:ext cx="251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for system connection list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="" xmlns:a16="http://schemas.microsoft.com/office/drawing/2014/main" id="{DFA21833-0D0E-4A3A-ACEC-48B1DEE53150}"/>
              </a:ext>
            </a:extLst>
          </p:cNvPr>
          <p:cNvGrpSpPr/>
          <p:nvPr/>
        </p:nvGrpSpPr>
        <p:grpSpPr>
          <a:xfrm>
            <a:off x="580768" y="3116683"/>
            <a:ext cx="6474410" cy="277003"/>
            <a:chOff x="580768" y="3609237"/>
            <a:chExt cx="6474410" cy="277003"/>
          </a:xfrm>
        </p:grpSpPr>
        <p:sp>
          <p:nvSpPr>
            <p:cNvPr id="179" name="TextBox 178">
              <a:extLst>
                <a:ext uri="{FF2B5EF4-FFF2-40B4-BE49-F238E27FC236}">
                  <a16:creationId xmlns="" xmlns:a16="http://schemas.microsoft.com/office/drawing/2014/main" id="{AE334356-AA7F-4B1D-BD01-91F0C99E1F86}"/>
                </a:ext>
              </a:extLst>
            </p:cNvPr>
            <p:cNvSpPr txBox="1"/>
            <p:nvPr/>
          </p:nvSpPr>
          <p:spPr>
            <a:xfrm>
              <a:off x="580768" y="3609241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Activate SAP accessing menu of DOOINS portal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="" xmlns:a16="http://schemas.microsoft.com/office/drawing/2014/main" id="{4D5B5A0E-796A-49B3-B8F2-45B60C990BA3}"/>
                </a:ext>
              </a:extLst>
            </p:cNvPr>
            <p:cNvSpPr txBox="1"/>
            <p:nvPr/>
          </p:nvSpPr>
          <p:spPr>
            <a:xfrm>
              <a:off x="4485654" y="36092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Legacy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="" xmlns:a16="http://schemas.microsoft.com/office/drawing/2014/main" id="{A6BAD4C4-78E9-4D41-92FD-3FA01AC99B88}"/>
                </a:ext>
              </a:extLst>
            </p:cNvPr>
            <p:cNvSpPr txBox="1"/>
            <p:nvPr/>
          </p:nvSpPr>
          <p:spPr>
            <a:xfrm>
              <a:off x="5506633" y="36092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18:00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3" y="3116681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for system connection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="" xmlns:a16="http://schemas.microsoft.com/office/drawing/2014/main" id="{95D70F52-964B-4C9B-985F-5DA09A92F032}"/>
              </a:ext>
            </a:extLst>
          </p:cNvPr>
          <p:cNvGrpSpPr/>
          <p:nvPr/>
        </p:nvGrpSpPr>
        <p:grpSpPr>
          <a:xfrm>
            <a:off x="580768" y="2703539"/>
            <a:ext cx="6474410" cy="277002"/>
            <a:chOff x="580768" y="3185787"/>
            <a:chExt cx="6474410" cy="277002"/>
          </a:xfrm>
        </p:grpSpPr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4FA00693-8851-4BC8-B4AD-462619EE7FE3}"/>
                </a:ext>
              </a:extLst>
            </p:cNvPr>
            <p:cNvSpPr txBox="1"/>
            <p:nvPr/>
          </p:nvSpPr>
          <p:spPr>
            <a:xfrm>
              <a:off x="580768" y="3185790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Connect EAI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S/4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HANA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338674D1-4872-4EE3-B67B-EB21AC772B9B}"/>
                </a:ext>
              </a:extLst>
            </p:cNvPr>
            <p:cNvSpPr txBox="1"/>
            <p:nvPr/>
          </p:nvSpPr>
          <p:spPr>
            <a:xfrm>
              <a:off x="4485654" y="31857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EAI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="" xmlns:a16="http://schemas.microsoft.com/office/drawing/2014/main" id="{8D286DA2-34F7-409B-B958-95A9318FE3B5}"/>
                </a:ext>
              </a:extLst>
            </p:cNvPr>
            <p:cNvSpPr txBox="1"/>
            <p:nvPr/>
          </p:nvSpPr>
          <p:spPr>
            <a:xfrm>
              <a:off x="5506633" y="31857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18:00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20:00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2616516"/>
            <a:ext cx="260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List of inspection for each EAI system(Inquiry screen)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="" xmlns:a16="http://schemas.microsoft.com/office/drawing/2014/main" id="{05CFDC1C-4980-4A8B-AD0D-6838C36DD20E}"/>
              </a:ext>
            </a:extLst>
          </p:cNvPr>
          <p:cNvGrpSpPr/>
          <p:nvPr/>
        </p:nvGrpSpPr>
        <p:grpSpPr>
          <a:xfrm>
            <a:off x="580768" y="4401741"/>
            <a:ext cx="6474410" cy="277004"/>
            <a:chOff x="580768" y="4032687"/>
            <a:chExt cx="6474410" cy="277004"/>
          </a:xfrm>
        </p:grpSpPr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260DFB98-84FF-473B-B11E-D4722B239841}"/>
                </a:ext>
              </a:extLst>
            </p:cNvPr>
            <p:cNvSpPr txBox="1"/>
            <p:nvPr/>
          </p:nvSpPr>
          <p:spPr>
            <a:xfrm>
              <a:off x="580768" y="4032692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I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nterface test with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DOOINS,SSO,EP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="" xmlns:a16="http://schemas.microsoft.com/office/drawing/2014/main" id="{AD34C581-79CC-4245-9C3C-476ED462A288}"/>
                </a:ext>
              </a:extLst>
            </p:cNvPr>
            <p:cNvSpPr txBox="1"/>
            <p:nvPr/>
          </p:nvSpPr>
          <p:spPr>
            <a:xfrm>
              <a:off x="4485654" y="40326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="" xmlns:a16="http://schemas.microsoft.com/office/drawing/2014/main" id="{984FE46C-D9E5-4AC8-9E0E-A154D7FA240A}"/>
                </a:ext>
              </a:extLst>
            </p:cNvPr>
            <p:cNvSpPr txBox="1"/>
            <p:nvPr/>
          </p:nvSpPr>
          <p:spPr>
            <a:xfrm>
              <a:off x="5506633" y="40326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20:00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2" y="4414734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system connection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="" xmlns:a16="http://schemas.microsoft.com/office/drawing/2014/main" id="{2225FEF6-A32C-43E9-B3A6-8F730730D37B}"/>
              </a:ext>
            </a:extLst>
          </p:cNvPr>
          <p:cNvGrpSpPr/>
          <p:nvPr/>
        </p:nvGrpSpPr>
        <p:grpSpPr>
          <a:xfrm>
            <a:off x="580768" y="3973577"/>
            <a:ext cx="6474410" cy="277001"/>
            <a:chOff x="580768" y="2762337"/>
            <a:chExt cx="6474410" cy="277001"/>
          </a:xfrm>
        </p:grpSpPr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06CBC001-03DC-4D0A-992F-C310B88BA26D}"/>
                </a:ext>
              </a:extLst>
            </p:cNvPr>
            <p:cNvSpPr txBox="1"/>
            <p:nvPr/>
          </p:nvSpPr>
          <p:spPr>
            <a:xfrm>
              <a:off x="580768" y="2762339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Fiori - Front system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interface: </a:t>
              </a:r>
              <a:r>
                <a:rPr lang="ko-KR" altLang="en-US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운영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(GSP)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="" xmlns:a16="http://schemas.microsoft.com/office/drawing/2014/main" id="{4BF3DE0D-5AB4-4805-ADFE-57A3A9E5F305}"/>
                </a:ext>
              </a:extLst>
            </p:cNvPr>
            <p:cNvSpPr txBox="1"/>
            <p:nvPr/>
          </p:nvSpPr>
          <p:spPr>
            <a:xfrm>
              <a:off x="4485654" y="27623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="" xmlns:a16="http://schemas.microsoft.com/office/drawing/2014/main" id="{E03C51FB-23E1-427B-B622-E6B2CB151DF9}"/>
                </a:ext>
              </a:extLst>
            </p:cNvPr>
            <p:cNvSpPr txBox="1"/>
            <p:nvPr/>
          </p:nvSpPr>
          <p:spPr>
            <a:xfrm>
              <a:off x="5506633" y="27623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18:00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95918" y="3904805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if Fiori works well (Check screen)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="" xmlns:a16="http://schemas.microsoft.com/office/drawing/2014/main" id="{7AFBBFB1-F76E-4551-BE75-3E5E876359E8}"/>
              </a:ext>
            </a:extLst>
          </p:cNvPr>
          <p:cNvGrpSpPr/>
          <p:nvPr/>
        </p:nvGrpSpPr>
        <p:grpSpPr>
          <a:xfrm>
            <a:off x="580768" y="4820118"/>
            <a:ext cx="6534218" cy="277005"/>
            <a:chOff x="580768" y="4456137"/>
            <a:chExt cx="6534218" cy="277005"/>
          </a:xfrm>
        </p:grpSpPr>
        <p:sp>
          <p:nvSpPr>
            <p:cNvPr id="199" name="TextBox 198">
              <a:extLst>
                <a:ext uri="{FF2B5EF4-FFF2-40B4-BE49-F238E27FC236}">
                  <a16:creationId xmlns="" xmlns:a16="http://schemas.microsoft.com/office/drawing/2014/main" id="{840E5AC9-4F9F-47F4-98F4-A677FA5B4670}"/>
                </a:ext>
              </a:extLst>
            </p:cNvPr>
            <p:cNvSpPr txBox="1"/>
            <p:nvPr/>
          </p:nvSpPr>
          <p:spPr>
            <a:xfrm>
              <a:off x="580768" y="4456143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Check of legacy system connection</a:t>
              </a:r>
              <a:endPara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="" xmlns:a16="http://schemas.microsoft.com/office/drawing/2014/main" id="{EB3D916B-713B-4840-A89D-CC89FEDD3F23}"/>
                </a:ext>
              </a:extLst>
            </p:cNvPr>
            <p:cNvSpPr txBox="1"/>
            <p:nvPr/>
          </p:nvSpPr>
          <p:spPr>
            <a:xfrm>
              <a:off x="4485654" y="44561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Legacy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="" xmlns:a16="http://schemas.microsoft.com/office/drawing/2014/main" id="{452E7B23-E396-4DA8-A831-FF9F02DC6BCA}"/>
                </a:ext>
              </a:extLst>
            </p:cNvPr>
            <p:cNvSpPr txBox="1"/>
            <p:nvPr/>
          </p:nvSpPr>
          <p:spPr>
            <a:xfrm>
              <a:off x="5445759" y="4456137"/>
              <a:ext cx="1669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20:00 </a:t>
              </a: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22:00</a:t>
              </a:r>
              <a:endParaRPr lang="ko-KR" altLang="en-US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="" xmlns:a16="http://schemas.microsoft.com/office/drawing/2014/main" id="{EA5D31B5-E940-4DAB-87AE-F73A544A9089}"/>
              </a:ext>
            </a:extLst>
          </p:cNvPr>
          <p:cNvGrpSpPr/>
          <p:nvPr/>
        </p:nvGrpSpPr>
        <p:grpSpPr>
          <a:xfrm>
            <a:off x="580768" y="5238489"/>
            <a:ext cx="6474410" cy="277006"/>
            <a:chOff x="580768" y="4879587"/>
            <a:chExt cx="6474410" cy="277006"/>
          </a:xfrm>
        </p:grpSpPr>
        <p:sp>
          <p:nvSpPr>
            <p:cNvPr id="203" name="TextBox 202">
              <a:extLst>
                <a:ext uri="{FF2B5EF4-FFF2-40B4-BE49-F238E27FC236}">
                  <a16:creationId xmlns="" xmlns:a16="http://schemas.microsoft.com/office/drawing/2014/main" id="{2751BDA1-23CE-4E34-BC65-CBB4CB4FA45F}"/>
                </a:ext>
              </a:extLst>
            </p:cNvPr>
            <p:cNvSpPr txBox="1"/>
            <p:nvPr/>
          </p:nvSpPr>
          <p:spPr>
            <a:xfrm>
              <a:off x="580768" y="4879594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Check major functions of each module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="" xmlns:a16="http://schemas.microsoft.com/office/drawing/2014/main" id="{A685DA59-F033-47DA-9AD3-7B462821DFB2}"/>
                </a:ext>
              </a:extLst>
            </p:cNvPr>
            <p:cNvSpPr txBox="1"/>
            <p:nvPr/>
          </p:nvSpPr>
          <p:spPr>
            <a:xfrm>
              <a:off x="4485654" y="48795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ALL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="" xmlns:a16="http://schemas.microsoft.com/office/drawing/2014/main" id="{19A30C15-0FCF-4E68-A6A2-1A39647B46D7}"/>
                </a:ext>
              </a:extLst>
            </p:cNvPr>
            <p:cNvSpPr txBox="1"/>
            <p:nvPr/>
          </p:nvSpPr>
          <p:spPr>
            <a:xfrm>
              <a:off x="5506633" y="48795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22:00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4833107"/>
            <a:ext cx="2730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list of Legacy &amp; 3</a:t>
            </a:r>
            <a:r>
              <a:rPr lang="en-US" altLang="ko-KR" b="1" kern="0" baseline="3000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RD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Party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2" y="5251475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system checklist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1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5448569" y="880435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Go-Live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4680769C-D860-4884-BFBE-21F8F9700AA3}"/>
              </a:ext>
            </a:extLst>
          </p:cNvPr>
          <p:cNvGrpSpPr/>
          <p:nvPr/>
        </p:nvGrpSpPr>
        <p:grpSpPr>
          <a:xfrm>
            <a:off x="580768" y="1427269"/>
            <a:ext cx="3960000" cy="307777"/>
            <a:chOff x="1617940" y="1222109"/>
            <a:chExt cx="4572001" cy="307777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5E2D285-1129-41A2-BE84-173FD302B3B7}"/>
                </a:ext>
              </a:extLst>
            </p:cNvPr>
            <p:cNvSpPr txBox="1"/>
            <p:nvPr/>
          </p:nvSpPr>
          <p:spPr>
            <a:xfrm>
              <a:off x="3263782" y="1222109"/>
              <a:ext cx="128031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Cut-over Task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4CD86750-7A92-4A7D-AA85-7703232556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7940" y="1529886"/>
              <a:ext cx="4572001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2BB14C5B-33AF-4A3E-BFA5-3C91117011EC}"/>
              </a:ext>
            </a:extLst>
          </p:cNvPr>
          <p:cNvGrpSpPr/>
          <p:nvPr/>
        </p:nvGrpSpPr>
        <p:grpSpPr>
          <a:xfrm>
            <a:off x="4547181" y="1245912"/>
            <a:ext cx="1004634" cy="523220"/>
            <a:chOff x="6273642" y="1040752"/>
            <a:chExt cx="1617971" cy="523220"/>
          </a:xfrm>
        </p:grpSpPr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852DA21C-DE03-4976-B846-7CE49E2B3BE5}"/>
                </a:ext>
              </a:extLst>
            </p:cNvPr>
            <p:cNvSpPr txBox="1"/>
            <p:nvPr/>
          </p:nvSpPr>
          <p:spPr>
            <a:xfrm>
              <a:off x="6273642" y="1040752"/>
              <a:ext cx="1617971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Person in</a:t>
              </a:r>
            </a:p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charge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34B48284-C91E-4844-B032-9232E7A753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2737" y="1529886"/>
              <a:ext cx="127978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0F8286B-38A3-40DF-A236-0DD8D37B5945}"/>
              </a:ext>
            </a:extLst>
          </p:cNvPr>
          <p:cNvGrpSpPr/>
          <p:nvPr/>
        </p:nvGrpSpPr>
        <p:grpSpPr>
          <a:xfrm>
            <a:off x="5577021" y="1427269"/>
            <a:ext cx="1407768" cy="307777"/>
            <a:chOff x="7994909" y="1222109"/>
            <a:chExt cx="1548545" cy="307777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DC76ED32-58E2-428B-B3CC-EF981C464FD8}"/>
                </a:ext>
              </a:extLst>
            </p:cNvPr>
            <p:cNvSpPr txBox="1"/>
            <p:nvPr/>
          </p:nvSpPr>
          <p:spPr>
            <a:xfrm>
              <a:off x="8218856" y="1222109"/>
              <a:ext cx="110065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Schedule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F53C7EF1-C4AD-4EB4-B701-1DAD0900C3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53B5CA20-34F0-41CA-A0B7-861113D0F549}"/>
              </a:ext>
            </a:extLst>
          </p:cNvPr>
          <p:cNvGrpSpPr/>
          <p:nvPr/>
        </p:nvGrpSpPr>
        <p:grpSpPr>
          <a:xfrm>
            <a:off x="7114986" y="1427269"/>
            <a:ext cx="2547173" cy="307777"/>
            <a:chOff x="7994909" y="1222109"/>
            <a:chExt cx="1548545" cy="307777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7558B98F-7082-4289-98CE-B458C885B68C}"/>
                </a:ext>
              </a:extLst>
            </p:cNvPr>
            <p:cNvSpPr txBox="1"/>
            <p:nvPr/>
          </p:nvSpPr>
          <p:spPr>
            <a:xfrm>
              <a:off x="8240029" y="1222109"/>
              <a:ext cx="105831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Major inspections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0727695D-E550-4579-B54A-FEFE54B4F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280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3A02E0-102B-4B73-934C-EC8001F6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Cut-over </a:t>
            </a:r>
            <a:r>
              <a:rPr lang="en-US" altLang="ko-KR" dirty="0" smtClean="0"/>
              <a:t>Major</a:t>
            </a:r>
            <a:r>
              <a:rPr lang="ko-KR" altLang="en-US" dirty="0" smtClean="0"/>
              <a:t> </a:t>
            </a:r>
            <a:r>
              <a:rPr lang="en-US" altLang="ko-KR" dirty="0"/>
              <a:t>Activity &gt; ERP &amp; APO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D2311AC-FDFF-41A4-AE7C-1F514D5E9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altLang="ko-KR" dirty="0"/>
              <a:t>Performance plan</a:t>
            </a:r>
            <a:endParaRPr lang="en-US" altLang="ko-KR" dirty="0"/>
          </a:p>
        </p:txBody>
      </p:sp>
      <p:sp>
        <p:nvSpPr>
          <p:cNvPr id="77" name="화살표: 오각형 76">
            <a:extLst>
              <a:ext uri="{FF2B5EF4-FFF2-40B4-BE49-F238E27FC236}">
                <a16:creationId xmlns="" xmlns:a16="http://schemas.microsoft.com/office/drawing/2014/main" id="{6741A34E-1742-4217-90A1-669F01AC430B}"/>
              </a:ext>
            </a:extLst>
          </p:cNvPr>
          <p:cNvSpPr/>
          <p:nvPr/>
        </p:nvSpPr>
        <p:spPr bwMode="auto">
          <a:xfrm>
            <a:off x="580768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Preparation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="" xmlns:a16="http://schemas.microsoft.com/office/drawing/2014/main" id="{9273F6FC-0FBE-4895-85E2-8A53F418B45B}"/>
              </a:ext>
            </a:extLst>
          </p:cNvPr>
          <p:cNvSpPr/>
          <p:nvPr/>
        </p:nvSpPr>
        <p:spPr bwMode="auto">
          <a:xfrm>
            <a:off x="1797927" y="889061"/>
            <a:ext cx="1213513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Uptime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화살표: 오각형 78">
            <a:extLst>
              <a:ext uri="{FF2B5EF4-FFF2-40B4-BE49-F238E27FC236}">
                <a16:creationId xmlns="" xmlns:a16="http://schemas.microsoft.com/office/drawing/2014/main" id="{D9F8E344-D23F-4F75-9AA9-1026529037AE}"/>
              </a:ext>
            </a:extLst>
          </p:cNvPr>
          <p:cNvSpPr/>
          <p:nvPr/>
        </p:nvSpPr>
        <p:spPr bwMode="auto">
          <a:xfrm>
            <a:off x="3015086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</a:t>
            </a:r>
          </a:p>
        </p:txBody>
      </p:sp>
      <p:sp>
        <p:nvSpPr>
          <p:cNvPr id="80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4232245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Post-Act</a:t>
            </a:r>
          </a:p>
        </p:txBody>
      </p:sp>
      <p:cxnSp>
        <p:nvCxnSpPr>
          <p:cNvPr id="178" name="직선 연결선 32">
            <a:extLst>
              <a:ext uri="{FF2B5EF4-FFF2-40B4-BE49-F238E27FC236}">
                <a16:creationId xmlns="" xmlns:a16="http://schemas.microsoft.com/office/drawing/2014/main" id="{2B2ED26B-603D-4513-A222-B87C15C78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16035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직선 연결선 32">
            <a:extLst>
              <a:ext uri="{FF2B5EF4-FFF2-40B4-BE49-F238E27FC236}">
                <a16:creationId xmlns="" xmlns:a16="http://schemas.microsoft.com/office/drawing/2014/main" id="{F238482D-6721-4364-825F-0730F7AFB7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586681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직선 연결선 32">
            <a:extLst>
              <a:ext uri="{FF2B5EF4-FFF2-40B4-BE49-F238E27FC236}">
                <a16:creationId xmlns="" xmlns:a16="http://schemas.microsoft.com/office/drawing/2014/main" id="{2189C544-7707-4CEB-A4B3-2C31291356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00505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직선 연결선 32">
            <a:extLst>
              <a:ext uri="{FF2B5EF4-FFF2-40B4-BE49-F238E27FC236}">
                <a16:creationId xmlns="" xmlns:a16="http://schemas.microsoft.com/office/drawing/2014/main" id="{B74ECA94-DCE8-4758-A9C6-ED4F38C5D6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423424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5ADD735A-D2EC-4F94-8595-BB82CCE55FCA}"/>
              </a:ext>
            </a:extLst>
          </p:cNvPr>
          <p:cNvGrpSpPr/>
          <p:nvPr/>
        </p:nvGrpSpPr>
        <p:grpSpPr>
          <a:xfrm>
            <a:off x="583490" y="2230664"/>
            <a:ext cx="6748965" cy="277007"/>
            <a:chOff x="580768" y="5303037"/>
            <a:chExt cx="6748965" cy="277007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95FA8F46-92C0-4D0B-92D9-39F8DF187914}"/>
                </a:ext>
              </a:extLst>
            </p:cNvPr>
            <p:cNvSpPr txBox="1"/>
            <p:nvPr/>
          </p:nvSpPr>
          <p:spPr>
            <a:xfrm>
              <a:off x="580768" y="5303045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Execute Transaction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CCR 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F77B51A4-3566-433E-A65F-9896827D646F}"/>
                </a:ext>
              </a:extLst>
            </p:cNvPr>
            <p:cNvSpPr txBox="1"/>
            <p:nvPr/>
          </p:nvSpPr>
          <p:spPr>
            <a:xfrm>
              <a:off x="4485654" y="53030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APO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E82E204A-570B-471E-ACFB-CC0903EFDA51}"/>
                </a:ext>
              </a:extLst>
            </p:cNvPr>
            <p:cNvSpPr txBox="1"/>
            <p:nvPr/>
          </p:nvSpPr>
          <p:spPr>
            <a:xfrm>
              <a:off x="5293899" y="5303037"/>
              <a:ext cx="2035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22:00 </a:t>
              </a:r>
              <a:r>
                <a:rPr lang="en-US" altLang="ko-KR" kern="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08/11 02:00</a:t>
              </a:r>
              <a:endParaRPr lang="ko-KR" altLang="en-US" kern="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2167463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the error after the execution and take action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5722AFC7-8497-425A-877B-93E5462EC914}"/>
              </a:ext>
            </a:extLst>
          </p:cNvPr>
          <p:cNvGrpSpPr/>
          <p:nvPr/>
        </p:nvGrpSpPr>
        <p:grpSpPr>
          <a:xfrm>
            <a:off x="580768" y="1810996"/>
            <a:ext cx="6474410" cy="277008"/>
            <a:chOff x="580768" y="5726487"/>
            <a:chExt cx="6474410" cy="277008"/>
          </a:xfrm>
        </p:grpSpPr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D211DF7A-6040-413E-8652-CB10580E9F26}"/>
                </a:ext>
              </a:extLst>
            </p:cNvPr>
            <p:cNvSpPr txBox="1"/>
            <p:nvPr/>
          </p:nvSpPr>
          <p:spPr>
            <a:xfrm>
              <a:off x="580768" y="5726496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S/4HANA Go-live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4293BD67-61F1-43A6-B3E9-E8BF19DD3600}"/>
                </a:ext>
              </a:extLst>
            </p:cNvPr>
            <p:cNvSpPr txBox="1"/>
            <p:nvPr/>
          </p:nvSpPr>
          <p:spPr>
            <a:xfrm>
              <a:off x="4485654" y="57264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PMO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34872F20-56D3-4076-A623-1B4EBA2DDDAD}"/>
                </a:ext>
              </a:extLst>
            </p:cNvPr>
            <p:cNvSpPr txBox="1"/>
            <p:nvPr/>
          </p:nvSpPr>
          <p:spPr>
            <a:xfrm>
              <a:off x="5506633" y="57264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08/11 00:00</a:t>
              </a:r>
              <a:endParaRPr lang="ko-KR" altLang="en-US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1815688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System open notification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5ADD735A-D2EC-4F94-8595-BB82CCE55FCA}"/>
              </a:ext>
            </a:extLst>
          </p:cNvPr>
          <p:cNvGrpSpPr/>
          <p:nvPr/>
        </p:nvGrpSpPr>
        <p:grpSpPr>
          <a:xfrm>
            <a:off x="580768" y="2655968"/>
            <a:ext cx="5032574" cy="277007"/>
            <a:chOff x="580768" y="5303037"/>
            <a:chExt cx="5032574" cy="277007"/>
          </a:xfrm>
        </p:grpSpPr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95FA8F46-92C0-4D0B-92D9-39F8DF187914}"/>
                </a:ext>
              </a:extLst>
            </p:cNvPr>
            <p:cNvSpPr txBox="1"/>
            <p:nvPr/>
          </p:nvSpPr>
          <p:spPr>
            <a:xfrm>
              <a:off x="580768" y="5303045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Recreate plan order 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F77B51A4-3566-433E-A65F-9896827D646F}"/>
                </a:ext>
              </a:extLst>
            </p:cNvPr>
            <p:cNvSpPr txBox="1"/>
            <p:nvPr/>
          </p:nvSpPr>
          <p:spPr>
            <a:xfrm>
              <a:off x="4485654" y="53030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APO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5ADD735A-D2EC-4F94-8595-BB82CCE55FCA}"/>
              </a:ext>
            </a:extLst>
          </p:cNvPr>
          <p:cNvGrpSpPr/>
          <p:nvPr/>
        </p:nvGrpSpPr>
        <p:grpSpPr>
          <a:xfrm>
            <a:off x="580767" y="3081554"/>
            <a:ext cx="5032574" cy="277007"/>
            <a:chOff x="580768" y="5303037"/>
            <a:chExt cx="5032574" cy="277007"/>
          </a:xfrm>
        </p:grpSpPr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95FA8F46-92C0-4D0B-92D9-39F8DF187914}"/>
                </a:ext>
              </a:extLst>
            </p:cNvPr>
            <p:cNvSpPr txBox="1"/>
            <p:nvPr/>
          </p:nvSpPr>
          <p:spPr>
            <a:xfrm>
              <a:off x="580768" y="5303045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Re-execute MRP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F77B51A4-3566-433E-A65F-9896827D646F}"/>
                </a:ext>
              </a:extLst>
            </p:cNvPr>
            <p:cNvSpPr txBox="1"/>
            <p:nvPr/>
          </p:nvSpPr>
          <p:spPr>
            <a:xfrm>
              <a:off x="4485654" y="53030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APO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82E204A-570B-471E-ACFB-CC0903EFDA51}"/>
              </a:ext>
            </a:extLst>
          </p:cNvPr>
          <p:cNvSpPr txBox="1"/>
          <p:nvPr/>
        </p:nvSpPr>
        <p:spPr>
          <a:xfrm>
            <a:off x="5262988" y="2668947"/>
            <a:ext cx="2035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08/11 02:00 </a:t>
            </a:r>
            <a:r>
              <a:rPr lang="en-US" altLang="ko-KR" kern="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</a:t>
            </a: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05:00</a:t>
            </a:r>
            <a:endParaRPr lang="ko-KR" altLang="en-US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82E204A-570B-471E-ACFB-CC0903EFDA51}"/>
              </a:ext>
            </a:extLst>
          </p:cNvPr>
          <p:cNvSpPr txBox="1"/>
          <p:nvPr/>
        </p:nvSpPr>
        <p:spPr>
          <a:xfrm>
            <a:off x="5268738" y="3080133"/>
            <a:ext cx="2035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08/11 05:00 </a:t>
            </a:r>
            <a:r>
              <a:rPr lang="en-US" altLang="ko-KR" kern="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</a:t>
            </a: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06:00</a:t>
            </a:r>
            <a:endParaRPr lang="ko-KR" altLang="en-US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48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5437067" y="894812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680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Go-Live</a:t>
            </a:r>
            <a:endParaRPr 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4680769C-D860-4884-BFBE-21F8F9700AA3}"/>
              </a:ext>
            </a:extLst>
          </p:cNvPr>
          <p:cNvGrpSpPr/>
          <p:nvPr/>
        </p:nvGrpSpPr>
        <p:grpSpPr>
          <a:xfrm>
            <a:off x="580768" y="1427269"/>
            <a:ext cx="3960000" cy="307777"/>
            <a:chOff x="1617940" y="1222109"/>
            <a:chExt cx="4572001" cy="307777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5E2D285-1129-41A2-BE84-173FD302B3B7}"/>
                </a:ext>
              </a:extLst>
            </p:cNvPr>
            <p:cNvSpPr txBox="1"/>
            <p:nvPr/>
          </p:nvSpPr>
          <p:spPr>
            <a:xfrm>
              <a:off x="3263782" y="1222109"/>
              <a:ext cx="128031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Cut-over Task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4CD86750-7A92-4A7D-AA85-7703232556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7940" y="1529886"/>
              <a:ext cx="4572001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2BB14C5B-33AF-4A3E-BFA5-3C91117011EC}"/>
              </a:ext>
            </a:extLst>
          </p:cNvPr>
          <p:cNvGrpSpPr/>
          <p:nvPr/>
        </p:nvGrpSpPr>
        <p:grpSpPr>
          <a:xfrm>
            <a:off x="4547181" y="1245912"/>
            <a:ext cx="1004634" cy="523220"/>
            <a:chOff x="6273642" y="1040752"/>
            <a:chExt cx="1617971" cy="523220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52DA21C-DE03-4976-B846-7CE49E2B3BE5}"/>
                </a:ext>
              </a:extLst>
            </p:cNvPr>
            <p:cNvSpPr txBox="1"/>
            <p:nvPr/>
          </p:nvSpPr>
          <p:spPr>
            <a:xfrm>
              <a:off x="6273642" y="1040752"/>
              <a:ext cx="1617971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Person in</a:t>
              </a:r>
            </a:p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charge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34B48284-C91E-4844-B032-9232E7A753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2737" y="1529886"/>
              <a:ext cx="127978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90F8286B-38A3-40DF-A236-0DD8D37B5945}"/>
              </a:ext>
            </a:extLst>
          </p:cNvPr>
          <p:cNvGrpSpPr/>
          <p:nvPr/>
        </p:nvGrpSpPr>
        <p:grpSpPr>
          <a:xfrm>
            <a:off x="5577021" y="1427269"/>
            <a:ext cx="1407768" cy="307777"/>
            <a:chOff x="7994909" y="1222109"/>
            <a:chExt cx="1548545" cy="307777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C76ED32-58E2-428B-B3CC-EF981C464FD8}"/>
                </a:ext>
              </a:extLst>
            </p:cNvPr>
            <p:cNvSpPr txBox="1"/>
            <p:nvPr/>
          </p:nvSpPr>
          <p:spPr>
            <a:xfrm>
              <a:off x="8218856" y="1222109"/>
              <a:ext cx="110065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Schedule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F53C7EF1-C4AD-4EB4-B701-1DAD0900C3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53B5CA20-34F0-41CA-A0B7-861113D0F549}"/>
              </a:ext>
            </a:extLst>
          </p:cNvPr>
          <p:cNvGrpSpPr/>
          <p:nvPr/>
        </p:nvGrpSpPr>
        <p:grpSpPr>
          <a:xfrm>
            <a:off x="7114986" y="1427269"/>
            <a:ext cx="2547173" cy="307777"/>
            <a:chOff x="7994909" y="1222109"/>
            <a:chExt cx="1548545" cy="307777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558B98F-7082-4289-98CE-B458C885B68C}"/>
                </a:ext>
              </a:extLst>
            </p:cNvPr>
            <p:cNvSpPr txBox="1"/>
            <p:nvPr/>
          </p:nvSpPr>
          <p:spPr>
            <a:xfrm>
              <a:off x="8240029" y="1222109"/>
              <a:ext cx="105831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Major inspections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0727695D-E550-4579-B54A-FEFE54B4F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65575" y="2577967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the error after the execution and take action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8484" y="3006822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the error after the execution and take action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7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37E0FC-7FB0-4862-9FD0-6BE2AB63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431061"/>
            <a:ext cx="8799512" cy="276999"/>
          </a:xfrm>
        </p:spPr>
        <p:txBody>
          <a:bodyPr/>
          <a:lstStyle/>
          <a:p>
            <a:r>
              <a:rPr lang="en-US" altLang="ko-KR" dirty="0"/>
              <a:t>Cut-over </a:t>
            </a:r>
            <a:r>
              <a:rPr lang="en-US" altLang="ko-KR" dirty="0" smtClean="0"/>
              <a:t>Plan &gt; </a:t>
            </a:r>
            <a:r>
              <a:rPr lang="en-US" altLang="ko-KR" dirty="0"/>
              <a:t>Code Freezing &amp; Downtime</a:t>
            </a:r>
            <a:endParaRPr 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FA5C9D0-0098-4271-80C3-C67598349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13" y="883323"/>
            <a:ext cx="9004300" cy="720000"/>
          </a:xfrm>
        </p:spPr>
        <p:txBody>
          <a:bodyPr/>
          <a:lstStyle/>
          <a:p>
            <a:r>
              <a:rPr lang="en-US" altLang="ko-KR" dirty="0" smtClean="0"/>
              <a:t>32 hours of BW, and 78 hours of ERP/APO system downtime is necessary for S/4HANA conversion cut-over activity.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7221DB8-903B-4B6A-BBED-1D95D9C4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I. Performance plan</a:t>
            </a:r>
            <a:endParaRPr lang="en-US" altLang="ko-KR" dirty="0"/>
          </a:p>
        </p:txBody>
      </p: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08473221-3BFF-4E26-ACE6-7D33F618AF2C}"/>
              </a:ext>
            </a:extLst>
          </p:cNvPr>
          <p:cNvGrpSpPr/>
          <p:nvPr/>
        </p:nvGrpSpPr>
        <p:grpSpPr>
          <a:xfrm>
            <a:off x="2630844" y="3025843"/>
            <a:ext cx="4860000" cy="307777"/>
            <a:chOff x="2581146" y="3284923"/>
            <a:chExt cx="4860000" cy="307777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785AA3F-7D02-4427-A952-B79459509ABD}"/>
                </a:ext>
              </a:extLst>
            </p:cNvPr>
            <p:cNvSpPr txBox="1"/>
            <p:nvPr/>
          </p:nvSpPr>
          <p:spPr>
            <a:xfrm>
              <a:off x="3813254" y="3284923"/>
              <a:ext cx="239578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algn="ctr" defTabSz="108877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System Downtime Period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3166FF4C-E2DD-47C3-8F5E-524F8114E2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1146" y="3592700"/>
              <a:ext cx="486000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164F13E6-BDEC-4534-A48F-AC9BCD74E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12181"/>
              </p:ext>
            </p:extLst>
          </p:nvPr>
        </p:nvGraphicFramePr>
        <p:xfrm>
          <a:off x="531813" y="3769195"/>
          <a:ext cx="9031233" cy="360000"/>
        </p:xfrm>
        <a:graphic>
          <a:graphicData uri="http://schemas.openxmlformats.org/drawingml/2006/table">
            <a:tbl>
              <a:tblPr/>
              <a:tblGrid>
                <a:gridCol w="549459">
                  <a:extLst>
                    <a:ext uri="{9D8B030D-6E8A-4147-A177-3AD203B41FA5}">
                      <a16:colId xmlns="" xmlns:a16="http://schemas.microsoft.com/office/drawing/2014/main" val="39963249"/>
                    </a:ext>
                  </a:extLst>
                </a:gridCol>
                <a:gridCol w="822176">
                  <a:extLst>
                    <a:ext uri="{9D8B030D-6E8A-4147-A177-3AD203B41FA5}">
                      <a16:colId xmlns="" xmlns:a16="http://schemas.microsoft.com/office/drawing/2014/main" val="3053885401"/>
                    </a:ext>
                  </a:extLst>
                </a:gridCol>
                <a:gridCol w="1122680">
                  <a:extLst>
                    <a:ext uri="{9D8B030D-6E8A-4147-A177-3AD203B41FA5}">
                      <a16:colId xmlns="" xmlns:a16="http://schemas.microsoft.com/office/drawing/2014/main" val="1552022706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3285577755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2779548330"/>
                    </a:ext>
                  </a:extLst>
                </a:gridCol>
                <a:gridCol w="2161315">
                  <a:extLst>
                    <a:ext uri="{9D8B030D-6E8A-4147-A177-3AD203B41FA5}">
                      <a16:colId xmlns="" xmlns:a16="http://schemas.microsoft.com/office/drawing/2014/main" val="1748697874"/>
                    </a:ext>
                  </a:extLst>
                </a:gridCol>
                <a:gridCol w="1855603">
                  <a:extLst>
                    <a:ext uri="{9D8B030D-6E8A-4147-A177-3AD203B41FA5}">
                      <a16:colId xmlns="" xmlns:a16="http://schemas.microsoft.com/office/drawing/2014/main" val="175874919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BW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Korea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UTC+9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2020/07/17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(Fri)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19:00 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~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2020/07/19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(Sun)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01:00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Go-live (7/19, 18:00)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5377854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6B56208B-8924-4E81-BA6A-EB4891F2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616"/>
              </p:ext>
            </p:extLst>
          </p:nvPr>
        </p:nvGraphicFramePr>
        <p:xfrm>
          <a:off x="531813" y="4192489"/>
          <a:ext cx="9029918" cy="1998720"/>
        </p:xfrm>
        <a:graphic>
          <a:graphicData uri="http://schemas.openxmlformats.org/drawingml/2006/table">
            <a:tbl>
              <a:tblPr/>
              <a:tblGrid>
                <a:gridCol w="549459">
                  <a:extLst>
                    <a:ext uri="{9D8B030D-6E8A-4147-A177-3AD203B41FA5}">
                      <a16:colId xmlns="" xmlns:a16="http://schemas.microsoft.com/office/drawing/2014/main" val="39963249"/>
                    </a:ext>
                  </a:extLst>
                </a:gridCol>
                <a:gridCol w="822176">
                  <a:extLst>
                    <a:ext uri="{9D8B030D-6E8A-4147-A177-3AD203B41FA5}">
                      <a16:colId xmlns="" xmlns:a16="http://schemas.microsoft.com/office/drawing/2014/main" val="3053885401"/>
                    </a:ext>
                  </a:extLst>
                </a:gridCol>
                <a:gridCol w="1122680">
                  <a:extLst>
                    <a:ext uri="{9D8B030D-6E8A-4147-A177-3AD203B41FA5}">
                      <a16:colId xmlns="" xmlns:a16="http://schemas.microsoft.com/office/drawing/2014/main" val="1552022706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3285577755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448856443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1748697874"/>
                    </a:ext>
                  </a:extLst>
                </a:gridCol>
                <a:gridCol w="1855603">
                  <a:extLst>
                    <a:ext uri="{9D8B030D-6E8A-4147-A177-3AD203B41FA5}">
                      <a16:colId xmlns="" xmlns:a16="http://schemas.microsoft.com/office/drawing/2014/main" val="4080737519"/>
                    </a:ext>
                  </a:extLst>
                </a:gridCol>
              </a:tblGrid>
              <a:tr h="360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ERP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APO</a:t>
                      </a: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Korea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UTC+9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2020/08/07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(Fri)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(18:00)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~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2020/08/11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(Tues)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00:00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Go-live (8/11, 00:00)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537785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China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UTC+8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2020/08/07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(Fri)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(17:00)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~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2020/08/10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(Mon)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23:00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186798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Europe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UTC+2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2020/08/07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(Fri)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(11:00)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~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2020/08/10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(Mon)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17:00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562632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North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America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UTC-4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2020/08/07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(Fri)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(05:00)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~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2020/08/10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(Mon)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11:00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91531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South America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UTC-3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2020/08/07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(Fri)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(06:00)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~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2020/08/10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(Mon) 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12:00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8299713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E819C827-F668-42CF-BBC1-D87C49996368}"/>
              </a:ext>
            </a:extLst>
          </p:cNvPr>
          <p:cNvSpPr txBox="1"/>
          <p:nvPr/>
        </p:nvSpPr>
        <p:spPr>
          <a:xfrm>
            <a:off x="7495786" y="6191209"/>
            <a:ext cx="2094090" cy="226591"/>
          </a:xfrm>
          <a:prstGeom prst="rect">
            <a:avLst/>
          </a:prstGeom>
          <a:ln>
            <a:noFill/>
          </a:ln>
        </p:spPr>
        <p:txBody>
          <a:bodyPr wrap="none" lIns="36000" tIns="36000" rIns="36000" bIns="36000">
            <a:spAutoFit/>
          </a:bodyPr>
          <a:lstStyle>
            <a:defPPr>
              <a:defRPr lang="de-DE"/>
            </a:defPPr>
            <a:lvl1pPr>
              <a:defRPr sz="1400" b="1">
                <a:solidFill>
                  <a:srgbClr val="000000"/>
                </a:solidFill>
                <a:ea typeface="+mj-ea"/>
                <a:cs typeface="+mj-cs"/>
              </a:defRPr>
            </a:lvl1pPr>
          </a:lstStyle>
          <a:p>
            <a:pPr algn="r" defTabSz="108877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(Downtime </a:t>
            </a:r>
            <a:r>
              <a:rPr lang="en-US" altLang="ko-KR" sz="1000" b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is based on local time)</a:t>
            </a:r>
            <a:endParaRPr lang="ko-KR" altLang="en-US" sz="10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50C76CC-F122-4CA9-B8F3-8746815B8B29}"/>
              </a:ext>
            </a:extLst>
          </p:cNvPr>
          <p:cNvSpPr/>
          <p:nvPr/>
        </p:nvSpPr>
        <p:spPr bwMode="auto">
          <a:xfrm>
            <a:off x="531813" y="3464190"/>
            <a:ext cx="530537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System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3C0DDB79-504B-489E-852B-3B6F179DFD73}"/>
              </a:ext>
            </a:extLst>
          </p:cNvPr>
          <p:cNvSpPr/>
          <p:nvPr/>
        </p:nvSpPr>
        <p:spPr bwMode="auto">
          <a:xfrm>
            <a:off x="1090584" y="3464190"/>
            <a:ext cx="775692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Corp.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A4F227E2-C13D-4A8F-85E4-B011F367641C}"/>
              </a:ext>
            </a:extLst>
          </p:cNvPr>
          <p:cNvSpPr/>
          <p:nvPr/>
        </p:nvSpPr>
        <p:spPr bwMode="auto">
          <a:xfrm>
            <a:off x="1894510" y="3464190"/>
            <a:ext cx="1108725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Time-zone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91997122-D827-4D13-BFAD-3481D7129E72}"/>
              </a:ext>
            </a:extLst>
          </p:cNvPr>
          <p:cNvSpPr/>
          <p:nvPr/>
        </p:nvSpPr>
        <p:spPr bwMode="auto">
          <a:xfrm>
            <a:off x="7725697" y="3464190"/>
            <a:ext cx="1864179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Remark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07A23C-9FE1-4872-ABC4-863F6C102E85}"/>
              </a:ext>
            </a:extLst>
          </p:cNvPr>
          <p:cNvSpPr/>
          <p:nvPr/>
        </p:nvSpPr>
        <p:spPr bwMode="auto">
          <a:xfrm>
            <a:off x="3040937" y="3464190"/>
            <a:ext cx="4629871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System Downtime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0E68D73D-FC5F-4AA5-BC84-1C5A0A4F03E7}"/>
              </a:ext>
            </a:extLst>
          </p:cNvPr>
          <p:cNvGrpSpPr/>
          <p:nvPr/>
        </p:nvGrpSpPr>
        <p:grpSpPr>
          <a:xfrm>
            <a:off x="2630844" y="1309047"/>
            <a:ext cx="4860000" cy="307777"/>
            <a:chOff x="2581146" y="1568127"/>
            <a:chExt cx="4860000" cy="307777"/>
          </a:xfrm>
        </p:grpSpPr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5DCC8AB5-5679-4FE2-912A-4CE09D7C107A}"/>
                </a:ext>
              </a:extLst>
            </p:cNvPr>
            <p:cNvSpPr txBox="1"/>
            <p:nvPr/>
          </p:nvSpPr>
          <p:spPr>
            <a:xfrm>
              <a:off x="3988077" y="1568127"/>
              <a:ext cx="204613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algn="ctr" defTabSz="108877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Code Freezing Period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6BAF1572-804A-4861-8416-1E9F616AA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1146" y="1875904"/>
              <a:ext cx="486000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339048-5680-468A-832D-4626CDDB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40932"/>
              </p:ext>
            </p:extLst>
          </p:nvPr>
        </p:nvGraphicFramePr>
        <p:xfrm>
          <a:off x="531813" y="2060599"/>
          <a:ext cx="9058063" cy="918720"/>
        </p:xfrm>
        <a:graphic>
          <a:graphicData uri="http://schemas.openxmlformats.org/drawingml/2006/table">
            <a:tbl>
              <a:tblPr/>
              <a:tblGrid>
                <a:gridCol w="549459">
                  <a:extLst>
                    <a:ext uri="{9D8B030D-6E8A-4147-A177-3AD203B41FA5}">
                      <a16:colId xmlns="" xmlns:a16="http://schemas.microsoft.com/office/drawing/2014/main" val="39963249"/>
                    </a:ext>
                  </a:extLst>
                </a:gridCol>
                <a:gridCol w="822176">
                  <a:extLst>
                    <a:ext uri="{9D8B030D-6E8A-4147-A177-3AD203B41FA5}">
                      <a16:colId xmlns="" xmlns:a16="http://schemas.microsoft.com/office/drawing/2014/main" val="3053885401"/>
                    </a:ext>
                  </a:extLst>
                </a:gridCol>
                <a:gridCol w="1122680">
                  <a:extLst>
                    <a:ext uri="{9D8B030D-6E8A-4147-A177-3AD203B41FA5}">
                      <a16:colId xmlns="" xmlns:a16="http://schemas.microsoft.com/office/drawing/2014/main" val="1552022706"/>
                    </a:ext>
                  </a:extLst>
                </a:gridCol>
                <a:gridCol w="866937">
                  <a:extLst>
                    <a:ext uri="{9D8B030D-6E8A-4147-A177-3AD203B41FA5}">
                      <a16:colId xmlns="" xmlns:a16="http://schemas.microsoft.com/office/drawing/2014/main" val="3285577755"/>
                    </a:ext>
                  </a:extLst>
                </a:gridCol>
                <a:gridCol w="866937">
                  <a:extLst>
                    <a:ext uri="{9D8B030D-6E8A-4147-A177-3AD203B41FA5}">
                      <a16:colId xmlns="" xmlns:a16="http://schemas.microsoft.com/office/drawing/2014/main" val="2779548330"/>
                    </a:ext>
                  </a:extLst>
                </a:gridCol>
                <a:gridCol w="2447457">
                  <a:extLst>
                    <a:ext uri="{9D8B030D-6E8A-4147-A177-3AD203B41FA5}">
                      <a16:colId xmlns="" xmlns:a16="http://schemas.microsoft.com/office/drawing/2014/main" val="1748697874"/>
                    </a:ext>
                  </a:extLst>
                </a:gridCol>
                <a:gridCol w="2382417">
                  <a:extLst>
                    <a:ext uri="{9D8B030D-6E8A-4147-A177-3AD203B41FA5}">
                      <a16:colId xmlns="" xmlns:a16="http://schemas.microsoft.com/office/drawing/2014/main" val="1758749198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ECC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/APO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Korea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UTC+9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7/6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(Thurs)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09:00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Start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freezing developing object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Allow immediate modification of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closings and legal issues 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537785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7/31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(Fri)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16:00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Lock developing object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Unable to develop/transfer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ABAP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or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CTS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673720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09314CE-81A0-413D-8CA3-E8C447E36E43}"/>
              </a:ext>
            </a:extLst>
          </p:cNvPr>
          <p:cNvSpPr/>
          <p:nvPr/>
        </p:nvSpPr>
        <p:spPr bwMode="auto">
          <a:xfrm>
            <a:off x="531813" y="1755594"/>
            <a:ext cx="530537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System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34CFE6D-16BD-4062-B9A3-80B5C9E6E0AB}"/>
              </a:ext>
            </a:extLst>
          </p:cNvPr>
          <p:cNvSpPr/>
          <p:nvPr/>
        </p:nvSpPr>
        <p:spPr bwMode="auto">
          <a:xfrm>
            <a:off x="1100053" y="1755594"/>
            <a:ext cx="775692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Corp.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4358EED-4DF6-41CE-AEFF-31DCA0E3C7BA}"/>
              </a:ext>
            </a:extLst>
          </p:cNvPr>
          <p:cNvSpPr/>
          <p:nvPr/>
        </p:nvSpPr>
        <p:spPr bwMode="auto">
          <a:xfrm>
            <a:off x="1913448" y="1755594"/>
            <a:ext cx="1089787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Time-zone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5FC29BA2-7BD5-4133-A580-BEC9704E7F76}"/>
              </a:ext>
            </a:extLst>
          </p:cNvPr>
          <p:cNvSpPr/>
          <p:nvPr/>
        </p:nvSpPr>
        <p:spPr bwMode="auto">
          <a:xfrm>
            <a:off x="4784893" y="1755594"/>
            <a:ext cx="2418466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Details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E1942EF-59A3-47E0-874C-1EBE1E8B3EFD}"/>
              </a:ext>
            </a:extLst>
          </p:cNvPr>
          <p:cNvSpPr/>
          <p:nvPr/>
        </p:nvSpPr>
        <p:spPr bwMode="auto">
          <a:xfrm>
            <a:off x="7241063" y="1755594"/>
            <a:ext cx="2348814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Remark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9FF7CDE7-A64E-4070-BD7C-E2621AB1272F}"/>
              </a:ext>
            </a:extLst>
          </p:cNvPr>
          <p:cNvSpPr/>
          <p:nvPr/>
        </p:nvSpPr>
        <p:spPr bwMode="auto">
          <a:xfrm>
            <a:off x="3040938" y="1755594"/>
            <a:ext cx="1706252" cy="241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Applying date</a:t>
            </a:r>
            <a:endParaRPr lang="ko-KR" alt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18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altLang="ko-KR" dirty="0"/>
              <a:t>[Backup]</a:t>
            </a:r>
            <a:r>
              <a:rPr lang="ko-KR" altLang="en-US" dirty="0"/>
              <a:t> </a:t>
            </a:r>
            <a:r>
              <a:rPr lang="en-US" altLang="ko-KR" dirty="0"/>
              <a:t>Downtime Task</a:t>
            </a:r>
            <a:r>
              <a:rPr lang="ko-KR" altLang="en-US" dirty="0"/>
              <a:t> </a:t>
            </a:r>
            <a:r>
              <a:rPr lang="en-US" altLang="ko-KR" dirty="0"/>
              <a:t>&gt; ECC &amp; APO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 anchorCtr="0"/>
          <a:lstStyle/>
          <a:p>
            <a:r>
              <a:rPr lang="en-US" altLang="ko-KR" dirty="0"/>
              <a:t>Cut-over in ERP and APO areas </a:t>
            </a:r>
            <a:r>
              <a:rPr lang="en-US" altLang="ko-KR" dirty="0" smtClean="0"/>
              <a:t>are </a:t>
            </a:r>
            <a:r>
              <a:rPr lang="en-US" altLang="ko-KR" dirty="0"/>
              <a:t>performed in parallel from 8/7 to 8/10 and the following are the key actions and schedules for each system within the Downtime period (78 hours).</a:t>
            </a:r>
            <a:endParaRPr lang="en-US" altLang="ko-KR" dirty="0" smtClean="0"/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AD1AF082-D016-4B2B-9345-FDF782221A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I. Performance plan</a:t>
            </a:r>
            <a:endParaRPr lang="en-US" altLang="ko-KR" dirty="0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534616" y="1919689"/>
            <a:ext cx="2785654" cy="372709"/>
          </a:xfrm>
          <a:prstGeom prst="rect">
            <a:avLst/>
          </a:prstGeom>
          <a:solidFill>
            <a:srgbClr val="DEDEDE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t"/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  <a:lvl2pPr marL="301625" indent="-16033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itchFamily="50" charset="-127"/>
              <a:buChar char="–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2pPr>
            <a:lvl3pPr marL="454025" indent="-1508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itchFamily="2" charset="2"/>
              <a:buChar char="Ø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3pPr>
            <a:lvl4pPr marL="568325" indent="-1127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4pPr>
            <a:lvl5pPr marL="711200" indent="-14128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5pPr>
            <a:lvl6pPr marL="11684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6pPr>
            <a:lvl7pPr marL="16256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7pPr>
            <a:lvl8pPr marL="20828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8pPr>
            <a:lvl9pPr marL="25400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fontAlgn="ctr" latinLnBrk="1">
              <a:lnSpc>
                <a:spcPct val="100000"/>
              </a:lnSpc>
              <a:buNone/>
            </a:pP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8/7(Fri)</a:t>
            </a:r>
            <a:endParaRPr lang="ko-KR" altLang="en-US" sz="900" b="1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3354878" y="1919689"/>
            <a:ext cx="699509" cy="372709"/>
          </a:xfrm>
          <a:prstGeom prst="rect">
            <a:avLst/>
          </a:prstGeom>
          <a:solidFill>
            <a:srgbClr val="DEDEDE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t"/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  <a:lvl2pPr marL="301625" indent="-16033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itchFamily="50" charset="-127"/>
              <a:buChar char="–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2pPr>
            <a:lvl3pPr marL="454025" indent="-1508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itchFamily="2" charset="2"/>
              <a:buChar char="Ø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3pPr>
            <a:lvl4pPr marL="568325" indent="-1127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4pPr>
            <a:lvl5pPr marL="711200" indent="-14128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5pPr>
            <a:lvl6pPr marL="11684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6pPr>
            <a:lvl7pPr marL="16256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7pPr>
            <a:lvl8pPr marL="20828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8pPr>
            <a:lvl9pPr marL="25400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fontAlgn="ctr" latinLnBrk="1">
              <a:lnSpc>
                <a:spcPct val="100000"/>
              </a:lnSpc>
              <a:buNone/>
            </a:pP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8/8(Sat)</a:t>
            </a:r>
            <a:endParaRPr lang="ko-KR" altLang="en-US" sz="900" b="1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gray">
          <a:xfrm>
            <a:off x="4088994" y="1919689"/>
            <a:ext cx="1782000" cy="372709"/>
          </a:xfrm>
          <a:prstGeom prst="rect">
            <a:avLst/>
          </a:prstGeom>
          <a:solidFill>
            <a:srgbClr val="DEDEDE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t"/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  <a:lvl2pPr marL="301625" indent="-16033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itchFamily="50" charset="-127"/>
              <a:buChar char="–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2pPr>
            <a:lvl3pPr marL="454025" indent="-1508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itchFamily="2" charset="2"/>
              <a:buChar char="Ø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3pPr>
            <a:lvl4pPr marL="568325" indent="-1127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4pPr>
            <a:lvl5pPr marL="711200" indent="-14128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5pPr>
            <a:lvl6pPr marL="11684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6pPr>
            <a:lvl7pPr marL="16256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7pPr>
            <a:lvl8pPr marL="20828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8pPr>
            <a:lvl9pPr marL="25400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fontAlgn="ctr" latinLnBrk="1">
              <a:lnSpc>
                <a:spcPct val="100000"/>
              </a:lnSpc>
              <a:buNone/>
            </a:pP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8/9(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Sun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  <a:endParaRPr lang="ko-KR" altLang="en-US" sz="900" b="1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5870994" y="1919689"/>
            <a:ext cx="3553958" cy="372709"/>
          </a:xfrm>
          <a:prstGeom prst="rect">
            <a:avLst/>
          </a:prstGeom>
          <a:solidFill>
            <a:srgbClr val="DEDEDE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t"/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  <a:lvl2pPr marL="301625" indent="-16033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itchFamily="50" charset="-127"/>
              <a:buChar char="–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2pPr>
            <a:lvl3pPr marL="454025" indent="-1508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itchFamily="2" charset="2"/>
              <a:buChar char="Ø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3pPr>
            <a:lvl4pPr marL="568325" indent="-1127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4pPr>
            <a:lvl5pPr marL="711200" indent="-14128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5pPr>
            <a:lvl6pPr marL="11684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6pPr>
            <a:lvl7pPr marL="16256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7pPr>
            <a:lvl8pPr marL="20828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8pPr>
            <a:lvl9pPr marL="25400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fontAlgn="ctr" latinLnBrk="1">
              <a:lnSpc>
                <a:spcPct val="100000"/>
              </a:lnSpc>
              <a:buNone/>
            </a:pP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8/10(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Mon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  <a:endParaRPr lang="ko-KR" altLang="en-US" sz="900" b="1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103" name="직선 연결선 170"/>
          <p:cNvCxnSpPr/>
          <p:nvPr/>
        </p:nvCxnSpPr>
        <p:spPr bwMode="auto">
          <a:xfrm flipH="1">
            <a:off x="2263979" y="2417113"/>
            <a:ext cx="18062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104" name="TextBox 174"/>
          <p:cNvSpPr txBox="1"/>
          <p:nvPr/>
        </p:nvSpPr>
        <p:spPr>
          <a:xfrm>
            <a:off x="1987353" y="2100514"/>
            <a:ext cx="571316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 smtClean="0"/>
              <a:t>18</a:t>
            </a:r>
            <a:r>
              <a:rPr lang="ko-KR" altLang="en-US" dirty="0"/>
              <a:t> </a:t>
            </a:r>
            <a:r>
              <a:rPr lang="en-US" altLang="ko-KR" dirty="0" smtClean="0"/>
              <a:t>o’clock</a:t>
            </a:r>
            <a:endParaRPr lang="ko-KR" altLang="en-US" dirty="0"/>
          </a:p>
        </p:txBody>
      </p:sp>
      <p:sp>
        <p:nvSpPr>
          <p:cNvPr id="105" name="이등변 삼각형 179"/>
          <p:cNvSpPr/>
          <p:nvPr/>
        </p:nvSpPr>
        <p:spPr bwMode="blackWhite">
          <a:xfrm flipH="1" flipV="1">
            <a:off x="2213455" y="2287251"/>
            <a:ext cx="119111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0" name="직선 연결선 17"/>
          <p:cNvCxnSpPr/>
          <p:nvPr/>
        </p:nvCxnSpPr>
        <p:spPr bwMode="auto">
          <a:xfrm flipH="1">
            <a:off x="2999051" y="2417113"/>
            <a:ext cx="558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101" name="TextBox 185"/>
          <p:cNvSpPr txBox="1"/>
          <p:nvPr/>
        </p:nvSpPr>
        <p:spPr>
          <a:xfrm>
            <a:off x="2716185" y="2100514"/>
            <a:ext cx="571316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 smtClean="0"/>
              <a:t>21 o’clock</a:t>
            </a:r>
            <a:endParaRPr lang="ko-KR" altLang="en-US" dirty="0"/>
          </a:p>
        </p:txBody>
      </p:sp>
      <p:sp>
        <p:nvSpPr>
          <p:cNvPr id="102" name="이등변 삼각형 179"/>
          <p:cNvSpPr/>
          <p:nvPr/>
        </p:nvSpPr>
        <p:spPr bwMode="blackWhite">
          <a:xfrm flipH="1" flipV="1">
            <a:off x="2942287" y="2287251"/>
            <a:ext cx="119111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7" name="직선 연결선 19"/>
          <p:cNvCxnSpPr/>
          <p:nvPr/>
        </p:nvCxnSpPr>
        <p:spPr bwMode="auto">
          <a:xfrm flipH="1">
            <a:off x="4526826" y="2417113"/>
            <a:ext cx="25022" cy="3808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98" name="TextBox 13"/>
          <p:cNvSpPr txBox="1"/>
          <p:nvPr/>
        </p:nvSpPr>
        <p:spPr>
          <a:xfrm>
            <a:off x="4242134" y="2100514"/>
            <a:ext cx="594409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 smtClean="0"/>
              <a:t>13 o’clock </a:t>
            </a:r>
            <a:endParaRPr lang="ko-KR" altLang="en-US" dirty="0"/>
          </a:p>
        </p:txBody>
      </p:sp>
      <p:sp>
        <p:nvSpPr>
          <p:cNvPr id="99" name="이등변 삼각형 179"/>
          <p:cNvSpPr/>
          <p:nvPr/>
        </p:nvSpPr>
        <p:spPr bwMode="blackWhite">
          <a:xfrm flipH="1" flipV="1">
            <a:off x="4479782" y="2287251"/>
            <a:ext cx="119111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4" name="직선 연결선 216"/>
          <p:cNvCxnSpPr/>
          <p:nvPr/>
        </p:nvCxnSpPr>
        <p:spPr bwMode="auto">
          <a:xfrm>
            <a:off x="7696111" y="2410925"/>
            <a:ext cx="20506" cy="3814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95" name="TextBox 217"/>
          <p:cNvSpPr txBox="1"/>
          <p:nvPr/>
        </p:nvSpPr>
        <p:spPr>
          <a:xfrm>
            <a:off x="7289378" y="2100514"/>
            <a:ext cx="722318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 smtClean="0"/>
              <a:t>15</a:t>
            </a:r>
            <a:r>
              <a:rPr lang="ko-KR" altLang="en-US" dirty="0" smtClean="0"/>
              <a:t> </a:t>
            </a:r>
            <a:r>
              <a:rPr lang="en-US" altLang="ko-KR" dirty="0" smtClean="0"/>
              <a:t>o’clock</a:t>
            </a:r>
            <a:endParaRPr lang="ko-KR" altLang="en-US" dirty="0"/>
          </a:p>
        </p:txBody>
      </p:sp>
      <p:sp>
        <p:nvSpPr>
          <p:cNvPr id="96" name="이등변 삼각형 179"/>
          <p:cNvSpPr/>
          <p:nvPr/>
        </p:nvSpPr>
        <p:spPr bwMode="blackWhite">
          <a:xfrm flipH="1" flipV="1">
            <a:off x="7662413" y="2283601"/>
            <a:ext cx="119111" cy="127324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1" name="직선 연결선 193"/>
          <p:cNvCxnSpPr/>
          <p:nvPr/>
        </p:nvCxnSpPr>
        <p:spPr bwMode="auto">
          <a:xfrm flipH="1">
            <a:off x="9212462" y="2334078"/>
            <a:ext cx="22960" cy="38916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92" name="TextBox 220"/>
          <p:cNvSpPr txBox="1"/>
          <p:nvPr/>
        </p:nvSpPr>
        <p:spPr>
          <a:xfrm>
            <a:off x="8926768" y="2094155"/>
            <a:ext cx="571316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/>
              <a:t>24 </a:t>
            </a:r>
            <a:r>
              <a:rPr lang="en-US" altLang="ko-KR" dirty="0" smtClean="0"/>
              <a:t>o’clock</a:t>
            </a:r>
            <a:endParaRPr lang="ko-KR" altLang="en-US" dirty="0"/>
          </a:p>
        </p:txBody>
      </p:sp>
      <p:sp>
        <p:nvSpPr>
          <p:cNvPr id="93" name="이등변 삼각형 179"/>
          <p:cNvSpPr/>
          <p:nvPr/>
        </p:nvSpPr>
        <p:spPr bwMode="blackWhite">
          <a:xfrm flipH="1" flipV="1">
            <a:off x="9164710" y="2287251"/>
            <a:ext cx="119111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직사각형 4"/>
          <p:cNvSpPr/>
          <p:nvPr/>
        </p:nvSpPr>
        <p:spPr bwMode="auto">
          <a:xfrm>
            <a:off x="7537176" y="6312607"/>
            <a:ext cx="438631" cy="175183"/>
          </a:xfrm>
          <a:prstGeom prst="rect">
            <a:avLst/>
          </a:prstGeom>
          <a:solidFill>
            <a:srgbClr val="404040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HANA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80" name="직사각형 5"/>
          <p:cNvSpPr/>
          <p:nvPr/>
        </p:nvSpPr>
        <p:spPr bwMode="auto">
          <a:xfrm>
            <a:off x="7065266" y="6312607"/>
            <a:ext cx="438631" cy="175183"/>
          </a:xfrm>
          <a:prstGeom prst="rect">
            <a:avLst/>
          </a:prstGeom>
          <a:solidFill>
            <a:srgbClr val="D9D9D9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90943" rIns="0" bIns="88844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ECC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1" name="직사각형 6"/>
          <p:cNvSpPr/>
          <p:nvPr/>
        </p:nvSpPr>
        <p:spPr bwMode="auto">
          <a:xfrm>
            <a:off x="8480996" y="6312607"/>
            <a:ext cx="438631" cy="1751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900" b="1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BW</a:t>
            </a:r>
            <a:endParaRPr lang="ko-KR" altLang="en-US" sz="900" b="1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82" name="직사각형 8"/>
          <p:cNvSpPr/>
          <p:nvPr/>
        </p:nvSpPr>
        <p:spPr bwMode="auto">
          <a:xfrm>
            <a:off x="8952905" y="6312607"/>
            <a:ext cx="438631" cy="175183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Legacy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88" name="직사각형 4"/>
          <p:cNvSpPr/>
          <p:nvPr/>
        </p:nvSpPr>
        <p:spPr bwMode="auto">
          <a:xfrm>
            <a:off x="8009086" y="6312607"/>
            <a:ext cx="438631" cy="175183"/>
          </a:xfrm>
          <a:prstGeom prst="rect">
            <a:avLst/>
          </a:prstGeom>
          <a:solidFill>
            <a:srgbClr val="A6A6A6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APO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119" name="직선 연결선 19"/>
          <p:cNvCxnSpPr/>
          <p:nvPr/>
        </p:nvCxnSpPr>
        <p:spPr bwMode="auto">
          <a:xfrm>
            <a:off x="5251515" y="2417113"/>
            <a:ext cx="29289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120" name="TextBox 13"/>
          <p:cNvSpPr txBox="1"/>
          <p:nvPr/>
        </p:nvSpPr>
        <p:spPr>
          <a:xfrm>
            <a:off x="5405089" y="2065413"/>
            <a:ext cx="728269" cy="243158"/>
          </a:xfrm>
          <a:prstGeom prst="roundRect">
            <a:avLst>
              <a:gd name="adj" fmla="val 33943"/>
            </a:avLst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 smtClean="0"/>
              <a:t>20</a:t>
            </a:r>
            <a:r>
              <a:rPr lang="ko-KR" altLang="en-US" dirty="0" smtClean="0"/>
              <a:t> </a:t>
            </a:r>
            <a:r>
              <a:rPr lang="en-US" altLang="ko-KR" dirty="0" smtClean="0"/>
              <a:t>o’clock</a:t>
            </a:r>
            <a:endParaRPr lang="ko-KR" altLang="en-US" dirty="0"/>
          </a:p>
        </p:txBody>
      </p:sp>
      <p:sp>
        <p:nvSpPr>
          <p:cNvPr id="121" name="이등변 삼각형 179"/>
          <p:cNvSpPr/>
          <p:nvPr/>
        </p:nvSpPr>
        <p:spPr bwMode="blackWhite">
          <a:xfrm flipH="1" flipV="1">
            <a:off x="5620666" y="2287251"/>
            <a:ext cx="119111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25" name="직선 연결선 19"/>
          <p:cNvCxnSpPr/>
          <p:nvPr/>
        </p:nvCxnSpPr>
        <p:spPr bwMode="auto">
          <a:xfrm>
            <a:off x="5687676" y="2406000"/>
            <a:ext cx="21053" cy="38312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139" name="직사각형 248"/>
          <p:cNvSpPr/>
          <p:nvPr/>
        </p:nvSpPr>
        <p:spPr>
          <a:xfrm>
            <a:off x="1459737" y="6302375"/>
            <a:ext cx="7200000" cy="195814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 : Software Update Manager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2262925" y="6112933"/>
            <a:ext cx="6949537" cy="1182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61381" y="5989218"/>
            <a:ext cx="115127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 78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</a:t>
            </a:r>
          </a:p>
        </p:txBody>
      </p:sp>
      <p:sp>
        <p:nvSpPr>
          <p:cNvPr id="50" name="오각형 176"/>
          <p:cNvSpPr/>
          <p:nvPr/>
        </p:nvSpPr>
        <p:spPr bwMode="auto">
          <a:xfrm>
            <a:off x="1546969" y="2848342"/>
            <a:ext cx="715957" cy="378399"/>
          </a:xfrm>
          <a:prstGeom prst="homePlate">
            <a:avLst>
              <a:gd name="adj" fmla="val 21119"/>
            </a:avLst>
          </a:prstGeom>
          <a:solidFill>
            <a:srgbClr val="D9D9D9"/>
          </a:solidFill>
          <a:ln w="19050" algn="ctr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Check closing of previous month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오각형 181"/>
          <p:cNvSpPr/>
          <p:nvPr/>
        </p:nvSpPr>
        <p:spPr bwMode="auto">
          <a:xfrm>
            <a:off x="2308092" y="5257891"/>
            <a:ext cx="691480" cy="324000"/>
          </a:xfrm>
          <a:prstGeom prst="homePlate">
            <a:avLst>
              <a:gd name="adj" fmla="val 21119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Load BW </a:t>
            </a:r>
            <a:r>
              <a:rPr lang="en-US" altLang="ko-KR" sz="900" b="1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Delta</a:t>
            </a:r>
          </a:p>
          <a:p>
            <a:pPr algn="ctr">
              <a:lnSpc>
                <a:spcPct val="90000"/>
              </a:lnSpc>
            </a:pP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Data</a:t>
            </a:r>
            <a:endParaRPr lang="ko-KR" altLang="en-US" sz="900" b="1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53" name="오각형 182"/>
          <p:cNvSpPr/>
          <p:nvPr/>
        </p:nvSpPr>
        <p:spPr bwMode="auto">
          <a:xfrm>
            <a:off x="2309267" y="2422833"/>
            <a:ext cx="3367619" cy="324000"/>
          </a:xfrm>
          <a:prstGeom prst="homePlate">
            <a:avLst>
              <a:gd name="adj" fmla="val 21119"/>
            </a:avLst>
          </a:prstGeom>
          <a:solidFill>
            <a:srgbClr val="D9D9D9"/>
          </a:solidFill>
          <a:ln w="19050" algn="ctr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r>
              <a:rPr kumimoji="0" lang="en-US" altLang="ko-KR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kumimoji="0" lang="en-US" altLang="ko-KR" sz="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kumimoji="1" lang="ko-KR" altLang="en-US" sz="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en-US" altLang="ko-KR" sz="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execution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kumimoji="1" lang="en-US" altLang="ko-KR" sz="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en-US" altLang="ko-KR" sz="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hours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kumimoji="1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오각형 183"/>
          <p:cNvSpPr/>
          <p:nvPr/>
        </p:nvSpPr>
        <p:spPr bwMode="auto">
          <a:xfrm>
            <a:off x="4073210" y="3256911"/>
            <a:ext cx="439316" cy="324000"/>
          </a:xfrm>
          <a:prstGeom prst="homePlate">
            <a:avLst>
              <a:gd name="adj" fmla="val 21119"/>
            </a:avLst>
          </a:prstGeom>
          <a:solidFill>
            <a:srgbClr val="404040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Transfer </a:t>
            </a: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Notes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5" name="오각형 184"/>
          <p:cNvSpPr/>
          <p:nvPr/>
        </p:nvSpPr>
        <p:spPr bwMode="auto">
          <a:xfrm>
            <a:off x="5797292" y="2422284"/>
            <a:ext cx="1891505" cy="324550"/>
          </a:xfrm>
          <a:prstGeom prst="homePlate">
            <a:avLst>
              <a:gd name="adj" fmla="val 18356"/>
            </a:avLst>
          </a:prstGeom>
          <a:solidFill>
            <a:srgbClr val="404040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Inspection and performance of </a:t>
            </a: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Accounting</a:t>
            </a:r>
            <a:r>
              <a:rPr kumimoji="0" lang="en-US" altLang="ko-KR" sz="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migration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800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18</a:t>
            </a:r>
            <a:r>
              <a:rPr lang="ko-KR" altLang="en-US" sz="800" kern="0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800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hours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6" name="오각형 186"/>
          <p:cNvSpPr/>
          <p:nvPr/>
        </p:nvSpPr>
        <p:spPr bwMode="auto">
          <a:xfrm>
            <a:off x="7740734" y="3658091"/>
            <a:ext cx="437111" cy="560225"/>
          </a:xfrm>
          <a:prstGeom prst="homePlate">
            <a:avLst>
              <a:gd name="adj" fmla="val 18356"/>
            </a:avLst>
          </a:prstGeom>
          <a:solidFill>
            <a:srgbClr val="404040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lang="en-US" altLang="ko-KR" sz="600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Transfer</a:t>
            </a: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lang="en-US" altLang="ko-KR" sz="600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developing</a:t>
            </a: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lang="en-US" altLang="ko-KR" sz="600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program</a:t>
            </a:r>
            <a:endParaRPr kumimoji="0" lang="en-US" altLang="ko-KR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오각형 187"/>
          <p:cNvSpPr/>
          <p:nvPr/>
        </p:nvSpPr>
        <p:spPr bwMode="auto">
          <a:xfrm>
            <a:off x="8186472" y="3649464"/>
            <a:ext cx="790712" cy="586105"/>
          </a:xfrm>
          <a:prstGeom prst="homePlate">
            <a:avLst>
              <a:gd name="adj" fmla="val 18356"/>
            </a:avLst>
          </a:prstGeom>
          <a:solidFill>
            <a:srgbClr val="404040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lang="en-US" altLang="ko-KR" sz="600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All program </a:t>
            </a: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lang="en-US" altLang="ko-KR" sz="600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verification</a:t>
            </a: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SAP,EAI </a:t>
            </a:r>
            <a:r>
              <a:rPr lang="en-US" altLang="ko-KR" sz="600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etc.</a:t>
            </a:r>
            <a:r>
              <a:rPr kumimoji="0" lang="en-US" altLang="ko-K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kumimoji="0" lang="en-US" altLang="ko-KR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오각형 188"/>
          <p:cNvSpPr/>
          <p:nvPr/>
        </p:nvSpPr>
        <p:spPr bwMode="auto">
          <a:xfrm>
            <a:off x="6814000" y="2950234"/>
            <a:ext cx="667277" cy="342879"/>
          </a:xfrm>
          <a:prstGeom prst="homePlate">
            <a:avLst>
              <a:gd name="adj" fmla="val 21119"/>
            </a:avLst>
          </a:prstGeom>
          <a:solidFill>
            <a:srgbClr val="D9D9D9"/>
          </a:solidFill>
          <a:ln w="19050" algn="ctr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Compare migration data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오각형 189"/>
          <p:cNvSpPr/>
          <p:nvPr/>
        </p:nvSpPr>
        <p:spPr bwMode="auto">
          <a:xfrm>
            <a:off x="7746521" y="3256911"/>
            <a:ext cx="603848" cy="324000"/>
          </a:xfrm>
          <a:prstGeom prst="homePlate">
            <a:avLst>
              <a:gd name="adj" fmla="val 21119"/>
            </a:avLst>
          </a:prstGeom>
          <a:solidFill>
            <a:srgbClr val="404040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Compare</a:t>
            </a: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migration</a:t>
            </a: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</a:t>
            </a:r>
            <a:endParaRPr kumimoji="0" lang="ko-KR" altLang="en-US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오각형 190"/>
          <p:cNvSpPr/>
          <p:nvPr/>
        </p:nvSpPr>
        <p:spPr bwMode="auto">
          <a:xfrm>
            <a:off x="7720640" y="2420994"/>
            <a:ext cx="1283731" cy="325839"/>
          </a:xfrm>
          <a:prstGeom prst="homePlate">
            <a:avLst>
              <a:gd name="adj" fmla="val 18356"/>
            </a:avLst>
          </a:prstGeom>
          <a:solidFill>
            <a:srgbClr val="404040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Migration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Follow-ups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hours)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2" name="오각형 195"/>
          <p:cNvSpPr/>
          <p:nvPr/>
        </p:nvSpPr>
        <p:spPr bwMode="auto">
          <a:xfrm>
            <a:off x="2306302" y="5645157"/>
            <a:ext cx="555142" cy="324000"/>
          </a:xfrm>
          <a:prstGeom prst="homePlate">
            <a:avLst>
              <a:gd name="adj" fmla="val 21119"/>
            </a:avLst>
          </a:prstGeom>
          <a:solidFill>
            <a:srgbClr val="F2F2F2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Block</a:t>
            </a:r>
            <a:r>
              <a:rPr kumimoji="0" lang="en-US" altLang="ko-KR" sz="800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groupware menu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3" name="오각형 198"/>
          <p:cNvSpPr/>
          <p:nvPr/>
        </p:nvSpPr>
        <p:spPr bwMode="auto">
          <a:xfrm>
            <a:off x="7506633" y="5645157"/>
            <a:ext cx="778702" cy="324000"/>
          </a:xfrm>
          <a:prstGeom prst="homePlate">
            <a:avLst>
              <a:gd name="adj" fmla="val 21119"/>
            </a:avLst>
          </a:prstGeom>
          <a:solidFill>
            <a:srgbClr val="F2F2F2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Legacy restoration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lang="en-US" altLang="ko-KR" sz="800" i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And inspection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4" name="오각형 199"/>
          <p:cNvSpPr/>
          <p:nvPr/>
        </p:nvSpPr>
        <p:spPr bwMode="auto">
          <a:xfrm>
            <a:off x="8385247" y="5257891"/>
            <a:ext cx="567305" cy="324000"/>
          </a:xfrm>
          <a:prstGeom prst="homePlate">
            <a:avLst>
              <a:gd name="adj" fmla="val 21119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Reserve Batch Job</a:t>
            </a:r>
            <a:endParaRPr lang="en-US" altLang="ko-KR" sz="900" b="1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5" name="오각형 200"/>
          <p:cNvSpPr/>
          <p:nvPr/>
        </p:nvSpPr>
        <p:spPr bwMode="auto">
          <a:xfrm>
            <a:off x="8197199" y="4466983"/>
            <a:ext cx="735900" cy="324000"/>
          </a:xfrm>
          <a:prstGeom prst="homePlate">
            <a:avLst>
              <a:gd name="adj" fmla="val 18356"/>
            </a:avLst>
          </a:prstGeom>
          <a:solidFill>
            <a:srgbClr val="404040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Batch Job </a:t>
            </a:r>
            <a:endParaRPr kumimoji="0" lang="en-US" altLang="ko-KR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algn="ctr" defTabSz="102870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120000"/>
              <a:defRPr/>
            </a:pPr>
            <a:r>
              <a:rPr lang="en-US" altLang="ko-KR" sz="600" kern="0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re-operation</a:t>
            </a:r>
            <a:endParaRPr kumimoji="0" lang="en-US" altLang="ko-KR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오각형 201"/>
          <p:cNvSpPr/>
          <p:nvPr/>
        </p:nvSpPr>
        <p:spPr bwMode="auto">
          <a:xfrm>
            <a:off x="2309450" y="3256911"/>
            <a:ext cx="604294" cy="324000"/>
          </a:xfrm>
          <a:prstGeom prst="homePlate">
            <a:avLst>
              <a:gd name="adj" fmla="val 18356"/>
            </a:avLst>
          </a:prstGeom>
          <a:solidFill>
            <a:srgbClr val="404040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Stop </a:t>
            </a:r>
          </a:p>
          <a:p>
            <a:pPr marL="0" marR="0" lvl="0" indent="0" algn="ctr" defTabSz="10287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Batch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Job </a:t>
            </a:r>
          </a:p>
        </p:txBody>
      </p:sp>
      <p:sp>
        <p:nvSpPr>
          <p:cNvPr id="67" name="오각형 202"/>
          <p:cNvSpPr/>
          <p:nvPr/>
        </p:nvSpPr>
        <p:spPr bwMode="auto">
          <a:xfrm>
            <a:off x="1705366" y="4462030"/>
            <a:ext cx="570186" cy="324000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Stop process chain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68" name="꺾인 연결선 203"/>
          <p:cNvCxnSpPr>
            <a:stCxn id="58" idx="3"/>
            <a:endCxn id="59" idx="0"/>
          </p:cNvCxnSpPr>
          <p:nvPr/>
        </p:nvCxnSpPr>
        <p:spPr bwMode="auto">
          <a:xfrm>
            <a:off x="7481277" y="3121674"/>
            <a:ext cx="532955" cy="13523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9" name="TextBox 204"/>
          <p:cNvSpPr txBox="1"/>
          <p:nvPr/>
        </p:nvSpPr>
        <p:spPr>
          <a:xfrm>
            <a:off x="6873265" y="3415858"/>
            <a:ext cx="817531" cy="294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ECC Vs S/4HANA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compare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0" name="오각형 205"/>
          <p:cNvSpPr/>
          <p:nvPr/>
        </p:nvSpPr>
        <p:spPr bwMode="auto">
          <a:xfrm>
            <a:off x="8197198" y="4263066"/>
            <a:ext cx="735901" cy="180000"/>
          </a:xfrm>
          <a:prstGeom prst="homePlate">
            <a:avLst>
              <a:gd name="adj" fmla="val 18356"/>
            </a:avLst>
          </a:prstGeom>
          <a:solidFill>
            <a:srgbClr val="404040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EAI </a:t>
            </a:r>
            <a:r>
              <a:rPr kumimoji="0" lang="ko-KR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re-operation</a:t>
            </a:r>
            <a:endParaRPr kumimoji="0" lang="en-US" altLang="ko-KR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1" name="오각형 212"/>
          <p:cNvSpPr/>
          <p:nvPr/>
        </p:nvSpPr>
        <p:spPr bwMode="auto">
          <a:xfrm>
            <a:off x="540279" y="2639730"/>
            <a:ext cx="1745555" cy="175183"/>
          </a:xfrm>
          <a:prstGeom prst="homePlate">
            <a:avLst>
              <a:gd name="adj" fmla="val 21119"/>
            </a:avLst>
          </a:prstGeom>
          <a:solidFill>
            <a:srgbClr val="D9D9D9"/>
          </a:solidFill>
          <a:ln w="19050" algn="ctr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execution preparation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오각형 213"/>
          <p:cNvSpPr/>
          <p:nvPr/>
        </p:nvSpPr>
        <p:spPr bwMode="auto">
          <a:xfrm>
            <a:off x="540279" y="2420994"/>
            <a:ext cx="1745555" cy="175183"/>
          </a:xfrm>
          <a:prstGeom prst="homePlate">
            <a:avLst>
              <a:gd name="adj" fmla="val 21119"/>
            </a:avLst>
          </a:prstGeom>
          <a:solidFill>
            <a:srgbClr val="D9D9D9"/>
          </a:solidFill>
          <a:ln w="19050" algn="ctr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영역별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SPDD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내역 반영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3" name="오각형 221"/>
          <p:cNvSpPr/>
          <p:nvPr/>
        </p:nvSpPr>
        <p:spPr bwMode="auto">
          <a:xfrm>
            <a:off x="8321838" y="5645157"/>
            <a:ext cx="746101" cy="324000"/>
          </a:xfrm>
          <a:prstGeom prst="homePlate">
            <a:avLst>
              <a:gd name="adj" fmla="val 21119"/>
            </a:avLst>
          </a:prstGeom>
          <a:solidFill>
            <a:srgbClr val="F2F2F2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/>
          <a:lstStyle/>
          <a:p>
            <a:pPr marL="0" marR="0" lvl="0" indent="0" algn="ctr" defTabSz="10287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Groupware menu </a:t>
            </a:r>
          </a:p>
          <a:p>
            <a:pPr marL="0" marR="0" lvl="0" indent="0" algn="ctr" defTabSz="10287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Pct val="120000"/>
              <a:buFontTx/>
              <a:buNone/>
              <a:tabLst/>
              <a:defRPr/>
            </a:pPr>
            <a:r>
              <a:rPr lang="en-US" altLang="ko-KR" sz="800" i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restoration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7" name="오각형 191"/>
          <p:cNvSpPr/>
          <p:nvPr/>
        </p:nvSpPr>
        <p:spPr bwMode="auto">
          <a:xfrm>
            <a:off x="7278070" y="4879350"/>
            <a:ext cx="573331" cy="324000"/>
          </a:xfrm>
          <a:prstGeom prst="homePlate">
            <a:avLst>
              <a:gd name="adj" fmla="val 21119"/>
            </a:avLst>
          </a:prstGeom>
          <a:solidFill>
            <a:srgbClr val="F2F2F2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Change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CIF connection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89" name="오각형 191"/>
          <p:cNvSpPr/>
          <p:nvPr/>
        </p:nvSpPr>
        <p:spPr bwMode="auto">
          <a:xfrm>
            <a:off x="2999539" y="4879350"/>
            <a:ext cx="708743" cy="324000"/>
          </a:xfrm>
          <a:prstGeom prst="homePlate">
            <a:avLst>
              <a:gd name="adj" fmla="val 21119"/>
            </a:avLst>
          </a:prstGeom>
          <a:solidFill>
            <a:srgbClr val="F2F2F2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Stop</a:t>
            </a:r>
            <a:r>
              <a:rPr kumimoji="0" lang="en-US" altLang="ko-KR" sz="800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</a:t>
            </a:r>
            <a:r>
              <a:rPr kumimoji="0" lang="en-US" altLang="ko-KR" sz="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CIF  connection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90" name="오각형 191"/>
          <p:cNvSpPr/>
          <p:nvPr/>
        </p:nvSpPr>
        <p:spPr bwMode="auto">
          <a:xfrm>
            <a:off x="7896074" y="4879350"/>
            <a:ext cx="462592" cy="324000"/>
          </a:xfrm>
          <a:prstGeom prst="homePlate">
            <a:avLst>
              <a:gd name="adj" fmla="val 21119"/>
            </a:avLst>
          </a:prstGeom>
          <a:solidFill>
            <a:srgbClr val="F2F2F2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CIF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test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08" name="오각형 176"/>
          <p:cNvSpPr/>
          <p:nvPr/>
        </p:nvSpPr>
        <p:spPr bwMode="auto">
          <a:xfrm>
            <a:off x="1313946" y="4053866"/>
            <a:ext cx="1062591" cy="324000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lvl="0" algn="ctr">
              <a:defRPr/>
            </a:pPr>
            <a:r>
              <a:rPr kumimoji="1" lang="en-US" altLang="ko-KR" sz="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 execution preparation</a:t>
            </a:r>
            <a:endParaRPr kumimoji="1" lang="ko-KR" altLang="en-US" sz="800" b="1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9" name="오각형 176"/>
          <p:cNvSpPr/>
          <p:nvPr/>
        </p:nvSpPr>
        <p:spPr bwMode="auto">
          <a:xfrm>
            <a:off x="540279" y="4053866"/>
            <a:ext cx="746181" cy="324000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Install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Live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Cache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0" name="오각형 176"/>
          <p:cNvSpPr/>
          <p:nvPr/>
        </p:nvSpPr>
        <p:spPr bwMode="auto">
          <a:xfrm>
            <a:off x="2401377" y="4053866"/>
            <a:ext cx="597977" cy="324000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Live Cache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Download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1" name="오각형 176"/>
          <p:cNvSpPr/>
          <p:nvPr/>
        </p:nvSpPr>
        <p:spPr bwMode="auto">
          <a:xfrm>
            <a:off x="3213280" y="4053866"/>
            <a:ext cx="793802" cy="324000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Live Cache Upload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7" name="오각형 180"/>
          <p:cNvSpPr/>
          <p:nvPr/>
        </p:nvSpPr>
        <p:spPr bwMode="auto">
          <a:xfrm>
            <a:off x="4394746" y="4090989"/>
            <a:ext cx="917060" cy="286877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Check activation and</a:t>
            </a:r>
            <a:r>
              <a:rPr kumimoji="0" lang="en-US" altLang="ko-KR" sz="7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allocation of 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Logical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System, Integration 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Model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22" name="오각형 182"/>
          <p:cNvSpPr/>
          <p:nvPr/>
        </p:nvSpPr>
        <p:spPr bwMode="auto">
          <a:xfrm>
            <a:off x="5266944" y="4053866"/>
            <a:ext cx="523195" cy="324000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Start</a:t>
            </a:r>
            <a:r>
              <a:rPr kumimoji="0" lang="en-US" altLang="ko-KR" sz="7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process chain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/Take actions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38" name="오각형 182"/>
          <p:cNvSpPr/>
          <p:nvPr/>
        </p:nvSpPr>
        <p:spPr bwMode="auto">
          <a:xfrm>
            <a:off x="2999051" y="4462030"/>
            <a:ext cx="1395695" cy="324000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SUM</a:t>
            </a:r>
            <a:r>
              <a:rPr kumimoji="0" lang="en-US" altLang="ko-KR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</a:t>
            </a:r>
            <a:r>
              <a:rPr lang="en-US" altLang="ko-KR" sz="8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execution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44" name="오각형 188"/>
          <p:cNvSpPr/>
          <p:nvPr/>
        </p:nvSpPr>
        <p:spPr bwMode="auto">
          <a:xfrm>
            <a:off x="5293122" y="4467959"/>
            <a:ext cx="514756" cy="324000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M/G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DATA</a:t>
            </a:r>
            <a:r>
              <a:rPr lang="ko-KR" altLang="en-US" sz="7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</a:t>
            </a:r>
            <a:r>
              <a:rPr lang="en-US" altLang="ko-KR" sz="7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verification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45" name="오각형 180"/>
          <p:cNvSpPr/>
          <p:nvPr/>
        </p:nvSpPr>
        <p:spPr bwMode="auto">
          <a:xfrm>
            <a:off x="4406421" y="4462030"/>
            <a:ext cx="440947" cy="324000"/>
          </a:xfrm>
          <a:prstGeom prst="homePlate">
            <a:avLst>
              <a:gd name="adj" fmla="val 21119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Transfer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CTS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46" name="오각형 180"/>
          <p:cNvSpPr/>
          <p:nvPr/>
        </p:nvSpPr>
        <p:spPr bwMode="auto">
          <a:xfrm>
            <a:off x="4882982" y="4462030"/>
            <a:ext cx="391257" cy="324000"/>
          </a:xfrm>
          <a:prstGeom prst="homePlate">
            <a:avLst>
              <a:gd name="adj" fmla="val 0"/>
            </a:avLst>
          </a:prstGeom>
          <a:solidFill>
            <a:srgbClr val="A6A6A6"/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Inspect</a:t>
            </a:r>
            <a:r>
              <a:rPr kumimoji="0" lang="en-US" altLang="ko-KR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</a:t>
            </a:r>
          </a:p>
          <a:p>
            <a:pPr lvl="0" algn="ctr">
              <a:lnSpc>
                <a:spcPct val="90000"/>
              </a:lnSpc>
              <a:defRPr/>
            </a:pPr>
            <a:r>
              <a:rPr lang="en-US" altLang="ko-KR" sz="8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Object/</a:t>
            </a:r>
            <a:endParaRPr kumimoji="0" lang="en-US" altLang="ko-KR" sz="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source system 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85" name="오각형 191"/>
          <p:cNvSpPr/>
          <p:nvPr/>
        </p:nvSpPr>
        <p:spPr bwMode="auto">
          <a:xfrm>
            <a:off x="5062025" y="5257891"/>
            <a:ext cx="895138" cy="324000"/>
          </a:xfrm>
          <a:prstGeom prst="homePlate">
            <a:avLst>
              <a:gd name="adj" fmla="val 21119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900" b="1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BW</a:t>
            </a:r>
          </a:p>
          <a:p>
            <a:pPr algn="ctr">
              <a:lnSpc>
                <a:spcPct val="90000"/>
              </a:lnSpc>
            </a:pPr>
            <a:r>
              <a:rPr lang="en-US" altLang="ko-KR" sz="900" b="1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ERP </a:t>
            </a: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Setting</a:t>
            </a:r>
            <a:endParaRPr lang="ko-KR" altLang="en-US" sz="900" b="1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1" name="오각형 191"/>
          <p:cNvSpPr/>
          <p:nvPr/>
        </p:nvSpPr>
        <p:spPr bwMode="auto">
          <a:xfrm>
            <a:off x="7043233" y="5257891"/>
            <a:ext cx="932573" cy="324000"/>
          </a:xfrm>
          <a:prstGeom prst="homePlate">
            <a:avLst>
              <a:gd name="adj" fmla="val 21119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900" b="1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BW</a:t>
            </a:r>
          </a:p>
          <a:p>
            <a:pPr algn="ctr">
              <a:lnSpc>
                <a:spcPct val="90000"/>
              </a:lnSpc>
            </a:pP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Data extraction</a:t>
            </a:r>
            <a:endParaRPr lang="ko-KR" altLang="en-US" sz="900" b="1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14" name="이등변 삼각형 113">
            <a:extLst>
              <a:ext uri="{FF2B5EF4-FFF2-40B4-BE49-F238E27FC236}">
                <a16:creationId xmlns="" xmlns:a16="http://schemas.microsoft.com/office/drawing/2014/main" id="{48879633-3342-4EED-A5CF-A6901F9910DF}"/>
              </a:ext>
            </a:extLst>
          </p:cNvPr>
          <p:cNvSpPr/>
          <p:nvPr/>
        </p:nvSpPr>
        <p:spPr bwMode="auto">
          <a:xfrm rot="10800000">
            <a:off x="9175590" y="1840852"/>
            <a:ext cx="73672" cy="72174"/>
          </a:xfrm>
          <a:prstGeom prst="triangl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E3A9D034-ECAC-4BB6-8A1C-DDC76A5A74B1}"/>
              </a:ext>
            </a:extLst>
          </p:cNvPr>
          <p:cNvSpPr/>
          <p:nvPr/>
        </p:nvSpPr>
        <p:spPr>
          <a:xfrm>
            <a:off x="8960716" y="1589638"/>
            <a:ext cx="964680" cy="176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S/4HANA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Open</a:t>
            </a:r>
          </a:p>
        </p:txBody>
      </p:sp>
      <p:sp>
        <p:nvSpPr>
          <p:cNvPr id="116" name="직사각형 50">
            <a:extLst>
              <a:ext uri="{FF2B5EF4-FFF2-40B4-BE49-F238E27FC236}">
                <a16:creationId xmlns="" xmlns:a16="http://schemas.microsoft.com/office/drawing/2014/main" id="{1BD25670-1EE9-4CC4-AF5D-35C7462B63D8}"/>
              </a:ext>
            </a:extLst>
          </p:cNvPr>
          <p:cNvSpPr/>
          <p:nvPr/>
        </p:nvSpPr>
        <p:spPr>
          <a:xfrm>
            <a:off x="523874" y="2328517"/>
            <a:ext cx="8929373" cy="3908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="" xmlns:a16="http://schemas.microsoft.com/office/drawing/2014/main" id="{71CD8AD9-3986-4862-8661-9A81EC880BF9}"/>
              </a:ext>
            </a:extLst>
          </p:cNvPr>
          <p:cNvGrpSpPr/>
          <p:nvPr/>
        </p:nvGrpSpPr>
        <p:grpSpPr>
          <a:xfrm>
            <a:off x="2705781" y="1517327"/>
            <a:ext cx="4860000" cy="307777"/>
            <a:chOff x="2581146" y="1568127"/>
            <a:chExt cx="4860000" cy="307777"/>
          </a:xfrm>
        </p:grpSpPr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4FD6DB91-D431-4B38-9B6A-91D7A602BDBF}"/>
                </a:ext>
              </a:extLst>
            </p:cNvPr>
            <p:cNvSpPr txBox="1"/>
            <p:nvPr/>
          </p:nvSpPr>
          <p:spPr>
            <a:xfrm>
              <a:off x="3829317" y="1568127"/>
              <a:ext cx="2363660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APO &amp; ERP Cut Over </a:t>
              </a: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Plan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="" xmlns:a16="http://schemas.microsoft.com/office/drawing/2014/main" id="{D153CADA-8313-462C-BEF9-059A5BCE82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1146" y="1875904"/>
              <a:ext cx="486000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2" name="TextBox 220"/>
          <p:cNvSpPr txBox="1"/>
          <p:nvPr/>
        </p:nvSpPr>
        <p:spPr>
          <a:xfrm>
            <a:off x="8670117" y="2097640"/>
            <a:ext cx="571316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dirty="0" smtClean="0"/>
              <a:t>22 o’clock</a:t>
            </a:r>
            <a:endParaRPr lang="ko-KR" altLang="en-US" dirty="0"/>
          </a:p>
        </p:txBody>
      </p:sp>
      <p:sp>
        <p:nvSpPr>
          <p:cNvPr id="113" name="이등변 삼각형 179"/>
          <p:cNvSpPr/>
          <p:nvPr/>
        </p:nvSpPr>
        <p:spPr bwMode="blackWhite">
          <a:xfrm flipH="1" flipV="1">
            <a:off x="8937544" y="2284377"/>
            <a:ext cx="119111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8" name="이등변 삼각형 117">
            <a:extLst>
              <a:ext uri="{FF2B5EF4-FFF2-40B4-BE49-F238E27FC236}">
                <a16:creationId xmlns="" xmlns:a16="http://schemas.microsoft.com/office/drawing/2014/main" id="{48879633-3342-4EED-A5CF-A6901F9910DF}"/>
              </a:ext>
            </a:extLst>
          </p:cNvPr>
          <p:cNvSpPr/>
          <p:nvPr/>
        </p:nvSpPr>
        <p:spPr bwMode="auto">
          <a:xfrm rot="10800000">
            <a:off x="8921985" y="1846031"/>
            <a:ext cx="73672" cy="72174"/>
          </a:xfrm>
          <a:prstGeom prst="triangl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E3A9D034-ECAC-4BB6-8A1C-DDC76A5A74B1}"/>
              </a:ext>
            </a:extLst>
          </p:cNvPr>
          <p:cNvSpPr/>
          <p:nvPr/>
        </p:nvSpPr>
        <p:spPr>
          <a:xfrm>
            <a:off x="8103260" y="1594817"/>
            <a:ext cx="964680" cy="176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noProof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Go/Back</a:t>
            </a:r>
          </a:p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noProof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Decision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cxnSp>
        <p:nvCxnSpPr>
          <p:cNvPr id="124" name="직선 연결선 193"/>
          <p:cNvCxnSpPr/>
          <p:nvPr/>
        </p:nvCxnSpPr>
        <p:spPr bwMode="auto">
          <a:xfrm flipH="1">
            <a:off x="8976670" y="2348460"/>
            <a:ext cx="22960" cy="38916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670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altLang="ko-KR" dirty="0"/>
              <a:t>[Backup]</a:t>
            </a:r>
            <a:r>
              <a:rPr lang="ko-KR" altLang="en-US" dirty="0"/>
              <a:t> </a:t>
            </a:r>
            <a:r>
              <a:rPr lang="en-US" altLang="ko-KR" dirty="0"/>
              <a:t>Downtime Task &gt; BW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 anchorCtr="0"/>
          <a:lstStyle/>
          <a:p>
            <a:r>
              <a:rPr lang="en-US" altLang="ko-KR" dirty="0"/>
              <a:t>BW Area Cut-over is performed from 7/17 to 7/19. Key actions and schedules within the Downtime period (47 hours) are as follows.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3B500D61-49CB-4F0F-8601-7A7A2D9D4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en-US" altLang="ko-KR" dirty="0"/>
              <a:t>Performance plan</a:t>
            </a:r>
            <a:endParaRPr lang="en-US" altLang="ko-KR" dirty="0"/>
          </a:p>
        </p:txBody>
      </p:sp>
      <p:cxnSp>
        <p:nvCxnSpPr>
          <p:cNvPr id="73" name="직선 연결선 170"/>
          <p:cNvCxnSpPr/>
          <p:nvPr/>
        </p:nvCxnSpPr>
        <p:spPr bwMode="auto">
          <a:xfrm>
            <a:off x="3022426" y="2417113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cxnSp>
        <p:nvCxnSpPr>
          <p:cNvPr id="74" name="직선 연결선 170"/>
          <p:cNvCxnSpPr/>
          <p:nvPr/>
        </p:nvCxnSpPr>
        <p:spPr bwMode="auto">
          <a:xfrm>
            <a:off x="2533648" y="2417113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cxnSp>
        <p:nvCxnSpPr>
          <p:cNvPr id="77" name="직선 연결선 170"/>
          <p:cNvCxnSpPr/>
          <p:nvPr/>
        </p:nvCxnSpPr>
        <p:spPr bwMode="auto">
          <a:xfrm>
            <a:off x="2047105" y="2417113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cxnSp>
        <p:nvCxnSpPr>
          <p:cNvPr id="78" name="직선 연결선 170"/>
          <p:cNvCxnSpPr/>
          <p:nvPr/>
        </p:nvCxnSpPr>
        <p:spPr bwMode="auto">
          <a:xfrm>
            <a:off x="1500924" y="2417113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cxnSp>
        <p:nvCxnSpPr>
          <p:cNvPr id="79" name="직선 연결선 170"/>
          <p:cNvCxnSpPr/>
          <p:nvPr/>
        </p:nvCxnSpPr>
        <p:spPr bwMode="auto">
          <a:xfrm>
            <a:off x="6220071" y="2417113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cxnSp>
        <p:nvCxnSpPr>
          <p:cNvPr id="80" name="직선 연결선 170"/>
          <p:cNvCxnSpPr/>
          <p:nvPr/>
        </p:nvCxnSpPr>
        <p:spPr bwMode="auto">
          <a:xfrm>
            <a:off x="6582189" y="2417113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cxnSp>
        <p:nvCxnSpPr>
          <p:cNvPr id="82" name="직선 연결선 170"/>
          <p:cNvCxnSpPr/>
          <p:nvPr/>
        </p:nvCxnSpPr>
        <p:spPr bwMode="auto">
          <a:xfrm>
            <a:off x="8240956" y="2417113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cxnSp>
        <p:nvCxnSpPr>
          <p:cNvPr id="83" name="직선 연결선 170"/>
          <p:cNvCxnSpPr/>
          <p:nvPr/>
        </p:nvCxnSpPr>
        <p:spPr bwMode="auto">
          <a:xfrm>
            <a:off x="8779225" y="2417113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84" name="Rectangle 8"/>
          <p:cNvSpPr>
            <a:spLocks noChangeArrowheads="1"/>
          </p:cNvSpPr>
          <p:nvPr/>
        </p:nvSpPr>
        <p:spPr bwMode="gray">
          <a:xfrm>
            <a:off x="5950329" y="1919689"/>
            <a:ext cx="2576218" cy="372709"/>
          </a:xfrm>
          <a:prstGeom prst="rect">
            <a:avLst/>
          </a:prstGeom>
          <a:solidFill>
            <a:srgbClr val="DEDEDE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t"/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  <a:lvl2pPr marL="301625" indent="-16033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itchFamily="50" charset="-127"/>
              <a:buChar char="–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2pPr>
            <a:lvl3pPr marL="454025" indent="-1508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itchFamily="2" charset="2"/>
              <a:buChar char="Ø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3pPr>
            <a:lvl4pPr marL="568325" indent="-1127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4pPr>
            <a:lvl5pPr marL="711200" indent="-14128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5pPr>
            <a:lvl6pPr marL="11684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6pPr>
            <a:lvl7pPr marL="16256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7pPr>
            <a:lvl8pPr marL="20828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8pPr>
            <a:lvl9pPr marL="25400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fontAlgn="ctr" latinLnBrk="1">
              <a:lnSpc>
                <a:spcPct val="100000"/>
              </a:lnSpc>
              <a:buNone/>
            </a:pP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7.19(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Sun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  <a:endParaRPr lang="ko-KR" altLang="en-US" sz="900" b="1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5" name="오각형 176"/>
          <p:cNvSpPr/>
          <p:nvPr/>
        </p:nvSpPr>
        <p:spPr bwMode="auto">
          <a:xfrm>
            <a:off x="2058444" y="3348172"/>
            <a:ext cx="475203" cy="394977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Stop process chain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gray">
          <a:xfrm>
            <a:off x="523874" y="1919689"/>
            <a:ext cx="2789009" cy="372709"/>
          </a:xfrm>
          <a:prstGeom prst="rect">
            <a:avLst/>
          </a:prstGeom>
          <a:solidFill>
            <a:srgbClr val="DEDEDE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t"/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  <a:lvl2pPr marL="301625" indent="-16033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itchFamily="50" charset="-127"/>
              <a:buChar char="–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2pPr>
            <a:lvl3pPr marL="454025" indent="-1508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itchFamily="2" charset="2"/>
              <a:buChar char="Ø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3pPr>
            <a:lvl4pPr marL="568325" indent="-1127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4pPr>
            <a:lvl5pPr marL="711200" indent="-14128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5pPr>
            <a:lvl6pPr marL="11684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6pPr>
            <a:lvl7pPr marL="16256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7pPr>
            <a:lvl8pPr marL="20828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8pPr>
            <a:lvl9pPr marL="25400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7/17(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Fri</a:t>
            </a: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gray">
          <a:xfrm>
            <a:off x="3343497" y="1919689"/>
            <a:ext cx="2576218" cy="372709"/>
          </a:xfrm>
          <a:prstGeom prst="rect">
            <a:avLst/>
          </a:prstGeom>
          <a:solidFill>
            <a:srgbClr val="DEDEDE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t"/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  <a:lvl2pPr marL="301625" indent="-16033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itchFamily="50" charset="-127"/>
              <a:buChar char="–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2pPr>
            <a:lvl3pPr marL="454025" indent="-1508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itchFamily="2" charset="2"/>
              <a:buChar char="Ø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3pPr>
            <a:lvl4pPr marL="568325" indent="-1127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4pPr>
            <a:lvl5pPr marL="711200" indent="-14128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5pPr>
            <a:lvl6pPr marL="11684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6pPr>
            <a:lvl7pPr marL="16256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7pPr>
            <a:lvl8pPr marL="20828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8pPr>
            <a:lvl9pPr marL="25400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fontAlgn="ctr" latinLnBrk="1">
              <a:lnSpc>
                <a:spcPct val="100000"/>
              </a:lnSpc>
              <a:buNone/>
            </a:pP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7/18(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Sat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  <a:endParaRPr lang="ko-KR" altLang="en-US" sz="900" b="1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91" name="Rectangle 8"/>
          <p:cNvSpPr>
            <a:spLocks noChangeArrowheads="1"/>
          </p:cNvSpPr>
          <p:nvPr/>
        </p:nvSpPr>
        <p:spPr bwMode="gray">
          <a:xfrm>
            <a:off x="8557160" y="1919689"/>
            <a:ext cx="896403" cy="372709"/>
          </a:xfrm>
          <a:prstGeom prst="rect">
            <a:avLst/>
          </a:prstGeom>
          <a:solidFill>
            <a:srgbClr val="DEDEDE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t"/>
          <a:lstStyle>
            <a:lvl1pPr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  <a:lvl2pPr marL="301625" indent="-16033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pitchFamily="50" charset="-127"/>
              <a:buChar char="–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2pPr>
            <a:lvl3pPr marL="454025" indent="-1508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itchFamily="2" charset="2"/>
              <a:buChar char="Ø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3pPr>
            <a:lvl4pPr marL="568325" indent="-112713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4pPr>
            <a:lvl5pPr marL="711200" indent="-141288" algn="just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5pPr>
            <a:lvl6pPr marL="11684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6pPr>
            <a:lvl7pPr marL="16256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7pPr>
            <a:lvl8pPr marL="20828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8pPr>
            <a:lvl9pPr marL="2540000" indent="-141288" algn="just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fontAlgn="ctr" latinLnBrk="1">
              <a:lnSpc>
                <a:spcPct val="100000"/>
              </a:lnSpc>
              <a:buNone/>
            </a:pP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7/20(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Mon</a:t>
            </a:r>
            <a:r>
              <a:rPr lang="en-US" altLang="ko-KR" sz="9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  <a:endParaRPr lang="ko-KR" altLang="en-US" sz="900" b="1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92" name="직선 연결선 219"/>
          <p:cNvCxnSpPr/>
          <p:nvPr/>
        </p:nvCxnSpPr>
        <p:spPr bwMode="auto">
          <a:xfrm>
            <a:off x="8785491" y="2842878"/>
            <a:ext cx="0" cy="2791729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106" name="오각형 176"/>
          <p:cNvSpPr/>
          <p:nvPr/>
        </p:nvSpPr>
        <p:spPr bwMode="auto">
          <a:xfrm>
            <a:off x="860008" y="3348172"/>
            <a:ext cx="648015" cy="394977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3600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House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Keeping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사전완료</a:t>
            </a:r>
          </a:p>
        </p:txBody>
      </p:sp>
      <p:sp>
        <p:nvSpPr>
          <p:cNvPr id="109" name="오각형 176"/>
          <p:cNvSpPr/>
          <p:nvPr/>
        </p:nvSpPr>
        <p:spPr bwMode="auto">
          <a:xfrm>
            <a:off x="634535" y="4482286"/>
            <a:ext cx="1400410" cy="394977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D</a:t>
            </a:r>
            <a:r>
              <a:rPr kumimoji="0" lang="en-US" altLang="ko-KR" sz="9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ata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verification data preparation complete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0" name="오각형 180"/>
          <p:cNvSpPr/>
          <p:nvPr/>
        </p:nvSpPr>
        <p:spPr bwMode="auto">
          <a:xfrm>
            <a:off x="6609988" y="4993942"/>
            <a:ext cx="464346" cy="396000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CTS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/>
            </a:r>
            <a:b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</a:b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transfer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4" name="오각형 182"/>
          <p:cNvSpPr/>
          <p:nvPr/>
        </p:nvSpPr>
        <p:spPr bwMode="auto">
          <a:xfrm>
            <a:off x="8791758" y="4369525"/>
            <a:ext cx="661489" cy="396000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Check monitoring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6" name="오각형 180"/>
          <p:cNvSpPr/>
          <p:nvPr/>
        </p:nvSpPr>
        <p:spPr bwMode="auto">
          <a:xfrm>
            <a:off x="5685427" y="3892819"/>
            <a:ext cx="488519" cy="396000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9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HANA DB </a:t>
            </a:r>
            <a:r>
              <a:rPr lang="en-US" altLang="ko-KR" sz="9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backup</a:t>
            </a:r>
            <a:endParaRPr lang="ko-KR" altLang="en-US" sz="9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20" name="직사각형 50"/>
          <p:cNvSpPr/>
          <p:nvPr/>
        </p:nvSpPr>
        <p:spPr>
          <a:xfrm>
            <a:off x="523874" y="2328517"/>
            <a:ext cx="8929373" cy="3908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직사각형 248"/>
          <p:cNvSpPr/>
          <p:nvPr/>
        </p:nvSpPr>
        <p:spPr>
          <a:xfrm>
            <a:off x="1459737" y="6302375"/>
            <a:ext cx="7200000" cy="195814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 : Software Update Manager</a:t>
            </a:r>
          </a:p>
        </p:txBody>
      </p:sp>
      <p:cxnSp>
        <p:nvCxnSpPr>
          <p:cNvPr id="53" name="직선 연결선 170">
            <a:extLst>
              <a:ext uri="{FF2B5EF4-FFF2-40B4-BE49-F238E27FC236}">
                <a16:creationId xmlns="" xmlns:a16="http://schemas.microsoft.com/office/drawing/2014/main" id="{327518FB-E05B-45D7-9EA1-45336A209C65}"/>
              </a:ext>
            </a:extLst>
          </p:cNvPr>
          <p:cNvCxnSpPr/>
          <p:nvPr/>
        </p:nvCxnSpPr>
        <p:spPr bwMode="auto">
          <a:xfrm>
            <a:off x="7880076" y="2428144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93" name="TextBox 13"/>
          <p:cNvSpPr txBox="1"/>
          <p:nvPr/>
        </p:nvSpPr>
        <p:spPr>
          <a:xfrm>
            <a:off x="5962971" y="2111872"/>
            <a:ext cx="526735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01:00</a:t>
            </a:r>
            <a:r>
              <a:rPr lang="ko-KR" altLang="en-US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4" name="TextBox 174"/>
          <p:cNvSpPr txBox="1"/>
          <p:nvPr/>
        </p:nvSpPr>
        <p:spPr>
          <a:xfrm>
            <a:off x="2241266" y="2111872"/>
            <a:ext cx="571316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</a:t>
            </a:r>
            <a:r>
              <a:rPr lang="en-US" altLang="ko-KR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o’clock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5" name="TextBox 185"/>
          <p:cNvSpPr txBox="1"/>
          <p:nvPr/>
        </p:nvSpPr>
        <p:spPr>
          <a:xfrm>
            <a:off x="2734639" y="2111872"/>
            <a:ext cx="571316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</a:t>
            </a:r>
            <a:r>
              <a:rPr kumimoji="0" lang="en-US" altLang="ko-KR" sz="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o’clock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TextBox 217"/>
          <p:cNvSpPr txBox="1"/>
          <p:nvPr/>
        </p:nvSpPr>
        <p:spPr>
          <a:xfrm>
            <a:off x="6329140" y="2111872"/>
            <a:ext cx="526735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03:00</a:t>
            </a:r>
            <a:r>
              <a:rPr lang="ko-KR" altLang="en-US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7" name="TextBox 220"/>
          <p:cNvSpPr txBox="1"/>
          <p:nvPr/>
        </p:nvSpPr>
        <p:spPr>
          <a:xfrm>
            <a:off x="8591934" y="2111872"/>
            <a:ext cx="387115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</a:t>
            </a:r>
            <a:r>
              <a:rPr lang="ko-KR" altLang="en-US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8" name="이등변 삼각형 179"/>
          <p:cNvSpPr/>
          <p:nvPr/>
        </p:nvSpPr>
        <p:spPr bwMode="blackWhite">
          <a:xfrm flipH="1" flipV="1">
            <a:off x="2963952" y="2298282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9" name="이등변 삼각형 179"/>
          <p:cNvSpPr/>
          <p:nvPr/>
        </p:nvSpPr>
        <p:spPr bwMode="blackWhite">
          <a:xfrm flipH="1" flipV="1">
            <a:off x="6166710" y="2298282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0" name="이등변 삼각형 179"/>
          <p:cNvSpPr/>
          <p:nvPr/>
        </p:nvSpPr>
        <p:spPr bwMode="blackWhite">
          <a:xfrm flipH="1" flipV="1">
            <a:off x="6528829" y="2298282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1" name="이등변 삼각형 179"/>
          <p:cNvSpPr/>
          <p:nvPr/>
        </p:nvSpPr>
        <p:spPr bwMode="blackWhite">
          <a:xfrm flipH="1" flipV="1">
            <a:off x="8725864" y="2298282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2" name="TextBox 174"/>
          <p:cNvSpPr txBox="1"/>
          <p:nvPr/>
        </p:nvSpPr>
        <p:spPr>
          <a:xfrm>
            <a:off x="1216667" y="2111872"/>
            <a:ext cx="571316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o’clock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3" name="TextBox 174"/>
          <p:cNvSpPr txBox="1"/>
          <p:nvPr/>
        </p:nvSpPr>
        <p:spPr>
          <a:xfrm>
            <a:off x="1764780" y="2111872"/>
            <a:ext cx="571316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o’clock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4" name="TextBox 217"/>
          <p:cNvSpPr txBox="1"/>
          <p:nvPr/>
        </p:nvSpPr>
        <p:spPr>
          <a:xfrm>
            <a:off x="7977340" y="2111872"/>
            <a:ext cx="533395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09:00 pm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5" name="이등변 삼각형 179"/>
          <p:cNvSpPr/>
          <p:nvPr/>
        </p:nvSpPr>
        <p:spPr bwMode="blackWhite">
          <a:xfrm flipH="1" flipV="1">
            <a:off x="8180358" y="2298282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1" name="이등변 삼각형 179"/>
          <p:cNvSpPr/>
          <p:nvPr/>
        </p:nvSpPr>
        <p:spPr bwMode="blackWhite">
          <a:xfrm flipH="1" flipV="1">
            <a:off x="2475284" y="2298282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2" name="이등변 삼각형 179"/>
          <p:cNvSpPr/>
          <p:nvPr/>
        </p:nvSpPr>
        <p:spPr bwMode="blackWhite">
          <a:xfrm flipH="1" flipV="1">
            <a:off x="1450686" y="2298282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3" name="이등변 삼각형 179"/>
          <p:cNvSpPr/>
          <p:nvPr/>
        </p:nvSpPr>
        <p:spPr bwMode="blackWhite">
          <a:xfrm flipH="1" flipV="1">
            <a:off x="1998797" y="2298282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6" name="TextBox 220">
            <a:extLst>
              <a:ext uri="{FF2B5EF4-FFF2-40B4-BE49-F238E27FC236}">
                <a16:creationId xmlns="" xmlns:a16="http://schemas.microsoft.com/office/drawing/2014/main" id="{0F956A5C-BAF8-46B0-BA81-D3D952CC898A}"/>
              </a:ext>
            </a:extLst>
          </p:cNvPr>
          <p:cNvSpPr txBox="1"/>
          <p:nvPr/>
        </p:nvSpPr>
        <p:spPr>
          <a:xfrm>
            <a:off x="7619646" y="2111872"/>
            <a:ext cx="533395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06:00 pm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이등변 삼각형 179">
            <a:extLst>
              <a:ext uri="{FF2B5EF4-FFF2-40B4-BE49-F238E27FC236}">
                <a16:creationId xmlns="" xmlns:a16="http://schemas.microsoft.com/office/drawing/2014/main" id="{33C0BA5D-6408-4393-820D-4D785FE20D7B}"/>
              </a:ext>
            </a:extLst>
          </p:cNvPr>
          <p:cNvSpPr/>
          <p:nvPr/>
        </p:nvSpPr>
        <p:spPr bwMode="blackWhite">
          <a:xfrm flipH="1" flipV="1">
            <a:off x="7826715" y="2298282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35C6D3D7-597C-4E4B-A999-BABF64245C3A}"/>
              </a:ext>
            </a:extLst>
          </p:cNvPr>
          <p:cNvCxnSpPr>
            <a:cxnSpLocks/>
          </p:cNvCxnSpPr>
          <p:nvPr/>
        </p:nvCxnSpPr>
        <p:spPr bwMode="auto">
          <a:xfrm>
            <a:off x="2552789" y="6112934"/>
            <a:ext cx="5296635" cy="1182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F870718-FFA6-4173-AC6B-03355CE47586}"/>
              </a:ext>
            </a:extLst>
          </p:cNvPr>
          <p:cNvSpPr txBox="1"/>
          <p:nvPr/>
        </p:nvSpPr>
        <p:spPr>
          <a:xfrm>
            <a:off x="4578538" y="5989218"/>
            <a:ext cx="12891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47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hours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오각형 176">
            <a:extLst>
              <a:ext uri="{FF2B5EF4-FFF2-40B4-BE49-F238E27FC236}">
                <a16:creationId xmlns="" xmlns:a16="http://schemas.microsoft.com/office/drawing/2014/main" id="{2A8677F3-6910-40F3-81D7-7EA03B9CCB99}"/>
              </a:ext>
            </a:extLst>
          </p:cNvPr>
          <p:cNvSpPr/>
          <p:nvPr/>
        </p:nvSpPr>
        <p:spPr bwMode="auto">
          <a:xfrm>
            <a:off x="2058444" y="3877766"/>
            <a:ext cx="475203" cy="394977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BW</a:t>
            </a:r>
            <a:b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</a:br>
            <a:r>
              <a:rPr lang="en-US" altLang="ko-KR" sz="9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backup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cxnSp>
        <p:nvCxnSpPr>
          <p:cNvPr id="69" name="직선 연결선 170">
            <a:extLst>
              <a:ext uri="{FF2B5EF4-FFF2-40B4-BE49-F238E27FC236}">
                <a16:creationId xmlns="" xmlns:a16="http://schemas.microsoft.com/office/drawing/2014/main" id="{1FBD455A-1AD0-45B9-9B95-611783550791}"/>
              </a:ext>
            </a:extLst>
          </p:cNvPr>
          <p:cNvCxnSpPr/>
          <p:nvPr/>
        </p:nvCxnSpPr>
        <p:spPr bwMode="auto">
          <a:xfrm>
            <a:off x="5656797" y="2415239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70" name="TextBox 13">
            <a:extLst>
              <a:ext uri="{FF2B5EF4-FFF2-40B4-BE49-F238E27FC236}">
                <a16:creationId xmlns="" xmlns:a16="http://schemas.microsoft.com/office/drawing/2014/main" id="{D632E20C-CA75-4F14-AACC-6293C30A48EC}"/>
              </a:ext>
            </a:extLst>
          </p:cNvPr>
          <p:cNvSpPr txBox="1"/>
          <p:nvPr/>
        </p:nvSpPr>
        <p:spPr>
          <a:xfrm>
            <a:off x="5396367" y="2109998"/>
            <a:ext cx="533395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11:00 pm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1" name="이등변 삼각형 179">
            <a:extLst>
              <a:ext uri="{FF2B5EF4-FFF2-40B4-BE49-F238E27FC236}">
                <a16:creationId xmlns="" xmlns:a16="http://schemas.microsoft.com/office/drawing/2014/main" id="{97DEB130-F0DE-492D-8D22-F14704D4E5B9}"/>
              </a:ext>
            </a:extLst>
          </p:cNvPr>
          <p:cNvSpPr/>
          <p:nvPr/>
        </p:nvSpPr>
        <p:spPr bwMode="blackWhite">
          <a:xfrm flipH="1" flipV="1">
            <a:off x="5603436" y="2296408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7" name="오각형 182"/>
          <p:cNvSpPr/>
          <p:nvPr/>
        </p:nvSpPr>
        <p:spPr bwMode="auto">
          <a:xfrm>
            <a:off x="2546180" y="2667452"/>
            <a:ext cx="3686423" cy="394977"/>
          </a:xfrm>
          <a:prstGeom prst="homePlate">
            <a:avLst>
              <a:gd name="adj" fmla="val 21119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SUM </a:t>
            </a: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execution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(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30</a:t>
            </a:r>
            <a:r>
              <a:rPr lang="ko-KR" altLang="en-US" sz="900" b="1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</a:t>
            </a: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hours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)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7" name="오각형 176"/>
          <p:cNvSpPr/>
          <p:nvPr/>
        </p:nvSpPr>
        <p:spPr bwMode="auto">
          <a:xfrm>
            <a:off x="634533" y="2667452"/>
            <a:ext cx="1897221" cy="394977"/>
          </a:xfrm>
          <a:prstGeom prst="homePlate">
            <a:avLst>
              <a:gd name="adj" fmla="val 21119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SUM</a:t>
            </a:r>
            <a:r>
              <a:rPr kumimoji="0" lang="en-US" altLang="ko-KR" sz="9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Pre-work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5" name="오각형 182">
            <a:extLst>
              <a:ext uri="{FF2B5EF4-FFF2-40B4-BE49-F238E27FC236}">
                <a16:creationId xmlns="" xmlns:a16="http://schemas.microsoft.com/office/drawing/2014/main" id="{DC79AFBE-B6B0-4C3B-8F61-3BEF5BD35464}"/>
              </a:ext>
            </a:extLst>
          </p:cNvPr>
          <p:cNvSpPr/>
          <p:nvPr/>
        </p:nvSpPr>
        <p:spPr bwMode="auto">
          <a:xfrm>
            <a:off x="6223613" y="5537693"/>
            <a:ext cx="606952" cy="396000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RFC </a:t>
            </a:r>
            <a:r>
              <a:rPr lang="en-US" altLang="ko-KR" sz="7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modification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(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ERP, APO)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cxnSp>
        <p:nvCxnSpPr>
          <p:cNvPr id="118" name="직선 연결선 170">
            <a:extLst>
              <a:ext uri="{FF2B5EF4-FFF2-40B4-BE49-F238E27FC236}">
                <a16:creationId xmlns="" xmlns:a16="http://schemas.microsoft.com/office/drawing/2014/main" id="{86476686-B44B-4D09-8883-AFA2BC919CC8}"/>
              </a:ext>
            </a:extLst>
          </p:cNvPr>
          <p:cNvCxnSpPr/>
          <p:nvPr/>
        </p:nvCxnSpPr>
        <p:spPr bwMode="auto">
          <a:xfrm>
            <a:off x="7467530" y="2429327"/>
            <a:ext cx="12533" cy="3820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sm" len="med"/>
          </a:ln>
          <a:effectLst/>
        </p:spPr>
      </p:cxnSp>
      <p:sp>
        <p:nvSpPr>
          <p:cNvPr id="119" name="TextBox 220">
            <a:extLst>
              <a:ext uri="{FF2B5EF4-FFF2-40B4-BE49-F238E27FC236}">
                <a16:creationId xmlns="" xmlns:a16="http://schemas.microsoft.com/office/drawing/2014/main" id="{292BEF87-E9D4-4B15-937E-B75C3F0F125B}"/>
              </a:ext>
            </a:extLst>
          </p:cNvPr>
          <p:cNvSpPr txBox="1"/>
          <p:nvPr/>
        </p:nvSpPr>
        <p:spPr>
          <a:xfrm>
            <a:off x="7207100" y="2113055"/>
            <a:ext cx="533395" cy="2166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04:00 pm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4" name="이등변 삼각형 179">
            <a:extLst>
              <a:ext uri="{FF2B5EF4-FFF2-40B4-BE49-F238E27FC236}">
                <a16:creationId xmlns="" xmlns:a16="http://schemas.microsoft.com/office/drawing/2014/main" id="{0433FF99-A820-4E2E-8FA8-F1BA0EE73D6F}"/>
              </a:ext>
            </a:extLst>
          </p:cNvPr>
          <p:cNvSpPr/>
          <p:nvPr/>
        </p:nvSpPr>
        <p:spPr bwMode="blackWhite">
          <a:xfrm flipH="1" flipV="1">
            <a:off x="7414169" y="2299465"/>
            <a:ext cx="119255" cy="129862"/>
          </a:xfrm>
          <a:prstGeom prst="triangle">
            <a:avLst/>
          </a:prstGeom>
          <a:solidFill>
            <a:srgbClr val="404040"/>
          </a:solidFill>
          <a:ln w="19050">
            <a:noFill/>
            <a:miter lim="800000"/>
            <a:headEnd/>
            <a:tailEnd/>
          </a:ln>
        </p:spPr>
        <p:txBody>
          <a:bodyPr wrap="none" lIns="52604" tIns="0" rIns="52604" bIns="0" rtlCol="0" anchor="ctr"/>
          <a:lstStyle/>
          <a:p>
            <a:pPr marL="0" marR="0" lvl="0" indent="0" algn="ctr" defTabSz="1028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1" name="오각형 182">
            <a:extLst>
              <a:ext uri="{FF2B5EF4-FFF2-40B4-BE49-F238E27FC236}">
                <a16:creationId xmlns="" xmlns:a16="http://schemas.microsoft.com/office/drawing/2014/main" id="{E6C93940-F02D-4CDA-9654-986A6F3065B4}"/>
              </a:ext>
            </a:extLst>
          </p:cNvPr>
          <p:cNvSpPr/>
          <p:nvPr/>
        </p:nvSpPr>
        <p:spPr bwMode="auto">
          <a:xfrm>
            <a:off x="6220070" y="2667452"/>
            <a:ext cx="1653740" cy="394977"/>
          </a:xfrm>
          <a:prstGeom prst="homePlate">
            <a:avLst>
              <a:gd name="adj" fmla="val 21119"/>
            </a:avLst>
          </a:prstGeom>
          <a:solidFill>
            <a:schemeClr val="accent1">
              <a:lumMod val="60000"/>
              <a:lumOff val="40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SUM </a:t>
            </a: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Follow-ups</a:t>
            </a: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(17</a:t>
            </a:r>
            <a:r>
              <a:rPr lang="ko-KR" altLang="en-US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b="1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hours)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25" name="이등변 삼각형 124">
            <a:extLst>
              <a:ext uri="{FF2B5EF4-FFF2-40B4-BE49-F238E27FC236}">
                <a16:creationId xmlns="" xmlns:a16="http://schemas.microsoft.com/office/drawing/2014/main" id="{4C967581-422C-42F0-97FB-B21FF1E6330C}"/>
              </a:ext>
            </a:extLst>
          </p:cNvPr>
          <p:cNvSpPr/>
          <p:nvPr/>
        </p:nvSpPr>
        <p:spPr bwMode="auto">
          <a:xfrm rot="10800000">
            <a:off x="7849424" y="1840852"/>
            <a:ext cx="73672" cy="72174"/>
          </a:xfrm>
          <a:prstGeom prst="triangl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53D40CB0-A06C-4C19-B6FD-184F6C1A3538}"/>
              </a:ext>
            </a:extLst>
          </p:cNvPr>
          <p:cNvSpPr/>
          <p:nvPr/>
        </p:nvSpPr>
        <p:spPr>
          <a:xfrm>
            <a:off x="7410269" y="1665838"/>
            <a:ext cx="964680" cy="176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BW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Go-live </a:t>
            </a:r>
          </a:p>
        </p:txBody>
      </p:sp>
      <p:sp>
        <p:nvSpPr>
          <p:cNvPr id="111" name="오각형 180"/>
          <p:cNvSpPr/>
          <p:nvPr/>
        </p:nvSpPr>
        <p:spPr bwMode="auto">
          <a:xfrm>
            <a:off x="6586663" y="3349214"/>
            <a:ext cx="395075" cy="1496976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BW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Object</a:t>
            </a:r>
            <a:b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</a:b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and</a:t>
            </a:r>
            <a:r>
              <a:rPr kumimoji="0" lang="en-US" altLang="ko-KR" sz="7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source system inspection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2" name="오각형 180"/>
          <p:cNvSpPr/>
          <p:nvPr/>
        </p:nvSpPr>
        <p:spPr bwMode="auto">
          <a:xfrm>
            <a:off x="7038524" y="3348171"/>
            <a:ext cx="441356" cy="396000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Bex. BQ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test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13" name="오각형 180"/>
          <p:cNvSpPr/>
          <p:nvPr/>
        </p:nvSpPr>
        <p:spPr bwMode="auto">
          <a:xfrm>
            <a:off x="7038524" y="3867887"/>
            <a:ext cx="493204" cy="420932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1</a:t>
            </a:r>
            <a:r>
              <a:rPr lang="en-US" altLang="ko-KR" sz="900" kern="0" baseline="30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</a:t>
            </a:r>
            <a:r>
              <a:rPr lang="en-US" altLang="ko-KR" sz="9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Data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verifica-tion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27" name="오각형 188">
            <a:extLst>
              <a:ext uri="{FF2B5EF4-FFF2-40B4-BE49-F238E27FC236}">
                <a16:creationId xmlns="" xmlns:a16="http://schemas.microsoft.com/office/drawing/2014/main" id="{A99F2375-DA45-47D2-BBB8-E1D60B54EB4D}"/>
              </a:ext>
            </a:extLst>
          </p:cNvPr>
          <p:cNvSpPr/>
          <p:nvPr/>
        </p:nvSpPr>
        <p:spPr bwMode="auto">
          <a:xfrm>
            <a:off x="7042469" y="4456220"/>
            <a:ext cx="443240" cy="396000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EAI I/F </a:t>
            </a:r>
            <a:r>
              <a:rPr lang="en-US" altLang="ko-KR" sz="9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test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88" name="오각형 188"/>
          <p:cNvSpPr/>
          <p:nvPr/>
        </p:nvSpPr>
        <p:spPr bwMode="auto">
          <a:xfrm>
            <a:off x="7622551" y="4993942"/>
            <a:ext cx="260765" cy="396000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Batch </a:t>
            </a:r>
            <a:b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</a:b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restart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107" name="오각형 182"/>
          <p:cNvSpPr/>
          <p:nvPr/>
        </p:nvSpPr>
        <p:spPr bwMode="auto">
          <a:xfrm>
            <a:off x="7461350" y="3348171"/>
            <a:ext cx="575910" cy="396000"/>
          </a:xfrm>
          <a:prstGeom prst="homePlate">
            <a:avLst>
              <a:gd name="adj" fmla="val 21119"/>
            </a:avLst>
          </a:prstGeom>
          <a:solidFill>
            <a:schemeClr val="bg1">
              <a:lumMod val="85000"/>
            </a:schemeClr>
          </a:solidFill>
          <a:ln w="19050" cmpd="sng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Start process chain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B3D5E1A9-BF07-421C-8305-1C6C61E84BA6}"/>
              </a:ext>
            </a:extLst>
          </p:cNvPr>
          <p:cNvGrpSpPr/>
          <p:nvPr/>
        </p:nvGrpSpPr>
        <p:grpSpPr>
          <a:xfrm>
            <a:off x="2705781" y="1517327"/>
            <a:ext cx="4860000" cy="307777"/>
            <a:chOff x="2581146" y="1568127"/>
            <a:chExt cx="4860000" cy="307777"/>
          </a:xfrm>
        </p:grpSpPr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1201CD11-2AD1-44D4-B4FC-2762DCB7CC76}"/>
                </a:ext>
              </a:extLst>
            </p:cNvPr>
            <p:cNvSpPr txBox="1"/>
            <p:nvPr/>
          </p:nvSpPr>
          <p:spPr>
            <a:xfrm>
              <a:off x="3746312" y="1568127"/>
              <a:ext cx="252966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BW on HANA Cut Over </a:t>
              </a: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Plan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="" xmlns:a16="http://schemas.microsoft.com/office/drawing/2014/main" id="{8E80355F-80CE-4E9D-A9C6-D8C734AE84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1146" y="1875904"/>
              <a:ext cx="486000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460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230EC7-52F3-4BFE-B7B5-0A3C6A55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Cut-over </a:t>
            </a:r>
            <a:r>
              <a:rPr lang="en-US" dirty="0"/>
              <a:t>D</a:t>
            </a:r>
            <a:r>
              <a:rPr lang="en-US" altLang="ko-KR" dirty="0" smtClean="0"/>
              <a:t>etailed </a:t>
            </a:r>
            <a:r>
              <a:rPr lang="en-US" dirty="0" smtClean="0"/>
              <a:t>Activity </a:t>
            </a:r>
            <a:r>
              <a:rPr lang="en-US" dirty="0" smtClean="0"/>
              <a:t>and</a:t>
            </a:r>
            <a:r>
              <a:rPr lang="ko-KR" altLang="en-US" dirty="0" smtClean="0"/>
              <a:t> </a:t>
            </a: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 smtClean="0"/>
              <a:t>List 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0F190AB-DBAF-401E-9431-4EBE2BAF1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Cut-over </a:t>
            </a:r>
            <a:r>
              <a:rPr lang="en-US" altLang="ko-KR" dirty="0"/>
              <a:t>activity is shared with PMOs and staff members by checking progress by item and time, and in case of major activities, a separate check list is utilized to ensure that there is no missing task when performing Cut-over.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0279679-039D-40D4-AE13-A87D2EE0E8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altLang="ko-KR" dirty="0" smtClean="0"/>
              <a:t>Performing method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10A7879-7CCD-4BD0-99AC-BD7F396A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7" y="2049324"/>
            <a:ext cx="8647846" cy="410864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A36CD4C-8D7D-4C9C-9496-E92D8FB6C042}"/>
              </a:ext>
            </a:extLst>
          </p:cNvPr>
          <p:cNvGrpSpPr/>
          <p:nvPr/>
        </p:nvGrpSpPr>
        <p:grpSpPr>
          <a:xfrm>
            <a:off x="2523000" y="1568127"/>
            <a:ext cx="4860000" cy="307777"/>
            <a:chOff x="2581146" y="1568127"/>
            <a:chExt cx="4860000" cy="307777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1725589-5AC8-4011-8D10-11CDC830D081}"/>
                </a:ext>
              </a:extLst>
            </p:cNvPr>
            <p:cNvSpPr txBox="1"/>
            <p:nvPr/>
          </p:nvSpPr>
          <p:spPr>
            <a:xfrm>
              <a:off x="3718294" y="1568127"/>
              <a:ext cx="258570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algn="ctr" defTabSz="108877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Cut-over</a:t>
              </a:r>
              <a:r>
                <a:rPr lang="ko-KR" altLang="en-US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  <a:r>
                <a:rPr lang="en-US" altLang="ko-KR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Activity (ERP/APO)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022917C6-AFD8-48C1-8ACD-3FB380D06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1146" y="1875904"/>
              <a:ext cx="486000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119AAF72-61A4-437A-8792-A4E7AA478475}"/>
              </a:ext>
            </a:extLst>
          </p:cNvPr>
          <p:cNvGrpSpPr/>
          <p:nvPr/>
        </p:nvGrpSpPr>
        <p:grpSpPr>
          <a:xfrm>
            <a:off x="8361947" y="1764974"/>
            <a:ext cx="914976" cy="218595"/>
            <a:chOff x="8106587" y="1730386"/>
            <a:chExt cx="1107121" cy="264499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EE84665F-DA6E-47CB-B613-2B281E0A18EF}"/>
                </a:ext>
              </a:extLst>
            </p:cNvPr>
            <p:cNvSpPr/>
            <p:nvPr/>
          </p:nvSpPr>
          <p:spPr bwMode="auto">
            <a:xfrm>
              <a:off x="8106587" y="1776528"/>
              <a:ext cx="1107121" cy="1722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Selective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F12DD8BB-9708-4C6A-98A0-199B2B6BC9F8}"/>
                </a:ext>
              </a:extLst>
            </p:cNvPr>
            <p:cNvGrpSpPr/>
            <p:nvPr/>
          </p:nvGrpSpPr>
          <p:grpSpPr>
            <a:xfrm>
              <a:off x="8168094" y="1968215"/>
              <a:ext cx="984107" cy="26670"/>
              <a:chOff x="8163993" y="1968215"/>
              <a:chExt cx="984107" cy="2667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109340C4-AD4E-4C48-8C3E-9BAFDD11E0EE}"/>
                  </a:ext>
                </a:extLst>
              </p:cNvPr>
              <p:cNvCxnSpPr/>
              <p:nvPr/>
            </p:nvCxnSpPr>
            <p:spPr bwMode="auto">
              <a:xfrm>
                <a:off x="8163993" y="1968215"/>
                <a:ext cx="984107" cy="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66426540-FFF2-4070-B714-A4A6EF55CDA6}"/>
                  </a:ext>
                </a:extLst>
              </p:cNvPr>
              <p:cNvCxnSpPr/>
              <p:nvPr/>
            </p:nvCxnSpPr>
            <p:spPr bwMode="auto">
              <a:xfrm>
                <a:off x="8163993" y="1994885"/>
                <a:ext cx="984107" cy="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B510B46E-2242-4407-A8DB-E68E2FC7B11B}"/>
                </a:ext>
              </a:extLst>
            </p:cNvPr>
            <p:cNvGrpSpPr/>
            <p:nvPr/>
          </p:nvGrpSpPr>
          <p:grpSpPr>
            <a:xfrm>
              <a:off x="8168094" y="1730386"/>
              <a:ext cx="984107" cy="26670"/>
              <a:chOff x="8163993" y="1968215"/>
              <a:chExt cx="984107" cy="26670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="" xmlns:a16="http://schemas.microsoft.com/office/drawing/2014/main" id="{02DF9D35-F642-4C0A-B9D9-0095D4ECDF1F}"/>
                  </a:ext>
                </a:extLst>
              </p:cNvPr>
              <p:cNvCxnSpPr/>
              <p:nvPr/>
            </p:nvCxnSpPr>
            <p:spPr bwMode="auto">
              <a:xfrm>
                <a:off x="8163993" y="1968215"/>
                <a:ext cx="984107" cy="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354CCC8F-E427-4B28-9F32-76FA1C46C7A3}"/>
                  </a:ext>
                </a:extLst>
              </p:cNvPr>
              <p:cNvCxnSpPr/>
              <p:nvPr/>
            </p:nvCxnSpPr>
            <p:spPr bwMode="auto">
              <a:xfrm>
                <a:off x="8163993" y="1994885"/>
                <a:ext cx="984107" cy="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BF02E07-56A8-4159-8C12-69C38EC6A5C8}"/>
              </a:ext>
            </a:extLst>
          </p:cNvPr>
          <p:cNvSpPr/>
          <p:nvPr/>
        </p:nvSpPr>
        <p:spPr bwMode="auto">
          <a:xfrm>
            <a:off x="3535680" y="2030274"/>
            <a:ext cx="693420" cy="4138116"/>
          </a:xfrm>
          <a:prstGeom prst="rect">
            <a:avLst/>
          </a:prstGeom>
          <a:solidFill>
            <a:srgbClr val="F2DCDB">
              <a:alpha val="4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설명선: 굽은 선 20">
            <a:extLst>
              <a:ext uri="{FF2B5EF4-FFF2-40B4-BE49-F238E27FC236}">
                <a16:creationId xmlns="" xmlns:a16="http://schemas.microsoft.com/office/drawing/2014/main" id="{6C2C5DDB-D6A3-4E4B-94B5-6F7D17B737D7}"/>
              </a:ext>
            </a:extLst>
          </p:cNvPr>
          <p:cNvSpPr/>
          <p:nvPr/>
        </p:nvSpPr>
        <p:spPr bwMode="auto">
          <a:xfrm>
            <a:off x="4318585" y="3123996"/>
            <a:ext cx="2434426" cy="305004"/>
          </a:xfrm>
          <a:prstGeom prst="borderCallout2">
            <a:avLst>
              <a:gd name="adj1" fmla="val 43733"/>
              <a:gd name="adj2" fmla="val 275"/>
              <a:gd name="adj3" fmla="val 18750"/>
              <a:gd name="adj4" fmla="val -3834"/>
              <a:gd name="adj5" fmla="val 16315"/>
              <a:gd name="adj6" fmla="val -11923"/>
            </a:avLst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oval" w="sm" len="sm"/>
            <a:tailEnd type="oval" w="sm" len="sm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Record </a:t>
            </a:r>
            <a:r>
              <a:rPr 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the actual performance </a:t>
            </a:r>
            <a:r>
              <a:rPr lang="en-US" sz="1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</a:t>
            </a:r>
          </a:p>
          <a:p>
            <a:pPr algn="ctr"/>
            <a:r>
              <a:rPr lang="en-US" sz="1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and </a:t>
            </a:r>
            <a:r>
              <a:rPr lang="en-US" sz="1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progress </a:t>
            </a:r>
            <a:r>
              <a:rPr lang="en-US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by activity</a:t>
            </a:r>
            <a:endParaRPr lang="en-US" sz="1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E424845-7524-4487-8980-A00D683FBFFF}"/>
              </a:ext>
            </a:extLst>
          </p:cNvPr>
          <p:cNvSpPr/>
          <p:nvPr/>
        </p:nvSpPr>
        <p:spPr bwMode="auto">
          <a:xfrm>
            <a:off x="8532671" y="2049324"/>
            <a:ext cx="744252" cy="4138116"/>
          </a:xfrm>
          <a:prstGeom prst="rect">
            <a:avLst/>
          </a:prstGeom>
          <a:solidFill>
            <a:srgbClr val="F2DCDB">
              <a:alpha val="4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설명선: 굽은 선 22">
            <a:extLst>
              <a:ext uri="{FF2B5EF4-FFF2-40B4-BE49-F238E27FC236}">
                <a16:creationId xmlns="" xmlns:a16="http://schemas.microsoft.com/office/drawing/2014/main" id="{16E98D1C-6A90-44DE-9B3B-7B9F99E67654}"/>
              </a:ext>
            </a:extLst>
          </p:cNvPr>
          <p:cNvSpPr/>
          <p:nvPr/>
        </p:nvSpPr>
        <p:spPr bwMode="auto">
          <a:xfrm>
            <a:off x="5815915" y="4122192"/>
            <a:ext cx="2434426" cy="305004"/>
          </a:xfrm>
          <a:prstGeom prst="borderCallout2">
            <a:avLst>
              <a:gd name="adj1" fmla="val 53726"/>
              <a:gd name="adj2" fmla="val 99812"/>
              <a:gd name="adj3" fmla="val 5009"/>
              <a:gd name="adj4" fmla="val 105563"/>
              <a:gd name="adj5" fmla="val -6170"/>
              <a:gd name="adj6" fmla="val 118446"/>
            </a:avLst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oval" w="sm" len="sm"/>
            <a:tailEnd type="oval" w="sm" len="sm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Check</a:t>
            </a:r>
            <a:r>
              <a:rPr lang="ko-KR" altLang="en-US" sz="1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 by each major activity</a:t>
            </a:r>
            <a:r>
              <a:rPr lang="ko-KR" altLang="en-US" sz="1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(Separately managed)</a:t>
            </a:r>
            <a:endParaRPr lang="en-US" sz="1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7A6AD12-A566-4C18-8554-65A2C027B4AA}"/>
              </a:ext>
            </a:extLst>
          </p:cNvPr>
          <p:cNvSpPr/>
          <p:nvPr/>
        </p:nvSpPr>
        <p:spPr>
          <a:xfrm>
            <a:off x="886497" y="2017011"/>
            <a:ext cx="5217669" cy="297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marL="87313">
              <a:lnSpc>
                <a:spcPct val="90000"/>
              </a:lnSpc>
            </a:pPr>
            <a:r>
              <a:rPr lang="en-US" altLang="ko-KR" sz="14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Regular Conference </a:t>
            </a:r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Call</a:t>
            </a:r>
            <a:endParaRPr 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5307D-9FE2-4310-82B9-05CA6776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Meetings and Communications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6C0FABE-9A18-47EC-8926-3FD515EE7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277" y="843718"/>
            <a:ext cx="9004300" cy="720000"/>
          </a:xfrm>
        </p:spPr>
        <p:txBody>
          <a:bodyPr/>
          <a:lstStyle/>
          <a:p>
            <a:r>
              <a:rPr lang="en-US" altLang="ko-KR" dirty="0" smtClean="0"/>
              <a:t>There is no structured reporting for each task in order to focus on the Cut-over during the ERP and APO downtime </a:t>
            </a:r>
            <a:r>
              <a:rPr lang="en-US" altLang="ko-KR" dirty="0"/>
              <a:t>period. However, regular meetings are held to monitor Cut-over progress, Next progress, and issues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4D46EFD-05E9-4B58-A674-8B8C43A16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II. Performing method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B381436-D7D0-4452-A1BD-6712F0766BAB}"/>
              </a:ext>
            </a:extLst>
          </p:cNvPr>
          <p:cNvGrpSpPr/>
          <p:nvPr/>
        </p:nvGrpSpPr>
        <p:grpSpPr>
          <a:xfrm>
            <a:off x="886497" y="1517327"/>
            <a:ext cx="5217669" cy="307777"/>
            <a:chOff x="4099694" y="1517327"/>
            <a:chExt cx="5313546" cy="307777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207D5E5-926C-4C9D-86A8-7000E5AFA393}"/>
                </a:ext>
              </a:extLst>
            </p:cNvPr>
            <p:cNvSpPr txBox="1"/>
            <p:nvPr/>
          </p:nvSpPr>
          <p:spPr>
            <a:xfrm>
              <a:off x="5722896" y="1517327"/>
              <a:ext cx="2067150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Communication plan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3F26D54E-EDCF-47F3-8766-06BB922BA3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99694" y="1825104"/>
              <a:ext cx="5313546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Rectangle 28">
            <a:extLst>
              <a:ext uri="{FF2B5EF4-FFF2-40B4-BE49-F238E27FC236}">
                <a16:creationId xmlns="" xmlns:a16="http://schemas.microsoft.com/office/drawing/2014/main" id="{42404EC0-85FF-46B4-8047-278BDAD5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163" y="2402790"/>
            <a:ext cx="4977922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Participants: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PMO,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 persons in each area (Consultants,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en-US" altLang="ko-KR" baseline="30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rd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Party,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etc.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 issues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Complete in activity unit, Process next, Share issues and risks</a:t>
            </a:r>
            <a:endParaRPr 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Method: </a:t>
            </a:r>
            <a:r>
              <a:rPr lang="en-US" altLang="ko-KR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MS Teams meeting</a:t>
            </a: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Schedule: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8A6647B-9CB4-495A-85EB-11131F8F8CC2}"/>
              </a:ext>
            </a:extLst>
          </p:cNvPr>
          <p:cNvSpPr/>
          <p:nvPr/>
        </p:nvSpPr>
        <p:spPr>
          <a:xfrm>
            <a:off x="886497" y="4875264"/>
            <a:ext cx="5217669" cy="297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marL="87313">
              <a:lnSpc>
                <a:spcPct val="90000"/>
              </a:lnSpc>
              <a:buNone/>
            </a:pPr>
            <a:r>
              <a:rPr lang="en-US" sz="14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Report for finishing Activity and</a:t>
            </a:r>
            <a:r>
              <a:rPr lang="ko-KR" altLang="en-US" sz="14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 </a:t>
            </a:r>
            <a:r>
              <a:rPr lang="en-US" sz="1400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Task</a:t>
            </a:r>
            <a:endParaRPr 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61" name="Rectangle 28">
            <a:extLst>
              <a:ext uri="{FF2B5EF4-FFF2-40B4-BE49-F238E27FC236}">
                <a16:creationId xmlns="" xmlns:a16="http://schemas.microsoft.com/office/drawing/2014/main" id="{92935C93-7D97-4B4C-9B8A-02ECD40A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79" y="5275462"/>
            <a:ext cx="516787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Targets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PMO,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 persons in each area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(Consultants,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en-US" altLang="ko-KR" baseline="30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rd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Party </a:t>
            </a:r>
            <a:r>
              <a:rPr lang="en-US" altLang="ko-KR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etc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Team members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Details: Report completion by Activity units, Share issues and risks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By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1" u="sng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e-mail</a:t>
            </a:r>
            <a:endParaRPr lang="en-US" altLang="ko-KR" b="1" u="sng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Schedule: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Occasional (Before/after performing major activity or task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4" name="Rectangle 28">
            <a:extLst>
              <a:ext uri="{FF2B5EF4-FFF2-40B4-BE49-F238E27FC236}">
                <a16:creationId xmlns="" xmlns:a16="http://schemas.microsoft.com/office/drawing/2014/main" id="{7419BE01-D01A-4457-88C7-862DB9F3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182" y="2591413"/>
            <a:ext cx="13327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Share the completion of major activities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Report issues/risks</a:t>
            </a:r>
            <a:endParaRPr 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23603DC5-5F42-4D4B-B0F0-B844AA2BF6C2}"/>
              </a:ext>
            </a:extLst>
          </p:cNvPr>
          <p:cNvSpPr/>
          <p:nvPr/>
        </p:nvSpPr>
        <p:spPr>
          <a:xfrm>
            <a:off x="7143843" y="2059655"/>
            <a:ext cx="1780091" cy="508286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PMO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01FE3983-85BB-4EBE-8CF3-CF0CBDA232E1}"/>
              </a:ext>
            </a:extLst>
          </p:cNvPr>
          <p:cNvSpPr/>
          <p:nvPr/>
        </p:nvSpPr>
        <p:spPr>
          <a:xfrm>
            <a:off x="7143843" y="3706963"/>
            <a:ext cx="1780091" cy="508286"/>
          </a:xfrm>
          <a:prstGeom prst="rect">
            <a:avLst/>
          </a:prstGeom>
          <a:solidFill>
            <a:srgbClr val="336599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Key persons 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in each area</a:t>
            </a:r>
            <a:endParaRPr 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276CA225-91D2-4DD8-B545-DD816795A3A0}"/>
              </a:ext>
            </a:extLst>
          </p:cNvPr>
          <p:cNvSpPr/>
          <p:nvPr/>
        </p:nvSpPr>
        <p:spPr>
          <a:xfrm>
            <a:off x="7157682" y="5369380"/>
            <a:ext cx="1780091" cy="508286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rPr>
              <a:t>Team members</a:t>
            </a:r>
            <a:endParaRPr lang="en-US" sz="1400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charset="0"/>
            </a:endParaRPr>
          </a:p>
        </p:txBody>
      </p:sp>
      <p:sp>
        <p:nvSpPr>
          <p:cNvPr id="78" name="Rectangle 28">
            <a:extLst>
              <a:ext uri="{FF2B5EF4-FFF2-40B4-BE49-F238E27FC236}">
                <a16:creationId xmlns="" xmlns:a16="http://schemas.microsoft.com/office/drawing/2014/main" id="{B1D24FD8-E9CA-45D7-B8BA-0747C877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441" y="2620222"/>
            <a:ext cx="144258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Share the status of major activities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Request for additional work if necessary</a:t>
            </a:r>
            <a:endParaRPr 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Rectangle 28">
            <a:extLst>
              <a:ext uri="{FF2B5EF4-FFF2-40B4-BE49-F238E27FC236}">
                <a16:creationId xmlns="" xmlns:a16="http://schemas.microsoft.com/office/drawing/2014/main" id="{6851BAB6-D4C5-49DA-B715-EA072909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174" y="4340204"/>
            <a:ext cx="11668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Instruct work in Task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units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Share work status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0" name="Rectangle 28">
            <a:extLst>
              <a:ext uri="{FF2B5EF4-FFF2-40B4-BE49-F238E27FC236}">
                <a16:creationId xmlns="" xmlns:a16="http://schemas.microsoft.com/office/drawing/2014/main" id="{E836E45A-93AB-4696-8BE2-F64837FFE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741" y="4247871"/>
            <a:ext cx="116683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Report completion by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Task 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Report Issues/risks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13DA21C-99B7-4957-880C-19C6D9774766}"/>
              </a:ext>
            </a:extLst>
          </p:cNvPr>
          <p:cNvCxnSpPr/>
          <p:nvPr/>
        </p:nvCxnSpPr>
        <p:spPr bwMode="auto">
          <a:xfrm flipV="1">
            <a:off x="7787508" y="2567941"/>
            <a:ext cx="0" cy="113902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4FBB7F69-9403-411D-B08D-EB917D0F388E}"/>
              </a:ext>
            </a:extLst>
          </p:cNvPr>
          <p:cNvCxnSpPr>
            <a:cxnSpLocks/>
          </p:cNvCxnSpPr>
          <p:nvPr/>
        </p:nvCxnSpPr>
        <p:spPr bwMode="auto">
          <a:xfrm>
            <a:off x="8280268" y="2567941"/>
            <a:ext cx="0" cy="113902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4E1D4984-4585-4DAE-8FFA-6B1CF18EF8B0}"/>
              </a:ext>
            </a:extLst>
          </p:cNvPr>
          <p:cNvCxnSpPr/>
          <p:nvPr/>
        </p:nvCxnSpPr>
        <p:spPr bwMode="auto">
          <a:xfrm flipV="1">
            <a:off x="7787508" y="4215249"/>
            <a:ext cx="0" cy="113902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D7D8E307-920F-4FCE-A1CC-6A99743F6A97}"/>
              </a:ext>
            </a:extLst>
          </p:cNvPr>
          <p:cNvCxnSpPr>
            <a:cxnSpLocks/>
          </p:cNvCxnSpPr>
          <p:nvPr/>
        </p:nvCxnSpPr>
        <p:spPr bwMode="auto">
          <a:xfrm>
            <a:off x="8280268" y="4215249"/>
            <a:ext cx="0" cy="113902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62B519AB-9195-4050-991F-78F7ED0D23E5}"/>
              </a:ext>
            </a:extLst>
          </p:cNvPr>
          <p:cNvGrpSpPr/>
          <p:nvPr/>
        </p:nvGrpSpPr>
        <p:grpSpPr>
          <a:xfrm>
            <a:off x="6531090" y="1517265"/>
            <a:ext cx="2945238" cy="307777"/>
            <a:chOff x="4099694" y="1517327"/>
            <a:chExt cx="5313546" cy="307777"/>
          </a:xfrm>
        </p:grpSpPr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BA904C61-A75D-4C95-B662-C4D0C5421072}"/>
                </a:ext>
              </a:extLst>
            </p:cNvPr>
            <p:cNvSpPr txBox="1"/>
            <p:nvPr/>
          </p:nvSpPr>
          <p:spPr>
            <a:xfrm>
              <a:off x="5835429" y="1517327"/>
              <a:ext cx="184208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Meetings 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DC698782-4BCC-4ED4-8271-4F6516FCEF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99694" y="1825104"/>
              <a:ext cx="5313546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5" name="표 5">
            <a:extLst>
              <a:ext uri="{FF2B5EF4-FFF2-40B4-BE49-F238E27FC236}">
                <a16:creationId xmlns="" xmlns:a16="http://schemas.microsoft.com/office/drawing/2014/main" id="{2AEA20C8-8DCD-4316-AA04-BED302E0A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4467"/>
              </p:ext>
            </p:extLst>
          </p:nvPr>
        </p:nvGraphicFramePr>
        <p:xfrm>
          <a:off x="1115751" y="3515165"/>
          <a:ext cx="507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551762532"/>
                    </a:ext>
                  </a:extLst>
                </a:gridCol>
                <a:gridCol w="1332000">
                  <a:extLst>
                    <a:ext uri="{9D8B030D-6E8A-4147-A177-3AD203B41FA5}">
                      <a16:colId xmlns="" xmlns:a16="http://schemas.microsoft.com/office/drawing/2014/main" val="255433260"/>
                    </a:ext>
                  </a:extLst>
                </a:gridCol>
                <a:gridCol w="1332000">
                  <a:extLst>
                    <a:ext uri="{9D8B030D-6E8A-4147-A177-3AD203B41FA5}">
                      <a16:colId xmlns="" xmlns:a16="http://schemas.microsoft.com/office/drawing/2014/main" val="500253102"/>
                    </a:ext>
                  </a:extLst>
                </a:gridCol>
                <a:gridCol w="1332000">
                  <a:extLst>
                    <a:ext uri="{9D8B030D-6E8A-4147-A177-3AD203B41FA5}">
                      <a16:colId xmlns="" xmlns:a16="http://schemas.microsoft.com/office/drawing/2014/main" val="29762552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Steps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6921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Period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7/28 ~ 8/7</a:t>
                      </a: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8/7 ~ 8/10</a:t>
                      </a: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8/10 ~ 8/17</a:t>
                      </a: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58027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Cycle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If necessary)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Once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a day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Once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a day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92878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Time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(TBD)</a:t>
                      </a: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21:00 (KST)</a:t>
                      </a: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21:00 (KST)</a:t>
                      </a:r>
                    </a:p>
                  </a:txBody>
                  <a:tcPr marL="75570" marR="75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2296993"/>
                  </a:ext>
                </a:extLst>
              </a:tr>
            </a:tbl>
          </a:graphicData>
        </a:graphic>
      </p:graphicFrame>
      <p:sp>
        <p:nvSpPr>
          <p:cNvPr id="50" name="Rectangle 28">
            <a:extLst>
              <a:ext uri="{FF2B5EF4-FFF2-40B4-BE49-F238E27FC236}">
                <a16:creationId xmlns="" xmlns:a16="http://schemas.microsoft.com/office/drawing/2014/main" id="{D6952840-A601-4918-9093-CF4440FC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062" y="3515165"/>
            <a:ext cx="1363702" cy="287722"/>
          </a:xfrm>
          <a:prstGeom prst="homePlate">
            <a:avLst>
              <a:gd name="adj" fmla="val 13397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After Go-live</a:t>
            </a:r>
            <a:endParaRPr 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1" name="Rectangle 28">
            <a:extLst>
              <a:ext uri="{FF2B5EF4-FFF2-40B4-BE49-F238E27FC236}">
                <a16:creationId xmlns="" xmlns:a16="http://schemas.microsoft.com/office/drawing/2014/main" id="{EA6794A9-B19C-41CE-A501-DC42BCB8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217" y="3515165"/>
            <a:ext cx="1363702" cy="287722"/>
          </a:xfrm>
          <a:prstGeom prst="homePlate">
            <a:avLst>
              <a:gd name="adj" fmla="val 13397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</a:t>
            </a:r>
            <a:endParaRPr 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5" name="Rectangle 28">
            <a:extLst>
              <a:ext uri="{FF2B5EF4-FFF2-40B4-BE49-F238E27FC236}">
                <a16:creationId xmlns="" xmlns:a16="http://schemas.microsoft.com/office/drawing/2014/main" id="{846A04A9-1A8B-4067-843D-AF89A15F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915" y="3515165"/>
            <a:ext cx="1363702" cy="287722"/>
          </a:xfrm>
          <a:prstGeom prst="homePlate">
            <a:avLst>
              <a:gd name="adj" fmla="val 13397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Before Downtime</a:t>
            </a:r>
            <a:endParaRPr 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Rectangle 28">
            <a:extLst>
              <a:ext uri="{FF2B5EF4-FFF2-40B4-BE49-F238E27FC236}">
                <a16:creationId xmlns="" xmlns:a16="http://schemas.microsoft.com/office/drawing/2014/main" id="{EF229613-F4BB-48E9-BC81-4B43B8722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169" y="5969990"/>
            <a:ext cx="332911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9388" indent="-179388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PMO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leads the communication of foreign corporations and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merges the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Cut-over results.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3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D1CD68-A628-4E9B-9810-4163B815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R&amp;R by business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907E9D-BB48-432A-91FE-E7F3EFA5E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ensure smooth communication and prompt action during Cut-over, especially during Downtime, the PMO and key </a:t>
            </a:r>
            <a:r>
              <a:rPr lang="en-US" dirty="0" smtClean="0"/>
              <a:t>persons in </a:t>
            </a:r>
            <a:r>
              <a:rPr lang="en-US" dirty="0"/>
              <a:t>each area are always on standby to monitor progress and not affect the Go-live </a:t>
            </a:r>
            <a:r>
              <a:rPr lang="en-US" dirty="0" smtClean="0"/>
              <a:t>schedule.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0727EC4-9153-4721-BA7F-C9B43BDFE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II. Performing method</a:t>
            </a:r>
            <a:endParaRPr lang="en-US" altLang="ko-KR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="" xmlns:a16="http://schemas.microsoft.com/office/drawing/2014/main" id="{F7C1B90F-E9B6-4A6C-8485-25DC64BC0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01815"/>
              </p:ext>
            </p:extLst>
          </p:nvPr>
        </p:nvGraphicFramePr>
        <p:xfrm>
          <a:off x="533400" y="1522766"/>
          <a:ext cx="9004304" cy="4812295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37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8040">
                  <a:extLst>
                    <a:ext uri="{9D8B030D-6E8A-4147-A177-3AD203B41FA5}">
                      <a16:colId xmlns="" xmlns:a16="http://schemas.microsoft.com/office/drawing/2014/main" val="1799301977"/>
                    </a:ext>
                  </a:extLst>
                </a:gridCol>
                <a:gridCol w="5937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67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67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676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363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R&amp;R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364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3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dirty="0" smtClean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Targets</a:t>
                      </a:r>
                      <a:endParaRPr lang="en-US" sz="1200" b="0" i="1" dirty="0">
                        <a:solidFill>
                          <a:schemeClr val="bg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36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8/7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8/8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8/9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8/10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3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PMO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Cut-over </a:t>
                      </a: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monitoring and communications</a:t>
                      </a:r>
                      <a:endParaRPr lang="en-US" altLang="ko-KR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Make</a:t>
                      </a:r>
                      <a:r>
                        <a:rPr lang="en-US" altLang="ko-KR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Decisions</a:t>
                      </a:r>
                      <a:r>
                        <a:rPr lang="en-US" altLang="ko-KR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for important issues</a:t>
                      </a: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en-US" altLang="ko-KR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Confirm the final</a:t>
                      </a:r>
                      <a:r>
                        <a:rPr lang="en-US" altLang="ko-KR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result of cutover</a:t>
                      </a:r>
                      <a:endParaRPr lang="en-US" altLang="ko-KR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Kim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Heeyoung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, Kim Sangwook, Lee Bumsuk, Chong Jooyoung,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Oh Jiyeon, Kim Jaewon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4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ERP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sz="1000" b="0" kern="1200" dirty="0" smtClean="0">
                        <a:solidFill>
                          <a:srgbClr val="C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Preparation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for c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onversion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and SI-Check inspection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Post activity and subsequent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migration for each module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Verification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of each module’s functions and data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sz="1000" b="0" kern="1200" dirty="0">
                        <a:solidFill>
                          <a:srgbClr val="C0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FITR: </a:t>
                      </a:r>
                      <a:r>
                        <a:rPr lang="en-US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Choi</a:t>
                      </a:r>
                      <a:r>
                        <a:rPr lang="en-US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sz="1000" b="0" baseline="0" dirty="0" err="1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Mihyeon</a:t>
                      </a:r>
                      <a:endParaRPr lang="en-US" altLang="ko-KR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CO</a:t>
                      </a: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:</a:t>
                      </a:r>
                      <a:r>
                        <a:rPr lang="en-US" altLang="ko-KR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Kim Eunju</a:t>
                      </a:r>
                      <a:endParaRPr lang="en-US" altLang="ko-KR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PP: </a:t>
                      </a:r>
                      <a:r>
                        <a:rPr lang="en-US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Park</a:t>
                      </a:r>
                      <a:r>
                        <a:rPr lang="en-US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Jihong</a:t>
                      </a:r>
                      <a:endParaRPr lang="en-US" altLang="ko-KR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SD: </a:t>
                      </a:r>
                      <a:r>
                        <a:rPr lang="en-US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Hwang Inseok</a:t>
                      </a: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Park</a:t>
                      </a:r>
                      <a:r>
                        <a:rPr lang="en-US" altLang="ko-KR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000" b="0" baseline="0" dirty="0" err="1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Minjeong</a:t>
                      </a:r>
                      <a:endParaRPr lang="en-US" altLang="ko-KR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MM:</a:t>
                      </a:r>
                      <a:r>
                        <a:rPr lang="en-US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Lim Byungki</a:t>
                      </a:r>
                      <a:endParaRPr lang="en-US" altLang="ko-KR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indent="90488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(*Support of</a:t>
                      </a:r>
                      <a:r>
                        <a:rPr lang="en-US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DDI</a:t>
                      </a:r>
                      <a:r>
                        <a:rPr lang="ko-KR" altLang="en-US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operators)</a:t>
                      </a:r>
                      <a:endParaRPr lang="en-US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APO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Inspect major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functions for each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APO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module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Perform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Process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Chain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manual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Inspect </a:t>
                      </a:r>
                      <a:r>
                        <a:rPr lang="en-US" sz="1000" b="0" kern="1200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LiveCache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Park</a:t>
                      </a:r>
                      <a:r>
                        <a:rPr lang="en-US" sz="1000" b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Keunsoo</a:t>
                      </a:r>
                      <a:endParaRPr lang="en-US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5803436"/>
                  </a:ext>
                </a:extLst>
              </a:tr>
              <a:tr h="63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Execute SUM (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ERP, APO)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Install AP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System Setup and verification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                                    (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DMS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setting etc.)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Lee </a:t>
                      </a:r>
                      <a:r>
                        <a:rPr lang="en-US" altLang="ko-KR" sz="1000" b="0" dirty="0" err="1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Jaeyoon</a:t>
                      </a:r>
                      <a:r>
                        <a:rPr lang="en-US" altLang="ko-KR" sz="1000" b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Park Jinwoo</a:t>
                      </a:r>
                      <a:endParaRPr lang="en-US" sz="10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M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M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M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M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8487255"/>
                  </a:ext>
                </a:extLst>
              </a:tr>
              <a:tr h="9636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Legacy</a:t>
                      </a:r>
                      <a:endParaRPr lang="en-US" sz="12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Verify EAI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&amp; Legacy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system connection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Inspect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Local system function (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Tavant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, GRC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etc.)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China: Jang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Yeongjin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Korea: Son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Yeongcheol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America: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Prashanth / Brian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Brazil: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Marcelo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ctr" latinLnBrk="0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</a:t>
                      </a:r>
                    </a:p>
                  </a:txBody>
                  <a:tcPr marL="10800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89460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5C51D9-54D3-4864-B5EC-6D443476C2B9}"/>
              </a:ext>
            </a:extLst>
          </p:cNvPr>
          <p:cNvSpPr txBox="1"/>
          <p:nvPr/>
        </p:nvSpPr>
        <p:spPr>
          <a:xfrm>
            <a:off x="4266458" y="6391388"/>
            <a:ext cx="5271242" cy="226591"/>
          </a:xfrm>
          <a:prstGeom prst="rect">
            <a:avLst/>
          </a:prstGeom>
          <a:ln>
            <a:noFill/>
          </a:ln>
        </p:spPr>
        <p:txBody>
          <a:bodyPr wrap="none" lIns="36000" tIns="36000" rIns="36000" bIns="36000">
            <a:spAutoFit/>
          </a:bodyPr>
          <a:lstStyle>
            <a:defPPr>
              <a:defRPr lang="de-DE"/>
            </a:defPPr>
            <a:lvl1pPr>
              <a:defRPr sz="1400" b="1">
                <a:solidFill>
                  <a:srgbClr val="000000"/>
                </a:solidFill>
                <a:ea typeface="+mj-ea"/>
                <a:cs typeface="+mj-cs"/>
              </a:defRPr>
            </a:lvl1pPr>
          </a:lstStyle>
          <a:p>
            <a:pPr algn="r" defTabSz="1088776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(M: Main, S: Support </a:t>
            </a:r>
            <a:r>
              <a:rPr lang="en-US" altLang="ko-KR" sz="1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Detailed work plans for each workforce </a:t>
            </a:r>
            <a:r>
              <a:rPr lang="en-US" altLang="ko-KR" sz="1000" b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will be </a:t>
            </a:r>
            <a:r>
              <a:rPr lang="en-US" altLang="ko-KR" sz="1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posted </a:t>
            </a:r>
            <a:r>
              <a:rPr lang="en-US" altLang="ko-KR" sz="1000" b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separately)</a:t>
            </a:r>
            <a:endParaRPr lang="ko-KR" altLang="en-US" sz="10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3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2CDE56-FDE8-4EA3-AD9D-357B0D54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[Backup] </a:t>
            </a:r>
            <a:r>
              <a:rPr lang="en-US" dirty="0" smtClean="0"/>
              <a:t>Phone numbers of the person in charge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6DDDEDE-5795-4A8B-851F-F2ED267D6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II. Performing method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920D0A23-ABED-4B55-847C-26C957121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62302"/>
              </p:ext>
            </p:extLst>
          </p:nvPr>
        </p:nvGraphicFramePr>
        <p:xfrm>
          <a:off x="531813" y="926394"/>
          <a:ext cx="8856027" cy="5585974"/>
        </p:xfrm>
        <a:graphic>
          <a:graphicData uri="http://schemas.openxmlformats.org/drawingml/2006/table">
            <a:tbl>
              <a:tblPr firstRow="1" firstCol="1" bandRow="1"/>
              <a:tblGrid>
                <a:gridCol w="650948">
                  <a:extLst>
                    <a:ext uri="{9D8B030D-6E8A-4147-A177-3AD203B41FA5}">
                      <a16:colId xmlns="" xmlns:a16="http://schemas.microsoft.com/office/drawing/2014/main" val="3688386344"/>
                    </a:ext>
                  </a:extLst>
                </a:gridCol>
                <a:gridCol w="650948">
                  <a:extLst>
                    <a:ext uri="{9D8B030D-6E8A-4147-A177-3AD203B41FA5}">
                      <a16:colId xmlns="" xmlns:a16="http://schemas.microsoft.com/office/drawing/2014/main" val="613429508"/>
                    </a:ext>
                  </a:extLst>
                </a:gridCol>
                <a:gridCol w="1559732">
                  <a:extLst>
                    <a:ext uri="{9D8B030D-6E8A-4147-A177-3AD203B41FA5}">
                      <a16:colId xmlns="" xmlns:a16="http://schemas.microsoft.com/office/drawing/2014/main" val="523490712"/>
                    </a:ext>
                  </a:extLst>
                </a:gridCol>
                <a:gridCol w="3825932">
                  <a:extLst>
                    <a:ext uri="{9D8B030D-6E8A-4147-A177-3AD203B41FA5}">
                      <a16:colId xmlns="" xmlns:a16="http://schemas.microsoft.com/office/drawing/2014/main" val="190648160"/>
                    </a:ext>
                  </a:extLst>
                </a:gridCol>
                <a:gridCol w="2168467">
                  <a:extLst>
                    <a:ext uri="{9D8B030D-6E8A-4147-A177-3AD203B41FA5}">
                      <a16:colId xmlns="" xmlns:a16="http://schemas.microsoft.com/office/drawing/2014/main" val="327550355"/>
                    </a:ext>
                  </a:extLst>
                </a:gridCol>
              </a:tblGrid>
              <a:tr h="293974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Area</a:t>
                      </a:r>
                      <a:endParaRPr lang="en-US" sz="1000" b="1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Name</a:t>
                      </a:r>
                      <a:endParaRPr lang="en-US" sz="1000" b="1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E-mail</a:t>
                      </a:r>
                      <a:endParaRPr lang="en-US" sz="1000" b="1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Phone number</a:t>
                      </a:r>
                      <a:endParaRPr lang="en-US" sz="1000" b="1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969149"/>
                  </a:ext>
                </a:extLst>
              </a:tr>
              <a:tr h="252000">
                <a:tc rowSpan="5"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PMO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Kim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 Heeyoung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heeyoung.kim@doosan.com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010-4631-1735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0618076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Kim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Sangwook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sangwook1.kim@doosan.com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010-5307-9428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0129681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Lee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Bumsuk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bumsuk.lee@doosan.com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010-2788-4939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7161067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Chong</a:t>
                      </a:r>
                      <a:r>
                        <a:rPr lang="en-US" altLang="ko-KR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Jooyoung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jooyoung.chong@doosan.com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010-6201-4689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7046542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Oh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Jiyeon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jiyeon.oh@doosan.com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010-8412-0574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1149205"/>
                  </a:ext>
                </a:extLst>
              </a:tr>
              <a:tr h="252000">
                <a:tc rowSpan="8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ERP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FITR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Chang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b="0" baseline="0" dirty="0" err="1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Sukhee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  <a:hlinkClick r:id="rId2"/>
                        </a:rPr>
                        <a:t>sukhee.chang@doosan.com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010-6260-7463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07699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Choi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Mihyun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mihyun1.choi@doosan.com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010-7108-5360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88799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CO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Kim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b="0" baseline="0" dirty="0" err="1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Jooil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jooil.kim@doosan.com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010-5717-6739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227763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Kim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Eunju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eunju1.kim@doosan.com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010-8959-7554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198399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SD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Hwang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Inseok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inseok1.hwang@doosan.com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010-3211-2234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31153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Park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Minjung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min-jung.park@doosan.com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010-9046-2567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9776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MM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Lim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Byungki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byungki.lim@doosan.com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010-3226-0217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530853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PP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Park</a:t>
                      </a:r>
                      <a:r>
                        <a:rPr lang="en-US" sz="1000" b="0" baseline="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Jihong</a:t>
                      </a: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jihong2.park@doosan.com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010-5247-9012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0767558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APO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Park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Keunsoo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keunsoo2.park@doosan.com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010-9014-8083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6905999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BC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Lee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Jaeyun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jaeyun.lee@doosan.com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010-8631-7058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3796970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Park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Jinwoo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jinwoo2.park@doosan.com</a:t>
                      </a:r>
                      <a:endParaRPr lang="en-US" sz="1000" b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010-5266-5226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0933015"/>
                  </a:ext>
                </a:extLst>
              </a:tr>
              <a:tr h="252000">
                <a:tc rowSpan="5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Legacy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KO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Son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Youngchul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youngchul.son@doosan.com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010-9460-3729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150409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CH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Zhang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Yongzhen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yongzhen.zhang@doosan.com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-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423883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NA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Prashanth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Vayilla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prashanth.vayilla@doosan.com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-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23427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Brian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Grellinger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brian.grellinger@doosan.com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-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12525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SA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Marcelo Bruno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marcelo.bruno@doosan.com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굴림" panose="020B0600000101010101" pitchFamily="50" charset="-127"/>
                        </a:rPr>
                        <a:t>-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642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77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053AAA-575B-42A8-8D77-4AAAA994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3458"/>
            <a:ext cx="8799512" cy="276999"/>
          </a:xfrm>
        </p:spPr>
        <p:txBody>
          <a:bodyPr/>
          <a:lstStyle/>
          <a:p>
            <a:r>
              <a:rPr lang="en-US" altLang="ko-KR" dirty="0" smtClean="0"/>
              <a:t>Action Plans for business partners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7665103-855C-41AA-9574-B8F9320D9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Notifications and requirements for business partners to prepare for the cut-over and system downtime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ED82414-18B2-45E2-B1E6-BDA4D3EF1D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0738" y="236460"/>
            <a:ext cx="3240001" cy="471600"/>
          </a:xfrm>
        </p:spPr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 dirty="0" smtClean="0"/>
              <a:t>Action Plans for business partners </a:t>
            </a:r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C3E0B53-DA9E-4874-9663-17585CCA867B}"/>
              </a:ext>
            </a:extLst>
          </p:cNvPr>
          <p:cNvSpPr/>
          <p:nvPr/>
        </p:nvSpPr>
        <p:spPr bwMode="auto">
          <a:xfrm>
            <a:off x="4373458" y="16797"/>
            <a:ext cx="2322186" cy="76268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Major Action Plans of each area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Request </a:t>
            </a:r>
            <a:r>
              <a:rPr 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 </a:t>
            </a:r>
            <a:r>
              <a:rPr 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the PI team to fill in</a:t>
            </a:r>
            <a:endParaRPr 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="" xmlns:a16="http://schemas.microsoft.com/office/drawing/2014/main" id="{0BD769F1-7576-4588-9580-A843E3226747}"/>
              </a:ext>
            </a:extLst>
          </p:cNvPr>
          <p:cNvSpPr/>
          <p:nvPr/>
        </p:nvSpPr>
        <p:spPr>
          <a:xfrm>
            <a:off x="1062990" y="1761758"/>
            <a:ext cx="1722512" cy="413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Category</a:t>
            </a:r>
            <a:endParaRPr 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="" xmlns:a16="http://schemas.microsoft.com/office/drawing/2014/main" id="{E74736EA-6DE6-43A2-B0E1-ED2378069556}"/>
              </a:ext>
            </a:extLst>
          </p:cNvPr>
          <p:cNvSpPr/>
          <p:nvPr/>
        </p:nvSpPr>
        <p:spPr>
          <a:xfrm>
            <a:off x="2821265" y="1761758"/>
            <a:ext cx="3998635" cy="413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Detailed Action </a:t>
            </a:r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</a:t>
            </a:r>
            <a:endParaRPr 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="" xmlns:a16="http://schemas.microsoft.com/office/drawing/2014/main" id="{E8075462-F2B7-48A2-B7ED-8D49C44DBD0B}"/>
              </a:ext>
            </a:extLst>
          </p:cNvPr>
          <p:cNvSpPr/>
          <p:nvPr/>
        </p:nvSpPr>
        <p:spPr>
          <a:xfrm>
            <a:off x="6855664" y="1761758"/>
            <a:ext cx="1437520" cy="413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Schedule(Due</a:t>
            </a:r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Rectangle 19">
            <a:extLst>
              <a:ext uri="{FF2B5EF4-FFF2-40B4-BE49-F238E27FC236}">
                <a16:creationId xmlns="" xmlns:a16="http://schemas.microsoft.com/office/drawing/2014/main" id="{EF1E2C2A-3326-4688-9F18-49E02B77E6B7}"/>
              </a:ext>
            </a:extLst>
          </p:cNvPr>
          <p:cNvSpPr/>
          <p:nvPr/>
        </p:nvSpPr>
        <p:spPr>
          <a:xfrm>
            <a:off x="381000" y="1761757"/>
            <a:ext cx="646225" cy="413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Area</a:t>
            </a:r>
            <a:endParaRPr 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="" xmlns:a16="http://schemas.microsoft.com/office/drawing/2014/main" id="{72E4A6B4-AEE6-4E60-A306-CADABB7DD124}"/>
              </a:ext>
            </a:extLst>
          </p:cNvPr>
          <p:cNvSpPr/>
          <p:nvPr/>
        </p:nvSpPr>
        <p:spPr>
          <a:xfrm>
            <a:off x="8328946" y="1761756"/>
            <a:ext cx="1264240" cy="413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Performer</a:t>
            </a:r>
            <a:endParaRPr 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0" name="표 38">
            <a:extLst>
              <a:ext uri="{FF2B5EF4-FFF2-40B4-BE49-F238E27FC236}">
                <a16:creationId xmlns="" xmlns:a16="http://schemas.microsoft.com/office/drawing/2014/main" id="{CA1102D8-4B42-4ED0-B390-473655D06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92399"/>
              </p:ext>
            </p:extLst>
          </p:nvPr>
        </p:nvGraphicFramePr>
        <p:xfrm>
          <a:off x="381001" y="2261569"/>
          <a:ext cx="9197339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19">
                  <a:extLst>
                    <a:ext uri="{9D8B030D-6E8A-4147-A177-3AD203B41FA5}">
                      <a16:colId xmlns="" xmlns:a16="http://schemas.microsoft.com/office/drawing/2014/main" val="734211018"/>
                    </a:ext>
                  </a:extLst>
                </a:gridCol>
                <a:gridCol w="1775460">
                  <a:extLst>
                    <a:ext uri="{9D8B030D-6E8A-4147-A177-3AD203B41FA5}">
                      <a16:colId xmlns="" xmlns:a16="http://schemas.microsoft.com/office/drawing/2014/main" val="4134035456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35487370"/>
                    </a:ext>
                  </a:extLst>
                </a:gridCol>
                <a:gridCol w="1455420">
                  <a:extLst>
                    <a:ext uri="{9D8B030D-6E8A-4147-A177-3AD203B41FA5}">
                      <a16:colId xmlns="" xmlns:a16="http://schemas.microsoft.com/office/drawing/2014/main" val="2071601946"/>
                    </a:ext>
                  </a:extLst>
                </a:gridCol>
                <a:gridCol w="1272540">
                  <a:extLst>
                    <a:ext uri="{9D8B030D-6E8A-4147-A177-3AD203B41FA5}">
                      <a16:colId xmlns="" xmlns:a16="http://schemas.microsoft.com/office/drawing/2014/main" val="2122566982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July closing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Clear the differences between the total account ledger, and bond and debt ledger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Clear the negative stock, difference between stock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and inventory, and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선매출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Establish a plan to clean up the amount of inventory that is not related to the cost receipts and disbursements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8/7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8621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TBU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Secure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the service parts beforehand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6304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Pre-notification to the dealers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3387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lang="en-US" sz="1200" b="0" kern="120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53683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97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APO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Planning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order arrangement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Confirm/Complete by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Planning order -&gt; Production order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8/7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561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7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BDF6B7-FC9C-4850-BE4F-57B16BF0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Phase : D-50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69A3E7-D666-40D6-92B4-3BD6CC481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13" y="924722"/>
            <a:ext cx="9004300" cy="720000"/>
          </a:xfrm>
        </p:spPr>
        <p:txBody>
          <a:bodyPr/>
          <a:lstStyle/>
          <a:p>
            <a:r>
              <a:rPr lang="en-US" altLang="ko-KR" dirty="0"/>
              <a:t>Today, we have about 50 days left until Go-live, and we are in the deployment stage to perform BW, ERP, and APO Cut-over activity after the rehearsal </a:t>
            </a:r>
            <a:r>
              <a:rPr lang="en-US" altLang="ko-KR" dirty="0" smtClean="0"/>
              <a:t>test.</a:t>
            </a:r>
            <a:endParaRPr lang="ko-KR" altLang="en-US" dirty="0"/>
          </a:p>
        </p:txBody>
      </p:sp>
      <p:pic>
        <p:nvPicPr>
          <p:cNvPr id="229" name="그림 228">
            <a:extLst>
              <a:ext uri="{FF2B5EF4-FFF2-40B4-BE49-F238E27FC236}">
                <a16:creationId xmlns="" xmlns:a16="http://schemas.microsoft.com/office/drawing/2014/main" id="{F762290E-EC4F-46B5-A7E2-94EA7A4C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4" y="1546180"/>
            <a:ext cx="8923211" cy="4745212"/>
          </a:xfrm>
          <a:prstGeom prst="rect">
            <a:avLst/>
          </a:prstGeom>
        </p:spPr>
      </p:pic>
      <p:sp>
        <p:nvSpPr>
          <p:cNvPr id="234" name="직사각형 233">
            <a:extLst>
              <a:ext uri="{FF2B5EF4-FFF2-40B4-BE49-F238E27FC236}">
                <a16:creationId xmlns="" xmlns:a16="http://schemas.microsoft.com/office/drawing/2014/main" id="{B29EC2CE-511F-46BD-9020-5F190C226347}"/>
              </a:ext>
            </a:extLst>
          </p:cNvPr>
          <p:cNvSpPr/>
          <p:nvPr/>
        </p:nvSpPr>
        <p:spPr bwMode="auto">
          <a:xfrm>
            <a:off x="7360920" y="2352040"/>
            <a:ext cx="870594" cy="182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ERP</a:t>
            </a:r>
            <a:r>
              <a:rPr lang="ko-KR" altLang="en-US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Cut</a:t>
            </a:r>
            <a:r>
              <a:rPr lang="ko-KR" altLang="en-US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Over</a:t>
            </a:r>
            <a:endParaRPr lang="en-US" sz="1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="" xmlns:a16="http://schemas.microsoft.com/office/drawing/2014/main" id="{02FB01A2-E494-4D05-9C45-1C2AD63A9F97}"/>
              </a:ext>
            </a:extLst>
          </p:cNvPr>
          <p:cNvSpPr/>
          <p:nvPr/>
        </p:nvSpPr>
        <p:spPr bwMode="auto">
          <a:xfrm>
            <a:off x="7360920" y="2817951"/>
            <a:ext cx="870594" cy="182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APO</a:t>
            </a:r>
            <a:r>
              <a:rPr lang="ko-KR" altLang="en-US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Cut</a:t>
            </a:r>
            <a:r>
              <a:rPr lang="ko-KR" altLang="en-US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Over</a:t>
            </a:r>
            <a:endParaRPr lang="en-US" sz="1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="" xmlns:a16="http://schemas.microsoft.com/office/drawing/2014/main" id="{DE46CE8F-FF9C-4155-9470-7E159A5E4CD6}"/>
              </a:ext>
            </a:extLst>
          </p:cNvPr>
          <p:cNvSpPr/>
          <p:nvPr/>
        </p:nvSpPr>
        <p:spPr bwMode="auto">
          <a:xfrm>
            <a:off x="6877709" y="2568448"/>
            <a:ext cx="806299" cy="211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BW </a:t>
            </a:r>
            <a:r>
              <a:rPr lang="en-US" altLang="ko-KR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Cut</a:t>
            </a:r>
            <a:r>
              <a:rPr lang="ko-KR" altLang="en-US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Over</a:t>
            </a:r>
            <a:endParaRPr lang="en-US" sz="1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778C620-C760-4465-9FB2-2CDEA6049DD3}"/>
              </a:ext>
            </a:extLst>
          </p:cNvPr>
          <p:cNvGrpSpPr/>
          <p:nvPr/>
        </p:nvGrpSpPr>
        <p:grpSpPr>
          <a:xfrm>
            <a:off x="6730603" y="1546180"/>
            <a:ext cx="806299" cy="4208267"/>
            <a:chOff x="6566011" y="1546180"/>
            <a:chExt cx="806299" cy="4208267"/>
          </a:xfrm>
        </p:grpSpPr>
        <p:cxnSp>
          <p:nvCxnSpPr>
            <p:cNvPr id="231" name="직선 연결선 230">
              <a:extLst>
                <a:ext uri="{FF2B5EF4-FFF2-40B4-BE49-F238E27FC236}">
                  <a16:creationId xmlns="" xmlns:a16="http://schemas.microsoft.com/office/drawing/2014/main" id="{04283741-3196-4C8A-BEC2-B429B69B42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69162" y="2029460"/>
              <a:ext cx="10415" cy="372498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3F8E8626-B766-41A9-AE21-CA6E0B50EAAF}"/>
                </a:ext>
              </a:extLst>
            </p:cNvPr>
            <p:cNvSpPr/>
            <p:nvPr/>
          </p:nvSpPr>
          <p:spPr bwMode="auto">
            <a:xfrm>
              <a:off x="6566011" y="1546180"/>
              <a:ext cx="806299" cy="2113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Today</a:t>
              </a: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="" xmlns:a16="http://schemas.microsoft.com/office/drawing/2014/main" id="{CEF6EA07-236F-4A36-B766-9C5A27B92173}"/>
                </a:ext>
              </a:extLst>
            </p:cNvPr>
            <p:cNvSpPr/>
            <p:nvPr/>
          </p:nvSpPr>
          <p:spPr bwMode="auto">
            <a:xfrm rot="10800000">
              <a:off x="6902858" y="1725123"/>
              <a:ext cx="154633" cy="90935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4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838F5C-372A-4439-BA92-EEBD56EE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Go-live </a:t>
            </a:r>
            <a:r>
              <a:rPr lang="en-US" altLang="ko-KR" dirty="0" smtClean="0"/>
              <a:t>final inspection and decision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D06A1DD-4CD1-4C17-A180-9919BD318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implementation of Go-live is based on the results of the Go-live Checklist by predefined Function, Data, Interface, and CTS, and a final inspection meeting is held at 22:00 before the Go-live.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5E2D5EE-C2B3-43C5-B3C4-C3F19090F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altLang="ko-KR" dirty="0"/>
              <a:t>Go-live Decision</a:t>
            </a:r>
            <a:endParaRPr 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1EACCD6-720B-4F36-B571-02F189535BC6}"/>
              </a:ext>
            </a:extLst>
          </p:cNvPr>
          <p:cNvGrpSpPr/>
          <p:nvPr/>
        </p:nvGrpSpPr>
        <p:grpSpPr>
          <a:xfrm>
            <a:off x="648381" y="1517327"/>
            <a:ext cx="3454844" cy="307777"/>
            <a:chOff x="648381" y="1517327"/>
            <a:chExt cx="3080339" cy="307777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41C00B3-55DC-4A67-AF48-A65BC378F28F}"/>
                </a:ext>
              </a:extLst>
            </p:cNvPr>
            <p:cNvSpPr txBox="1"/>
            <p:nvPr/>
          </p:nvSpPr>
          <p:spPr>
            <a:xfrm>
              <a:off x="1377774" y="1517327"/>
              <a:ext cx="162155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Based on Go-live </a:t>
              </a:r>
              <a:r>
                <a:rPr lang="en-US" altLang="ko-KR" baseline="30000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1</a:t>
              </a:r>
              <a:r>
                <a:rPr lang="en-US" altLang="ko-KR" baseline="300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)</a:t>
              </a:r>
              <a:endParaRPr lang="ko-KR" altLang="en-US" baseline="30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933E67EE-9738-4ACB-932B-2FA409FB0C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8381" y="1825104"/>
              <a:ext cx="308033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F7396C17-567F-4C5E-9815-2470CA309A2F}"/>
              </a:ext>
            </a:extLst>
          </p:cNvPr>
          <p:cNvGrpSpPr/>
          <p:nvPr/>
        </p:nvGrpSpPr>
        <p:grpSpPr>
          <a:xfrm>
            <a:off x="4438318" y="1520713"/>
            <a:ext cx="4800440" cy="307777"/>
            <a:chOff x="4354606" y="1520713"/>
            <a:chExt cx="3080339" cy="307777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9562FF7-B771-4EF7-942F-DE8D0CE21B6D}"/>
                </a:ext>
              </a:extLst>
            </p:cNvPr>
            <p:cNvSpPr txBox="1"/>
            <p:nvPr/>
          </p:nvSpPr>
          <p:spPr>
            <a:xfrm>
              <a:off x="4923217" y="1520713"/>
              <a:ext cx="194313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Final Go-live Inspection meeting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F160C852-7625-42B4-910A-DE136E4363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4606" y="1828490"/>
              <a:ext cx="308033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A5C273-8260-4835-A67F-285B4CF35AB3}"/>
              </a:ext>
            </a:extLst>
          </p:cNvPr>
          <p:cNvSpPr/>
          <p:nvPr/>
        </p:nvSpPr>
        <p:spPr>
          <a:xfrm>
            <a:off x="4499399" y="1967257"/>
            <a:ext cx="1010354" cy="7129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Place</a:t>
            </a:r>
            <a:endParaRPr lang="en-US" altLang="ko-KR" sz="1400" b="1" kern="0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55A0048-F329-4FA2-8EFB-863DECCB97AC}"/>
              </a:ext>
            </a:extLst>
          </p:cNvPr>
          <p:cNvSpPr txBox="1"/>
          <p:nvPr/>
        </p:nvSpPr>
        <p:spPr>
          <a:xfrm>
            <a:off x="5615706" y="1980245"/>
            <a:ext cx="37316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0"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en-US" altLang="ko-KR" sz="11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8/10 </a:t>
            </a:r>
            <a:r>
              <a:rPr lang="en-US" altLang="ko-KR" sz="1100" b="1" u="sng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100" b="1" u="sng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Mon</a:t>
            </a:r>
            <a:r>
              <a:rPr lang="en-US" altLang="ko-KR" sz="1100" b="1" u="sng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sz="11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22:00 – </a:t>
            </a:r>
            <a:r>
              <a:rPr lang="en-US" altLang="ko-KR" sz="1100" b="1" u="sng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After the finance migration, transfer post </a:t>
            </a:r>
            <a:r>
              <a:rPr lang="en-US" altLang="ko-KR" sz="1100" b="1" u="sng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lang="en-US" altLang="ko-KR" sz="1100" b="1" u="sng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ctivity </a:t>
            </a:r>
            <a:endParaRPr lang="en-US" altLang="ko-KR" sz="1100" b="1" u="sng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FASTFIVE </a:t>
            </a:r>
            <a:r>
              <a:rPr lang="en-US" altLang="ko-KR" sz="11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meeting room(TBD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1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 online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0" name="직선 연결선 32">
            <a:extLst>
              <a:ext uri="{FF2B5EF4-FFF2-40B4-BE49-F238E27FC236}">
                <a16:creationId xmlns="" xmlns:a16="http://schemas.microsoft.com/office/drawing/2014/main" id="{E3426A1D-E1A6-4F82-8803-6D673B72C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76083" y="2755319"/>
            <a:ext cx="3816000" cy="0"/>
          </a:xfrm>
          <a:prstGeom prst="line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5A7FBBE-E6C5-4919-8AF5-34F430AD9F65}"/>
              </a:ext>
            </a:extLst>
          </p:cNvPr>
          <p:cNvSpPr/>
          <p:nvPr/>
        </p:nvSpPr>
        <p:spPr>
          <a:xfrm>
            <a:off x="4499399" y="2830463"/>
            <a:ext cx="1010354" cy="8002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Attendees</a:t>
            </a:r>
            <a:endParaRPr lang="en-US" altLang="ko-KR" sz="1400" b="1" kern="0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AB75842-EAA6-44DB-B396-BB935778AC96}"/>
              </a:ext>
            </a:extLst>
          </p:cNvPr>
          <p:cNvSpPr txBox="1"/>
          <p:nvPr/>
        </p:nvSpPr>
        <p:spPr>
          <a:xfrm>
            <a:off x="5615707" y="2850164"/>
            <a:ext cx="373161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PMO &amp; PI</a:t>
            </a:r>
          </a:p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Person in charge of BC</a:t>
            </a:r>
            <a:endParaRPr lang="en-US" altLang="ko-KR" sz="11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Person in charge of each module</a:t>
            </a:r>
            <a:endParaRPr lang="ko-KR" altLang="en-US" sz="11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7B9C452-CD0F-4648-ACA1-34857E0BEA18}"/>
              </a:ext>
            </a:extLst>
          </p:cNvPr>
          <p:cNvSpPr/>
          <p:nvPr/>
        </p:nvSpPr>
        <p:spPr>
          <a:xfrm>
            <a:off x="4499399" y="3780960"/>
            <a:ext cx="1010354" cy="12647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Agenda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DB9E051-8225-4950-8AA1-077E23ABA4C1}"/>
              </a:ext>
            </a:extLst>
          </p:cNvPr>
          <p:cNvSpPr txBox="1"/>
          <p:nvPr/>
        </p:nvSpPr>
        <p:spPr>
          <a:xfrm>
            <a:off x="5615707" y="3780959"/>
            <a:ext cx="37316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inspection results for Go-Live and any further issues </a:t>
            </a:r>
            <a:endParaRPr lang="ko-KR" altLang="en-US" sz="11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361950" lvl="1" indent="-180975" defTabSz="936625" eaLnBrk="0" hangingPunct="0">
              <a:spcBef>
                <a:spcPts val="300"/>
              </a:spcBef>
              <a:spcAft>
                <a:spcPts val="300"/>
              </a:spcAft>
              <a:buFont typeface="Noto Sans CJK KR Regular" panose="020B0500000000000000" pitchFamily="34" charset="-127"/>
              <a:buChar char="‑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Result of BC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’s</a:t>
            </a:r>
            <a:r>
              <a:rPr lang="ko-KR" altLang="en-US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sz="11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System Copy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and</a:t>
            </a:r>
            <a:r>
              <a:rPr lang="ko-KR" altLang="en-US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sz="11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Post Job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work result (Appliance of final transferred CTS etc.)</a:t>
            </a:r>
            <a:endParaRPr lang="en-US" altLang="ko-KR" sz="11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361950" lvl="1" indent="-180975" defTabSz="936625" eaLnBrk="0" hangingPunct="0">
              <a:spcBef>
                <a:spcPts val="300"/>
              </a:spcBef>
              <a:spcAft>
                <a:spcPts val="300"/>
              </a:spcAft>
              <a:buFont typeface="Noto Sans CJK KR Regular" panose="020B0500000000000000" pitchFamily="34" charset="-127"/>
              <a:buChar char="‑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Result of each module’s CTS application and the interface inspection</a:t>
            </a:r>
            <a:endParaRPr lang="ko-KR" altLang="en-US" sz="11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35" name="직선 연결선 32">
            <a:extLst>
              <a:ext uri="{FF2B5EF4-FFF2-40B4-BE49-F238E27FC236}">
                <a16:creationId xmlns="" xmlns:a16="http://schemas.microsoft.com/office/drawing/2014/main" id="{08A0A185-F706-4881-9336-A822ADA8AB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76083" y="3705817"/>
            <a:ext cx="3816000" cy="0"/>
          </a:xfrm>
          <a:prstGeom prst="line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62">
            <a:extLst>
              <a:ext uri="{FF2B5EF4-FFF2-40B4-BE49-F238E27FC236}">
                <a16:creationId xmlns="" xmlns:a16="http://schemas.microsoft.com/office/drawing/2014/main" id="{56420DDE-93AC-4723-95DD-FDB9AE6F4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980" y="5591601"/>
            <a:ext cx="45491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 defTabSz="936625" eaLnBrk="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0">
                <a:latin typeface="+mn-ea"/>
                <a:ea typeface="+mn-ea"/>
                <a:cs typeface="Arial" pitchFamily="34" charset="0"/>
              </a:defRPr>
            </a:lvl1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200" b="1" u="sng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At that point, when the final decision cannot be made,</a:t>
            </a:r>
            <a:endParaRPr lang="en-US" altLang="ko-KR" sz="1200" b="1" u="sng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Before Go-live,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check the possibility of final action</a:t>
            </a:r>
            <a:endParaRPr lang="en-US" altLang="ko-KR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Proceed Go-live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Contingency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Plan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B69EFF53-0C6C-41FF-B707-B1CCC270E706}"/>
              </a:ext>
            </a:extLst>
          </p:cNvPr>
          <p:cNvSpPr/>
          <p:nvPr/>
        </p:nvSpPr>
        <p:spPr bwMode="auto">
          <a:xfrm rot="10800000">
            <a:off x="5811417" y="5258506"/>
            <a:ext cx="3480666" cy="279778"/>
          </a:xfrm>
          <a:prstGeom prst="triangle">
            <a:avLst>
              <a:gd name="adj" fmla="val 48905"/>
            </a:avLst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4775" marR="0" lvl="0" indent="-103188" algn="ctr" defTabSz="936625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35ACE5E-EFF4-4B38-BCD0-B116B08CC2D3}"/>
              </a:ext>
            </a:extLst>
          </p:cNvPr>
          <p:cNvSpPr/>
          <p:nvPr/>
        </p:nvSpPr>
        <p:spPr>
          <a:xfrm>
            <a:off x="541037" y="2592594"/>
            <a:ext cx="1906859" cy="2542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u="sng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Check CTS application</a:t>
            </a:r>
            <a:endParaRPr kumimoji="0" lang="en-US" altLang="ko-KR" sz="1400" b="1" u="sng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2C26989-AFA8-4BCD-A392-FD0B13A940ED}"/>
              </a:ext>
            </a:extLst>
          </p:cNvPr>
          <p:cNvSpPr txBox="1"/>
          <p:nvPr/>
        </p:nvSpPr>
        <p:spPr>
          <a:xfrm>
            <a:off x="768384" y="2878358"/>
            <a:ext cx="3772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</a:t>
            </a:r>
            <a:r>
              <a:rPr lang="en-US" altLang="ko-KR" sz="11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the test performance of the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display screens </a:t>
            </a:r>
            <a:r>
              <a:rPr lang="en-US" altLang="ko-KR" sz="11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after applying the final development server CTS.</a:t>
            </a:r>
            <a:endParaRPr lang="en-US" altLang="ko-KR" sz="1100" kern="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In case of major registration/modification program, proceed transfer source eye check</a:t>
            </a:r>
            <a:r>
              <a:rPr lang="ko-KR" altLang="en-US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(Based on recent changes).</a:t>
            </a:r>
            <a:endParaRPr lang="ko-KR" altLang="en-US" sz="11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FA5D81CF-7D68-45A6-9F5C-02BD332AEF0A}"/>
              </a:ext>
            </a:extLst>
          </p:cNvPr>
          <p:cNvSpPr/>
          <p:nvPr/>
        </p:nvSpPr>
        <p:spPr>
          <a:xfrm>
            <a:off x="531813" y="3892365"/>
            <a:ext cx="1906859" cy="2542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u="sng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System Interface</a:t>
            </a:r>
            <a:endParaRPr kumimoji="0" lang="en-US" altLang="ko-KR" sz="1400" b="1" u="sng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1078212-667D-4618-8664-84F5AE9D0CC6}"/>
              </a:ext>
            </a:extLst>
          </p:cNvPr>
          <p:cNvSpPr txBox="1"/>
          <p:nvPr/>
        </p:nvSpPr>
        <p:spPr>
          <a:xfrm>
            <a:off x="753342" y="4178129"/>
            <a:ext cx="350026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the succession of I/F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with the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Legacy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&amp; 3</a:t>
            </a:r>
            <a:r>
              <a:rPr lang="en-US" altLang="ko-KR" sz="1100" kern="0" baseline="30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RD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Party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solution (Display Only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</a:p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any abnormalities of major systems such as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EAI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, EDI, EP,APO, BW,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and SSO.</a:t>
            </a:r>
            <a:endParaRPr lang="en-US" altLang="ko-KR" sz="11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015A2BE-3683-4886-B11C-7AA731EE8B0A}"/>
              </a:ext>
            </a:extLst>
          </p:cNvPr>
          <p:cNvSpPr/>
          <p:nvPr/>
        </p:nvSpPr>
        <p:spPr>
          <a:xfrm>
            <a:off x="541037" y="5100524"/>
            <a:ext cx="1906859" cy="2542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u="sng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 Verification</a:t>
            </a:r>
            <a:endParaRPr kumimoji="0" lang="en-US" altLang="ko-KR" sz="1400" b="1" u="sng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0E37478-29C8-4FB7-A139-82D5DCD66454}"/>
              </a:ext>
            </a:extLst>
          </p:cNvPr>
          <p:cNvSpPr txBox="1"/>
          <p:nvPr/>
        </p:nvSpPr>
        <p:spPr>
          <a:xfrm>
            <a:off x="777608" y="5352311"/>
            <a:ext cx="3023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There is no problem with key data verification results by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module </a:t>
            </a:r>
            <a:r>
              <a:rPr lang="en-US" altLang="ko-KR" sz="11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compared to existing ECC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. (Data </a:t>
            </a: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count &amp; Report verification)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FD1EC2C1-5D8B-41AA-8F4D-D1484802B248}"/>
              </a:ext>
            </a:extLst>
          </p:cNvPr>
          <p:cNvSpPr/>
          <p:nvPr/>
        </p:nvSpPr>
        <p:spPr>
          <a:xfrm>
            <a:off x="541037" y="1945631"/>
            <a:ext cx="1906859" cy="2542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u="sng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 </a:t>
            </a:r>
            <a:r>
              <a:rPr kumimoji="0" lang="en-US" altLang="ko-KR" sz="1400" b="1" u="sng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goal</a:t>
            </a:r>
            <a:endParaRPr kumimoji="0" lang="en-US" altLang="ko-KR" sz="1400" b="1" u="sng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EED38E2-3C1F-4502-90B0-957A4B8CE909}"/>
              </a:ext>
            </a:extLst>
          </p:cNvPr>
          <p:cNvSpPr txBox="1"/>
          <p:nvPr/>
        </p:nvSpPr>
        <p:spPr>
          <a:xfrm>
            <a:off x="768384" y="2198627"/>
            <a:ext cx="3023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Complete Go-live within 72 hours of downtime</a:t>
            </a:r>
            <a:endParaRPr lang="en-US" altLang="ko-KR" sz="11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D59A095-BFB9-4C07-8111-01B7868B1D56}"/>
              </a:ext>
            </a:extLst>
          </p:cNvPr>
          <p:cNvSpPr txBox="1"/>
          <p:nvPr/>
        </p:nvSpPr>
        <p:spPr>
          <a:xfrm>
            <a:off x="1516288" y="6394874"/>
            <a:ext cx="302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300"/>
              </a:spcBef>
              <a:spcAft>
                <a:spcPts val="300"/>
              </a:spcAft>
            </a:pPr>
            <a:r>
              <a:rPr lang="en-US" altLang="ko-KR" sz="900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1) Go/Back </a:t>
            </a:r>
            <a:r>
              <a:rPr lang="en-US" altLang="ko-KR" sz="9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decision Check</a:t>
            </a:r>
            <a:r>
              <a:rPr lang="ko-KR" altLang="en-US" sz="9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sz="900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list is managed in the separate Excel file</a:t>
            </a:r>
            <a:endParaRPr lang="en-US" altLang="ko-KR" sz="900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2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71">
            <a:extLst>
              <a:ext uri="{FF2B5EF4-FFF2-40B4-BE49-F238E27FC236}">
                <a16:creationId xmlns="" xmlns:a16="http://schemas.microsoft.com/office/drawing/2014/main" id="{FB8EF6A3-BF00-4DB5-95DD-01FF48AE8A86}"/>
              </a:ext>
            </a:extLst>
          </p:cNvPr>
          <p:cNvSpPr/>
          <p:nvPr/>
        </p:nvSpPr>
        <p:spPr>
          <a:xfrm>
            <a:off x="5028053" y="4510205"/>
            <a:ext cx="4423922" cy="1981086"/>
          </a:xfrm>
          <a:prstGeom prst="roundRect">
            <a:avLst>
              <a:gd name="adj" fmla="val 3205"/>
            </a:avLst>
          </a:prstGeom>
          <a:solidFill>
            <a:srgbClr val="ADDDF5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FE07BC1-2B39-4D00-9279-10D20B234176}"/>
              </a:ext>
            </a:extLst>
          </p:cNvPr>
          <p:cNvSpPr/>
          <p:nvPr/>
        </p:nvSpPr>
        <p:spPr>
          <a:xfrm>
            <a:off x="5398772" y="5134032"/>
            <a:ext cx="1469380" cy="903667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txBody>
          <a:bodyPr wrap="square" lIns="18000" tIns="36000" rIns="18000" bIns="36000"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ko-KR" altLang="en-US" sz="11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2995E7C-C414-47DE-BA22-78945A16EFB2}"/>
              </a:ext>
            </a:extLst>
          </p:cNvPr>
          <p:cNvSpPr/>
          <p:nvPr/>
        </p:nvSpPr>
        <p:spPr>
          <a:xfrm>
            <a:off x="5398772" y="4976105"/>
            <a:ext cx="1469380" cy="2330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S/4HANA</a:t>
            </a:r>
            <a:endParaRPr lang="ko-KR" altLang="en-US" sz="1100" b="1" spc="-7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F4EF9F-45A4-4B92-B087-779DFF4A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Plan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CD15063-874C-4441-8BA6-6DF1FB77D3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If the Go-live inspection results in severe Downtime delays or Critical problems that cannot be immediately taken, Contingency Plan is activated to rollback to the ECC.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3E4B091-8B18-4F58-A5C4-5B51A4B0B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altLang="ko-KR" dirty="0"/>
              <a:t>Go-live Decision</a:t>
            </a:r>
            <a:endParaRPr lang="en-US" dirty="0"/>
          </a:p>
        </p:txBody>
      </p:sp>
      <p:sp>
        <p:nvSpPr>
          <p:cNvPr id="7" name="모서리가 둥근 직사각형 102">
            <a:extLst>
              <a:ext uri="{FF2B5EF4-FFF2-40B4-BE49-F238E27FC236}">
                <a16:creationId xmlns="" xmlns:a16="http://schemas.microsoft.com/office/drawing/2014/main" id="{B660A710-0506-4043-8336-C3BE02890857}"/>
              </a:ext>
            </a:extLst>
          </p:cNvPr>
          <p:cNvSpPr/>
          <p:nvPr/>
        </p:nvSpPr>
        <p:spPr>
          <a:xfrm>
            <a:off x="454027" y="4510205"/>
            <a:ext cx="4423922" cy="1981086"/>
          </a:xfrm>
          <a:prstGeom prst="roundRect">
            <a:avLst>
              <a:gd name="adj" fmla="val 3846"/>
            </a:avLst>
          </a:prstGeom>
          <a:solidFill>
            <a:srgbClr val="000000">
              <a:alpha val="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62531" tIns="81264" rIns="162531" bIns="81264" rtlCol="0" anchor="ctr"/>
          <a:lstStyle/>
          <a:p>
            <a:pPr algn="ctr" defTabSz="914377" latinLnBrk="0"/>
            <a:endParaRPr lang="ko-KR" altLang="en-US" sz="1500" kern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674D59B-E455-44B5-90B3-BBB099C9F072}"/>
              </a:ext>
            </a:extLst>
          </p:cNvPr>
          <p:cNvSpPr/>
          <p:nvPr/>
        </p:nvSpPr>
        <p:spPr>
          <a:xfrm>
            <a:off x="708316" y="5134032"/>
            <a:ext cx="1469380" cy="903667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txBody>
          <a:bodyPr wrap="square" lIns="18000" tIns="36000" rIns="18000" bIns="36000"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ko-KR" altLang="en-US" sz="11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F1D6D02-6B86-4880-8E64-A5AA920F773F}"/>
              </a:ext>
            </a:extLst>
          </p:cNvPr>
          <p:cNvSpPr txBox="1"/>
          <p:nvPr/>
        </p:nvSpPr>
        <p:spPr>
          <a:xfrm>
            <a:off x="531813" y="4656684"/>
            <a:ext cx="108012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44463" indent="-144463" latinLnBrk="0">
              <a:spcAft>
                <a:spcPts val="300"/>
              </a:spcAft>
              <a:buFont typeface="Arial" panose="020B0604020202020204" pitchFamily="34" charset="0"/>
              <a:buChar char="•"/>
              <a:defRPr sz="900" baseline="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</a:lstStyle>
          <a:p>
            <a:pPr marL="0" indent="0" defTabSz="995363">
              <a:buClr>
                <a:srgbClr val="4D4D4D"/>
              </a:buClr>
              <a:buNone/>
              <a:defRPr/>
            </a:pPr>
            <a:r>
              <a:rPr lang="en-US" altLang="ko-KR" sz="1200" b="1" kern="0" spc="-3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Suji</a:t>
            </a:r>
            <a:r>
              <a:rPr lang="en-US" altLang="ko-KR" sz="1200" b="1" kern="0" spc="-3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DC</a:t>
            </a:r>
            <a:endParaRPr lang="ko-KR" altLang="en-US" sz="1200" b="1" kern="0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D3FE67-DBEA-4F27-B8E9-F12997F2B73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177696" y="5509549"/>
            <a:ext cx="890848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121">
            <a:extLst>
              <a:ext uri="{FF2B5EF4-FFF2-40B4-BE49-F238E27FC236}">
                <a16:creationId xmlns="" xmlns:a16="http://schemas.microsoft.com/office/drawing/2014/main" id="{75FBD862-B1DA-4EDB-9FB9-4EA6DEA504D4}"/>
              </a:ext>
            </a:extLst>
          </p:cNvPr>
          <p:cNvCxnSpPr>
            <a:stCxn id="42" idx="2"/>
            <a:endCxn id="8" idx="2"/>
          </p:cNvCxnSpPr>
          <p:nvPr/>
        </p:nvCxnSpPr>
        <p:spPr>
          <a:xfrm rot="5400000">
            <a:off x="4579829" y="2772361"/>
            <a:ext cx="128515" cy="6402160"/>
          </a:xfrm>
          <a:prstGeom prst="bentConnector3">
            <a:avLst>
              <a:gd name="adj1" fmla="val 277878"/>
            </a:avLst>
          </a:prstGeom>
          <a:ln w="12700" cap="rnd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D8B29150-BA06-49E2-BA7C-8CA5EFD8F439}"/>
              </a:ext>
            </a:extLst>
          </p:cNvPr>
          <p:cNvCxnSpPr>
            <a:cxnSpLocks/>
            <a:stCxn id="133" idx="3"/>
          </p:cNvCxnSpPr>
          <p:nvPr/>
        </p:nvCxnSpPr>
        <p:spPr>
          <a:xfrm flipV="1">
            <a:off x="4796021" y="5500748"/>
            <a:ext cx="602751" cy="880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136">
            <a:extLst>
              <a:ext uri="{FF2B5EF4-FFF2-40B4-BE49-F238E27FC236}">
                <a16:creationId xmlns="" xmlns:a16="http://schemas.microsoft.com/office/drawing/2014/main" id="{918CE4D0-71B7-43BA-B803-BB68596838B5}"/>
              </a:ext>
            </a:extLst>
          </p:cNvPr>
          <p:cNvSpPr/>
          <p:nvPr/>
        </p:nvSpPr>
        <p:spPr>
          <a:xfrm>
            <a:off x="2257305" y="5847377"/>
            <a:ext cx="903951" cy="23803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100" b="1" spc="-7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Backup</a:t>
            </a:r>
            <a:endParaRPr lang="ko-KR" altLang="en-US" sz="1100" b="1" spc="-7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B715F364-4AE0-4177-AC3A-9741B22A1361}"/>
              </a:ext>
            </a:extLst>
          </p:cNvPr>
          <p:cNvCxnSpPr/>
          <p:nvPr/>
        </p:nvCxnSpPr>
        <p:spPr>
          <a:xfrm>
            <a:off x="2710354" y="5569610"/>
            <a:ext cx="0" cy="2709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481">
            <a:extLst>
              <a:ext uri="{FF2B5EF4-FFF2-40B4-BE49-F238E27FC236}">
                <a16:creationId xmlns="" xmlns:a16="http://schemas.microsoft.com/office/drawing/2014/main" id="{B2F6F1B7-8A4A-4D98-AF4D-17EF91CC2773}"/>
              </a:ext>
            </a:extLst>
          </p:cNvPr>
          <p:cNvSpPr/>
          <p:nvPr/>
        </p:nvSpPr>
        <p:spPr>
          <a:xfrm>
            <a:off x="2659688" y="5487684"/>
            <a:ext cx="98182" cy="981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9" name="Picture 123" descr="7 copy">
            <a:extLst>
              <a:ext uri="{FF2B5EF4-FFF2-40B4-BE49-F238E27FC236}">
                <a16:creationId xmlns="" xmlns:a16="http://schemas.microsoft.com/office/drawing/2014/main" id="{81843505-817B-4AF9-93FE-C1671B68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57" y="5241435"/>
            <a:ext cx="337114" cy="5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DDD7156-CC0E-47C7-AD15-19A5A6F3F32A}"/>
              </a:ext>
            </a:extLst>
          </p:cNvPr>
          <p:cNvSpPr txBox="1"/>
          <p:nvPr/>
        </p:nvSpPr>
        <p:spPr>
          <a:xfrm>
            <a:off x="794185" y="5700692"/>
            <a:ext cx="1259324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>
              <a:defRPr sz="1800" spc="-7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As-Is 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operating system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24FA9DA-648D-42AA-942E-152D8A07B274}"/>
              </a:ext>
            </a:extLst>
          </p:cNvPr>
          <p:cNvSpPr/>
          <p:nvPr/>
        </p:nvSpPr>
        <p:spPr>
          <a:xfrm>
            <a:off x="708316" y="4976105"/>
            <a:ext cx="1469380" cy="2330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ECC/APO/BW</a:t>
            </a:r>
            <a:endParaRPr lang="ko-KR" altLang="en-US" sz="1100" b="1" spc="-7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53E08F9-6EB9-4337-8B2E-B4231844BE29}"/>
              </a:ext>
            </a:extLst>
          </p:cNvPr>
          <p:cNvSpPr txBox="1"/>
          <p:nvPr/>
        </p:nvSpPr>
        <p:spPr>
          <a:xfrm>
            <a:off x="3585803" y="6275405"/>
            <a:ext cx="236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Rollback</a:t>
            </a:r>
            <a:r>
              <a:rPr lang="en-US" altLang="ko-KR" sz="1100" b="1" dirty="0">
                <a:solidFill>
                  <a:srgbClr val="F15B0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100" b="1" dirty="0">
                <a:solidFill>
                  <a:srgbClr val="F15B0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2</a:t>
            </a:r>
            <a:r>
              <a:rPr lang="en-US" altLang="ko-KR" sz="11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 sz="1100" b="1" dirty="0">
                <a:solidFill>
                  <a:srgbClr val="F15B0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3</a:t>
            </a:r>
            <a:r>
              <a:rPr lang="en-US" altLang="ko-KR" sz="11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5A2C1659-A890-49F5-952F-EA7EC94A67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2305" y="5375820"/>
            <a:ext cx="56065" cy="1005058"/>
          </a:xfrm>
          <a:prstGeom prst="bentConnector3">
            <a:avLst>
              <a:gd name="adj1" fmla="val -370677"/>
            </a:avLst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23" descr="7 copy">
            <a:extLst>
              <a:ext uri="{FF2B5EF4-FFF2-40B4-BE49-F238E27FC236}">
                <a16:creationId xmlns="" xmlns:a16="http://schemas.microsoft.com/office/drawing/2014/main" id="{003FEC8D-4219-4DEE-B75A-5034F18E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25" y="5241435"/>
            <a:ext cx="337114" cy="5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E088AEE-258F-4797-82CB-98E2072A4938}"/>
              </a:ext>
            </a:extLst>
          </p:cNvPr>
          <p:cNvSpPr txBox="1"/>
          <p:nvPr/>
        </p:nvSpPr>
        <p:spPr>
          <a:xfrm>
            <a:off x="5584983" y="5699427"/>
            <a:ext cx="111567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>
              <a:defRPr sz="1800" spc="-7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To-Be operating system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B7501470-BF14-43EE-9A00-F99D5FE9D5FC}"/>
              </a:ext>
            </a:extLst>
          </p:cNvPr>
          <p:cNvGrpSpPr/>
          <p:nvPr/>
        </p:nvGrpSpPr>
        <p:grpSpPr>
          <a:xfrm>
            <a:off x="8595153" y="5136363"/>
            <a:ext cx="711153" cy="711150"/>
            <a:chOff x="4500304" y="2108174"/>
            <a:chExt cx="1062836" cy="10628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87E94BC0-7A2A-4B55-8D57-345FE43E4E40}"/>
                </a:ext>
              </a:extLst>
            </p:cNvPr>
            <p:cNvSpPr/>
            <p:nvPr/>
          </p:nvSpPr>
          <p:spPr bwMode="auto">
            <a:xfrm>
              <a:off x="4500304" y="2108174"/>
              <a:ext cx="1062836" cy="10628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1" name="Rectangle 530">
              <a:extLst>
                <a:ext uri="{FF2B5EF4-FFF2-40B4-BE49-F238E27FC236}">
                  <a16:creationId xmlns="" xmlns:a16="http://schemas.microsoft.com/office/drawing/2014/main" id="{41746F1E-B938-462B-84EF-693B613C6E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566346" y="2514143"/>
              <a:ext cx="930751" cy="2508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0" hangingPunct="0">
                <a:buClr>
                  <a:srgbClr val="5F5F5F"/>
                </a:buClr>
              </a:pPr>
              <a:r>
                <a:rPr lang="en-US" altLang="ko-KR" b="1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Go-live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D3A7DC7-632C-4014-BB14-FD80B064E0D5}"/>
              </a:ext>
            </a:extLst>
          </p:cNvPr>
          <p:cNvSpPr txBox="1"/>
          <p:nvPr/>
        </p:nvSpPr>
        <p:spPr>
          <a:xfrm>
            <a:off x="4708343" y="5101664"/>
            <a:ext cx="7153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</a:t>
            </a:r>
            <a:br>
              <a:rPr lang="en-US" altLang="ko-KR" sz="10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0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050" b="1" dirty="0">
                <a:solidFill>
                  <a:srgbClr val="00B0F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1</a:t>
            </a:r>
            <a:r>
              <a:rPr lang="en-US" altLang="ko-KR" sz="10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05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8F2F900-3E08-47B9-AC9F-ECD6D3D0224F}"/>
              </a:ext>
            </a:extLst>
          </p:cNvPr>
          <p:cNvSpPr txBox="1"/>
          <p:nvPr/>
        </p:nvSpPr>
        <p:spPr>
          <a:xfrm>
            <a:off x="8226186" y="4656684"/>
            <a:ext cx="108012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44463" indent="-144463" latinLnBrk="0">
              <a:spcAft>
                <a:spcPts val="300"/>
              </a:spcAft>
              <a:buFont typeface="Arial" panose="020B0604020202020204" pitchFamily="34" charset="0"/>
              <a:buChar char="•"/>
              <a:defRPr sz="900" baseline="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</a:lstStyle>
          <a:p>
            <a:pPr marL="0" indent="0" algn="r" defTabSz="995363">
              <a:buClr>
                <a:srgbClr val="4D4D4D"/>
              </a:buClr>
              <a:buNone/>
              <a:defRPr/>
            </a:pPr>
            <a:r>
              <a:rPr lang="en-US" altLang="ko-KR" sz="1200" b="1" kern="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AWS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1EF67F7-0AB9-4B95-BA73-2EA475AE43E4}"/>
              </a:ext>
            </a:extLst>
          </p:cNvPr>
          <p:cNvSpPr txBox="1"/>
          <p:nvPr/>
        </p:nvSpPr>
        <p:spPr>
          <a:xfrm>
            <a:off x="7949989" y="6171188"/>
            <a:ext cx="153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 </a:t>
            </a: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100" b="1" dirty="0">
                <a:solidFill>
                  <a:srgbClr val="F15B0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2</a:t>
            </a:r>
            <a:r>
              <a:rPr lang="en-US" altLang="ko-KR" sz="11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Case 3</a:t>
            </a:r>
            <a:r>
              <a:rPr lang="en-US" altLang="ko-KR" sz="11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A5F2A357-46F1-4793-8662-DDFE7D2BFF22}"/>
              </a:ext>
            </a:extLst>
          </p:cNvPr>
          <p:cNvGrpSpPr/>
          <p:nvPr/>
        </p:nvGrpSpPr>
        <p:grpSpPr>
          <a:xfrm>
            <a:off x="793322" y="1456577"/>
            <a:ext cx="3454844" cy="307777"/>
            <a:chOff x="648381" y="1517327"/>
            <a:chExt cx="3080339" cy="307777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C936E193-485C-43C1-A35D-A7AED58034B6}"/>
                </a:ext>
              </a:extLst>
            </p:cNvPr>
            <p:cNvSpPr txBox="1"/>
            <p:nvPr/>
          </p:nvSpPr>
          <p:spPr>
            <a:xfrm>
              <a:off x="1108536" y="1517327"/>
              <a:ext cx="2160036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Result of Go-live Decision</a:t>
              </a:r>
              <a:endParaRPr lang="ko-KR" altLang="en-US" baseline="30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D1B94AC3-972E-4034-B0CA-984FD70A42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8381" y="1825104"/>
              <a:ext cx="308033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7" name="표 57">
            <a:extLst>
              <a:ext uri="{FF2B5EF4-FFF2-40B4-BE49-F238E27FC236}">
                <a16:creationId xmlns="" xmlns:a16="http://schemas.microsoft.com/office/drawing/2014/main" id="{54A6AB78-F442-449F-95A7-84671232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0094"/>
              </p:ext>
            </p:extLst>
          </p:nvPr>
        </p:nvGraphicFramePr>
        <p:xfrm>
          <a:off x="563632" y="1844509"/>
          <a:ext cx="3976679" cy="2712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="" xmlns:a16="http://schemas.microsoft.com/office/drawing/2014/main" val="2429716006"/>
                    </a:ext>
                  </a:extLst>
                </a:gridCol>
                <a:gridCol w="2188698">
                  <a:extLst>
                    <a:ext uri="{9D8B030D-6E8A-4147-A177-3AD203B41FA5}">
                      <a16:colId xmlns="" xmlns:a16="http://schemas.microsoft.com/office/drawing/2014/main" val="3207851039"/>
                    </a:ext>
                  </a:extLst>
                </a:gridCol>
                <a:gridCol w="1139981">
                  <a:extLst>
                    <a:ext uri="{9D8B030D-6E8A-4147-A177-3AD203B41FA5}">
                      <a16:colId xmlns="" xmlns:a16="http://schemas.microsoft.com/office/drawing/2014/main" val="399662874"/>
                    </a:ext>
                  </a:extLst>
                </a:gridCol>
              </a:tblGrid>
              <a:tr h="42654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Result of final review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Decision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1795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 b="1" kern="1200" dirty="0">
                          <a:solidFill>
                            <a:srgbClr val="00B0F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Case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No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system abnormality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No error in the data or function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Open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4855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F15B06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Case 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System Downtime Delay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/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(Check the time required by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section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Review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on the final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downtime and decide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5398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Case 3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Critical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issue occurrence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/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(Data, Function, I/F, etc.)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Determine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if immediate action is possible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6433020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07FD9EC1-D419-4001-8731-231DFCA24AD2}"/>
              </a:ext>
            </a:extLst>
          </p:cNvPr>
          <p:cNvGrpSpPr/>
          <p:nvPr/>
        </p:nvGrpSpPr>
        <p:grpSpPr>
          <a:xfrm>
            <a:off x="5239926" y="1459254"/>
            <a:ext cx="3454844" cy="307777"/>
            <a:chOff x="648381" y="1517327"/>
            <a:chExt cx="3080339" cy="307777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BA9E924-6995-4D05-8FDB-20F028A3E73F}"/>
                </a:ext>
              </a:extLst>
            </p:cNvPr>
            <p:cNvSpPr txBox="1"/>
            <p:nvPr/>
          </p:nvSpPr>
          <p:spPr>
            <a:xfrm>
              <a:off x="1000658" y="1517327"/>
              <a:ext cx="2375793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Contingency Plan (Rollback)</a:t>
              </a:r>
              <a:endParaRPr lang="ko-KR" altLang="en-US" baseline="30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6F80ABEC-66FB-41CE-8163-58682F88E2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8381" y="1825104"/>
              <a:ext cx="308033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1FEC3C8-04A6-428D-8660-E7345FC59F77}"/>
              </a:ext>
            </a:extLst>
          </p:cNvPr>
          <p:cNvSpPr txBox="1"/>
          <p:nvPr/>
        </p:nvSpPr>
        <p:spPr>
          <a:xfrm>
            <a:off x="5028053" y="1938961"/>
            <a:ext cx="434410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Required time</a:t>
            </a:r>
            <a:endParaRPr lang="en-US" altLang="ko-KR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357188" lvl="1" indent="-176213" defTabSz="936625" eaLnBrk="0" hangingPunct="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Within 2 hours after the decision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/>
            </a:r>
            <a:b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</a:b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(There is no changes in the ECC, so it can be quickly restored by backup)</a:t>
            </a:r>
            <a:endParaRPr lang="en-US" altLang="ko-KR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Rollback</a:t>
            </a:r>
            <a:endParaRPr lang="en-US" altLang="ko-KR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357188" lvl="1" indent="-176213" defTabSz="936625" eaLnBrk="0" hangingPunct="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System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: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ERP, APO, BW, Legacy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system</a:t>
            </a:r>
            <a:endParaRPr lang="en-US" altLang="ko-KR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357188" lvl="1" indent="-176213" defTabSz="936625" eaLnBrk="0" hangingPunct="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I/F: EAI,</a:t>
            </a:r>
            <a:r>
              <a: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RFC</a:t>
            </a:r>
            <a:r>
              <a: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etc.</a:t>
            </a:r>
            <a:endParaRPr lang="en-US" altLang="ko-KR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285750" indent="-285750" defTabSz="936625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list of normal completion</a:t>
            </a:r>
            <a:endParaRPr lang="en-US" altLang="ko-KR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357188" lvl="1" indent="-176213" defTabSz="936625" eaLnBrk="0" hangingPunct="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I/F verification of functions and systems</a:t>
            </a:r>
            <a:endParaRPr lang="en-US" altLang="ko-KR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  <a:p>
            <a:pPr marL="357188" lvl="1" indent="-176213" defTabSz="936625" eaLnBrk="0" hangingPunct="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Data verification</a:t>
            </a:r>
            <a:endParaRPr lang="en-US" altLang="ko-KR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63" name="이등변 삼각형 62">
            <a:extLst>
              <a:ext uri="{FF2B5EF4-FFF2-40B4-BE49-F238E27FC236}">
                <a16:creationId xmlns="" xmlns:a16="http://schemas.microsoft.com/office/drawing/2014/main" id="{4026F317-7FA0-4363-A037-E4D15113F8D5}"/>
              </a:ext>
            </a:extLst>
          </p:cNvPr>
          <p:cNvSpPr/>
          <p:nvPr/>
        </p:nvSpPr>
        <p:spPr bwMode="auto">
          <a:xfrm rot="5400000">
            <a:off x="3650940" y="2988020"/>
            <a:ext cx="2238559" cy="1728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4775" marR="0" lvl="0" indent="-103188" algn="ctr" defTabSz="936625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2" name="모서리가 둥근 직사각형 188">
            <a:extLst>
              <a:ext uri="{FF2B5EF4-FFF2-40B4-BE49-F238E27FC236}">
                <a16:creationId xmlns="" xmlns:a16="http://schemas.microsoft.com/office/drawing/2014/main" id="{A8C191A8-5266-4FFC-9D37-415375232940}"/>
              </a:ext>
            </a:extLst>
          </p:cNvPr>
          <p:cNvSpPr/>
          <p:nvPr/>
        </p:nvSpPr>
        <p:spPr>
          <a:xfrm>
            <a:off x="3068544" y="5188172"/>
            <a:ext cx="732857" cy="642753"/>
          </a:xfrm>
          <a:prstGeom prst="homePlate">
            <a:avLst>
              <a:gd name="adj" fmla="val 16015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System 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Operation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Stopped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3" name="모서리가 둥근 직사각형 188">
            <a:extLst>
              <a:ext uri="{FF2B5EF4-FFF2-40B4-BE49-F238E27FC236}">
                <a16:creationId xmlns="" xmlns:a16="http://schemas.microsoft.com/office/drawing/2014/main" id="{5CDF70ED-6971-4C70-B5C3-97BDDB767C64}"/>
              </a:ext>
            </a:extLst>
          </p:cNvPr>
          <p:cNvSpPr/>
          <p:nvPr/>
        </p:nvSpPr>
        <p:spPr>
          <a:xfrm>
            <a:off x="3891650" y="5188172"/>
            <a:ext cx="904371" cy="642753"/>
          </a:xfrm>
          <a:prstGeom prst="homePlate">
            <a:avLst>
              <a:gd name="adj" fmla="val 16015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conversion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84DBE0D1-BCE8-4EF9-878F-31E0725F4B30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>
            <a:off x="3801401" y="5509549"/>
            <a:ext cx="90249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직사각형 188">
            <a:extLst>
              <a:ext uri="{FF2B5EF4-FFF2-40B4-BE49-F238E27FC236}">
                <a16:creationId xmlns="" xmlns:a16="http://schemas.microsoft.com/office/drawing/2014/main" id="{7D2C9F5C-AFF4-435C-A268-14593A97E6B3}"/>
              </a:ext>
            </a:extLst>
          </p:cNvPr>
          <p:cNvSpPr/>
          <p:nvPr/>
        </p:nvSpPr>
        <p:spPr>
          <a:xfrm>
            <a:off x="7027596" y="5161552"/>
            <a:ext cx="904371" cy="642753"/>
          </a:xfrm>
          <a:prstGeom prst="homePlate">
            <a:avLst>
              <a:gd name="adj" fmla="val 16015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Infra inspection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and 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 inspection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169">
            <a:extLst>
              <a:ext uri="{FF2B5EF4-FFF2-40B4-BE49-F238E27FC236}">
                <a16:creationId xmlns="" xmlns:a16="http://schemas.microsoft.com/office/drawing/2014/main" id="{75099196-E4D2-476F-B3A5-AE8E916DA9F0}"/>
              </a:ext>
            </a:extLst>
          </p:cNvPr>
          <p:cNvSpPr/>
          <p:nvPr/>
        </p:nvSpPr>
        <p:spPr>
          <a:xfrm>
            <a:off x="7393190" y="5682569"/>
            <a:ext cx="903951" cy="226615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100" b="1" spc="-7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Go/Back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E137BEDC-ED35-49DF-BDC0-04F0B8846A3B}"/>
              </a:ext>
            </a:extLst>
          </p:cNvPr>
          <p:cNvSpPr txBox="1"/>
          <p:nvPr/>
        </p:nvSpPr>
        <p:spPr>
          <a:xfrm>
            <a:off x="7887937" y="5101664"/>
            <a:ext cx="7153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</a:t>
            </a:r>
            <a:r>
              <a:rPr lang="en-US" altLang="ko-KR" sz="1050" b="1" dirty="0">
                <a:solidFill>
                  <a:srgbClr val="00B0F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1050" b="1" dirty="0">
                <a:solidFill>
                  <a:srgbClr val="00B0F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0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050" b="1" dirty="0">
                <a:solidFill>
                  <a:srgbClr val="00B0F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1</a:t>
            </a:r>
            <a:r>
              <a:rPr lang="en-US" altLang="ko-KR" sz="10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05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04559788-4DC6-45B6-9EFD-F87C5D0CD27D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6887740" y="5482929"/>
            <a:ext cx="139856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="" xmlns:a16="http://schemas.microsoft.com/office/drawing/2014/main" id="{7D639A50-CD8E-46B0-88E8-22511E663A40}"/>
              </a:ext>
            </a:extLst>
          </p:cNvPr>
          <p:cNvCxnSpPr>
            <a:cxnSpLocks/>
            <a:stCxn id="146" idx="3"/>
            <a:endCxn id="40" idx="2"/>
          </p:cNvCxnSpPr>
          <p:nvPr/>
        </p:nvCxnSpPr>
        <p:spPr>
          <a:xfrm>
            <a:off x="7931967" y="5482929"/>
            <a:ext cx="663186" cy="900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1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="" xmlns:a16="http://schemas.microsoft.com/office/drawing/2014/main" id="{A5556B27-1D57-4CF7-91C3-48BED67E670D}"/>
              </a:ext>
            </a:extLst>
          </p:cNvPr>
          <p:cNvSpPr txBox="1">
            <a:spLocks/>
          </p:cNvSpPr>
          <p:nvPr/>
        </p:nvSpPr>
        <p:spPr bwMode="auto">
          <a:xfrm>
            <a:off x="363000" y="3104629"/>
            <a:ext cx="9180000" cy="6487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936625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윤고딕130" pitchFamily="18" charset="-127"/>
                <a:cs typeface="윤고딕130" pitchFamily="18" charset="-127"/>
              </a:defRPr>
            </a:lvl1pPr>
            <a:lvl2pPr marL="104775" indent="-103188" algn="l" defTabSz="936625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  <a:cs typeface="윤고딕130" pitchFamily="18" charset="-127"/>
              </a:defRPr>
            </a:lvl2pPr>
            <a:lvl3pPr marL="209550" indent="-103188" algn="l" defTabSz="936625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  <a:cs typeface="윤고딕130" pitchFamily="18" charset="-127"/>
              </a:defRPr>
            </a:lvl3pPr>
            <a:lvl4pPr marL="314325" indent="-103188" algn="l" defTabSz="936625" rtl="0" eaLnBrk="0" fontAlgn="base" hangingPunct="0">
              <a:spcBef>
                <a:spcPct val="0"/>
              </a:spcBef>
              <a:spcAft>
                <a:spcPct val="0"/>
              </a:spcAft>
              <a:buChar char="·"/>
              <a:defRPr sz="1600" b="1">
                <a:solidFill>
                  <a:schemeClr val="tx1"/>
                </a:solidFill>
                <a:latin typeface="+mn-lt"/>
                <a:ea typeface="+mn-ea"/>
                <a:cs typeface="윤고딕130" pitchFamily="18" charset="-127"/>
              </a:defRPr>
            </a:lvl4pPr>
            <a:lvl5pPr marL="420688" indent="-98425" algn="l" defTabSz="936625" rtl="0" eaLnBrk="0" fontAlgn="base" hangingPunct="0">
              <a:spcBef>
                <a:spcPct val="0"/>
              </a:spcBef>
              <a:spcAft>
                <a:spcPct val="0"/>
              </a:spcAft>
              <a:buChar char="›"/>
              <a:defRPr sz="1600" b="1">
                <a:solidFill>
                  <a:schemeClr val="tx1"/>
                </a:solidFill>
                <a:latin typeface="+mn-lt"/>
                <a:ea typeface="+mn-ea"/>
                <a:cs typeface="윤고딕130" pitchFamily="18" charset="-127"/>
              </a:defRPr>
            </a:lvl5pPr>
            <a:lvl6pPr marL="877888" indent="-98425" algn="l" defTabSz="936625" rtl="0" eaLnBrk="0" fontAlgn="base" hangingPunct="0">
              <a:spcBef>
                <a:spcPct val="0"/>
              </a:spcBef>
              <a:spcAft>
                <a:spcPct val="0"/>
              </a:spcAft>
              <a:buChar char="›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5088" indent="-98425" algn="l" defTabSz="936625" rtl="0" eaLnBrk="0" fontAlgn="base" hangingPunct="0">
              <a:spcBef>
                <a:spcPct val="0"/>
              </a:spcBef>
              <a:spcAft>
                <a:spcPct val="0"/>
              </a:spcAft>
              <a:buChar char="›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2288" indent="-98425" algn="l" defTabSz="936625" rtl="0" eaLnBrk="0" fontAlgn="base" hangingPunct="0">
              <a:spcBef>
                <a:spcPct val="0"/>
              </a:spcBef>
              <a:spcAft>
                <a:spcPct val="0"/>
              </a:spcAft>
              <a:buChar char="›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88" indent="-98425" algn="l" defTabSz="936625" rtl="0" eaLnBrk="0" fontAlgn="base" hangingPunct="0">
              <a:spcBef>
                <a:spcPct val="0"/>
              </a:spcBef>
              <a:spcAft>
                <a:spcPct val="0"/>
              </a:spcAft>
              <a:buChar char="›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66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9184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Agenda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252965" y="1228320"/>
            <a:ext cx="5400675" cy="460352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3175">
                <a:solidFill>
                  <a:srgbClr val="0070C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altLang="ko-KR" sz="18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Performance plan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altLang="ko-KR" sz="18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Performing </a:t>
            </a:r>
            <a:r>
              <a:rPr lang="en-US" altLang="ko-KR" sz="18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method</a:t>
            </a:r>
            <a:endParaRPr lang="en-US" altLang="ko-KR" sz="18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Cut-over Task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6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Conference</a:t>
            </a:r>
            <a:r>
              <a:rPr lang="ko-KR" altLang="en-US" sz="16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and communication</a:t>
            </a:r>
            <a:endParaRPr lang="en-US" altLang="ko-KR" sz="16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6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R&amp;R by business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altLang="ko-KR" sz="18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Action plans for business partners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altLang="ko-KR" sz="180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Go-live </a:t>
            </a:r>
            <a:r>
              <a:rPr lang="en-US" altLang="ko-KR" sz="18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45018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9339F9E-8C53-4C24-9C57-AE613F4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Cut-over </a:t>
            </a:r>
            <a:r>
              <a:rPr lang="en-US" altLang="ko-KR" dirty="0" smtClean="0"/>
              <a:t>Plan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B768C24-A194-44F4-9FC2-44A0CB64A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S/4HANA  Cut-over is first performed in BW(7/13 </a:t>
            </a:r>
            <a:r>
              <a:rPr lang="en-US" altLang="ko-KR" dirty="0"/>
              <a:t>- </a:t>
            </a:r>
            <a:r>
              <a:rPr lang="en-US" altLang="ko-KR" dirty="0" smtClean="0"/>
              <a:t>7/19),</a:t>
            </a:r>
            <a:r>
              <a:rPr lang="en-US" altLang="ko-KR" dirty="0"/>
              <a:t> </a:t>
            </a:r>
            <a:r>
              <a:rPr lang="en-US" altLang="ko-KR" dirty="0" smtClean="0"/>
              <a:t>and followed </a:t>
            </a:r>
            <a:r>
              <a:rPr lang="en-US" altLang="ko-KR" dirty="0"/>
              <a:t>by ERP and </a:t>
            </a:r>
            <a:r>
              <a:rPr lang="en-US" altLang="ko-KR" dirty="0" smtClean="0"/>
              <a:t>APO in </a:t>
            </a:r>
            <a:r>
              <a:rPr lang="en-US" altLang="ko-KR" dirty="0"/>
              <a:t>parallel (7/28 - 8/10</a:t>
            </a:r>
            <a:r>
              <a:rPr lang="en-US" altLang="ko-KR" dirty="0" smtClean="0"/>
              <a:t>). The overall schedule for </a:t>
            </a:r>
            <a:r>
              <a:rPr lang="en-US" altLang="ko-KR" dirty="0"/>
              <a:t>Cut-over schedule is as </a:t>
            </a:r>
            <a:r>
              <a:rPr lang="en-US" altLang="ko-KR" dirty="0" smtClean="0"/>
              <a:t>follows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3EE6562-83C3-4346-85AC-7114C2D26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en-US" altLang="ko-KR" dirty="0" smtClean="0"/>
              <a:t>Performance plan</a:t>
            </a:r>
            <a:endParaRPr lang="en-US" altLang="ko-KR" dirty="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651EFE8-E437-49AE-AB64-A818E6A66F69}"/>
              </a:ext>
            </a:extLst>
          </p:cNvPr>
          <p:cNvGrpSpPr/>
          <p:nvPr/>
        </p:nvGrpSpPr>
        <p:grpSpPr>
          <a:xfrm>
            <a:off x="2705781" y="1568127"/>
            <a:ext cx="4860000" cy="307777"/>
            <a:chOff x="2581146" y="1568127"/>
            <a:chExt cx="4860000" cy="307777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4745FD33-3536-4BD3-9352-70C0A8724F47}"/>
                </a:ext>
              </a:extLst>
            </p:cNvPr>
            <p:cNvSpPr txBox="1"/>
            <p:nvPr/>
          </p:nvSpPr>
          <p:spPr>
            <a:xfrm>
              <a:off x="3681391" y="1568127"/>
              <a:ext cx="265951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algn="ctr" defTabSz="108877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S/4HANA Cut-over</a:t>
              </a:r>
              <a:r>
                <a:rPr lang="ko-KR" altLang="en-US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  <a:r>
                <a:rPr lang="en-US" altLang="ko-KR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Overview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82656E20-E0AF-4E4F-A0D9-18BDE4E963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1146" y="1875904"/>
              <a:ext cx="486000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8CB1595-5528-474C-AE62-B07846B53121}"/>
              </a:ext>
            </a:extLst>
          </p:cNvPr>
          <p:cNvGrpSpPr/>
          <p:nvPr/>
        </p:nvGrpSpPr>
        <p:grpSpPr>
          <a:xfrm>
            <a:off x="786346" y="2061446"/>
            <a:ext cx="8498408" cy="4416992"/>
            <a:chOff x="1067712" y="2161978"/>
            <a:chExt cx="8498408" cy="4416992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2D6865E-57C3-4E3B-A5E3-D7DD0A35A83D}"/>
                </a:ext>
              </a:extLst>
            </p:cNvPr>
            <p:cNvCxnSpPr/>
            <p:nvPr/>
          </p:nvCxnSpPr>
          <p:spPr bwMode="auto">
            <a:xfrm>
              <a:off x="1079561" y="3862342"/>
              <a:ext cx="813119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98A25F06-7849-4FF6-98D6-73322F4C58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33789" y="3742735"/>
              <a:ext cx="0" cy="11960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A4A3C8B-59D0-450E-B732-03ED8EC2C75D}"/>
                </a:ext>
              </a:extLst>
            </p:cNvPr>
            <p:cNvSpPr/>
            <p:nvPr/>
          </p:nvSpPr>
          <p:spPr bwMode="auto">
            <a:xfrm>
              <a:off x="1415251" y="3690231"/>
              <a:ext cx="376145" cy="1443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‘20. 07. 06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572C7859-2459-4B54-94AB-834F850FD8BA}"/>
                </a:ext>
              </a:extLst>
            </p:cNvPr>
            <p:cNvSpPr/>
            <p:nvPr/>
          </p:nvSpPr>
          <p:spPr bwMode="auto">
            <a:xfrm>
              <a:off x="2788249" y="3690231"/>
              <a:ext cx="376145" cy="1443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‘20. 07. 13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E6C271A4-52A0-48B1-B7E6-DE5C0995AF5D}"/>
                </a:ext>
              </a:extLst>
            </p:cNvPr>
            <p:cNvSpPr/>
            <p:nvPr/>
          </p:nvSpPr>
          <p:spPr bwMode="auto">
            <a:xfrm>
              <a:off x="4161247" y="3690231"/>
              <a:ext cx="376145" cy="1443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‘20. 07. 20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B8D788D-8D6A-4A89-A241-BDD068123240}"/>
                </a:ext>
              </a:extLst>
            </p:cNvPr>
            <p:cNvSpPr/>
            <p:nvPr/>
          </p:nvSpPr>
          <p:spPr bwMode="auto">
            <a:xfrm>
              <a:off x="5534245" y="3690231"/>
              <a:ext cx="376145" cy="1443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‘20. 07. 27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6871BBC6-062F-4B5B-ABF7-0CB245B838F8}"/>
                </a:ext>
              </a:extLst>
            </p:cNvPr>
            <p:cNvSpPr/>
            <p:nvPr/>
          </p:nvSpPr>
          <p:spPr bwMode="auto">
            <a:xfrm>
              <a:off x="6907243" y="3690231"/>
              <a:ext cx="376145" cy="1443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’20. 08. 03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77FAA9B-7A36-4325-9C43-2E5A8892D3B6}"/>
                </a:ext>
              </a:extLst>
            </p:cNvPr>
            <p:cNvSpPr/>
            <p:nvPr/>
          </p:nvSpPr>
          <p:spPr bwMode="auto">
            <a:xfrm>
              <a:off x="8280241" y="3690231"/>
              <a:ext cx="376145" cy="1443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‘20. 08. 10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B2E63C3C-F8FF-444A-B0DC-3587BFEB28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10864" y="3742735"/>
              <a:ext cx="0" cy="11960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EE40FF9D-B982-46B5-AB14-8AB0A06539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09204" y="3742735"/>
              <a:ext cx="0" cy="11960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AB158DDD-1407-46F8-9787-9B5D6F5D97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84619" y="3742735"/>
              <a:ext cx="0" cy="11960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857CAE5-61C5-4010-9BBF-42546D4167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60034" y="3742735"/>
              <a:ext cx="0" cy="11960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CBB9CD1-A7CE-44B7-BF71-A707BABEBE7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35449" y="3742735"/>
              <a:ext cx="0" cy="11960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F3D61DA2-B583-4988-8249-DC3B5706446A}"/>
                </a:ext>
              </a:extLst>
            </p:cNvPr>
            <p:cNvCxnSpPr/>
            <p:nvPr/>
          </p:nvCxnSpPr>
          <p:spPr bwMode="auto">
            <a:xfrm>
              <a:off x="1079561" y="4353984"/>
              <a:ext cx="813119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68424A4-88C3-413A-8BF8-8D9AA036D74D}"/>
                </a:ext>
              </a:extLst>
            </p:cNvPr>
            <p:cNvSpPr/>
            <p:nvPr/>
          </p:nvSpPr>
          <p:spPr>
            <a:xfrm>
              <a:off x="2698459" y="3953533"/>
              <a:ext cx="1309431" cy="309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BW Cut-over</a:t>
              </a:r>
              <a:b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</a:b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(07/13 ~ 07/19)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F9D21414-66AF-4610-921F-A16CF6884276}"/>
                </a:ext>
              </a:extLst>
            </p:cNvPr>
            <p:cNvSpPr/>
            <p:nvPr/>
          </p:nvSpPr>
          <p:spPr>
            <a:xfrm>
              <a:off x="5613644" y="3953533"/>
              <a:ext cx="2597219" cy="309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ERP, APO Cut-over</a:t>
              </a:r>
              <a:b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</a:b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(07/28 ~ 08/10)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2848FC0E-2A7E-4658-9C2C-C2C04CC9D4B8}"/>
                </a:ext>
              </a:extLst>
            </p:cNvPr>
            <p:cNvCxnSpPr>
              <a:cxnSpLocks/>
              <a:stCxn id="7" idx="0"/>
              <a:endCxn id="27" idx="2"/>
            </p:cNvCxnSpPr>
            <p:nvPr/>
          </p:nvCxnSpPr>
          <p:spPr bwMode="auto">
            <a:xfrm flipH="1" flipV="1">
              <a:off x="2429271" y="3141885"/>
              <a:ext cx="280624" cy="666458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순서도: 판단 6">
              <a:extLst>
                <a:ext uri="{FF2B5EF4-FFF2-40B4-BE49-F238E27FC236}">
                  <a16:creationId xmlns="" xmlns:a16="http://schemas.microsoft.com/office/drawing/2014/main" id="{DD29508E-2DED-4AC3-B969-EB11AE072A2B}"/>
                </a:ext>
              </a:extLst>
            </p:cNvPr>
            <p:cNvSpPr/>
            <p:nvPr/>
          </p:nvSpPr>
          <p:spPr bwMode="auto">
            <a:xfrm>
              <a:off x="2655895" y="3808343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15866D5C-A207-4DDC-B252-C667637D0637}"/>
                </a:ext>
              </a:extLst>
            </p:cNvPr>
            <p:cNvSpPr/>
            <p:nvPr/>
          </p:nvSpPr>
          <p:spPr>
            <a:xfrm>
              <a:off x="1151271" y="2274250"/>
              <a:ext cx="2556000" cy="67611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txBody>
            <a:bodyPr wrap="square" lIns="36000" tIns="108000" rIns="36000" bIns="0" numCol="2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[SUM]Extraction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[SUM]Configuration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[SUM]Check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[SUM]Processing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Developing Object Lock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Request for ERP table backup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F772FFF2-815B-4893-85E8-50BAF29AC7F2}"/>
                </a:ext>
              </a:extLst>
            </p:cNvPr>
            <p:cNvCxnSpPr>
              <a:cxnSpLocks/>
              <a:stCxn id="30" idx="0"/>
              <a:endCxn id="31" idx="2"/>
            </p:cNvCxnSpPr>
            <p:nvPr/>
          </p:nvCxnSpPr>
          <p:spPr bwMode="auto">
            <a:xfrm flipV="1">
              <a:off x="3670429" y="3141885"/>
              <a:ext cx="1670210" cy="666458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순서도: 판단 29">
              <a:extLst>
                <a:ext uri="{FF2B5EF4-FFF2-40B4-BE49-F238E27FC236}">
                  <a16:creationId xmlns="" xmlns:a16="http://schemas.microsoft.com/office/drawing/2014/main" id="{5DD86210-79EC-49CC-863C-B836FBAF3B13}"/>
                </a:ext>
              </a:extLst>
            </p:cNvPr>
            <p:cNvSpPr/>
            <p:nvPr/>
          </p:nvSpPr>
          <p:spPr bwMode="auto">
            <a:xfrm>
              <a:off x="3616429" y="3808343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AC8B974B-F24A-4343-933E-7298E7ADC4A0}"/>
                </a:ext>
              </a:extLst>
            </p:cNvPr>
            <p:cNvSpPr/>
            <p:nvPr/>
          </p:nvSpPr>
          <p:spPr>
            <a:xfrm>
              <a:off x="4062639" y="2274249"/>
              <a:ext cx="2556000" cy="92434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txBody>
            <a:bodyPr wrap="square" lIns="36000" tIns="108000" rIns="36000" bIns="0" numCol="2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[SUM]Execution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Transfer operating system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Application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conversion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Modify BW</a:t>
              </a:r>
              <a:r>
                <a:rPr lang="ko-KR" altLang="en-US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connected</a:t>
              </a:r>
              <a:r>
                <a:rPr lang="ko-KR" altLang="en-US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RFC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1E270366-088B-4807-A376-660B97022CDC}"/>
                </a:ext>
              </a:extLst>
            </p:cNvPr>
            <p:cNvCxnSpPr>
              <a:cxnSpLocks/>
              <a:stCxn id="45" idx="0"/>
              <a:endCxn id="46" idx="2"/>
            </p:cNvCxnSpPr>
            <p:nvPr/>
          </p:nvCxnSpPr>
          <p:spPr bwMode="auto">
            <a:xfrm flipV="1">
              <a:off x="3962631" y="3125535"/>
              <a:ext cx="4289376" cy="682808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순서도: 판단 44">
              <a:extLst>
                <a:ext uri="{FF2B5EF4-FFF2-40B4-BE49-F238E27FC236}">
                  <a16:creationId xmlns="" xmlns:a16="http://schemas.microsoft.com/office/drawing/2014/main" id="{37808DA2-A930-4E99-9823-BB402E780DD0}"/>
                </a:ext>
              </a:extLst>
            </p:cNvPr>
            <p:cNvSpPr/>
            <p:nvPr/>
          </p:nvSpPr>
          <p:spPr bwMode="auto">
            <a:xfrm>
              <a:off x="3908631" y="3808343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="" xmlns:a16="http://schemas.microsoft.com/office/drawing/2014/main" id="{5B50CCF0-26F9-47B6-AB38-DB71008EB269}"/>
                </a:ext>
              </a:extLst>
            </p:cNvPr>
            <p:cNvSpPr/>
            <p:nvPr/>
          </p:nvSpPr>
          <p:spPr>
            <a:xfrm>
              <a:off x="6974007" y="2268952"/>
              <a:ext cx="2556000" cy="85658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txBody>
            <a:bodyPr wrap="square" lIns="36000" tIns="108000" rIns="36000" bIns="0" numCol="2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Modify EAI</a:t>
              </a:r>
              <a:r>
                <a:rPr lang="ko-KR" altLang="en-US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I/F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Check BI </a:t>
              </a:r>
              <a:r>
                <a:rPr lang="en-US" altLang="ko-KR" sz="9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Jaba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,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BO, APO,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PORTAL, FOUNDRY connection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Bex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Reporting inspection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Process chain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Rescheduling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="" xmlns:a16="http://schemas.microsoft.com/office/drawing/2014/main" id="{34DB7567-8794-4969-9ACC-98F93D344DF6}"/>
                </a:ext>
              </a:extLst>
            </p:cNvPr>
            <p:cNvSpPr/>
            <p:nvPr/>
          </p:nvSpPr>
          <p:spPr bwMode="auto">
            <a:xfrm rot="10800000">
              <a:off x="3990633" y="3661166"/>
              <a:ext cx="73672" cy="72174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BF028235-2B4E-4520-9505-13D890A27A21}"/>
                </a:ext>
              </a:extLst>
            </p:cNvPr>
            <p:cNvSpPr/>
            <p:nvPr/>
          </p:nvSpPr>
          <p:spPr>
            <a:xfrm>
              <a:off x="3551478" y="3321124"/>
              <a:ext cx="964680" cy="284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BW </a:t>
              </a: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Go-live 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(07/19 18:00)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sp>
          <p:nvSpPr>
            <p:cNvPr id="61" name="순서도: 판단 60">
              <a:extLst>
                <a:ext uri="{FF2B5EF4-FFF2-40B4-BE49-F238E27FC236}">
                  <a16:creationId xmlns="" xmlns:a16="http://schemas.microsoft.com/office/drawing/2014/main" id="{4AA8126F-9886-4087-9206-5553CF98D3CF}"/>
                </a:ext>
              </a:extLst>
            </p:cNvPr>
            <p:cNvSpPr/>
            <p:nvPr/>
          </p:nvSpPr>
          <p:spPr bwMode="auto">
            <a:xfrm>
              <a:off x="1279789" y="4299984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F72C23BE-BB9A-42AE-9A5E-E849D31F11A2}"/>
                </a:ext>
              </a:extLst>
            </p:cNvPr>
            <p:cNvSpPr/>
            <p:nvPr/>
          </p:nvSpPr>
          <p:spPr>
            <a:xfrm>
              <a:off x="1497308" y="4588297"/>
              <a:ext cx="409118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07/06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2D709775-A5BB-45F2-8CC1-E288BDF65251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 bwMode="auto">
            <a:xfrm flipH="1" flipV="1">
              <a:off x="1333789" y="4407984"/>
              <a:ext cx="368078" cy="18031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순서도: 판단 71">
              <a:extLst>
                <a:ext uri="{FF2B5EF4-FFF2-40B4-BE49-F238E27FC236}">
                  <a16:creationId xmlns="" xmlns:a16="http://schemas.microsoft.com/office/drawing/2014/main" id="{53608BA3-E145-43A2-BE3C-0C9498DCB3DF}"/>
                </a:ext>
              </a:extLst>
            </p:cNvPr>
            <p:cNvSpPr/>
            <p:nvPr/>
          </p:nvSpPr>
          <p:spPr bwMode="auto">
            <a:xfrm>
              <a:off x="5874841" y="4299984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07E4A4BC-88DB-4E82-BD69-735F8170D8B9}"/>
                </a:ext>
              </a:extLst>
            </p:cNvPr>
            <p:cNvSpPr/>
            <p:nvPr/>
          </p:nvSpPr>
          <p:spPr>
            <a:xfrm>
              <a:off x="3067077" y="5250740"/>
              <a:ext cx="876982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07/28 – 08/07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33820044-40B4-45D2-BB5F-5095A7B7611C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 bwMode="auto">
            <a:xfrm flipV="1">
              <a:off x="3505568" y="4407984"/>
              <a:ext cx="2423273" cy="842756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순서도: 판단 75">
              <a:extLst>
                <a:ext uri="{FF2B5EF4-FFF2-40B4-BE49-F238E27FC236}">
                  <a16:creationId xmlns="" xmlns:a16="http://schemas.microsoft.com/office/drawing/2014/main" id="{D71B93B7-E455-444A-AF03-C5D15247FBE1}"/>
                </a:ext>
              </a:extLst>
            </p:cNvPr>
            <p:cNvSpPr/>
            <p:nvPr/>
          </p:nvSpPr>
          <p:spPr bwMode="auto">
            <a:xfrm>
              <a:off x="4021865" y="4309004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CC5F11B-0D74-46EC-8932-2CC40FB14765}"/>
                </a:ext>
              </a:extLst>
            </p:cNvPr>
            <p:cNvSpPr/>
            <p:nvPr/>
          </p:nvSpPr>
          <p:spPr>
            <a:xfrm>
              <a:off x="3620398" y="4588297"/>
              <a:ext cx="409118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07/20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45970730-3F43-453D-85D4-A2AF3AA34282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 bwMode="auto">
            <a:xfrm flipV="1">
              <a:off x="3824957" y="4417004"/>
              <a:ext cx="250908" cy="17129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순서도: 판단 82">
              <a:extLst>
                <a:ext uri="{FF2B5EF4-FFF2-40B4-BE49-F238E27FC236}">
                  <a16:creationId xmlns="" xmlns:a16="http://schemas.microsoft.com/office/drawing/2014/main" id="{643A1BE9-50D0-445D-B735-88F981FBAEA3}"/>
                </a:ext>
              </a:extLst>
            </p:cNvPr>
            <p:cNvSpPr/>
            <p:nvPr/>
          </p:nvSpPr>
          <p:spPr bwMode="auto">
            <a:xfrm>
              <a:off x="3899890" y="4299984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97F2991B-3611-4649-B40E-57377A1B60CF}"/>
                </a:ext>
              </a:extLst>
            </p:cNvPr>
            <p:cNvSpPr/>
            <p:nvPr/>
          </p:nvSpPr>
          <p:spPr>
            <a:xfrm>
              <a:off x="2726531" y="4588297"/>
              <a:ext cx="409118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07/19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F0D782C4-03C9-47B8-A2BF-190FAA7E793F}"/>
                </a:ext>
              </a:extLst>
            </p:cNvPr>
            <p:cNvCxnSpPr>
              <a:cxnSpLocks/>
              <a:stCxn id="84" idx="0"/>
              <a:endCxn id="83" idx="2"/>
            </p:cNvCxnSpPr>
            <p:nvPr/>
          </p:nvCxnSpPr>
          <p:spPr bwMode="auto">
            <a:xfrm flipV="1">
              <a:off x="2931090" y="4407984"/>
              <a:ext cx="1022800" cy="18031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순서도: 판단 89">
              <a:extLst>
                <a:ext uri="{FF2B5EF4-FFF2-40B4-BE49-F238E27FC236}">
                  <a16:creationId xmlns="" xmlns:a16="http://schemas.microsoft.com/office/drawing/2014/main" id="{D6B750F2-440D-4CC8-936D-CEAE08CF6B1E}"/>
                </a:ext>
              </a:extLst>
            </p:cNvPr>
            <p:cNvSpPr/>
            <p:nvPr/>
          </p:nvSpPr>
          <p:spPr bwMode="auto">
            <a:xfrm>
              <a:off x="6109184" y="4303199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8344C0CE-4442-481F-9099-D22B26135D70}"/>
                </a:ext>
              </a:extLst>
            </p:cNvPr>
            <p:cNvSpPr/>
            <p:nvPr/>
          </p:nvSpPr>
          <p:spPr>
            <a:xfrm>
              <a:off x="5722911" y="4588297"/>
              <a:ext cx="409118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07/31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141ADE90-0933-4521-A0CB-6A59AAABC228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 bwMode="auto">
            <a:xfrm flipV="1">
              <a:off x="5927470" y="4411199"/>
              <a:ext cx="235714" cy="177098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사각형: 둥근 모서리 99">
              <a:extLst>
                <a:ext uri="{FF2B5EF4-FFF2-40B4-BE49-F238E27FC236}">
                  <a16:creationId xmlns="" xmlns:a16="http://schemas.microsoft.com/office/drawing/2014/main" id="{2788AE9C-E662-48E7-8954-1B20007A305F}"/>
                </a:ext>
              </a:extLst>
            </p:cNvPr>
            <p:cNvSpPr/>
            <p:nvPr/>
          </p:nvSpPr>
          <p:spPr>
            <a:xfrm>
              <a:off x="1497308" y="5618717"/>
              <a:ext cx="2987718" cy="96025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txBody>
            <a:bodyPr wrap="square" lIns="36000" tIns="108000" rIns="36000" bIns="0" numCol="2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Confirm plan order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Check logistics closing/completion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Check FI/CO closing/completion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Check completion of cost calculation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</p:txBody>
        </p:sp>
        <p:sp>
          <p:nvSpPr>
            <p:cNvPr id="102" name="순서도: 판단 101">
              <a:extLst>
                <a:ext uri="{FF2B5EF4-FFF2-40B4-BE49-F238E27FC236}">
                  <a16:creationId xmlns="" xmlns:a16="http://schemas.microsoft.com/office/drawing/2014/main" id="{35F57D5A-9E30-4B29-ABC3-3AFFEB5303F2}"/>
                </a:ext>
              </a:extLst>
            </p:cNvPr>
            <p:cNvSpPr/>
            <p:nvPr/>
          </p:nvSpPr>
          <p:spPr bwMode="auto">
            <a:xfrm>
              <a:off x="7413987" y="4307938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6F94C467-634E-4AE3-B7A6-192E60F3D2FC}"/>
                </a:ext>
              </a:extLst>
            </p:cNvPr>
            <p:cNvSpPr/>
            <p:nvPr/>
          </p:nvSpPr>
          <p:spPr>
            <a:xfrm>
              <a:off x="5593307" y="5250740"/>
              <a:ext cx="964680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08/07 – 08/10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="" xmlns:a16="http://schemas.microsoft.com/office/drawing/2014/main" id="{1883A91A-E09B-4A97-BECE-AB9C0A540979}"/>
                </a:ext>
              </a:extLst>
            </p:cNvPr>
            <p:cNvCxnSpPr>
              <a:cxnSpLocks/>
              <a:stCxn id="103" idx="0"/>
              <a:endCxn id="102" idx="2"/>
            </p:cNvCxnSpPr>
            <p:nvPr/>
          </p:nvCxnSpPr>
          <p:spPr bwMode="auto">
            <a:xfrm flipV="1">
              <a:off x="6075647" y="4415938"/>
              <a:ext cx="1392340" cy="834802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사각형: 둥근 모서리 105">
              <a:extLst>
                <a:ext uri="{FF2B5EF4-FFF2-40B4-BE49-F238E27FC236}">
                  <a16:creationId xmlns="" xmlns:a16="http://schemas.microsoft.com/office/drawing/2014/main" id="{1E093E26-2F18-44CB-9709-3B839A962520}"/>
                </a:ext>
              </a:extLst>
            </p:cNvPr>
            <p:cNvSpPr/>
            <p:nvPr/>
          </p:nvSpPr>
          <p:spPr>
            <a:xfrm>
              <a:off x="4770291" y="5618717"/>
              <a:ext cx="2610713" cy="85124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txBody>
            <a:bodyPr wrap="square" lIns="36000" tIns="108000" rIns="36000" bIns="0" numCol="2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Stop batch and block user access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APO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SUM (51h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)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ERP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SUM (50h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)</a:t>
              </a: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FI/CO migration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Decide Go/Back</a:t>
              </a:r>
              <a:endParaRPr lang="ko-KR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23822491-6EA7-4089-AA84-8BAF7B3AA139}"/>
                </a:ext>
              </a:extLst>
            </p:cNvPr>
            <p:cNvSpPr/>
            <p:nvPr/>
          </p:nvSpPr>
          <p:spPr>
            <a:xfrm>
              <a:off x="1067712" y="4760937"/>
              <a:ext cx="1586994" cy="482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numCol="1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Freeze developing object</a:t>
              </a:r>
              <a:endParaRPr lang="en-US" altLang="ko-KR" sz="7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Designate authorization and menu</a:t>
              </a:r>
              <a:endParaRPr lang="en-US" altLang="ko-KR" sz="7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3C1AABAC-ED28-48E1-A347-466D9C6D0631}"/>
                </a:ext>
              </a:extLst>
            </p:cNvPr>
            <p:cNvSpPr/>
            <p:nvPr/>
          </p:nvSpPr>
          <p:spPr>
            <a:xfrm>
              <a:off x="2446293" y="4753292"/>
              <a:ext cx="1076759" cy="258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numCol="1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Oracle DB </a:t>
              </a:r>
              <a:r>
                <a:rPr lang="en-US" altLang="ko-KR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upgrade</a:t>
              </a: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/>
              </a:r>
              <a:b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</a:b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(11g </a:t>
              </a: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  <a:sym typeface="Wingdings" panose="05000000000000000000" pitchFamily="2" charset="2"/>
                </a:rPr>
                <a:t> </a:t>
              </a: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12g)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F56B755E-099E-4A37-916B-C29B37ABF116}"/>
                </a:ext>
              </a:extLst>
            </p:cNvPr>
            <p:cNvSpPr/>
            <p:nvPr/>
          </p:nvSpPr>
          <p:spPr>
            <a:xfrm>
              <a:off x="5218915" y="4768190"/>
              <a:ext cx="1433167" cy="258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numCol="1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Final CTS apply</a:t>
              </a:r>
              <a:r>
                <a:rPr lang="ko-KR" altLang="en-US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endParaRPr lang="en-US" altLang="ko-KR" sz="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Unable to modify/reflect developing object</a:t>
              </a:r>
              <a:endParaRPr lang="en-US" altLang="ko-KR" sz="7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14D1F483-0648-411A-8026-EBBD72F9C5D6}"/>
                </a:ext>
              </a:extLst>
            </p:cNvPr>
            <p:cNvSpPr/>
            <p:nvPr/>
          </p:nvSpPr>
          <p:spPr>
            <a:xfrm>
              <a:off x="3404468" y="4768190"/>
              <a:ext cx="808985" cy="258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numCol="1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3</a:t>
              </a:r>
              <a:r>
                <a:rPr lang="en-US" altLang="ko-KR" sz="700" kern="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rd</a:t>
              </a:r>
              <a:r>
                <a:rPr lang="ko-KR" altLang="en-US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CTS </a:t>
              </a:r>
              <a:r>
                <a:rPr lang="en-US" altLang="ko-KR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Synchronization</a:t>
              </a:r>
              <a:r>
                <a:rPr lang="ko-KR" altLang="en-US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/>
              </a:r>
              <a:b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</a:b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(GSP </a:t>
              </a: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  <a:sym typeface="Wingdings" panose="05000000000000000000" pitchFamily="2" charset="2"/>
                </a:rPr>
                <a:t> </a:t>
              </a:r>
              <a:r>
                <a:rPr lang="en-US" altLang="ko-KR" sz="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GE1)</a:t>
              </a:r>
            </a:p>
          </p:txBody>
        </p:sp>
        <p:sp>
          <p:nvSpPr>
            <p:cNvPr id="116" name="순서도: 판단 115">
              <a:extLst>
                <a:ext uri="{FF2B5EF4-FFF2-40B4-BE49-F238E27FC236}">
                  <a16:creationId xmlns="" xmlns:a16="http://schemas.microsoft.com/office/drawing/2014/main" id="{3225FDC8-1899-4156-BAF8-B03D65155ACB}"/>
                </a:ext>
              </a:extLst>
            </p:cNvPr>
            <p:cNvSpPr/>
            <p:nvPr/>
          </p:nvSpPr>
          <p:spPr bwMode="auto">
            <a:xfrm>
              <a:off x="8148346" y="4309107"/>
              <a:ext cx="108000" cy="108000"/>
            </a:xfrm>
            <a:prstGeom prst="flowChartDecision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AA0059DF-41A7-42B2-B72C-1480824F5705}"/>
                </a:ext>
              </a:extLst>
            </p:cNvPr>
            <p:cNvSpPr/>
            <p:nvPr/>
          </p:nvSpPr>
          <p:spPr>
            <a:xfrm>
              <a:off x="8327623" y="5250740"/>
              <a:ext cx="409118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08/10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="" xmlns:a16="http://schemas.microsoft.com/office/drawing/2014/main" id="{4F393EE5-F3E0-44E2-BB19-3379422085A5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 bwMode="auto">
            <a:xfrm flipH="1" flipV="1">
              <a:off x="8202346" y="4417107"/>
              <a:ext cx="329836" cy="83363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사각형: 둥근 모서리 119">
              <a:extLst>
                <a:ext uri="{FF2B5EF4-FFF2-40B4-BE49-F238E27FC236}">
                  <a16:creationId xmlns="" xmlns:a16="http://schemas.microsoft.com/office/drawing/2014/main" id="{B7F7FB2F-41B5-47ED-9ECC-A2B02790F5D2}"/>
                </a:ext>
              </a:extLst>
            </p:cNvPr>
            <p:cNvSpPr/>
            <p:nvPr/>
          </p:nvSpPr>
          <p:spPr>
            <a:xfrm>
              <a:off x="7575849" y="5618717"/>
              <a:ext cx="1912666" cy="85124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txBody>
            <a:bodyPr wrap="square" lIns="36000" tIns="108000" rIns="36000" bIns="0" numCol="2" rtlCol="0" anchor="t">
              <a:noAutofit/>
            </a:bodyPr>
            <a:lstStyle/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Check EAI 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&amp; Legacy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service connection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Fiori service connection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Check BW connection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EAI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and</a:t>
              </a:r>
              <a:r>
                <a:rPr lang="ko-KR" altLang="en-US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 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Batch </a:t>
              </a:r>
              <a:r>
                <a:rPr lang="en-US" altLang="ko-KR" sz="9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oto Sans CJK KR Regular" panose="020B0500000000000000"/>
                  <a:cs typeface="Arial" charset="0"/>
                </a:rPr>
                <a:t>re-operation</a:t>
              </a: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  <a:p>
              <a:pPr marL="88900" indent="-889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</a:pPr>
              <a:endPara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CJK KR Regular" panose="020B0500000000000000"/>
                <a:cs typeface="Arial" charset="0"/>
              </a:endParaRP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="" xmlns:a16="http://schemas.microsoft.com/office/drawing/2014/main" id="{C0CDAD66-4E47-41E7-87C9-4939C6681B23}"/>
                </a:ext>
              </a:extLst>
            </p:cNvPr>
            <p:cNvSpPr/>
            <p:nvPr/>
          </p:nvSpPr>
          <p:spPr bwMode="auto">
            <a:xfrm>
              <a:off x="8260085" y="4399906"/>
              <a:ext cx="73672" cy="72174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6800" rIns="9144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DE20CBBF-B6B1-4F19-9453-CECC5D963473}"/>
                </a:ext>
              </a:extLst>
            </p:cNvPr>
            <p:cNvSpPr/>
            <p:nvPr/>
          </p:nvSpPr>
          <p:spPr>
            <a:xfrm>
              <a:off x="7814581" y="4527053"/>
              <a:ext cx="964680" cy="284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ERP/APO </a:t>
              </a: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Go-live 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(08/11 00:00)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DB04F4A0-E190-4A6E-87FA-7C5FEB7C767B}"/>
                </a:ext>
              </a:extLst>
            </p:cNvPr>
            <p:cNvSpPr/>
            <p:nvPr/>
          </p:nvSpPr>
          <p:spPr>
            <a:xfrm>
              <a:off x="1787278" y="2167276"/>
              <a:ext cx="1283987" cy="176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BW</a:t>
              </a:r>
              <a:r>
                <a:rPr lang="en-US" sz="1400" b="1" kern="0" dirty="0">
                  <a:solidFill>
                    <a:schemeClr val="tx2">
                      <a:lumMod val="7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-</a:t>
              </a:r>
              <a:r>
                <a:rPr lang="en-US" altLang="ko-KR" sz="1400" b="1" kern="0" dirty="0">
                  <a:solidFill>
                    <a:schemeClr val="tx2">
                      <a:lumMod val="7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Uptime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5AA50014-9686-4D99-BE5F-3487C13FCA39}"/>
                </a:ext>
              </a:extLst>
            </p:cNvPr>
            <p:cNvSpPr/>
            <p:nvPr/>
          </p:nvSpPr>
          <p:spPr>
            <a:xfrm>
              <a:off x="4634446" y="2167276"/>
              <a:ext cx="1412386" cy="176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BW</a:t>
              </a:r>
              <a:r>
                <a:rPr lang="en-US" sz="1400" b="1" kern="0" dirty="0">
                  <a:solidFill>
                    <a:schemeClr val="tx2">
                      <a:lumMod val="7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-</a:t>
              </a:r>
              <a:r>
                <a:rPr lang="en-US" altLang="ko-KR" sz="1400" b="1" kern="0" dirty="0">
                  <a:solidFill>
                    <a:schemeClr val="tx2">
                      <a:lumMod val="7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Downtime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E92511D7-C736-4406-A6BB-2D111955E2A3}"/>
                </a:ext>
              </a:extLst>
            </p:cNvPr>
            <p:cNvSpPr/>
            <p:nvPr/>
          </p:nvSpPr>
          <p:spPr>
            <a:xfrm>
              <a:off x="7545814" y="2161978"/>
              <a:ext cx="1412386" cy="176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BW-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Post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 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Act.</a:t>
              </a:r>
              <a:endParaRPr lang="en-US" altLang="ko-KR" sz="1400" b="1" kern="0" dirty="0">
                <a:solidFill>
                  <a:schemeClr val="tx2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8101067D-6A54-4322-8285-A69CC6E0FE8F}"/>
                </a:ext>
              </a:extLst>
            </p:cNvPr>
            <p:cNvSpPr/>
            <p:nvPr/>
          </p:nvSpPr>
          <p:spPr>
            <a:xfrm>
              <a:off x="2565625" y="5433325"/>
              <a:ext cx="1879887" cy="234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400" b="1" kern="0" dirty="0">
                  <a:solidFill>
                    <a:schemeClr val="tx2">
                      <a:lumMod val="7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ERP/APO-</a:t>
              </a:r>
              <a:r>
                <a:rPr lang="en-US" altLang="ko-KR" sz="1400" b="1" kern="0" dirty="0">
                  <a:solidFill>
                    <a:schemeClr val="tx2">
                      <a:lumMod val="7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Uptime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1E228602-2860-4B99-B494-CE048415693F}"/>
                </a:ext>
              </a:extLst>
            </p:cNvPr>
            <p:cNvSpPr/>
            <p:nvPr/>
          </p:nvSpPr>
          <p:spPr>
            <a:xfrm>
              <a:off x="4938315" y="5433325"/>
              <a:ext cx="2274664" cy="234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400" b="1" kern="0" dirty="0">
                  <a:solidFill>
                    <a:schemeClr val="tx2">
                      <a:lumMod val="7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ERP/APO-</a:t>
              </a:r>
              <a:r>
                <a:rPr lang="en-US" altLang="ko-KR" sz="1400" b="1" kern="0" dirty="0">
                  <a:solidFill>
                    <a:schemeClr val="tx2">
                      <a:lumMod val="7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Downtime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78C0B9BB-B9A8-4E14-B0E1-8D2DC0AABE7F}"/>
                </a:ext>
              </a:extLst>
            </p:cNvPr>
            <p:cNvSpPr/>
            <p:nvPr/>
          </p:nvSpPr>
          <p:spPr>
            <a:xfrm>
              <a:off x="7498244" y="5433325"/>
              <a:ext cx="2067876" cy="234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400" b="1" kern="0" dirty="0">
                  <a:solidFill>
                    <a:schemeClr val="tx2">
                      <a:lumMod val="7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ERP/APO-Post Act.</a:t>
              </a:r>
              <a:endParaRPr lang="en-US" altLang="ko-KR" sz="1400" b="1" kern="0" dirty="0">
                <a:solidFill>
                  <a:schemeClr val="tx2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24FEC44E-083E-4335-A2E2-D0255BF7015F}"/>
                </a:ext>
              </a:extLst>
            </p:cNvPr>
            <p:cNvSpPr/>
            <p:nvPr/>
          </p:nvSpPr>
          <p:spPr>
            <a:xfrm>
              <a:off x="1990780" y="2981526"/>
              <a:ext cx="876982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07/13 – 07/17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280D672F-52E5-4485-BB06-250213CA1000}"/>
                </a:ext>
              </a:extLst>
            </p:cNvPr>
            <p:cNvSpPr/>
            <p:nvPr/>
          </p:nvSpPr>
          <p:spPr>
            <a:xfrm>
              <a:off x="4902148" y="2981526"/>
              <a:ext cx="876982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07/17 – 07/19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3B5C8379-3CB0-416B-BDE3-4B5CBF13E8DD}"/>
                </a:ext>
              </a:extLst>
            </p:cNvPr>
            <p:cNvSpPr/>
            <p:nvPr/>
          </p:nvSpPr>
          <p:spPr>
            <a:xfrm>
              <a:off x="8047448" y="2965176"/>
              <a:ext cx="409118" cy="160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charset="0"/>
                </a:rPr>
                <a:t>07/19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22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EF7BF0-B71E-48FD-BA5C-4619080D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Cut-over </a:t>
            </a:r>
            <a:r>
              <a:rPr lang="en-US" altLang="ko-KR" dirty="0" smtClean="0"/>
              <a:t>Plan &gt; </a:t>
            </a:r>
            <a:r>
              <a:rPr lang="en-US" altLang="ko-KR" dirty="0"/>
              <a:t>ERP &amp; APO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0C0C856-7405-46D4-BD98-340B10680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In </a:t>
            </a:r>
            <a:r>
              <a:rPr lang="en-US" altLang="ko-KR" spc="-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particular,ERP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,</a:t>
            </a: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APO</a:t>
            </a: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US" altLang="ko-KR" spc="-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Cut-over which influences business downtime is divided into 4 stages :Preparation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, Uptime, Downtime, </a:t>
            </a:r>
            <a:r>
              <a:rPr lang="en-US" altLang="ko-KR" spc="-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and Post Activity, and is performed for about 13 days. (Excluding the preparation period). About 78 hours of downtime is estimated. </a:t>
            </a:r>
            <a:endParaRPr lang="ko-KR" altLang="en-US" spc="-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994EA2F-DABF-4022-A7D8-F93227200C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altLang="ko-KR" dirty="0"/>
              <a:t>Performance </a:t>
            </a:r>
            <a:r>
              <a:rPr lang="en-US" altLang="ko-KR" dirty="0" smtClean="0"/>
              <a:t>plan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34D4FA6-C968-4914-8215-1E982760CDE9}"/>
              </a:ext>
            </a:extLst>
          </p:cNvPr>
          <p:cNvSpPr/>
          <p:nvPr/>
        </p:nvSpPr>
        <p:spPr>
          <a:xfrm>
            <a:off x="5592515" y="1618158"/>
            <a:ext cx="3897384" cy="3472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 Downtime </a:t>
            </a:r>
            <a:r>
              <a:rPr lang="en-US" altLang="ko-KR" sz="12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hours</a:t>
            </a:r>
            <a:endParaRPr lang="ko-KR" altLang="en-US" sz="12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36EDC2C2-E136-4AC8-BEA0-2A5EF1F4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18635"/>
              </p:ext>
            </p:extLst>
          </p:nvPr>
        </p:nvGraphicFramePr>
        <p:xfrm>
          <a:off x="492417" y="2060967"/>
          <a:ext cx="8998046" cy="4685525"/>
        </p:xfrm>
        <a:graphic>
          <a:graphicData uri="http://schemas.openxmlformats.org/drawingml/2006/table">
            <a:tbl>
              <a:tblPr/>
              <a:tblGrid>
                <a:gridCol w="1203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85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859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94859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94859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884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spc="-3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Category</a:t>
                      </a:r>
                      <a:endParaRPr lang="ko-KR" altLang="en-US" sz="1200" b="1" kern="1200" spc="-3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Preparation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Uptime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Downtime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Post Activity</a:t>
                      </a:r>
                      <a:endParaRPr lang="ko-KR" altLang="en-US" sz="1200" b="1" kern="1200" spc="-3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‘20. 07. 06 ~ 07. 31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‘20. 07. 28 ~ 08. 07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‘20. 08. 07 ~ 08. 10</a:t>
                      </a: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‘20. 08. 10</a:t>
                      </a:r>
                      <a:endParaRPr lang="ko-KR" altLang="en-US" sz="1200" b="1" kern="1200" spc="-3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Segoe UI" panose="020B0502040204020203" pitchFamily="34" charset="0"/>
                      </a:endParaRPr>
                    </a:p>
                  </a:txBody>
                  <a:tcPr marL="0" marR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25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Milestone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25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ERP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5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spc="-3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APO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628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spc="-3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Segoe UI" panose="020B0502040204020203" pitchFamily="34" charset="0"/>
                        </a:rPr>
                        <a:t>Major procedure</a:t>
                      </a:r>
                      <a:endParaRPr lang="en-US" altLang="ko-KR" sz="1100" b="1" kern="1200" spc="-3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Delete table for Downtime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optimization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CBO/STD)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Designate authorization and menu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Upgrade Oracle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DB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10g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12c)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Upgrade SAP Component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SI-Check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kumimoji="0" lang="en-US" altLang="ko-KR" sz="10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rd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CTS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synchronization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kern="0" spc="-5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(GSP </a:t>
                      </a:r>
                      <a:r>
                        <a:rPr lang="en-US" altLang="ko-KR" sz="1000" kern="0" spc="-5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kern="0" spc="-5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GE1)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Reflect final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CTS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GSP, GE1)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SUM Uptime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Arial" pitchFamily="34" charset="0"/>
                        </a:rPr>
                        <a:t>Delete Unused</a:t>
                      </a:r>
                      <a:r>
                        <a:rPr lang="en-US" altLang="ko-KR" sz="1000" kern="0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000" kern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Arial" pitchFamily="34" charset="0"/>
                        </a:rPr>
                        <a:t>Planning Area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Confirm plan order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Close settlement for previous month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Check FI/CO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settlement/closing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Check completion of real cost calculation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Create/adjust price master creation and adjustment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Stop Batch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Job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and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User Lock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Arial" pitchFamily="34" charset="0"/>
                        </a:rPr>
                        <a:t>Stop EAI &amp; Legacy System service</a:t>
                      </a:r>
                      <a:endParaRPr lang="ko-KR" altLang="en-US" sz="1000" kern="0" dirty="0" smtClean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Arial" pitchFamily="34" charset="0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Check CIF </a:t>
                      </a:r>
                      <a:r>
                        <a:rPr lang="en-US" altLang="ko-KR" sz="1000" kern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Arial" pitchFamily="34" charset="0"/>
                        </a:rPr>
                        <a:t>Model </a:t>
                      </a:r>
                      <a:r>
                        <a:rPr lang="en-US" altLang="ko-KR" sz="1000" kern="0" dirty="0" err="1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Arial" pitchFamily="34" charset="0"/>
                        </a:rPr>
                        <a:t>Intergration</a:t>
                      </a:r>
                      <a:r>
                        <a:rPr lang="en-US" altLang="ko-KR" sz="1000" kern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Arial" pitchFamily="34" charset="0"/>
                        </a:rPr>
                        <a:t> Active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SUM Downtime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Transfer Notes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&amp; CTS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Check Object/source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system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CO migration and verification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Transfer developing program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Program verification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Data verification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Check major functions of each module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Verify EAI &amp;  Legacy system service connection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Start process chain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Connect Fiori Service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Batch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Job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re-operation and Unlock User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모서리가 둥근 직사각형 189">
            <a:extLst>
              <a:ext uri="{FF2B5EF4-FFF2-40B4-BE49-F238E27FC236}">
                <a16:creationId xmlns="" xmlns:a16="http://schemas.microsoft.com/office/drawing/2014/main" id="{4842B2B5-A6FD-417F-93FD-684E14539784}"/>
              </a:ext>
            </a:extLst>
          </p:cNvPr>
          <p:cNvSpPr/>
          <p:nvPr/>
        </p:nvSpPr>
        <p:spPr bwMode="auto">
          <a:xfrm>
            <a:off x="1721704" y="2876551"/>
            <a:ext cx="1487450" cy="3944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Freeze Developing Object 07/06 </a:t>
            </a:r>
            <a:r>
              <a:rPr lang="en-US" altLang="ko-KR" sz="10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(09:00)</a:t>
            </a:r>
            <a:endParaRPr lang="ko-KR" altLang="en-US" sz="10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="" xmlns:a16="http://schemas.microsoft.com/office/drawing/2014/main" id="{D6EFBEA0-0472-4A33-A2B0-07786840E5B3}"/>
              </a:ext>
            </a:extLst>
          </p:cNvPr>
          <p:cNvSpPr/>
          <p:nvPr/>
        </p:nvSpPr>
        <p:spPr>
          <a:xfrm rot="10800000">
            <a:off x="1857138" y="3247017"/>
            <a:ext cx="119302" cy="13245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b="1" spc="-5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오각형 175">
            <a:extLst>
              <a:ext uri="{FF2B5EF4-FFF2-40B4-BE49-F238E27FC236}">
                <a16:creationId xmlns="" xmlns:a16="http://schemas.microsoft.com/office/drawing/2014/main" id="{A4E9314E-55C9-4F78-AFE6-36E762B0A628}"/>
              </a:ext>
            </a:extLst>
          </p:cNvPr>
          <p:cNvSpPr/>
          <p:nvPr/>
        </p:nvSpPr>
        <p:spPr bwMode="auto">
          <a:xfrm>
            <a:off x="1787648" y="3509310"/>
            <a:ext cx="437392" cy="126081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Design-ate</a:t>
            </a:r>
          </a:p>
          <a:p>
            <a:pPr algn="ctr" defTabSz="914377" latinLnBrk="0"/>
            <a:r>
              <a:rPr lang="en-US" altLang="ko-KR" sz="1000" kern="0" spc="-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authori-zation</a:t>
            </a:r>
            <a:r>
              <a:rPr lang="ko-KR" altLang="en-US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</a:p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menu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오각형 175">
            <a:extLst>
              <a:ext uri="{FF2B5EF4-FFF2-40B4-BE49-F238E27FC236}">
                <a16:creationId xmlns="" xmlns:a16="http://schemas.microsoft.com/office/drawing/2014/main" id="{C6FC78E0-2DC7-4425-B55D-3D211FB2143B}"/>
              </a:ext>
            </a:extLst>
          </p:cNvPr>
          <p:cNvSpPr/>
          <p:nvPr/>
        </p:nvSpPr>
        <p:spPr bwMode="auto">
          <a:xfrm>
            <a:off x="2246733" y="3509310"/>
            <a:ext cx="437392" cy="126081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Oracle</a:t>
            </a:r>
          </a:p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DB</a:t>
            </a:r>
          </a:p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upgrade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오각형 175">
            <a:extLst>
              <a:ext uri="{FF2B5EF4-FFF2-40B4-BE49-F238E27FC236}">
                <a16:creationId xmlns="" xmlns:a16="http://schemas.microsoft.com/office/drawing/2014/main" id="{6309B1E2-D1A5-4C5D-AF7A-21D3D2CE1834}"/>
              </a:ext>
            </a:extLst>
          </p:cNvPr>
          <p:cNvSpPr/>
          <p:nvPr/>
        </p:nvSpPr>
        <p:spPr bwMode="auto">
          <a:xfrm>
            <a:off x="2705818" y="3509310"/>
            <a:ext cx="437392" cy="126081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en-US" altLang="ko-KR" sz="1000" kern="0" spc="-50" baseline="30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rd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CTS 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synchronization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오각형 175">
            <a:extLst>
              <a:ext uri="{FF2B5EF4-FFF2-40B4-BE49-F238E27FC236}">
                <a16:creationId xmlns="" xmlns:a16="http://schemas.microsoft.com/office/drawing/2014/main" id="{6D09B9F9-95B8-4782-A10D-2E53A1E542E3}"/>
              </a:ext>
            </a:extLst>
          </p:cNvPr>
          <p:cNvSpPr/>
          <p:nvPr/>
        </p:nvSpPr>
        <p:spPr bwMode="auto">
          <a:xfrm>
            <a:off x="3164903" y="3509310"/>
            <a:ext cx="437392" cy="126081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Reflect final CTS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오각형 175">
            <a:extLst>
              <a:ext uri="{FF2B5EF4-FFF2-40B4-BE49-F238E27FC236}">
                <a16:creationId xmlns="" xmlns:a16="http://schemas.microsoft.com/office/drawing/2014/main" id="{0FEBE736-C192-4B60-BFCB-891DA3EDD154}"/>
              </a:ext>
            </a:extLst>
          </p:cNvPr>
          <p:cNvSpPr/>
          <p:nvPr/>
        </p:nvSpPr>
        <p:spPr bwMode="auto">
          <a:xfrm>
            <a:off x="3752409" y="3509310"/>
            <a:ext cx="1150638" cy="60168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ERP SUM</a:t>
            </a:r>
          </a:p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(Uptime)</a:t>
            </a:r>
          </a:p>
        </p:txBody>
      </p:sp>
      <p:sp>
        <p:nvSpPr>
          <p:cNvPr id="51" name="오각형 175">
            <a:extLst>
              <a:ext uri="{FF2B5EF4-FFF2-40B4-BE49-F238E27FC236}">
                <a16:creationId xmlns="" xmlns:a16="http://schemas.microsoft.com/office/drawing/2014/main" id="{7467AB29-67CA-45A1-B901-BF6F2A840D79}"/>
              </a:ext>
            </a:extLst>
          </p:cNvPr>
          <p:cNvSpPr/>
          <p:nvPr/>
        </p:nvSpPr>
        <p:spPr bwMode="auto">
          <a:xfrm>
            <a:off x="3743690" y="4168440"/>
            <a:ext cx="1150638" cy="60168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APO SUM</a:t>
            </a:r>
          </a:p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(Uptime)</a:t>
            </a:r>
          </a:p>
        </p:txBody>
      </p:sp>
      <p:sp>
        <p:nvSpPr>
          <p:cNvPr id="52" name="모서리가 둥근 직사각형 189">
            <a:extLst>
              <a:ext uri="{FF2B5EF4-FFF2-40B4-BE49-F238E27FC236}">
                <a16:creationId xmlns="" xmlns:a16="http://schemas.microsoft.com/office/drawing/2014/main" id="{984AD586-B392-458B-B00F-6D04528400BB}"/>
              </a:ext>
            </a:extLst>
          </p:cNvPr>
          <p:cNvSpPr/>
          <p:nvPr/>
        </p:nvSpPr>
        <p:spPr bwMode="auto">
          <a:xfrm>
            <a:off x="4908441" y="2876551"/>
            <a:ext cx="1487450" cy="3944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 ECC</a:t>
            </a:r>
            <a:r>
              <a:rPr lang="ko-KR" altLang="en-US" sz="10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endParaRPr lang="en-US" altLang="ko-KR" sz="10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08/07 (</a:t>
            </a:r>
            <a:r>
              <a:rPr lang="en-US" altLang="ko-KR" sz="10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18:00</a:t>
            </a:r>
            <a:r>
              <a:rPr lang="en-US" altLang="ko-KR" sz="10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="" xmlns:a16="http://schemas.microsoft.com/office/drawing/2014/main" id="{035A146B-9F76-411D-9F7E-9A92D544AD49}"/>
              </a:ext>
            </a:extLst>
          </p:cNvPr>
          <p:cNvSpPr/>
          <p:nvPr/>
        </p:nvSpPr>
        <p:spPr>
          <a:xfrm rot="10800000">
            <a:off x="5592515" y="3247017"/>
            <a:ext cx="119302" cy="13245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b="1" spc="-5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오각형 175">
            <a:extLst>
              <a:ext uri="{FF2B5EF4-FFF2-40B4-BE49-F238E27FC236}">
                <a16:creationId xmlns="" xmlns:a16="http://schemas.microsoft.com/office/drawing/2014/main" id="{193B5FE8-6569-4815-8D6D-2927ECFD6B60}"/>
              </a:ext>
            </a:extLst>
          </p:cNvPr>
          <p:cNvSpPr/>
          <p:nvPr/>
        </p:nvSpPr>
        <p:spPr bwMode="auto">
          <a:xfrm>
            <a:off x="4918710" y="3508316"/>
            <a:ext cx="683832" cy="126081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Check FI/CO settlement/completion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오각형 175">
            <a:extLst>
              <a:ext uri="{FF2B5EF4-FFF2-40B4-BE49-F238E27FC236}">
                <a16:creationId xmlns="" xmlns:a16="http://schemas.microsoft.com/office/drawing/2014/main" id="{661FF636-4B01-440C-AAD3-5E4CC8D73CB1}"/>
              </a:ext>
            </a:extLst>
          </p:cNvPr>
          <p:cNvSpPr/>
          <p:nvPr/>
        </p:nvSpPr>
        <p:spPr bwMode="auto">
          <a:xfrm>
            <a:off x="5679502" y="3509310"/>
            <a:ext cx="622431" cy="60168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ERP 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</a:p>
          <a:p>
            <a:pPr algn="ctr" defTabSz="914377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(Down</a:t>
            </a:r>
          </a:p>
          <a:p>
            <a:pPr algn="ctr" defTabSz="914377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time)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오각형 175">
            <a:extLst>
              <a:ext uri="{FF2B5EF4-FFF2-40B4-BE49-F238E27FC236}">
                <a16:creationId xmlns="" xmlns:a16="http://schemas.microsoft.com/office/drawing/2014/main" id="{BA341BCF-5337-4901-A684-A9E0BAA5776B}"/>
              </a:ext>
            </a:extLst>
          </p:cNvPr>
          <p:cNvSpPr/>
          <p:nvPr/>
        </p:nvSpPr>
        <p:spPr bwMode="auto">
          <a:xfrm>
            <a:off x="5672638" y="4168440"/>
            <a:ext cx="615268" cy="60168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APO 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</a:p>
          <a:p>
            <a:pPr algn="ctr" defTabSz="914377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(Down</a:t>
            </a:r>
          </a:p>
          <a:p>
            <a:pPr algn="ctr" defTabSz="914377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오각형 175">
            <a:extLst>
              <a:ext uri="{FF2B5EF4-FFF2-40B4-BE49-F238E27FC236}">
                <a16:creationId xmlns="" xmlns:a16="http://schemas.microsoft.com/office/drawing/2014/main" id="{71303C45-2006-4DF5-8EA0-7B833BDB3146}"/>
              </a:ext>
            </a:extLst>
          </p:cNvPr>
          <p:cNvSpPr/>
          <p:nvPr/>
        </p:nvSpPr>
        <p:spPr bwMode="auto">
          <a:xfrm>
            <a:off x="6887031" y="3508316"/>
            <a:ext cx="663793" cy="126081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FI/CO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Migration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189">
            <a:extLst>
              <a:ext uri="{FF2B5EF4-FFF2-40B4-BE49-F238E27FC236}">
                <a16:creationId xmlns="" xmlns:a16="http://schemas.microsoft.com/office/drawing/2014/main" id="{BDC308BF-8F93-45F4-AAF1-7461DE1ACFA7}"/>
              </a:ext>
            </a:extLst>
          </p:cNvPr>
          <p:cNvSpPr/>
          <p:nvPr/>
        </p:nvSpPr>
        <p:spPr bwMode="auto">
          <a:xfrm>
            <a:off x="7939559" y="2859299"/>
            <a:ext cx="1126801" cy="3944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Go-live Decision</a:t>
            </a:r>
          </a:p>
          <a:p>
            <a:pPr algn="ctr"/>
            <a:r>
              <a:rPr lang="en-US" altLang="ko-KR" sz="10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8/10 (22:00)</a:t>
            </a:r>
            <a:endParaRPr lang="ko-KR" altLang="en-US" sz="10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="" xmlns:a16="http://schemas.microsoft.com/office/drawing/2014/main" id="{DD9599C0-69FC-4695-BE8F-12E131845FA3}"/>
              </a:ext>
            </a:extLst>
          </p:cNvPr>
          <p:cNvSpPr/>
          <p:nvPr/>
        </p:nvSpPr>
        <p:spPr>
          <a:xfrm rot="10800000">
            <a:off x="8761657" y="3247017"/>
            <a:ext cx="119302" cy="13245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b="1" spc="-5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189">
            <a:extLst>
              <a:ext uri="{FF2B5EF4-FFF2-40B4-BE49-F238E27FC236}">
                <a16:creationId xmlns="" xmlns:a16="http://schemas.microsoft.com/office/drawing/2014/main" id="{A6C0808A-126A-41C6-94BE-C01E8A8092D5}"/>
              </a:ext>
            </a:extLst>
          </p:cNvPr>
          <p:cNvSpPr/>
          <p:nvPr/>
        </p:nvSpPr>
        <p:spPr bwMode="auto">
          <a:xfrm>
            <a:off x="9040483" y="2859298"/>
            <a:ext cx="767751" cy="39443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Go-live</a:t>
            </a:r>
          </a:p>
          <a:p>
            <a:pPr algn="ctr"/>
            <a:r>
              <a:rPr lang="en-US" altLang="ko-KR" sz="10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8/11 (00:00</a:t>
            </a:r>
            <a:r>
              <a:rPr lang="en-US" altLang="ko-KR" sz="10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="" xmlns:a16="http://schemas.microsoft.com/office/drawing/2014/main" id="{2F66461F-828D-4CAD-9482-D046091B1999}"/>
              </a:ext>
            </a:extLst>
          </p:cNvPr>
          <p:cNvSpPr/>
          <p:nvPr/>
        </p:nvSpPr>
        <p:spPr>
          <a:xfrm rot="10800000">
            <a:off x="9300449" y="3255644"/>
            <a:ext cx="119302" cy="1324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b="1" spc="-5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오각형 175">
            <a:extLst>
              <a:ext uri="{FF2B5EF4-FFF2-40B4-BE49-F238E27FC236}">
                <a16:creationId xmlns="" xmlns:a16="http://schemas.microsoft.com/office/drawing/2014/main" id="{24CF0B74-EB59-41DC-A50A-FD9FFF716DAD}"/>
              </a:ext>
            </a:extLst>
          </p:cNvPr>
          <p:cNvSpPr/>
          <p:nvPr/>
        </p:nvSpPr>
        <p:spPr bwMode="auto">
          <a:xfrm>
            <a:off x="8099682" y="3508316"/>
            <a:ext cx="940801" cy="602674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Verify EAI </a:t>
            </a:r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Legacy 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connection</a:t>
            </a:r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All programs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오각형 175">
            <a:extLst>
              <a:ext uri="{FF2B5EF4-FFF2-40B4-BE49-F238E27FC236}">
                <a16:creationId xmlns="" xmlns:a16="http://schemas.microsoft.com/office/drawing/2014/main" id="{5501B93E-33B3-4993-AD50-77D167636B8A}"/>
              </a:ext>
            </a:extLst>
          </p:cNvPr>
          <p:cNvSpPr/>
          <p:nvPr/>
        </p:nvSpPr>
        <p:spPr bwMode="auto">
          <a:xfrm>
            <a:off x="7572395" y="3508316"/>
            <a:ext cx="519182" cy="1260810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Transfer Development program and authorization/ menu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오각형 175">
            <a:extLst>
              <a:ext uri="{FF2B5EF4-FFF2-40B4-BE49-F238E27FC236}">
                <a16:creationId xmlns="" xmlns:a16="http://schemas.microsoft.com/office/drawing/2014/main" id="{796A3827-5478-4E96-834A-0F3F69F39F99}"/>
              </a:ext>
            </a:extLst>
          </p:cNvPr>
          <p:cNvSpPr/>
          <p:nvPr/>
        </p:nvSpPr>
        <p:spPr bwMode="auto">
          <a:xfrm>
            <a:off x="8099682" y="4182497"/>
            <a:ext cx="1070197" cy="281152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EAI 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re-operation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오각형 175">
            <a:extLst>
              <a:ext uri="{FF2B5EF4-FFF2-40B4-BE49-F238E27FC236}">
                <a16:creationId xmlns="" xmlns:a16="http://schemas.microsoft.com/office/drawing/2014/main" id="{F308037C-F11A-4565-89D0-4BACEAFD6013}"/>
              </a:ext>
            </a:extLst>
          </p:cNvPr>
          <p:cNvSpPr/>
          <p:nvPr/>
        </p:nvSpPr>
        <p:spPr bwMode="auto">
          <a:xfrm>
            <a:off x="8099681" y="4487974"/>
            <a:ext cx="1320069" cy="281152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/>
            <a:r>
              <a:rPr lang="en-US" altLang="ko-KR" sz="10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Batch Job 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re-operation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오각형 175">
            <a:extLst>
              <a:ext uri="{FF2B5EF4-FFF2-40B4-BE49-F238E27FC236}">
                <a16:creationId xmlns="" xmlns:a16="http://schemas.microsoft.com/office/drawing/2014/main" id="{9C993E09-B4C9-4248-85CA-8457AFC1FBA7}"/>
              </a:ext>
            </a:extLst>
          </p:cNvPr>
          <p:cNvSpPr/>
          <p:nvPr/>
        </p:nvSpPr>
        <p:spPr bwMode="auto">
          <a:xfrm>
            <a:off x="6301933" y="4167444"/>
            <a:ext cx="578615" cy="601681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Migrationpre</a:t>
            </a:r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-work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오각형 175">
            <a:extLst>
              <a:ext uri="{FF2B5EF4-FFF2-40B4-BE49-F238E27FC236}">
                <a16:creationId xmlns="" xmlns:a16="http://schemas.microsoft.com/office/drawing/2014/main" id="{5F10F42A-BE84-4641-8DC3-248748DE809B}"/>
              </a:ext>
            </a:extLst>
          </p:cNvPr>
          <p:cNvSpPr/>
          <p:nvPr/>
        </p:nvSpPr>
        <p:spPr bwMode="auto">
          <a:xfrm>
            <a:off x="6301933" y="3509310"/>
            <a:ext cx="578615" cy="601681"/>
          </a:xfrm>
          <a:prstGeom prst="homePlate">
            <a:avLst>
              <a:gd name="adj" fmla="val 1633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377" latinLnBrk="0"/>
            <a:r>
              <a:rPr lang="en-US" altLang="ko-KR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Transfer Notes</a:t>
            </a:r>
            <a:r>
              <a:rPr lang="ko-KR" altLang="en-US" sz="1000" kern="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0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5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3A02E0-102B-4B73-934C-EC8001F6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Cut-over </a:t>
            </a:r>
            <a:r>
              <a:rPr lang="en-US" altLang="ko-KR" dirty="0" smtClean="0"/>
              <a:t>Major Activity </a:t>
            </a:r>
            <a:r>
              <a:rPr lang="en-US" altLang="ko-KR" dirty="0"/>
              <a:t>&gt; ERP &amp; APO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D2311AC-FDFF-41A4-AE7C-1F514D5E9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altLang="ko-KR" dirty="0"/>
              <a:t>Performance plan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4680769C-D860-4884-BFBE-21F8F9700AA3}"/>
              </a:ext>
            </a:extLst>
          </p:cNvPr>
          <p:cNvGrpSpPr/>
          <p:nvPr/>
        </p:nvGrpSpPr>
        <p:grpSpPr>
          <a:xfrm>
            <a:off x="580768" y="1427269"/>
            <a:ext cx="3960000" cy="307777"/>
            <a:chOff x="1617940" y="1222109"/>
            <a:chExt cx="4572001" cy="307777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5E2D285-1129-41A2-BE84-173FD302B3B7}"/>
                </a:ext>
              </a:extLst>
            </p:cNvPr>
            <p:cNvSpPr txBox="1"/>
            <p:nvPr/>
          </p:nvSpPr>
          <p:spPr>
            <a:xfrm>
              <a:off x="3263782" y="1222109"/>
              <a:ext cx="128031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Cut-over Task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4CD86750-7A92-4A7D-AA85-7703232556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7940" y="1529886"/>
              <a:ext cx="4572001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2BB14C5B-33AF-4A3E-BFA5-3C91117011EC}"/>
              </a:ext>
            </a:extLst>
          </p:cNvPr>
          <p:cNvGrpSpPr/>
          <p:nvPr/>
        </p:nvGrpSpPr>
        <p:grpSpPr>
          <a:xfrm>
            <a:off x="4328576" y="1239955"/>
            <a:ext cx="1441836" cy="523220"/>
            <a:chOff x="5921585" y="1034795"/>
            <a:chExt cx="2322092" cy="52322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52DA21C-DE03-4976-B846-7CE49E2B3BE5}"/>
                </a:ext>
              </a:extLst>
            </p:cNvPr>
            <p:cNvSpPr txBox="1"/>
            <p:nvPr/>
          </p:nvSpPr>
          <p:spPr>
            <a:xfrm>
              <a:off x="5921585" y="1034795"/>
              <a:ext cx="2322092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Person in </a:t>
              </a:r>
            </a:p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charge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34B48284-C91E-4844-B032-9232E7A753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2737" y="1529886"/>
              <a:ext cx="127978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90F8286B-38A3-40DF-A236-0DD8D37B5945}"/>
              </a:ext>
            </a:extLst>
          </p:cNvPr>
          <p:cNvGrpSpPr/>
          <p:nvPr/>
        </p:nvGrpSpPr>
        <p:grpSpPr>
          <a:xfrm>
            <a:off x="5577021" y="1427269"/>
            <a:ext cx="1407768" cy="307777"/>
            <a:chOff x="7994909" y="1222109"/>
            <a:chExt cx="1548545" cy="307777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C76ED32-58E2-428B-B3CC-EF981C464FD8}"/>
                </a:ext>
              </a:extLst>
            </p:cNvPr>
            <p:cNvSpPr txBox="1"/>
            <p:nvPr/>
          </p:nvSpPr>
          <p:spPr>
            <a:xfrm>
              <a:off x="8218857" y="1222109"/>
              <a:ext cx="110065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Schedule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F53C7EF1-C4AD-4EB4-B701-1DAD0900C3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2DD774CC-A028-40C1-946C-69EFD9F9F800}"/>
              </a:ext>
            </a:extLst>
          </p:cNvPr>
          <p:cNvGrpSpPr/>
          <p:nvPr/>
        </p:nvGrpSpPr>
        <p:grpSpPr>
          <a:xfrm>
            <a:off x="580768" y="1864637"/>
            <a:ext cx="6474410" cy="461665"/>
            <a:chOff x="580768" y="1864637"/>
            <a:chExt cx="6474410" cy="461665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26B863C-383A-4E92-9200-9B34BF793211}"/>
                </a:ext>
              </a:extLst>
            </p:cNvPr>
            <p:cNvSpPr txBox="1"/>
            <p:nvPr/>
          </p:nvSpPr>
          <p:spPr>
            <a:xfrm>
              <a:off x="580768" y="1864637"/>
              <a:ext cx="39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Start freezing developing object</a:t>
              </a:r>
              <a:r>
                <a:rPr lang="ko-KR" altLang="en-US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(For managing system) </a:t>
              </a:r>
              <a:endPara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3C27B87-1B8E-4545-B9C6-49EB9BD4DA40}"/>
                </a:ext>
              </a:extLst>
            </p:cNvPr>
            <p:cNvSpPr txBox="1"/>
            <p:nvPr/>
          </p:nvSpPr>
          <p:spPr>
            <a:xfrm>
              <a:off x="4485654" y="18646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PMO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25478D1-84A0-4E0C-8148-C1262AF995FB}"/>
                </a:ext>
              </a:extLst>
            </p:cNvPr>
            <p:cNvSpPr txBox="1"/>
            <p:nvPr/>
          </p:nvSpPr>
          <p:spPr>
            <a:xfrm>
              <a:off x="5506633" y="18646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07/06 09:00 ~ </a:t>
              </a:r>
              <a:endParaRPr lang="ko-KR" altLang="en-US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cxnSp>
        <p:nvCxnSpPr>
          <p:cNvPr id="18" name="직선 연결선 32">
            <a:extLst>
              <a:ext uri="{FF2B5EF4-FFF2-40B4-BE49-F238E27FC236}">
                <a16:creationId xmlns="" xmlns:a16="http://schemas.microsoft.com/office/drawing/2014/main" id="{3090258E-5375-4ABA-9C86-EE3456201C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21231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BC90B672-E873-4839-962F-76073E0951B2}"/>
              </a:ext>
            </a:extLst>
          </p:cNvPr>
          <p:cNvGrpSpPr/>
          <p:nvPr/>
        </p:nvGrpSpPr>
        <p:grpSpPr>
          <a:xfrm>
            <a:off x="580768" y="2283002"/>
            <a:ext cx="6474410" cy="461666"/>
            <a:chOff x="580768" y="2338887"/>
            <a:chExt cx="6474410" cy="461666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F32BEC7-9777-41A7-9554-F3129F6C480C}"/>
                </a:ext>
              </a:extLst>
            </p:cNvPr>
            <p:cNvSpPr txBox="1"/>
            <p:nvPr/>
          </p:nvSpPr>
          <p:spPr>
            <a:xfrm>
              <a:off x="580768" y="2338888"/>
              <a:ext cx="39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Designate authorization and area menu</a:t>
              </a:r>
              <a:r>
                <a:rPr lang="ko-KR" altLang="en-US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(Transfer from GE1 to 8/10 CTS)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58B2192-5796-4188-9B33-2438FFD45C95}"/>
                </a:ext>
              </a:extLst>
            </p:cNvPr>
            <p:cNvSpPr txBox="1"/>
            <p:nvPr/>
          </p:nvSpPr>
          <p:spPr>
            <a:xfrm>
              <a:off x="4485654" y="23388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ALL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290A26D-AB1C-49AA-8032-E495E4657DE4}"/>
                </a:ext>
              </a:extLst>
            </p:cNvPr>
            <p:cNvSpPr txBox="1"/>
            <p:nvPr/>
          </p:nvSpPr>
          <p:spPr>
            <a:xfrm>
              <a:off x="5506633" y="23388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07/06 ~ 07/24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D62BD75B-9330-4F75-BEEF-9E12F535CB43}"/>
              </a:ext>
            </a:extLst>
          </p:cNvPr>
          <p:cNvGrpSpPr/>
          <p:nvPr/>
        </p:nvGrpSpPr>
        <p:grpSpPr>
          <a:xfrm>
            <a:off x="580768" y="2701368"/>
            <a:ext cx="6474410" cy="277001"/>
            <a:chOff x="580768" y="2762337"/>
            <a:chExt cx="6474410" cy="277001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F88AF5F-95A5-4E89-8792-92D04ECFB14B}"/>
                </a:ext>
              </a:extLst>
            </p:cNvPr>
            <p:cNvSpPr txBox="1"/>
            <p:nvPr/>
          </p:nvSpPr>
          <p:spPr>
            <a:xfrm>
              <a:off x="580768" y="2762339"/>
              <a:ext cx="4071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Delete tables for Downtime </a:t>
              </a:r>
              <a:r>
                <a:rPr lang="en-US" altLang="ko-KR" kern="0" dirty="0" err="1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optmization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(CBO/STD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743FBCF1-1795-4E6F-BF41-EEAE469F01B7}"/>
                </a:ext>
              </a:extLst>
            </p:cNvPr>
            <p:cNvSpPr txBox="1"/>
            <p:nvPr/>
          </p:nvSpPr>
          <p:spPr>
            <a:xfrm>
              <a:off x="4485654" y="27623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BCC088D-0EAB-435B-84C7-F61760E6A06E}"/>
                </a:ext>
              </a:extLst>
            </p:cNvPr>
            <p:cNvSpPr txBox="1"/>
            <p:nvPr/>
          </p:nvSpPr>
          <p:spPr>
            <a:xfrm>
              <a:off x="5506633" y="27623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07/13 ~ 07/27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ACD434EE-7D09-4B65-80FD-358D9930E7CC}"/>
              </a:ext>
            </a:extLst>
          </p:cNvPr>
          <p:cNvGrpSpPr/>
          <p:nvPr/>
        </p:nvGrpSpPr>
        <p:grpSpPr>
          <a:xfrm>
            <a:off x="580768" y="3119735"/>
            <a:ext cx="6474410" cy="277002"/>
            <a:chOff x="580768" y="3185787"/>
            <a:chExt cx="6474410" cy="277002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B655A7C-525A-4E78-B1E2-13A4A1E58344}"/>
                </a:ext>
              </a:extLst>
            </p:cNvPr>
            <p:cNvSpPr txBox="1"/>
            <p:nvPr/>
          </p:nvSpPr>
          <p:spPr>
            <a:xfrm>
              <a:off x="580768" y="3185790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Upgrade Oracle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DB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(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11g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12c)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9D38BE6B-7EA6-422D-9715-7C1090BCD0EF}"/>
                </a:ext>
              </a:extLst>
            </p:cNvPr>
            <p:cNvSpPr txBox="1"/>
            <p:nvPr/>
          </p:nvSpPr>
          <p:spPr>
            <a:xfrm>
              <a:off x="4485654" y="31857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70A4143-55ED-425E-8D5E-3B5A60198E35}"/>
                </a:ext>
              </a:extLst>
            </p:cNvPr>
            <p:cNvSpPr txBox="1"/>
            <p:nvPr/>
          </p:nvSpPr>
          <p:spPr>
            <a:xfrm>
              <a:off x="5506633" y="31857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07/19 00:00 ~ 04:00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E66418CB-F8B5-4C32-9157-46D758472738}"/>
              </a:ext>
            </a:extLst>
          </p:cNvPr>
          <p:cNvGrpSpPr/>
          <p:nvPr/>
        </p:nvGrpSpPr>
        <p:grpSpPr>
          <a:xfrm>
            <a:off x="580768" y="3538103"/>
            <a:ext cx="6474410" cy="277003"/>
            <a:chOff x="580768" y="3609237"/>
            <a:chExt cx="6474410" cy="277003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2FB591F-1351-4AD5-A3BD-600230DBB07F}"/>
                </a:ext>
              </a:extLst>
            </p:cNvPr>
            <p:cNvSpPr txBox="1"/>
            <p:nvPr/>
          </p:nvSpPr>
          <p:spPr>
            <a:xfrm>
              <a:off x="580768" y="3609241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Upgrade SAP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Component (SAP_BASIS, SAP_BW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)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8F8D42F-85F6-47CC-9C9A-702E9249B45A}"/>
                </a:ext>
              </a:extLst>
            </p:cNvPr>
            <p:cNvSpPr txBox="1"/>
            <p:nvPr/>
          </p:nvSpPr>
          <p:spPr>
            <a:xfrm>
              <a:off x="4485654" y="36092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E4CE9BD-535C-4023-983B-140357F4EDB4}"/>
                </a:ext>
              </a:extLst>
            </p:cNvPr>
            <p:cNvSpPr txBox="1"/>
            <p:nvPr/>
          </p:nvSpPr>
          <p:spPr>
            <a:xfrm>
              <a:off x="5506633" y="36092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07/19 04:30 ~ 09:00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EB6D9F8-7FC3-4ECD-AD63-183655D8F6EF}"/>
              </a:ext>
            </a:extLst>
          </p:cNvPr>
          <p:cNvGrpSpPr/>
          <p:nvPr/>
        </p:nvGrpSpPr>
        <p:grpSpPr>
          <a:xfrm>
            <a:off x="580768" y="3956472"/>
            <a:ext cx="6474410" cy="277004"/>
            <a:chOff x="580768" y="4032687"/>
            <a:chExt cx="6474410" cy="277004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BAD5DC7-4CD3-4650-85A1-46351B703269}"/>
                </a:ext>
              </a:extLst>
            </p:cNvPr>
            <p:cNvSpPr txBox="1"/>
            <p:nvPr/>
          </p:nvSpPr>
          <p:spPr>
            <a:xfrm>
              <a:off x="580768" y="4032692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3</a:t>
              </a:r>
              <a:r>
                <a:rPr lang="en-US" altLang="ko-KR" kern="0" baseline="3000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rd</a:t>
              </a:r>
              <a:r>
                <a:rPr lang="ko-KR" altLang="en-US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CTS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synchronization</a:t>
              </a:r>
              <a:r>
                <a:rPr lang="ko-KR" altLang="en-US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(GSP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GE1)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29E1F93-CEAA-42A5-83A8-D2E3C7F70684}"/>
                </a:ext>
              </a:extLst>
            </p:cNvPr>
            <p:cNvSpPr txBox="1"/>
            <p:nvPr/>
          </p:nvSpPr>
          <p:spPr>
            <a:xfrm>
              <a:off x="4485654" y="40326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ALL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E2A0498E-83DA-48E1-896A-4C0B38231762}"/>
                </a:ext>
              </a:extLst>
            </p:cNvPr>
            <p:cNvSpPr txBox="1"/>
            <p:nvPr/>
          </p:nvSpPr>
          <p:spPr>
            <a:xfrm>
              <a:off x="5506633" y="40326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07/20 18:00 ~ 19:00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ADE990DF-30AB-4824-9139-BB8CB6E17A8B}"/>
              </a:ext>
            </a:extLst>
          </p:cNvPr>
          <p:cNvGrpSpPr/>
          <p:nvPr/>
        </p:nvGrpSpPr>
        <p:grpSpPr>
          <a:xfrm>
            <a:off x="580768" y="4374842"/>
            <a:ext cx="6474410" cy="277005"/>
            <a:chOff x="580768" y="4456137"/>
            <a:chExt cx="6474410" cy="277005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4CCB3BD-148B-41DF-90A1-42DA092A6CF2}"/>
                </a:ext>
              </a:extLst>
            </p:cNvPr>
            <p:cNvSpPr txBox="1"/>
            <p:nvPr/>
          </p:nvSpPr>
          <p:spPr>
            <a:xfrm>
              <a:off x="580768" y="4456143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Execute SI-CHECK program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C384C8B8-CC1E-4BDB-A8BA-13F9014A64CF}"/>
                </a:ext>
              </a:extLst>
            </p:cNvPr>
            <p:cNvSpPr txBox="1"/>
            <p:nvPr/>
          </p:nvSpPr>
          <p:spPr>
            <a:xfrm>
              <a:off x="4485654" y="44561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9D3276BE-BE19-4CF8-B912-0315845DC652}"/>
                </a:ext>
              </a:extLst>
            </p:cNvPr>
            <p:cNvSpPr txBox="1"/>
            <p:nvPr/>
          </p:nvSpPr>
          <p:spPr>
            <a:xfrm>
              <a:off x="5506633" y="44561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07/23 ~ 07/24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89C15CE2-4135-4DFD-8103-F003B31B05EF}"/>
              </a:ext>
            </a:extLst>
          </p:cNvPr>
          <p:cNvGrpSpPr/>
          <p:nvPr/>
        </p:nvGrpSpPr>
        <p:grpSpPr>
          <a:xfrm>
            <a:off x="581682" y="4715499"/>
            <a:ext cx="6473496" cy="461665"/>
            <a:chOff x="581682" y="4831964"/>
            <a:chExt cx="6473496" cy="461665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1657AE9D-D572-4C71-A413-3F3CD3C6BF5E}"/>
                </a:ext>
              </a:extLst>
            </p:cNvPr>
            <p:cNvSpPr txBox="1"/>
            <p:nvPr/>
          </p:nvSpPr>
          <p:spPr>
            <a:xfrm>
              <a:off x="581682" y="4831964"/>
              <a:ext cx="4319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Check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total amount of depreciation for DISA /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lease assets class</a:t>
              </a:r>
              <a:r>
                <a:rPr lang="ko-KR" altLang="en-US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Customizing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BC53F17-4EAC-4B25-BFE6-27F75BDFE3BE}"/>
                </a:ext>
              </a:extLst>
            </p:cNvPr>
            <p:cNvSpPr txBox="1"/>
            <p:nvPr/>
          </p:nvSpPr>
          <p:spPr>
            <a:xfrm>
              <a:off x="4485654" y="48795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FI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73A73C1E-CFEC-4AD5-8268-F5876CD245D5}"/>
                </a:ext>
              </a:extLst>
            </p:cNvPr>
            <p:cNvSpPr txBox="1"/>
            <p:nvPr/>
          </p:nvSpPr>
          <p:spPr>
            <a:xfrm>
              <a:off x="5506633" y="48795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07/25 09:00 ~ 18:00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40D5B524-86D9-4E92-913C-E58174A2F444}"/>
              </a:ext>
            </a:extLst>
          </p:cNvPr>
          <p:cNvGrpSpPr/>
          <p:nvPr/>
        </p:nvGrpSpPr>
        <p:grpSpPr>
          <a:xfrm>
            <a:off x="580768" y="5207264"/>
            <a:ext cx="6474410" cy="277008"/>
            <a:chOff x="580768" y="5726487"/>
            <a:chExt cx="6474410" cy="277008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33A3FAE-A94B-45E3-A91C-5EAE5070EF73}"/>
                </a:ext>
              </a:extLst>
            </p:cNvPr>
            <p:cNvSpPr txBox="1"/>
            <p:nvPr/>
          </p:nvSpPr>
          <p:spPr>
            <a:xfrm>
              <a:off x="580768" y="5726496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Reflect final</a:t>
              </a:r>
              <a:r>
                <a:rPr lang="ko-KR" altLang="en-US" kern="0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</a:t>
              </a:r>
              <a:r>
                <a:rPr lang="en-US" altLang="ko-KR" kern="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CTS </a:t>
              </a:r>
              <a:r>
                <a:rPr lang="en-US" altLang="ko-KR" kern="0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(</a:t>
              </a:r>
              <a:r>
                <a:rPr lang="en-US" altLang="ko-KR" kern="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GSP, GE1)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A29D9D63-DB4C-46A8-9745-A036F7F4A979}"/>
                </a:ext>
              </a:extLst>
            </p:cNvPr>
            <p:cNvSpPr txBox="1"/>
            <p:nvPr/>
          </p:nvSpPr>
          <p:spPr>
            <a:xfrm>
              <a:off x="4485654" y="57264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ALL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23CAEF0-7015-4421-85AC-B2CCBA442E17}"/>
                </a:ext>
              </a:extLst>
            </p:cNvPr>
            <p:cNvSpPr txBox="1"/>
            <p:nvPr/>
          </p:nvSpPr>
          <p:spPr>
            <a:xfrm>
              <a:off x="5445759" y="5726487"/>
              <a:ext cx="1609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07/31 14:00 ~ 15:30</a:t>
              </a:r>
              <a:endParaRPr lang="ko-KR" altLang="en-US" kern="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3DB5B2AE-3B08-41D4-918C-5F67B2183E7C}"/>
              </a:ext>
            </a:extLst>
          </p:cNvPr>
          <p:cNvGrpSpPr/>
          <p:nvPr/>
        </p:nvGrpSpPr>
        <p:grpSpPr>
          <a:xfrm>
            <a:off x="580768" y="5625646"/>
            <a:ext cx="6474410" cy="461665"/>
            <a:chOff x="580768" y="6149940"/>
            <a:chExt cx="6474410" cy="461665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40F9CC77-FCA0-479A-9C31-7348D0D2C19C}"/>
                </a:ext>
              </a:extLst>
            </p:cNvPr>
            <p:cNvSpPr txBox="1"/>
            <p:nvPr/>
          </p:nvSpPr>
          <p:spPr>
            <a:xfrm>
              <a:off x="580768" y="6149940"/>
              <a:ext cx="39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Unable to modify/reflect developing object (</a:t>
              </a: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Code freezing)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CC8467EB-8038-4111-B00C-776437A36F4E}"/>
                </a:ext>
              </a:extLst>
            </p:cNvPr>
            <p:cNvSpPr txBox="1"/>
            <p:nvPr/>
          </p:nvSpPr>
          <p:spPr>
            <a:xfrm>
              <a:off x="4485654" y="6149940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9916F514-D56D-4B36-A805-7C7CFF784904}"/>
                </a:ext>
              </a:extLst>
            </p:cNvPr>
            <p:cNvSpPr txBox="1"/>
            <p:nvPr/>
          </p:nvSpPr>
          <p:spPr>
            <a:xfrm>
              <a:off x="5506633" y="6149940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07/31 16:00 ~</a:t>
              </a:r>
              <a:endParaRPr lang="ko-KR" altLang="en-US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cxnSp>
        <p:nvCxnSpPr>
          <p:cNvPr id="60" name="직선 연결선 32">
            <a:extLst>
              <a:ext uri="{FF2B5EF4-FFF2-40B4-BE49-F238E27FC236}">
                <a16:creationId xmlns="" xmlns:a16="http://schemas.microsoft.com/office/drawing/2014/main" id="{10258241-F5A5-41ED-95E0-7DEFCD43FC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630685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연결선 32">
            <a:extLst>
              <a:ext uri="{FF2B5EF4-FFF2-40B4-BE49-F238E27FC236}">
                <a16:creationId xmlns="" xmlns:a16="http://schemas.microsoft.com/office/drawing/2014/main" id="{24DABC2D-12B9-4C61-B9CD-FF5A18556C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04905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32">
            <a:extLst>
              <a:ext uri="{FF2B5EF4-FFF2-40B4-BE49-F238E27FC236}">
                <a16:creationId xmlns="" xmlns:a16="http://schemas.microsoft.com/office/drawing/2014/main" id="{5D97E10F-3992-4439-A61B-5C6AE48133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467420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직선 연결선 32">
            <a:extLst>
              <a:ext uri="{FF2B5EF4-FFF2-40B4-BE49-F238E27FC236}">
                <a16:creationId xmlns="" xmlns:a16="http://schemas.microsoft.com/office/drawing/2014/main" id="{2F342F30-F38D-405D-AB01-B465DDB5C9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88578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연결선 32">
            <a:extLst>
              <a:ext uri="{FF2B5EF4-FFF2-40B4-BE49-F238E27FC236}">
                <a16:creationId xmlns="" xmlns:a16="http://schemas.microsoft.com/office/drawing/2014/main" id="{A649A5D9-E8A1-4927-BFEA-3DC79D5E37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430415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연결선 32">
            <a:extLst>
              <a:ext uri="{FF2B5EF4-FFF2-40B4-BE49-F238E27FC236}">
                <a16:creationId xmlns="" xmlns:a16="http://schemas.microsoft.com/office/drawing/2014/main" id="{045F5D5B-81C9-4DE6-9C9F-38646711CA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4722530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직선 연결선 32">
            <a:extLst>
              <a:ext uri="{FF2B5EF4-FFF2-40B4-BE49-F238E27FC236}">
                <a16:creationId xmlns="" xmlns:a16="http://schemas.microsoft.com/office/drawing/2014/main" id="{58548756-F09C-476F-B509-9263BFB64E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14090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직선 연결선 32">
            <a:extLst>
              <a:ext uri="{FF2B5EF4-FFF2-40B4-BE49-F238E27FC236}">
                <a16:creationId xmlns="" xmlns:a16="http://schemas.microsoft.com/office/drawing/2014/main" id="{EAF43BE1-1E03-4B20-B216-3D0B8B5708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554955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53B5CA20-34F0-41CA-A0B7-861113D0F549}"/>
              </a:ext>
            </a:extLst>
          </p:cNvPr>
          <p:cNvGrpSpPr/>
          <p:nvPr/>
        </p:nvGrpSpPr>
        <p:grpSpPr>
          <a:xfrm>
            <a:off x="7114986" y="1427269"/>
            <a:ext cx="2547173" cy="307777"/>
            <a:chOff x="7994909" y="1222109"/>
            <a:chExt cx="1548545" cy="307777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558B98F-7082-4289-98CE-B458C885B68C}"/>
                </a:ext>
              </a:extLst>
            </p:cNvPr>
            <p:cNvSpPr txBox="1"/>
            <p:nvPr/>
          </p:nvSpPr>
          <p:spPr>
            <a:xfrm>
              <a:off x="8240027" y="1222109"/>
              <a:ext cx="105831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Major inspections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0727695D-E550-4579-B54A-FEFE54B4F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화살표: 오각형 76">
            <a:extLst>
              <a:ext uri="{FF2B5EF4-FFF2-40B4-BE49-F238E27FC236}">
                <a16:creationId xmlns="" xmlns:a16="http://schemas.microsoft.com/office/drawing/2014/main" id="{6741A34E-1742-4217-90A1-669F01AC430B}"/>
              </a:ext>
            </a:extLst>
          </p:cNvPr>
          <p:cNvSpPr/>
          <p:nvPr/>
        </p:nvSpPr>
        <p:spPr bwMode="auto">
          <a:xfrm>
            <a:off x="580768" y="88398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Preparation</a:t>
            </a:r>
            <a:endParaRPr 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="" xmlns:a16="http://schemas.microsoft.com/office/drawing/2014/main" id="{9273F6FC-0FBE-4895-85E2-8A53F418B45B}"/>
              </a:ext>
            </a:extLst>
          </p:cNvPr>
          <p:cNvSpPr/>
          <p:nvPr/>
        </p:nvSpPr>
        <p:spPr bwMode="auto">
          <a:xfrm>
            <a:off x="1797927" y="883981"/>
            <a:ext cx="1213513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9" tIns="72009" rIns="72009" bIns="7200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Uptime</a:t>
            </a:r>
          </a:p>
        </p:txBody>
      </p:sp>
      <p:sp>
        <p:nvSpPr>
          <p:cNvPr id="79" name="화살표: 오각형 78">
            <a:extLst>
              <a:ext uri="{FF2B5EF4-FFF2-40B4-BE49-F238E27FC236}">
                <a16:creationId xmlns="" xmlns:a16="http://schemas.microsoft.com/office/drawing/2014/main" id="{D9F8E344-D23F-4F75-9AA9-1026529037AE}"/>
              </a:ext>
            </a:extLst>
          </p:cNvPr>
          <p:cNvSpPr/>
          <p:nvPr/>
        </p:nvSpPr>
        <p:spPr bwMode="auto">
          <a:xfrm>
            <a:off x="3015086" y="88398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9" tIns="72009" rIns="72009" bIns="7200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</a:t>
            </a:r>
          </a:p>
        </p:txBody>
      </p:sp>
      <p:sp>
        <p:nvSpPr>
          <p:cNvPr id="80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4232245" y="88398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9" tIns="72009" rIns="72009" bIns="7200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Post-Act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1838751"/>
            <a:ext cx="272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Code Freezing notification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89" y="2213673"/>
            <a:ext cx="247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newly registered authorization</a:t>
            </a:r>
            <a:r>
              <a:rPr lang="ko-KR" altLang="en-US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(BP/MIGO..)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3" y="2658065"/>
            <a:ext cx="278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Table list for deletion</a:t>
            </a:r>
            <a:r>
              <a:rPr lang="ko-KR" altLang="en-US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(Type/Count)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3119735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3" y="3538101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88" y="3902305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List for 3</a:t>
            </a:r>
            <a:r>
              <a:rPr lang="en-US" altLang="ko-KR" kern="0" baseline="30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rd</a:t>
            </a:r>
            <a:r>
              <a:rPr lang="ko-KR" altLang="en-US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CTS synchronization (Sample inspection)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3983" y="4302700"/>
            <a:ext cx="263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SI-Check result list</a:t>
            </a:r>
            <a:r>
              <a:rPr lang="ko-KR" altLang="en-US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(Check the reflection)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2" y="4806199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5211956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List for 3</a:t>
            </a:r>
            <a:r>
              <a:rPr lang="en-US" altLang="ko-KR" kern="0" baseline="300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rd</a:t>
            </a:r>
            <a:r>
              <a: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CTS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synchronization </a:t>
            </a: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(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Sample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inspection</a:t>
            </a: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  <a:endParaRPr lang="ko-KR" altLang="en-US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89" y="5620956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1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5448569" y="880435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Go-Live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2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3A02E0-102B-4B73-934C-EC8001F6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Cut-over </a:t>
            </a:r>
            <a:r>
              <a:rPr lang="en-US" altLang="ko-KR" dirty="0" smtClean="0"/>
              <a:t>Major Activity </a:t>
            </a:r>
            <a:r>
              <a:rPr lang="en-US" altLang="ko-KR" dirty="0"/>
              <a:t>&gt; ERP &amp; APO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D2311AC-FDFF-41A4-AE7C-1F514D5E9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altLang="ko-KR" dirty="0"/>
              <a:t>Performance plan</a:t>
            </a:r>
            <a:endParaRPr 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4680769C-D860-4884-BFBE-21F8F9700AA3}"/>
              </a:ext>
            </a:extLst>
          </p:cNvPr>
          <p:cNvGrpSpPr/>
          <p:nvPr/>
        </p:nvGrpSpPr>
        <p:grpSpPr>
          <a:xfrm>
            <a:off x="580768" y="1427269"/>
            <a:ext cx="3960000" cy="307777"/>
            <a:chOff x="1617940" y="1222109"/>
            <a:chExt cx="4572001" cy="307777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5E2D285-1129-41A2-BE84-173FD302B3B7}"/>
                </a:ext>
              </a:extLst>
            </p:cNvPr>
            <p:cNvSpPr txBox="1"/>
            <p:nvPr/>
          </p:nvSpPr>
          <p:spPr>
            <a:xfrm>
              <a:off x="3263782" y="1222109"/>
              <a:ext cx="128031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Cut-over Task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4CD86750-7A92-4A7D-AA85-7703232556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7940" y="1529886"/>
              <a:ext cx="4572001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2BB14C5B-33AF-4A3E-BFA5-3C91117011EC}"/>
              </a:ext>
            </a:extLst>
          </p:cNvPr>
          <p:cNvGrpSpPr/>
          <p:nvPr/>
        </p:nvGrpSpPr>
        <p:grpSpPr>
          <a:xfrm>
            <a:off x="4547181" y="1245912"/>
            <a:ext cx="1004634" cy="523220"/>
            <a:chOff x="6273642" y="1040752"/>
            <a:chExt cx="1617971" cy="52322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52DA21C-DE03-4976-B846-7CE49E2B3BE5}"/>
                </a:ext>
              </a:extLst>
            </p:cNvPr>
            <p:cNvSpPr txBox="1"/>
            <p:nvPr/>
          </p:nvSpPr>
          <p:spPr>
            <a:xfrm>
              <a:off x="6273642" y="1040752"/>
              <a:ext cx="1617971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Person in</a:t>
              </a:r>
            </a:p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charge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34B48284-C91E-4844-B032-9232E7A753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2737" y="1529886"/>
              <a:ext cx="127978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90F8286B-38A3-40DF-A236-0DD8D37B5945}"/>
              </a:ext>
            </a:extLst>
          </p:cNvPr>
          <p:cNvGrpSpPr/>
          <p:nvPr/>
        </p:nvGrpSpPr>
        <p:grpSpPr>
          <a:xfrm>
            <a:off x="5577021" y="1427269"/>
            <a:ext cx="1407768" cy="307777"/>
            <a:chOff x="7994909" y="1222109"/>
            <a:chExt cx="1548545" cy="307777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C76ED32-58E2-428B-B3CC-EF981C464FD8}"/>
                </a:ext>
              </a:extLst>
            </p:cNvPr>
            <p:cNvSpPr txBox="1"/>
            <p:nvPr/>
          </p:nvSpPr>
          <p:spPr>
            <a:xfrm>
              <a:off x="8218856" y="1222109"/>
              <a:ext cx="110065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Schedule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F53C7EF1-C4AD-4EB4-B701-1DAD0900C3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26B863C-383A-4E92-9200-9B34BF793211}"/>
              </a:ext>
            </a:extLst>
          </p:cNvPr>
          <p:cNvSpPr txBox="1"/>
          <p:nvPr/>
        </p:nvSpPr>
        <p:spPr>
          <a:xfrm>
            <a:off x="580768" y="1864637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ERP SUM(Uptime</a:t>
            </a: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  <a:endParaRPr lang="en-US" altLang="ko-KR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5506633" y="1864637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07/28 </a:t>
            </a: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~ 08/07 </a:t>
            </a:r>
            <a:endParaRPr lang="en-US" altLang="ko-KR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18" name="직선 연결선 32">
            <a:extLst>
              <a:ext uri="{FF2B5EF4-FFF2-40B4-BE49-F238E27FC236}">
                <a16:creationId xmlns="" xmlns:a16="http://schemas.microsoft.com/office/drawing/2014/main" id="{3090258E-5375-4ABA-9C86-EE3456201C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21231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32BEC7-9777-41A7-9554-F3129F6C480C}"/>
              </a:ext>
            </a:extLst>
          </p:cNvPr>
          <p:cNvSpPr txBox="1"/>
          <p:nvPr/>
        </p:nvSpPr>
        <p:spPr>
          <a:xfrm>
            <a:off x="580768" y="2283003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[</a:t>
            </a:r>
            <a:r>
              <a: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운영 적용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]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Delete unused</a:t>
            </a:r>
            <a:r>
              <a:rPr lang="ko-KR" altLang="en-US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Planning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Area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290A26D-AB1C-49AA-8032-E495E4657DE4}"/>
              </a:ext>
            </a:extLst>
          </p:cNvPr>
          <p:cNvSpPr txBox="1"/>
          <p:nvPr/>
        </p:nvSpPr>
        <p:spPr>
          <a:xfrm>
            <a:off x="5506633" y="2283002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07/24 17:00 ~ 18:00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F88AF5F-95A5-4E89-8792-92D04ECFB14B}"/>
              </a:ext>
            </a:extLst>
          </p:cNvPr>
          <p:cNvSpPr txBox="1"/>
          <p:nvPr/>
        </p:nvSpPr>
        <p:spPr>
          <a:xfrm>
            <a:off x="580768" y="2701370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Confirm plan order</a:t>
            </a:r>
            <a:r>
              <a:rPr lang="ko-KR" altLang="en-US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(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PP/DS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using plant)</a:t>
            </a:r>
            <a:endParaRPr lang="en-US" altLang="ko-KR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BCC088D-0EAB-435B-84C7-F61760E6A06E}"/>
              </a:ext>
            </a:extLst>
          </p:cNvPr>
          <p:cNvSpPr txBox="1"/>
          <p:nvPr/>
        </p:nvSpPr>
        <p:spPr>
          <a:xfrm>
            <a:off x="5506633" y="2701368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07/27 ~ 08/05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B655A7C-525A-4E78-B1E2-13A4A1E58344}"/>
              </a:ext>
            </a:extLst>
          </p:cNvPr>
          <p:cNvSpPr txBox="1"/>
          <p:nvPr/>
        </p:nvSpPr>
        <p:spPr>
          <a:xfrm>
            <a:off x="580768" y="3119738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APO SUM(Uptime</a:t>
            </a: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)</a:t>
            </a:r>
            <a:endParaRPr lang="ko-KR" altLang="en-US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70A4143-55ED-425E-8D5E-3B5A60198E35}"/>
              </a:ext>
            </a:extLst>
          </p:cNvPr>
          <p:cNvSpPr txBox="1"/>
          <p:nvPr/>
        </p:nvSpPr>
        <p:spPr>
          <a:xfrm>
            <a:off x="5506633" y="3119735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07/29 ~ 08/07</a:t>
            </a:r>
            <a:endParaRPr lang="en-US" altLang="ko-KR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2FB591F-1351-4AD5-A3BD-600230DBB07F}"/>
              </a:ext>
            </a:extLst>
          </p:cNvPr>
          <p:cNvSpPr txBox="1"/>
          <p:nvPr/>
        </p:nvSpPr>
        <p:spPr>
          <a:xfrm>
            <a:off x="580768" y="3538107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Logistics closing/completion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E4CE9BD-535C-4023-983B-140357F4EDB4}"/>
              </a:ext>
            </a:extLst>
          </p:cNvPr>
          <p:cNvSpPr txBox="1"/>
          <p:nvPr/>
        </p:nvSpPr>
        <p:spPr>
          <a:xfrm>
            <a:off x="5445759" y="3538103"/>
            <a:ext cx="1669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08/03 18:00</a:t>
            </a:r>
            <a:endParaRPr lang="en-US" altLang="ko-KR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BAD5DC7-4CD3-4650-85A1-46351B703269}"/>
              </a:ext>
            </a:extLst>
          </p:cNvPr>
          <p:cNvSpPr txBox="1"/>
          <p:nvPr/>
        </p:nvSpPr>
        <p:spPr>
          <a:xfrm>
            <a:off x="580768" y="3956477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FI/CO , cost closing/completion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2A0498E-83DA-48E1-896A-4C0B38231762}"/>
              </a:ext>
            </a:extLst>
          </p:cNvPr>
          <p:cNvSpPr txBox="1"/>
          <p:nvPr/>
        </p:nvSpPr>
        <p:spPr>
          <a:xfrm>
            <a:off x="5445759" y="3956472"/>
            <a:ext cx="1669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08/07 18:00</a:t>
            </a:r>
            <a:endParaRPr lang="en-US" altLang="ko-KR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C2E96B8-3017-48EB-8355-AC7C058D2985}"/>
              </a:ext>
            </a:extLst>
          </p:cNvPr>
          <p:cNvSpPr txBox="1"/>
          <p:nvPr/>
        </p:nvSpPr>
        <p:spPr>
          <a:xfrm>
            <a:off x="580768" y="4348957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Adjust Commitment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Item Category 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4BE27A9-B25C-4F97-AF99-2B96F7459595}"/>
              </a:ext>
            </a:extLst>
          </p:cNvPr>
          <p:cNvSpPr txBox="1"/>
          <p:nvPr/>
        </p:nvSpPr>
        <p:spPr>
          <a:xfrm>
            <a:off x="5506633" y="4348949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08/07 15:30 ~ 16:00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33A3FAE-A94B-45E3-A91C-5EAE5070EF73}"/>
              </a:ext>
            </a:extLst>
          </p:cNvPr>
          <p:cNvSpPr txBox="1"/>
          <p:nvPr/>
        </p:nvSpPr>
        <p:spPr>
          <a:xfrm>
            <a:off x="580768" y="4767331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Create Cost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Element 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29D9D63-DB4C-46A8-9745-A036F7F4A979}"/>
              </a:ext>
            </a:extLst>
          </p:cNvPr>
          <p:cNvSpPr txBox="1"/>
          <p:nvPr/>
        </p:nvSpPr>
        <p:spPr>
          <a:xfrm>
            <a:off x="4485654" y="4767322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23CAEF0-7015-4421-85AC-B2CCBA442E17}"/>
              </a:ext>
            </a:extLst>
          </p:cNvPr>
          <p:cNvSpPr txBox="1"/>
          <p:nvPr/>
        </p:nvSpPr>
        <p:spPr>
          <a:xfrm>
            <a:off x="5506633" y="4767322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08/07 16:00 ~ 16:30</a:t>
            </a:r>
          </a:p>
        </p:txBody>
      </p:sp>
      <p:cxnSp>
        <p:nvCxnSpPr>
          <p:cNvPr id="60" name="직선 연결선 32">
            <a:extLst>
              <a:ext uri="{FF2B5EF4-FFF2-40B4-BE49-F238E27FC236}">
                <a16:creationId xmlns="" xmlns:a16="http://schemas.microsoft.com/office/drawing/2014/main" id="{10258241-F5A5-41ED-95E0-7DEFCD43FC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630685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연결선 32">
            <a:extLst>
              <a:ext uri="{FF2B5EF4-FFF2-40B4-BE49-F238E27FC236}">
                <a16:creationId xmlns="" xmlns:a16="http://schemas.microsoft.com/office/drawing/2014/main" id="{24DABC2D-12B9-4C61-B9CD-FF5A18556C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04905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32">
            <a:extLst>
              <a:ext uri="{FF2B5EF4-FFF2-40B4-BE49-F238E27FC236}">
                <a16:creationId xmlns="" xmlns:a16="http://schemas.microsoft.com/office/drawing/2014/main" id="{5D97E10F-3992-4439-A61B-5C6AE48133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467420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직선 연결선 32">
            <a:extLst>
              <a:ext uri="{FF2B5EF4-FFF2-40B4-BE49-F238E27FC236}">
                <a16:creationId xmlns="" xmlns:a16="http://schemas.microsoft.com/office/drawing/2014/main" id="{2F342F30-F38D-405D-AB01-B465DDB5C9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88578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연결선 32">
            <a:extLst>
              <a:ext uri="{FF2B5EF4-FFF2-40B4-BE49-F238E27FC236}">
                <a16:creationId xmlns="" xmlns:a16="http://schemas.microsoft.com/office/drawing/2014/main" id="{A649A5D9-E8A1-4927-BFEA-3DC79D5E37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430415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직선 연결선 32">
            <a:extLst>
              <a:ext uri="{FF2B5EF4-FFF2-40B4-BE49-F238E27FC236}">
                <a16:creationId xmlns="" xmlns:a16="http://schemas.microsoft.com/office/drawing/2014/main" id="{C262CE61-62ED-469E-8850-CA7DBAF85D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469663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53B5CA20-34F0-41CA-A0B7-861113D0F549}"/>
              </a:ext>
            </a:extLst>
          </p:cNvPr>
          <p:cNvGrpSpPr/>
          <p:nvPr/>
        </p:nvGrpSpPr>
        <p:grpSpPr>
          <a:xfrm>
            <a:off x="7114986" y="1427269"/>
            <a:ext cx="2547173" cy="307777"/>
            <a:chOff x="7994909" y="1222109"/>
            <a:chExt cx="1548545" cy="307777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558B98F-7082-4289-98CE-B458C885B68C}"/>
                </a:ext>
              </a:extLst>
            </p:cNvPr>
            <p:cNvSpPr txBox="1"/>
            <p:nvPr/>
          </p:nvSpPr>
          <p:spPr>
            <a:xfrm>
              <a:off x="8240029" y="1222109"/>
              <a:ext cx="105831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Major inspections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0727695D-E550-4579-B54A-FEFE54B4F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화살표: 오각형 76">
            <a:extLst>
              <a:ext uri="{FF2B5EF4-FFF2-40B4-BE49-F238E27FC236}">
                <a16:creationId xmlns="" xmlns:a16="http://schemas.microsoft.com/office/drawing/2014/main" id="{6741A34E-1742-4217-90A1-669F01AC430B}"/>
              </a:ext>
            </a:extLst>
          </p:cNvPr>
          <p:cNvSpPr/>
          <p:nvPr/>
        </p:nvSpPr>
        <p:spPr bwMode="auto">
          <a:xfrm>
            <a:off x="580768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Preparation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="" xmlns:a16="http://schemas.microsoft.com/office/drawing/2014/main" id="{9273F6FC-0FBE-4895-85E2-8A53F418B45B}"/>
              </a:ext>
            </a:extLst>
          </p:cNvPr>
          <p:cNvSpPr/>
          <p:nvPr/>
        </p:nvSpPr>
        <p:spPr bwMode="auto">
          <a:xfrm>
            <a:off x="1797927" y="889061"/>
            <a:ext cx="1213513" cy="307773"/>
          </a:xfrm>
          <a:prstGeom prst="homePlate">
            <a:avLst>
              <a:gd name="adj" fmla="val 28868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680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Uptime</a:t>
            </a:r>
            <a:endParaRPr 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화살표: 오각형 78">
            <a:extLst>
              <a:ext uri="{FF2B5EF4-FFF2-40B4-BE49-F238E27FC236}">
                <a16:creationId xmlns="" xmlns:a16="http://schemas.microsoft.com/office/drawing/2014/main" id="{D9F8E344-D23F-4F75-9AA9-1026529037AE}"/>
              </a:ext>
            </a:extLst>
          </p:cNvPr>
          <p:cNvSpPr/>
          <p:nvPr/>
        </p:nvSpPr>
        <p:spPr bwMode="auto">
          <a:xfrm>
            <a:off x="3015086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9" tIns="72009" rIns="72009" bIns="7200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</a:t>
            </a:r>
          </a:p>
        </p:txBody>
      </p:sp>
      <p:sp>
        <p:nvSpPr>
          <p:cNvPr id="80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4232245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9" tIns="72009" rIns="72009" bIns="7200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Post-Act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2228E737-135C-46AE-839E-57404D2D58B2}"/>
              </a:ext>
            </a:extLst>
          </p:cNvPr>
          <p:cNvSpPr txBox="1"/>
          <p:nvPr/>
        </p:nvSpPr>
        <p:spPr>
          <a:xfrm>
            <a:off x="4485654" y="1864637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BC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58895985-46A3-4AE8-82EE-9F7F7CC6A86F}"/>
              </a:ext>
            </a:extLst>
          </p:cNvPr>
          <p:cNvSpPr txBox="1"/>
          <p:nvPr/>
        </p:nvSpPr>
        <p:spPr>
          <a:xfrm>
            <a:off x="4485654" y="2283006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APO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2F69F313-A2AD-4767-96FA-2D7CCB3D28D1}"/>
              </a:ext>
            </a:extLst>
          </p:cNvPr>
          <p:cNvSpPr txBox="1"/>
          <p:nvPr/>
        </p:nvSpPr>
        <p:spPr>
          <a:xfrm>
            <a:off x="4485654" y="2701375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APO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C813599B-5441-4931-8B1D-EDD1CC99C2A1}"/>
              </a:ext>
            </a:extLst>
          </p:cNvPr>
          <p:cNvSpPr txBox="1"/>
          <p:nvPr/>
        </p:nvSpPr>
        <p:spPr>
          <a:xfrm>
            <a:off x="4485654" y="3119744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BC</a:t>
            </a:r>
            <a:endParaRPr lang="en-US" altLang="ko-KR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03869920-9F60-4E2E-8F8B-6CFD84F908E0}"/>
              </a:ext>
            </a:extLst>
          </p:cNvPr>
          <p:cNvSpPr txBox="1"/>
          <p:nvPr/>
        </p:nvSpPr>
        <p:spPr>
          <a:xfrm>
            <a:off x="4485654" y="3538113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SCM</a:t>
            </a:r>
            <a:endParaRPr lang="en-US" altLang="ko-KR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AE4FF95F-F9E3-47A3-A08C-14E8AF617760}"/>
              </a:ext>
            </a:extLst>
          </p:cNvPr>
          <p:cNvSpPr txBox="1"/>
          <p:nvPr/>
        </p:nvSpPr>
        <p:spPr>
          <a:xfrm>
            <a:off x="4485654" y="3956482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FCM</a:t>
            </a:r>
            <a:endParaRPr lang="en-US" altLang="ko-KR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E6D9EAE9-8910-49B8-9DC8-2FE26F3CB301}"/>
              </a:ext>
            </a:extLst>
          </p:cNvPr>
          <p:cNvSpPr txBox="1"/>
          <p:nvPr/>
        </p:nvSpPr>
        <p:spPr>
          <a:xfrm>
            <a:off x="4485654" y="4348953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1838751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2283001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of </a:t>
            </a:r>
            <a:r>
              <a:rPr lang="ko-KR" altLang="en-US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운영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work proceed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3" y="2701367"/>
            <a:ext cx="272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for remaining planning order 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3119735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3463837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for closing by person in charge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3872120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for closing by person in charge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1" y="4361929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4772014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59" name="직선 연결선 32">
            <a:extLst>
              <a:ext uri="{FF2B5EF4-FFF2-40B4-BE49-F238E27FC236}">
                <a16:creationId xmlns="" xmlns:a16="http://schemas.microsoft.com/office/drawing/2014/main" id="{C262CE61-62ED-469E-8850-CA7DBAF85D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5477" y="5111433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5448569" y="880435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Go-Live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41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3A02E0-102B-4B73-934C-EC8001F6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Cut-over </a:t>
            </a:r>
            <a:r>
              <a:rPr lang="en-US" altLang="ko-KR" dirty="0" smtClean="0"/>
              <a:t>Major Activity </a:t>
            </a:r>
            <a:r>
              <a:rPr lang="en-US" altLang="ko-KR" dirty="0"/>
              <a:t>&gt; ERP &amp; APO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D2311AC-FDFF-41A4-AE7C-1F514D5E9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altLang="ko-KR" dirty="0"/>
              <a:t>Performance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26B863C-383A-4E92-9200-9B34BF793211}"/>
              </a:ext>
            </a:extLst>
          </p:cNvPr>
          <p:cNvSpPr txBox="1"/>
          <p:nvPr/>
        </p:nvSpPr>
        <p:spPr>
          <a:xfrm>
            <a:off x="580768" y="1864637"/>
            <a:ext cx="407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Stop ECC system, stop Batch Job and block users</a:t>
            </a:r>
            <a:r>
              <a:rPr lang="ko-KR" altLang="en-US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/>
            </a:r>
            <a:br>
              <a:rPr lang="ko-KR" altLang="en-US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</a:b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(Deactivate DOOINS accessing menu)</a:t>
            </a:r>
            <a:endParaRPr lang="en-US" altLang="ko-KR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5498007" y="1925019"/>
            <a:ext cx="168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08/07 18:00 ~ 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19:00</a:t>
            </a:r>
            <a:endParaRPr lang="en-US" altLang="ko-KR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18" name="직선 연결선 32">
            <a:extLst>
              <a:ext uri="{FF2B5EF4-FFF2-40B4-BE49-F238E27FC236}">
                <a16:creationId xmlns="" xmlns:a16="http://schemas.microsoft.com/office/drawing/2014/main" id="{3090258E-5375-4ABA-9C86-EE3456201C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35455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32BEC7-9777-41A7-9554-F3129F6C480C}"/>
              </a:ext>
            </a:extLst>
          </p:cNvPr>
          <p:cNvSpPr txBox="1"/>
          <p:nvPr/>
        </p:nvSpPr>
        <p:spPr>
          <a:xfrm>
            <a:off x="580768" y="2411393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Stop EAI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&amp; Legacy System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service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290A26D-AB1C-49AA-8032-E495E4657DE4}"/>
              </a:ext>
            </a:extLst>
          </p:cNvPr>
          <p:cNvSpPr txBox="1"/>
          <p:nvPr/>
        </p:nvSpPr>
        <p:spPr>
          <a:xfrm>
            <a:off x="5498007" y="2411392"/>
            <a:ext cx="205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08/07 18:00 ~ 19:10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F88AF5F-95A5-4E89-8792-92D04ECFB14B}"/>
              </a:ext>
            </a:extLst>
          </p:cNvPr>
          <p:cNvSpPr txBox="1"/>
          <p:nvPr/>
        </p:nvSpPr>
        <p:spPr>
          <a:xfrm>
            <a:off x="580768" y="2829760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APO SUM(Downtime) 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start ~ end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BCC088D-0EAB-435B-84C7-F61760E6A06E}"/>
              </a:ext>
            </a:extLst>
          </p:cNvPr>
          <p:cNvSpPr txBox="1"/>
          <p:nvPr/>
        </p:nvSpPr>
        <p:spPr>
          <a:xfrm>
            <a:off x="5498007" y="2829758"/>
            <a:ext cx="217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8/07 18:00 </a:t>
            </a: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08/09 21:00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B655A7C-525A-4E78-B1E2-13A4A1E58344}"/>
              </a:ext>
            </a:extLst>
          </p:cNvPr>
          <p:cNvSpPr txBox="1"/>
          <p:nvPr/>
        </p:nvSpPr>
        <p:spPr>
          <a:xfrm>
            <a:off x="580768" y="3248128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ERP SUM(Downtime) 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start ~ </a:t>
            </a: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end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70A4143-55ED-425E-8D5E-3B5A60198E35}"/>
              </a:ext>
            </a:extLst>
          </p:cNvPr>
          <p:cNvSpPr txBox="1"/>
          <p:nvPr/>
        </p:nvSpPr>
        <p:spPr>
          <a:xfrm>
            <a:off x="5498007" y="3248125"/>
            <a:ext cx="211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08/07 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18:00 ~ 08/09 20 :00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60" name="직선 연결선 32">
            <a:extLst>
              <a:ext uri="{FF2B5EF4-FFF2-40B4-BE49-F238E27FC236}">
                <a16:creationId xmlns="" xmlns:a16="http://schemas.microsoft.com/office/drawing/2014/main" id="{10258241-F5A5-41ED-95E0-7DEFCD43FC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772925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연결선 32">
            <a:extLst>
              <a:ext uri="{FF2B5EF4-FFF2-40B4-BE49-F238E27FC236}">
                <a16:creationId xmlns="" xmlns:a16="http://schemas.microsoft.com/office/drawing/2014/main" id="{24DABC2D-12B9-4C61-B9CD-FF5A18556C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19129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32">
            <a:extLst>
              <a:ext uri="{FF2B5EF4-FFF2-40B4-BE49-F238E27FC236}">
                <a16:creationId xmlns="" xmlns:a16="http://schemas.microsoft.com/office/drawing/2014/main" id="{5D97E10F-3992-4439-A61B-5C6AE48133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609660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직선 연결선 32">
            <a:extLst>
              <a:ext uri="{FF2B5EF4-FFF2-40B4-BE49-F238E27FC236}">
                <a16:creationId xmlns="" xmlns:a16="http://schemas.microsoft.com/office/drawing/2014/main" id="{2F342F30-F38D-405D-AB01-B465DDB5C9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402802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직선 연결선 32">
            <a:extLst>
              <a:ext uri="{FF2B5EF4-FFF2-40B4-BE49-F238E27FC236}">
                <a16:creationId xmlns="" xmlns:a16="http://schemas.microsoft.com/office/drawing/2014/main" id="{C262CE61-62ED-469E-8850-CA7DBAF85D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701515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화살표: 오각형 76">
            <a:extLst>
              <a:ext uri="{FF2B5EF4-FFF2-40B4-BE49-F238E27FC236}">
                <a16:creationId xmlns="" xmlns:a16="http://schemas.microsoft.com/office/drawing/2014/main" id="{6741A34E-1742-4217-90A1-669F01AC430B}"/>
              </a:ext>
            </a:extLst>
          </p:cNvPr>
          <p:cNvSpPr/>
          <p:nvPr/>
        </p:nvSpPr>
        <p:spPr bwMode="auto">
          <a:xfrm>
            <a:off x="580768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Preparation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="" xmlns:a16="http://schemas.microsoft.com/office/drawing/2014/main" id="{9273F6FC-0FBE-4895-85E2-8A53F418B45B}"/>
              </a:ext>
            </a:extLst>
          </p:cNvPr>
          <p:cNvSpPr/>
          <p:nvPr/>
        </p:nvSpPr>
        <p:spPr bwMode="auto">
          <a:xfrm>
            <a:off x="1797927" y="889061"/>
            <a:ext cx="1213513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Uptime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화살표: 오각형 78">
            <a:extLst>
              <a:ext uri="{FF2B5EF4-FFF2-40B4-BE49-F238E27FC236}">
                <a16:creationId xmlns="" xmlns:a16="http://schemas.microsoft.com/office/drawing/2014/main" id="{D9F8E344-D23F-4F75-9AA9-1026529037AE}"/>
              </a:ext>
            </a:extLst>
          </p:cNvPr>
          <p:cNvSpPr/>
          <p:nvPr/>
        </p:nvSpPr>
        <p:spPr bwMode="auto">
          <a:xfrm>
            <a:off x="3015086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680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</a:t>
            </a:r>
            <a:endParaRPr 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0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4232245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9" tIns="72009" rIns="72009" bIns="7200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Post-Act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2228E737-135C-46AE-839E-57404D2D58B2}"/>
              </a:ext>
            </a:extLst>
          </p:cNvPr>
          <p:cNvSpPr txBox="1"/>
          <p:nvPr/>
        </p:nvSpPr>
        <p:spPr>
          <a:xfrm>
            <a:off x="4477028" y="1864637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BC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58895985-46A3-4AE8-82EE-9F7F7CC6A86F}"/>
              </a:ext>
            </a:extLst>
          </p:cNvPr>
          <p:cNvSpPr txBox="1"/>
          <p:nvPr/>
        </p:nvSpPr>
        <p:spPr>
          <a:xfrm>
            <a:off x="4477028" y="2411396"/>
            <a:ext cx="1127688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Legacy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2F69F313-A2AD-4767-96FA-2D7CCB3D28D1}"/>
              </a:ext>
            </a:extLst>
          </p:cNvPr>
          <p:cNvSpPr txBox="1"/>
          <p:nvPr/>
        </p:nvSpPr>
        <p:spPr>
          <a:xfrm>
            <a:off x="4477028" y="2829765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BC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C813599B-5441-4931-8B1D-EDD1CC99C2A1}"/>
              </a:ext>
            </a:extLst>
          </p:cNvPr>
          <p:cNvSpPr txBox="1"/>
          <p:nvPr/>
        </p:nvSpPr>
        <p:spPr>
          <a:xfrm>
            <a:off x="4477028" y="3248134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BC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95917" y="1813398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if managing system stopped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2421017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3" y="2839383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3257751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93" name="직선 연결선 32">
            <a:extLst>
              <a:ext uri="{FF2B5EF4-FFF2-40B4-BE49-F238E27FC236}">
                <a16:creationId xmlns="" xmlns:a16="http://schemas.microsoft.com/office/drawing/2014/main" id="{5D97E10F-3992-4439-A61B-5C6AE48133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2216" y="402307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62FB591F-1351-4AD5-A3BD-600230DBB07F}"/>
              </a:ext>
            </a:extLst>
          </p:cNvPr>
          <p:cNvSpPr txBox="1"/>
          <p:nvPr/>
        </p:nvSpPr>
        <p:spPr>
          <a:xfrm>
            <a:off x="580768" y="3666497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Pre-works for FI/CO Migration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9E4CE9BD-535C-4023-983B-140357F4EDB4}"/>
              </a:ext>
            </a:extLst>
          </p:cNvPr>
          <p:cNvSpPr txBox="1"/>
          <p:nvPr/>
        </p:nvSpPr>
        <p:spPr>
          <a:xfrm>
            <a:off x="5498007" y="3666493"/>
            <a:ext cx="206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08/09 20:00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21:00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03869920-9F60-4E2E-8F8B-6CFD84F908E0}"/>
              </a:ext>
            </a:extLst>
          </p:cNvPr>
          <p:cNvSpPr txBox="1"/>
          <p:nvPr/>
        </p:nvSpPr>
        <p:spPr>
          <a:xfrm>
            <a:off x="4477028" y="3666503"/>
            <a:ext cx="1127688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FI, CO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3" y="3676117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110" name="직선 연결선 32">
            <a:extLst>
              <a:ext uri="{FF2B5EF4-FFF2-40B4-BE49-F238E27FC236}">
                <a16:creationId xmlns="" xmlns:a16="http://schemas.microsoft.com/office/drawing/2014/main" id="{2F342F30-F38D-405D-AB01-B465DDB5C9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441621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연결선 32">
            <a:extLst>
              <a:ext uri="{FF2B5EF4-FFF2-40B4-BE49-F238E27FC236}">
                <a16:creationId xmlns="" xmlns:a16="http://schemas.microsoft.com/office/drawing/2014/main" id="{A649A5D9-E8A1-4927-BFEA-3DC79D5E37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483458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직선 연결선 32">
            <a:extLst>
              <a:ext uri="{FF2B5EF4-FFF2-40B4-BE49-F238E27FC236}">
                <a16:creationId xmlns="" xmlns:a16="http://schemas.microsoft.com/office/drawing/2014/main" id="{045F5D5B-81C9-4DE6-9C9F-38646711CA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252953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CC2E96B8-3017-48EB-8355-AC7C058D2985}"/>
              </a:ext>
            </a:extLst>
          </p:cNvPr>
          <p:cNvSpPr txBox="1"/>
          <p:nvPr/>
        </p:nvSpPr>
        <p:spPr>
          <a:xfrm>
            <a:off x="580767" y="5377638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Fi/CO</a:t>
            </a:r>
            <a:r>
              <a:rPr lang="ko-KR" altLang="en-US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Migration 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start ~ end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B4BE27A9-B25C-4F97-AF99-2B96F7459595}"/>
              </a:ext>
            </a:extLst>
          </p:cNvPr>
          <p:cNvSpPr txBox="1"/>
          <p:nvPr/>
        </p:nvSpPr>
        <p:spPr>
          <a:xfrm>
            <a:off x="5487894" y="5377630"/>
            <a:ext cx="211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08/09 21:00 </a:t>
            </a: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</a:t>
            </a: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08/10 15:00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6D9EAE9-8910-49B8-9DC8-2FE26F3CB301}"/>
              </a:ext>
            </a:extLst>
          </p:cNvPr>
          <p:cNvSpPr txBox="1"/>
          <p:nvPr/>
        </p:nvSpPr>
        <p:spPr>
          <a:xfrm>
            <a:off x="4477027" y="5377634"/>
            <a:ext cx="112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PMO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5400236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0BAD5DC7-4CD3-4650-85A1-46351B703269}"/>
              </a:ext>
            </a:extLst>
          </p:cNvPr>
          <p:cNvSpPr txBox="1"/>
          <p:nvPr/>
        </p:nvSpPr>
        <p:spPr>
          <a:xfrm>
            <a:off x="580767" y="4066222"/>
            <a:ext cx="39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CIF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Model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Integration Active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E2A0498E-83DA-48E1-896A-4C0B38231762}"/>
              </a:ext>
            </a:extLst>
          </p:cNvPr>
          <p:cNvSpPr txBox="1"/>
          <p:nvPr/>
        </p:nvSpPr>
        <p:spPr>
          <a:xfrm>
            <a:off x="5498006" y="4066217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08/09 20:00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20:30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B4CCB3BD-148B-41DF-90A1-42DA092A6CF2}"/>
              </a:ext>
            </a:extLst>
          </p:cNvPr>
          <p:cNvSpPr txBox="1"/>
          <p:nvPr/>
        </p:nvSpPr>
        <p:spPr>
          <a:xfrm>
            <a:off x="580767" y="4484593"/>
            <a:ext cx="3960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CIF Variant version upgrade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9D3276BE-BE19-4CF8-B912-0315845DC652}"/>
              </a:ext>
            </a:extLst>
          </p:cNvPr>
          <p:cNvSpPr txBox="1"/>
          <p:nvPr/>
        </p:nvSpPr>
        <p:spPr>
          <a:xfrm>
            <a:off x="5498006" y="4484587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08/09 20:30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21:00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1657AE9D-D572-4C71-A413-3F3CD3C6BF5E}"/>
              </a:ext>
            </a:extLst>
          </p:cNvPr>
          <p:cNvSpPr txBox="1"/>
          <p:nvPr/>
        </p:nvSpPr>
        <p:spPr>
          <a:xfrm>
            <a:off x="580767" y="4902965"/>
            <a:ext cx="3960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36625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CCR Delta Report Connection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73A73C1E-CFEC-4AD5-8268-F5876CD245D5}"/>
              </a:ext>
            </a:extLst>
          </p:cNvPr>
          <p:cNvSpPr txBox="1"/>
          <p:nvPr/>
        </p:nvSpPr>
        <p:spPr>
          <a:xfrm>
            <a:off x="5498006" y="4902958"/>
            <a:ext cx="154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08/09 20:00 </a:t>
            </a: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~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21:00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AE4FF95F-F9E3-47A3-A08C-14E8AF617760}"/>
              </a:ext>
            </a:extLst>
          </p:cNvPr>
          <p:cNvSpPr txBox="1"/>
          <p:nvPr/>
        </p:nvSpPr>
        <p:spPr>
          <a:xfrm>
            <a:off x="4477027" y="4066227"/>
            <a:ext cx="1127688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APO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A4E508FB-2C0F-4399-9733-5CD28B657A34}"/>
              </a:ext>
            </a:extLst>
          </p:cNvPr>
          <p:cNvSpPr txBox="1"/>
          <p:nvPr/>
        </p:nvSpPr>
        <p:spPr>
          <a:xfrm>
            <a:off x="4477027" y="4484596"/>
            <a:ext cx="1127688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APO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58CFEB97-EA48-4A44-AEA7-55E4128D0390}"/>
              </a:ext>
            </a:extLst>
          </p:cNvPr>
          <p:cNvSpPr txBox="1"/>
          <p:nvPr/>
        </p:nvSpPr>
        <p:spPr>
          <a:xfrm>
            <a:off x="4477027" y="4902965"/>
            <a:ext cx="1127688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APO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4088836"/>
            <a:ext cx="2730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of Activation (T-Code : CFM2)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4411759"/>
            <a:ext cx="248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of Variant appliance(T-Code : CFM1)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89" y="4820972"/>
            <a:ext cx="240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of execution</a:t>
            </a:r>
            <a:r>
              <a:rPr lang="ko-KR" altLang="en-US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 </a:t>
            </a: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(Execute the program)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66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5448569" y="880435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Go-Live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680769C-D860-4884-BFBE-21F8F9700AA3}"/>
              </a:ext>
            </a:extLst>
          </p:cNvPr>
          <p:cNvGrpSpPr/>
          <p:nvPr/>
        </p:nvGrpSpPr>
        <p:grpSpPr>
          <a:xfrm>
            <a:off x="580768" y="1427269"/>
            <a:ext cx="3960000" cy="307777"/>
            <a:chOff x="1617940" y="1222109"/>
            <a:chExt cx="4572001" cy="307777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5E2D285-1129-41A2-BE84-173FD302B3B7}"/>
                </a:ext>
              </a:extLst>
            </p:cNvPr>
            <p:cNvSpPr txBox="1"/>
            <p:nvPr/>
          </p:nvSpPr>
          <p:spPr>
            <a:xfrm>
              <a:off x="3263782" y="1222109"/>
              <a:ext cx="128031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Cut-over Task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4CD86750-7A92-4A7D-AA85-7703232556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7940" y="1529886"/>
              <a:ext cx="4572001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2BB14C5B-33AF-4A3E-BFA5-3C91117011EC}"/>
              </a:ext>
            </a:extLst>
          </p:cNvPr>
          <p:cNvGrpSpPr/>
          <p:nvPr/>
        </p:nvGrpSpPr>
        <p:grpSpPr>
          <a:xfrm>
            <a:off x="4547181" y="1245912"/>
            <a:ext cx="1004634" cy="523220"/>
            <a:chOff x="6273642" y="1040752"/>
            <a:chExt cx="1617971" cy="523220"/>
          </a:xfrm>
        </p:grpSpPr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852DA21C-DE03-4976-B846-7CE49E2B3BE5}"/>
                </a:ext>
              </a:extLst>
            </p:cNvPr>
            <p:cNvSpPr txBox="1"/>
            <p:nvPr/>
          </p:nvSpPr>
          <p:spPr>
            <a:xfrm>
              <a:off x="6273642" y="1040752"/>
              <a:ext cx="1617971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Person in</a:t>
              </a:r>
            </a:p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charge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34B48284-C91E-4844-B032-9232E7A753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2737" y="1529886"/>
              <a:ext cx="127978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0F8286B-38A3-40DF-A236-0DD8D37B5945}"/>
              </a:ext>
            </a:extLst>
          </p:cNvPr>
          <p:cNvGrpSpPr/>
          <p:nvPr/>
        </p:nvGrpSpPr>
        <p:grpSpPr>
          <a:xfrm>
            <a:off x="5577021" y="1427269"/>
            <a:ext cx="1407768" cy="307777"/>
            <a:chOff x="7994909" y="1222109"/>
            <a:chExt cx="1548545" cy="307777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DC76ED32-58E2-428B-B3CC-EF981C464FD8}"/>
                </a:ext>
              </a:extLst>
            </p:cNvPr>
            <p:cNvSpPr txBox="1"/>
            <p:nvPr/>
          </p:nvSpPr>
          <p:spPr>
            <a:xfrm>
              <a:off x="8218856" y="1222109"/>
              <a:ext cx="110065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Schedule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F53C7EF1-C4AD-4EB4-B701-1DAD0900C3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53B5CA20-34F0-41CA-A0B7-861113D0F549}"/>
              </a:ext>
            </a:extLst>
          </p:cNvPr>
          <p:cNvGrpSpPr/>
          <p:nvPr/>
        </p:nvGrpSpPr>
        <p:grpSpPr>
          <a:xfrm>
            <a:off x="7114986" y="1427269"/>
            <a:ext cx="2547173" cy="307777"/>
            <a:chOff x="7994909" y="1222109"/>
            <a:chExt cx="1548545" cy="307777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7558B98F-7082-4289-98CE-B458C885B68C}"/>
                </a:ext>
              </a:extLst>
            </p:cNvPr>
            <p:cNvSpPr txBox="1"/>
            <p:nvPr/>
          </p:nvSpPr>
          <p:spPr>
            <a:xfrm>
              <a:off x="8240029" y="1222109"/>
              <a:ext cx="105831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Major inspections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0727695D-E550-4579-B54A-FEFE54B4F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260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3A02E0-102B-4B73-934C-EC8001F6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Cut-over </a:t>
            </a:r>
            <a:r>
              <a:rPr lang="en-US" altLang="ko-KR" dirty="0" smtClean="0"/>
              <a:t>Major Activity </a:t>
            </a:r>
            <a:r>
              <a:rPr lang="en-US" altLang="ko-KR" dirty="0"/>
              <a:t>&gt; ERP &amp; APO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D2311AC-FDFF-41A4-AE7C-1F514D5E9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altLang="ko-KR" dirty="0"/>
              <a:t>Performance plan</a:t>
            </a:r>
            <a:endParaRPr lang="en-US" dirty="0"/>
          </a:p>
        </p:txBody>
      </p:sp>
      <p:sp>
        <p:nvSpPr>
          <p:cNvPr id="77" name="화살표: 오각형 76">
            <a:extLst>
              <a:ext uri="{FF2B5EF4-FFF2-40B4-BE49-F238E27FC236}">
                <a16:creationId xmlns="" xmlns:a16="http://schemas.microsoft.com/office/drawing/2014/main" id="{6741A34E-1742-4217-90A1-669F01AC430B}"/>
              </a:ext>
            </a:extLst>
          </p:cNvPr>
          <p:cNvSpPr/>
          <p:nvPr/>
        </p:nvSpPr>
        <p:spPr bwMode="auto">
          <a:xfrm>
            <a:off x="580768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Preparation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="" xmlns:a16="http://schemas.microsoft.com/office/drawing/2014/main" id="{9273F6FC-0FBE-4895-85E2-8A53F418B45B}"/>
              </a:ext>
            </a:extLst>
          </p:cNvPr>
          <p:cNvSpPr/>
          <p:nvPr/>
        </p:nvSpPr>
        <p:spPr bwMode="auto">
          <a:xfrm>
            <a:off x="1797927" y="889061"/>
            <a:ext cx="1213513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Uptime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화살표: 오각형 78">
            <a:extLst>
              <a:ext uri="{FF2B5EF4-FFF2-40B4-BE49-F238E27FC236}">
                <a16:creationId xmlns="" xmlns:a16="http://schemas.microsoft.com/office/drawing/2014/main" id="{D9F8E344-D23F-4F75-9AA9-1026529037AE}"/>
              </a:ext>
            </a:extLst>
          </p:cNvPr>
          <p:cNvSpPr/>
          <p:nvPr/>
        </p:nvSpPr>
        <p:spPr bwMode="auto">
          <a:xfrm>
            <a:off x="3015086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Downtime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0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4232245" y="889061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680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Post-Act</a:t>
            </a:r>
            <a:endParaRPr lang="en-US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="" xmlns:a16="http://schemas.microsoft.com/office/drawing/2014/main" id="{5DC1743C-9903-4C9B-A0E8-1A879D1EF245}"/>
              </a:ext>
            </a:extLst>
          </p:cNvPr>
          <p:cNvGrpSpPr/>
          <p:nvPr/>
        </p:nvGrpSpPr>
        <p:grpSpPr>
          <a:xfrm>
            <a:off x="580768" y="1864637"/>
            <a:ext cx="6534218" cy="276999"/>
            <a:chOff x="580768" y="1864637"/>
            <a:chExt cx="6534218" cy="276999"/>
          </a:xfrm>
        </p:grpSpPr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F9FC6928-EEBC-4741-AE99-3C6D7ABADDE7}"/>
                </a:ext>
              </a:extLst>
            </p:cNvPr>
            <p:cNvSpPr txBox="1"/>
            <p:nvPr/>
          </p:nvSpPr>
          <p:spPr>
            <a:xfrm>
              <a:off x="580768" y="1864637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Apply ERP related</a:t>
              </a:r>
              <a:r>
                <a:rPr lang="ko-KR" altLang="en-US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CTS (</a:t>
              </a: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GE1 </a:t>
              </a: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GSP)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DFF666EC-D17C-4421-B7CC-56B3D11D7791}"/>
                </a:ext>
              </a:extLst>
            </p:cNvPr>
            <p:cNvSpPr txBox="1"/>
            <p:nvPr/>
          </p:nvSpPr>
          <p:spPr>
            <a:xfrm>
              <a:off x="4485654" y="18646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ALL</a:t>
              </a:r>
              <a:endParaRPr lang="en-US" altLang="ko-KR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64B37E31-2415-4C16-A41F-28F97FADD345}"/>
                </a:ext>
              </a:extLst>
            </p:cNvPr>
            <p:cNvSpPr txBox="1"/>
            <p:nvPr/>
          </p:nvSpPr>
          <p:spPr>
            <a:xfrm>
              <a:off x="5445759" y="1864637"/>
              <a:ext cx="1669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15:00 </a:t>
              </a: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17:00</a:t>
              </a:r>
              <a:endParaRPr lang="ko-KR" altLang="en-US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cxnSp>
        <p:nvCxnSpPr>
          <p:cNvPr id="134" name="직선 연결선 32">
            <a:extLst>
              <a:ext uri="{FF2B5EF4-FFF2-40B4-BE49-F238E27FC236}">
                <a16:creationId xmlns="" xmlns:a16="http://schemas.microsoft.com/office/drawing/2014/main" id="{9F8A2419-7E20-4535-9A73-007453E49F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212319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2B8EAC81-F53E-4180-B415-AA96ED2A9334}"/>
              </a:ext>
            </a:extLst>
          </p:cNvPr>
          <p:cNvGrpSpPr/>
          <p:nvPr/>
        </p:nvGrpSpPr>
        <p:grpSpPr>
          <a:xfrm>
            <a:off x="580768" y="2696066"/>
            <a:ext cx="6534218" cy="277000"/>
            <a:chOff x="580768" y="2338887"/>
            <a:chExt cx="6534218" cy="277000"/>
          </a:xfrm>
        </p:grpSpPr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C72E8ADC-5CDF-4866-8DEC-84C3E4BE9991}"/>
                </a:ext>
              </a:extLst>
            </p:cNvPr>
            <p:cNvSpPr txBox="1"/>
            <p:nvPr/>
          </p:nvSpPr>
          <p:spPr>
            <a:xfrm>
              <a:off x="580768" y="2338888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ECC vs S/4HANA 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Data verification</a:t>
              </a:r>
              <a:endParaRPr lang="ko-KR" altLang="en-US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E70E37E8-343A-4DBC-A4F0-AE5335BFE95C}"/>
                </a:ext>
              </a:extLst>
            </p:cNvPr>
            <p:cNvSpPr txBox="1"/>
            <p:nvPr/>
          </p:nvSpPr>
          <p:spPr>
            <a:xfrm>
              <a:off x="4485654" y="23388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ALL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B3A9CE13-9AAE-4219-B83A-EDEB38C503EF}"/>
                </a:ext>
              </a:extLst>
            </p:cNvPr>
            <p:cNvSpPr txBox="1"/>
            <p:nvPr/>
          </p:nvSpPr>
          <p:spPr>
            <a:xfrm>
              <a:off x="5445759" y="2338887"/>
              <a:ext cx="1669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18:00 </a:t>
              </a:r>
              <a:r>
                <a:rPr lang="en-US" altLang="ko-KR" b="1" kern="0" dirty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b="1" kern="0" dirty="0" smtClean="0">
                  <a:solidFill>
                    <a:srgbClr val="C000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20:00</a:t>
              </a:r>
              <a:endParaRPr lang="ko-KR" altLang="en-US" b="1" kern="0" dirty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="" xmlns:a16="http://schemas.microsoft.com/office/drawing/2014/main" id="{2225FEF6-A32C-43E9-B3A6-8F730730D37B}"/>
              </a:ext>
            </a:extLst>
          </p:cNvPr>
          <p:cNvGrpSpPr/>
          <p:nvPr/>
        </p:nvGrpSpPr>
        <p:grpSpPr>
          <a:xfrm>
            <a:off x="580768" y="2287309"/>
            <a:ext cx="6474410" cy="277001"/>
            <a:chOff x="580768" y="2762337"/>
            <a:chExt cx="6474410" cy="277001"/>
          </a:xfrm>
        </p:grpSpPr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06CBC001-03DC-4D0A-992F-C310B88BA26D}"/>
                </a:ext>
              </a:extLst>
            </p:cNvPr>
            <p:cNvSpPr txBox="1"/>
            <p:nvPr/>
          </p:nvSpPr>
          <p:spPr>
            <a:xfrm>
              <a:off x="580768" y="2762339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Check authorization and menu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4BF3DE0D-5AB4-4805-ADFE-57A3A9E5F305}"/>
                </a:ext>
              </a:extLst>
            </p:cNvPr>
            <p:cNvSpPr txBox="1"/>
            <p:nvPr/>
          </p:nvSpPr>
          <p:spPr>
            <a:xfrm>
              <a:off x="4485654" y="27623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ALL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E03C51FB-23E1-427B-B622-E6B2CB151DF9}"/>
                </a:ext>
              </a:extLst>
            </p:cNvPr>
            <p:cNvSpPr txBox="1"/>
            <p:nvPr/>
          </p:nvSpPr>
          <p:spPr>
            <a:xfrm>
              <a:off x="5506633" y="27623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17:00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18:00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="" xmlns:a16="http://schemas.microsoft.com/office/drawing/2014/main" id="{95D70F52-964B-4C9B-985F-5DA09A92F032}"/>
              </a:ext>
            </a:extLst>
          </p:cNvPr>
          <p:cNvGrpSpPr/>
          <p:nvPr/>
        </p:nvGrpSpPr>
        <p:grpSpPr>
          <a:xfrm>
            <a:off x="580768" y="3119735"/>
            <a:ext cx="6474410" cy="277002"/>
            <a:chOff x="580768" y="3185787"/>
            <a:chExt cx="6474410" cy="277002"/>
          </a:xfrm>
        </p:grpSpPr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4FA00693-8851-4BC8-B4AD-462619EE7FE3}"/>
                </a:ext>
              </a:extLst>
            </p:cNvPr>
            <p:cNvSpPr txBox="1"/>
            <p:nvPr/>
          </p:nvSpPr>
          <p:spPr>
            <a:xfrm>
              <a:off x="580768" y="3185790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Send BW related</a:t>
              </a:r>
              <a:r>
                <a:rPr lang="ko-KR" altLang="en-US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CTS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(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GE1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GSP)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338674D1-4872-4EE3-B67B-EB21AC772B9B}"/>
                </a:ext>
              </a:extLst>
            </p:cNvPr>
            <p:cNvSpPr txBox="1"/>
            <p:nvPr/>
          </p:nvSpPr>
          <p:spPr>
            <a:xfrm>
              <a:off x="4485654" y="31857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8D286DA2-34F7-409B-B958-95A9318FE3B5}"/>
                </a:ext>
              </a:extLst>
            </p:cNvPr>
            <p:cNvSpPr txBox="1"/>
            <p:nvPr/>
          </p:nvSpPr>
          <p:spPr>
            <a:xfrm>
              <a:off x="5506633" y="31857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18:00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18:30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cxnSp>
        <p:nvCxnSpPr>
          <p:cNvPr id="175" name="직선 연결선 32">
            <a:extLst>
              <a:ext uri="{FF2B5EF4-FFF2-40B4-BE49-F238E27FC236}">
                <a16:creationId xmlns="" xmlns:a16="http://schemas.microsoft.com/office/drawing/2014/main" id="{F083E424-A054-45E8-822F-9E62FADD76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2630685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직선 연결선 32">
            <a:extLst>
              <a:ext uri="{FF2B5EF4-FFF2-40B4-BE49-F238E27FC236}">
                <a16:creationId xmlns="" xmlns:a16="http://schemas.microsoft.com/office/drawing/2014/main" id="{42546B05-13F7-4BBF-80A1-69B47F7864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049052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1838751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2696065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b="1" kern="0" dirty="0" smtClean="0"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for data check list</a:t>
            </a:r>
            <a:endParaRPr lang="ko-KR" altLang="en-US" b="1" kern="0" dirty="0">
              <a:solidFill>
                <a:srgbClr val="C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3" y="2287308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3119735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for changes in ERP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5722AFC7-8497-425A-877B-93E5462EC914}"/>
              </a:ext>
            </a:extLst>
          </p:cNvPr>
          <p:cNvGrpSpPr/>
          <p:nvPr/>
        </p:nvGrpSpPr>
        <p:grpSpPr>
          <a:xfrm>
            <a:off x="580768" y="3457600"/>
            <a:ext cx="6474410" cy="461665"/>
            <a:chOff x="580768" y="5654610"/>
            <a:chExt cx="6474410" cy="461665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D211DF7A-6040-413E-8652-CB10580E9F26}"/>
                </a:ext>
              </a:extLst>
            </p:cNvPr>
            <p:cNvSpPr txBox="1"/>
            <p:nvPr/>
          </p:nvSpPr>
          <p:spPr>
            <a:xfrm>
              <a:off x="580768" y="5654610"/>
              <a:ext cx="39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DMS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setting: Add DC30 extension and release authorization group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4293BD67-61F1-43A6-B3E9-E8BF19DD3600}"/>
                </a:ext>
              </a:extLst>
            </p:cNvPr>
            <p:cNvSpPr txBox="1"/>
            <p:nvPr/>
          </p:nvSpPr>
          <p:spPr>
            <a:xfrm>
              <a:off x="4485654" y="57264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34872F20-56D3-4076-A623-1B4EBA2DDDAD}"/>
                </a:ext>
              </a:extLst>
            </p:cNvPr>
            <p:cNvSpPr txBox="1"/>
            <p:nvPr/>
          </p:nvSpPr>
          <p:spPr>
            <a:xfrm>
              <a:off x="5506633" y="57264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22:00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C21B5D28-791D-4B02-AE54-9E21602AF63C}"/>
              </a:ext>
            </a:extLst>
          </p:cNvPr>
          <p:cNvGrpSpPr/>
          <p:nvPr/>
        </p:nvGrpSpPr>
        <p:grpSpPr>
          <a:xfrm>
            <a:off x="580768" y="3947859"/>
            <a:ext cx="6474410" cy="276999"/>
            <a:chOff x="580768" y="6149940"/>
            <a:chExt cx="6474410" cy="276999"/>
          </a:xfrm>
        </p:grpSpPr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B65E8BE2-E060-4271-A8A7-C23946020455}"/>
                </a:ext>
              </a:extLst>
            </p:cNvPr>
            <p:cNvSpPr txBox="1"/>
            <p:nvPr/>
          </p:nvSpPr>
          <p:spPr>
            <a:xfrm>
              <a:off x="580768" y="6149940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MASTERSAF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Import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0E2E174F-8168-4C14-B32E-3CC2DF314837}"/>
                </a:ext>
              </a:extLst>
            </p:cNvPr>
            <p:cNvSpPr txBox="1"/>
            <p:nvPr/>
          </p:nvSpPr>
          <p:spPr>
            <a:xfrm>
              <a:off x="4485654" y="6149940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28B9DDCF-9C5C-4800-91C9-E8E13CCEC922}"/>
                </a:ext>
              </a:extLst>
            </p:cNvPr>
            <p:cNvSpPr txBox="1"/>
            <p:nvPr/>
          </p:nvSpPr>
          <p:spPr>
            <a:xfrm>
              <a:off x="5506633" y="6149940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22:00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cxnSp>
        <p:nvCxnSpPr>
          <p:cNvPr id="99" name="직선 연결선 32">
            <a:extLst>
              <a:ext uri="{FF2B5EF4-FFF2-40B4-BE49-F238E27FC236}">
                <a16:creationId xmlns="" xmlns:a16="http://schemas.microsoft.com/office/drawing/2014/main" id="{26259CED-ACC4-4737-873A-7F4D295C16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458794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직선 연결선 32">
            <a:extLst>
              <a:ext uri="{FF2B5EF4-FFF2-40B4-BE49-F238E27FC236}">
                <a16:creationId xmlns="" xmlns:a16="http://schemas.microsoft.com/office/drawing/2014/main" id="{6C837FF4-B6AD-4712-A0D8-286CB8174D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3877168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3534169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2" y="3943169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5DC1743C-9903-4C9B-A0E8-1A879D1EF245}"/>
              </a:ext>
            </a:extLst>
          </p:cNvPr>
          <p:cNvGrpSpPr/>
          <p:nvPr/>
        </p:nvGrpSpPr>
        <p:grpSpPr>
          <a:xfrm>
            <a:off x="580768" y="4361542"/>
            <a:ext cx="6474410" cy="276999"/>
            <a:chOff x="580768" y="1864637"/>
            <a:chExt cx="6474410" cy="276999"/>
          </a:xfrm>
        </p:grpSpPr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F9FC6928-EEBC-4741-AE99-3C6D7ABADDE7}"/>
                </a:ext>
              </a:extLst>
            </p:cNvPr>
            <p:cNvSpPr txBox="1"/>
            <p:nvPr/>
          </p:nvSpPr>
          <p:spPr>
            <a:xfrm>
              <a:off x="580768" y="1864637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Encryption (SPIN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)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Import</a:t>
              </a:r>
              <a:endParaRPr lang="en-US" altLang="ko-KR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DFF666EC-D17C-4421-B7CC-56B3D11D7791}"/>
                </a:ext>
              </a:extLst>
            </p:cNvPr>
            <p:cNvSpPr txBox="1"/>
            <p:nvPr/>
          </p:nvSpPr>
          <p:spPr>
            <a:xfrm>
              <a:off x="4485654" y="18646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64B37E31-2415-4C16-A41F-28F97FADD345}"/>
                </a:ext>
              </a:extLst>
            </p:cNvPr>
            <p:cNvSpPr txBox="1"/>
            <p:nvPr/>
          </p:nvSpPr>
          <p:spPr>
            <a:xfrm>
              <a:off x="5506633" y="18646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22:00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cxnSp>
        <p:nvCxnSpPr>
          <p:cNvPr id="107" name="직선 연결선 32">
            <a:extLst>
              <a:ext uri="{FF2B5EF4-FFF2-40B4-BE49-F238E27FC236}">
                <a16:creationId xmlns="" xmlns:a16="http://schemas.microsoft.com/office/drawing/2014/main" id="{9F8A2419-7E20-4535-9A73-007453E49F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4709224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2B8EAC81-F53E-4180-B415-AA96ED2A9334}"/>
              </a:ext>
            </a:extLst>
          </p:cNvPr>
          <p:cNvGrpSpPr/>
          <p:nvPr/>
        </p:nvGrpSpPr>
        <p:grpSpPr>
          <a:xfrm>
            <a:off x="580768" y="4779907"/>
            <a:ext cx="6474410" cy="277000"/>
            <a:chOff x="580768" y="2338887"/>
            <a:chExt cx="6474410" cy="277000"/>
          </a:xfrm>
        </p:grpSpPr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C72E8ADC-5CDF-4866-8DEC-84C3E4BE9991}"/>
                </a:ext>
              </a:extLst>
            </p:cNvPr>
            <p:cNvSpPr txBox="1"/>
            <p:nvPr/>
          </p:nvSpPr>
          <p:spPr>
            <a:xfrm>
              <a:off x="580768" y="2338888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Reboot Batch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Job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E70E37E8-343A-4DBC-A4F0-AE5335BFE95C}"/>
                </a:ext>
              </a:extLst>
            </p:cNvPr>
            <p:cNvSpPr txBox="1"/>
            <p:nvPr/>
          </p:nvSpPr>
          <p:spPr>
            <a:xfrm>
              <a:off x="4485654" y="23388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B3A9CE13-9AAE-4219-B83A-EDEB38C503EF}"/>
                </a:ext>
              </a:extLst>
            </p:cNvPr>
            <p:cNvSpPr txBox="1"/>
            <p:nvPr/>
          </p:nvSpPr>
          <p:spPr>
            <a:xfrm>
              <a:off x="5506633" y="23388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20:00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22:00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cxnSp>
        <p:nvCxnSpPr>
          <p:cNvPr id="112" name="직선 연결선 32">
            <a:extLst>
              <a:ext uri="{FF2B5EF4-FFF2-40B4-BE49-F238E27FC236}">
                <a16:creationId xmlns="" xmlns:a16="http://schemas.microsoft.com/office/drawing/2014/main" id="{F083E424-A054-45E8-822F-9E62FADD76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127590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4335656"/>
            <a:ext cx="2639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for encryption table inquiry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85804" y="4779906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Batch Job List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cxnSp>
        <p:nvCxnSpPr>
          <p:cNvPr id="115" name="직선 연결선 32">
            <a:extLst>
              <a:ext uri="{FF2B5EF4-FFF2-40B4-BE49-F238E27FC236}">
                <a16:creationId xmlns="" xmlns:a16="http://schemas.microsoft.com/office/drawing/2014/main" id="{6C837FF4-B6AD-4712-A0D8-286CB8174D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1" y="4284931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05CFDC1C-4980-4A8B-AD0D-6838C36DD20E}"/>
              </a:ext>
            </a:extLst>
          </p:cNvPr>
          <p:cNvGrpSpPr/>
          <p:nvPr/>
        </p:nvGrpSpPr>
        <p:grpSpPr>
          <a:xfrm>
            <a:off x="580768" y="5188847"/>
            <a:ext cx="6474410" cy="461670"/>
            <a:chOff x="580768" y="4032687"/>
            <a:chExt cx="6474410" cy="461670"/>
          </a:xfrm>
        </p:grpSpPr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260DFB98-84FF-473B-B11E-D4722B239841}"/>
                </a:ext>
              </a:extLst>
            </p:cNvPr>
            <p:cNvSpPr txBox="1"/>
            <p:nvPr/>
          </p:nvSpPr>
          <p:spPr>
            <a:xfrm>
              <a:off x="580768" y="4032692"/>
              <a:ext cx="39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Check for S/4HANA connection settings(S/4HANA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&lt;-&gt; BW)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AD34C581-79CC-4245-9C3C-476ED462A288}"/>
                </a:ext>
              </a:extLst>
            </p:cNvPr>
            <p:cNvSpPr txBox="1"/>
            <p:nvPr/>
          </p:nvSpPr>
          <p:spPr>
            <a:xfrm>
              <a:off x="4485654" y="403268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BW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984FE46C-D9E5-4AC8-9E0E-A154D7FA240A}"/>
                </a:ext>
              </a:extLst>
            </p:cNvPr>
            <p:cNvSpPr txBox="1"/>
            <p:nvPr/>
          </p:nvSpPr>
          <p:spPr>
            <a:xfrm>
              <a:off x="5506633" y="403268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19:00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19:30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7AFBBFB1-F76E-4551-BE75-3E5E876359E8}"/>
              </a:ext>
            </a:extLst>
          </p:cNvPr>
          <p:cNvGrpSpPr/>
          <p:nvPr/>
        </p:nvGrpSpPr>
        <p:grpSpPr>
          <a:xfrm>
            <a:off x="580768" y="5607217"/>
            <a:ext cx="6474410" cy="277005"/>
            <a:chOff x="580768" y="4456137"/>
            <a:chExt cx="6474410" cy="277005"/>
          </a:xfrm>
        </p:grpSpPr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840E5AC9-4F9F-47F4-98F4-A677FA5B4670}"/>
                </a:ext>
              </a:extLst>
            </p:cNvPr>
            <p:cNvSpPr txBox="1"/>
            <p:nvPr/>
          </p:nvSpPr>
          <p:spPr>
            <a:xfrm>
              <a:off x="580768" y="4456143"/>
              <a:ext cx="39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36625" eaLnBrk="0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BW - CTS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transfer(BPD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 BPP)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EB3D916B-713B-4840-A89D-CC89FEDD3F23}"/>
                </a:ext>
              </a:extLst>
            </p:cNvPr>
            <p:cNvSpPr txBox="1"/>
            <p:nvPr/>
          </p:nvSpPr>
          <p:spPr>
            <a:xfrm>
              <a:off x="4485654" y="4456137"/>
              <a:ext cx="112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BW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452E7B23-E396-4DA8-A831-FF9F02DC6BCA}"/>
                </a:ext>
              </a:extLst>
            </p:cNvPr>
            <p:cNvSpPr txBox="1"/>
            <p:nvPr/>
          </p:nvSpPr>
          <p:spPr>
            <a:xfrm>
              <a:off x="5506633" y="4456137"/>
              <a:ext cx="154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6625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08/10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19:30 </a:t>
              </a:r>
              <a:r>
                <a:rPr lang="en-US" altLang="ko-KR" kern="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~ </a:t>
              </a:r>
              <a:r>
                <a:rPr lang="en-US" altLang="ko-KR" kern="0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Arial" pitchFamily="34" charset="0"/>
                </a:rPr>
                <a:t>20:00</a:t>
              </a:r>
              <a:endParaRPr lang="ko-KR" altLang="en-US" kern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endParaRPr>
            </a:p>
          </p:txBody>
        </p:sp>
      </p:grpSp>
      <p:cxnSp>
        <p:nvCxnSpPr>
          <p:cNvPr id="125" name="직선 연결선 32">
            <a:extLst>
              <a:ext uri="{FF2B5EF4-FFF2-40B4-BE49-F238E27FC236}">
                <a16:creationId xmlns="" xmlns:a16="http://schemas.microsoft.com/office/drawing/2014/main" id="{2B2ED26B-603D-4513-A222-B87C15C78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118164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직선 연결선 32">
            <a:extLst>
              <a:ext uri="{FF2B5EF4-FFF2-40B4-BE49-F238E27FC236}">
                <a16:creationId xmlns="" xmlns:a16="http://schemas.microsoft.com/office/drawing/2014/main" id="{F238482D-6721-4364-825F-0730F7AFB7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536534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직선 연결선 32">
            <a:extLst>
              <a:ext uri="{FF2B5EF4-FFF2-40B4-BE49-F238E27FC236}">
                <a16:creationId xmlns="" xmlns:a16="http://schemas.microsoft.com/office/drawing/2014/main" id="{2189C544-7707-4CEB-A4B3-2C31291356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04" y="5954905"/>
            <a:ext cx="8784000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2" y="5201840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-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825478D1-84A0-4E0C-8148-C1262AF995FB}"/>
              </a:ext>
            </a:extLst>
          </p:cNvPr>
          <p:cNvSpPr txBox="1"/>
          <p:nvPr/>
        </p:nvSpPr>
        <p:spPr>
          <a:xfrm>
            <a:off x="7175690" y="5636072"/>
            <a:ext cx="240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6625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ko-KR" kern="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itchFamily="34" charset="0"/>
              </a:rPr>
              <a:t>Check for changes in BW</a:t>
            </a:r>
            <a:endParaRPr lang="ko-KR" altLang="en-US" kern="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itchFamily="34" charset="0"/>
            </a:endParaRPr>
          </a:p>
        </p:txBody>
      </p:sp>
      <p:sp>
        <p:nvSpPr>
          <p:cNvPr id="84" name="화살표: 오각형 79">
            <a:extLst>
              <a:ext uri="{FF2B5EF4-FFF2-40B4-BE49-F238E27FC236}">
                <a16:creationId xmlns="" xmlns:a16="http://schemas.microsoft.com/office/drawing/2014/main" id="{DC832FC4-9CE7-48DF-BEC9-C81267BBC2D7}"/>
              </a:ext>
            </a:extLst>
          </p:cNvPr>
          <p:cNvSpPr/>
          <p:nvPr/>
        </p:nvSpPr>
        <p:spPr bwMode="auto">
          <a:xfrm>
            <a:off x="5448569" y="880435"/>
            <a:ext cx="1213514" cy="307773"/>
          </a:xfrm>
          <a:prstGeom prst="homePlate">
            <a:avLst>
              <a:gd name="adj" fmla="val 28868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Go-Live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4680769C-D860-4884-BFBE-21F8F9700AA3}"/>
              </a:ext>
            </a:extLst>
          </p:cNvPr>
          <p:cNvGrpSpPr/>
          <p:nvPr/>
        </p:nvGrpSpPr>
        <p:grpSpPr>
          <a:xfrm>
            <a:off x="580768" y="1427269"/>
            <a:ext cx="3960000" cy="307777"/>
            <a:chOff x="1617940" y="1222109"/>
            <a:chExt cx="4572001" cy="307777"/>
          </a:xfrm>
        </p:grpSpPr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B5E2D285-1129-41A2-BE84-173FD302B3B7}"/>
                </a:ext>
              </a:extLst>
            </p:cNvPr>
            <p:cNvSpPr txBox="1"/>
            <p:nvPr/>
          </p:nvSpPr>
          <p:spPr>
            <a:xfrm>
              <a:off x="3263782" y="1222109"/>
              <a:ext cx="128031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Cut-over Task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4CD86750-7A92-4A7D-AA85-7703232556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7940" y="1529886"/>
              <a:ext cx="4572001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2BB14C5B-33AF-4A3E-BFA5-3C91117011EC}"/>
              </a:ext>
            </a:extLst>
          </p:cNvPr>
          <p:cNvGrpSpPr/>
          <p:nvPr/>
        </p:nvGrpSpPr>
        <p:grpSpPr>
          <a:xfrm>
            <a:off x="4547181" y="1245912"/>
            <a:ext cx="1004634" cy="523220"/>
            <a:chOff x="6273642" y="1040752"/>
            <a:chExt cx="1617971" cy="523220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852DA21C-DE03-4976-B846-7CE49E2B3BE5}"/>
                </a:ext>
              </a:extLst>
            </p:cNvPr>
            <p:cNvSpPr txBox="1"/>
            <p:nvPr/>
          </p:nvSpPr>
          <p:spPr>
            <a:xfrm>
              <a:off x="6273642" y="1040752"/>
              <a:ext cx="1617971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Person in</a:t>
              </a:r>
            </a:p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charge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34B48284-C91E-4844-B032-9232E7A753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2737" y="1529886"/>
              <a:ext cx="1279789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0" name="그룹 129">
            <a:extLst>
              <a:ext uri="{FF2B5EF4-FFF2-40B4-BE49-F238E27FC236}">
                <a16:creationId xmlns="" xmlns:a16="http://schemas.microsoft.com/office/drawing/2014/main" id="{90F8286B-38A3-40DF-A236-0DD8D37B5945}"/>
              </a:ext>
            </a:extLst>
          </p:cNvPr>
          <p:cNvGrpSpPr/>
          <p:nvPr/>
        </p:nvGrpSpPr>
        <p:grpSpPr>
          <a:xfrm>
            <a:off x="5577021" y="1427269"/>
            <a:ext cx="1407768" cy="307777"/>
            <a:chOff x="7994909" y="1222109"/>
            <a:chExt cx="1548545" cy="307777"/>
          </a:xfrm>
        </p:grpSpPr>
        <p:sp>
          <p:nvSpPr>
            <p:cNvPr id="147" name="TextBox 146">
              <a:extLst>
                <a:ext uri="{FF2B5EF4-FFF2-40B4-BE49-F238E27FC236}">
                  <a16:creationId xmlns="" xmlns:a16="http://schemas.microsoft.com/office/drawing/2014/main" id="{DC76ED32-58E2-428B-B3CC-EF981C464FD8}"/>
                </a:ext>
              </a:extLst>
            </p:cNvPr>
            <p:cNvSpPr txBox="1"/>
            <p:nvPr/>
          </p:nvSpPr>
          <p:spPr>
            <a:xfrm>
              <a:off x="8218856" y="1222109"/>
              <a:ext cx="110065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Schedule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="" xmlns:a16="http://schemas.microsoft.com/office/drawing/2014/main" id="{F53C7EF1-C4AD-4EB4-B701-1DAD0900C3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9" name="그룹 148">
            <a:extLst>
              <a:ext uri="{FF2B5EF4-FFF2-40B4-BE49-F238E27FC236}">
                <a16:creationId xmlns="" xmlns:a16="http://schemas.microsoft.com/office/drawing/2014/main" id="{53B5CA20-34F0-41CA-A0B7-861113D0F549}"/>
              </a:ext>
            </a:extLst>
          </p:cNvPr>
          <p:cNvGrpSpPr/>
          <p:nvPr/>
        </p:nvGrpSpPr>
        <p:grpSpPr>
          <a:xfrm>
            <a:off x="7114986" y="1427269"/>
            <a:ext cx="2547173" cy="307777"/>
            <a:chOff x="7994909" y="1222109"/>
            <a:chExt cx="1548545" cy="307777"/>
          </a:xfrm>
        </p:grpSpPr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7558B98F-7082-4289-98CE-B458C885B68C}"/>
                </a:ext>
              </a:extLst>
            </p:cNvPr>
            <p:cNvSpPr txBox="1"/>
            <p:nvPr/>
          </p:nvSpPr>
          <p:spPr>
            <a:xfrm>
              <a:off x="8240029" y="1222109"/>
              <a:ext cx="105831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>
                <a:defRPr sz="1400" b="1">
                  <a:solidFill>
                    <a:srgbClr val="000000"/>
                  </a:solidFill>
                  <a:ea typeface="+mj-ea"/>
                  <a:cs typeface="+mj-cs"/>
                </a:defRPr>
              </a:lvl1pPr>
            </a:lstStyle>
            <a:p>
              <a:pPr marR="0" lvl="0" algn="ctr" defTabSz="936625" eaLnBrk="0" latinLnBrk="0" hangingPunct="0">
                <a:lnSpc>
                  <a:spcPct val="100000"/>
                </a:lnSpc>
                <a:buClrTx/>
                <a:buSzTx/>
                <a:tabLst/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Major inspections</a:t>
              </a:r>
              <a:endPara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="" xmlns:a16="http://schemas.microsoft.com/office/drawing/2014/main" id="{0727695D-E550-4579-B54A-FEFE54B4F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4909" y="1529886"/>
              <a:ext cx="1548545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7647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9-03-13 오후 9:44: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9-03-13 오후 9:44: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9-03-13 오후 9:44: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4_두산인프라코어 PPT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6800" rIns="9144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mtClean="0"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square" rtlCol="0" anchor="ctr">
        <a:noAutofit/>
      </a:bodyPr>
      <a:lstStyle>
        <a:defPPr algn="ctr">
          <a:defRPr dirty="0" smtClean="0"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</a:txDef>
  </a:objectDefaults>
  <a:extraClrSchemeLst>
    <a:extraClrScheme>
      <a:clrScheme name="두산인프라코어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두산인프라코어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두산인프라코어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두산인프라코어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두산인프라코어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두산인프라코어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두산인프라코어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두산인프라코어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두산인프라코어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두산인프라코어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두산인프라코어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두산인프라코어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두산인프라코어 PPT template 13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103991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AAAEC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두산인프라코어 PPT template 14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F7EDD4"/>
        </a:accent1>
        <a:accent2>
          <a:srgbClr val="103991"/>
        </a:accent2>
        <a:accent3>
          <a:srgbClr val="FFFFFF"/>
        </a:accent3>
        <a:accent4>
          <a:srgbClr val="2A2A2A"/>
        </a:accent4>
        <a:accent5>
          <a:srgbClr val="FAF4E6"/>
        </a:accent5>
        <a:accent6>
          <a:srgbClr val="0D3383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두산인프라코어 PPT template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55555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두산인프라코어 PPT template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55555"/>
        </a:accent6>
        <a:hlink>
          <a:srgbClr val="B2B2B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AC59E85647B84194C5A1222CBC5C71" ma:contentTypeVersion="12" ma:contentTypeDescription="Create a new document." ma:contentTypeScope="" ma:versionID="2acbb3a5e6ade56d6afe8a4fc26fb297">
  <xsd:schema xmlns:xsd="http://www.w3.org/2001/XMLSchema" xmlns:xs="http://www.w3.org/2001/XMLSchema" xmlns:p="http://schemas.microsoft.com/office/2006/metadata/properties" xmlns:ns2="ac6ac003-16ba-438e-b2f0-1e66293d82f4" xmlns:ns3="4cf31561-4397-40ae-bc2a-149b725a153d" targetNamespace="http://schemas.microsoft.com/office/2006/metadata/properties" ma:root="true" ma:fieldsID="8a84679935121e2385d92defec968283" ns2:_="" ns3:_="">
    <xsd:import namespace="ac6ac003-16ba-438e-b2f0-1e66293d82f4"/>
    <xsd:import namespace="4cf31561-4397-40ae-bc2a-149b725a15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ac003-16ba-438e-b2f0-1e66293d82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31561-4397-40ae-bc2a-149b725a153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73D881-3F02-4B99-9F4E-54AEDD46D3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18E79F-01F7-4154-9411-842D0E99F2E9}">
  <ds:schemaRefs>
    <ds:schemaRef ds:uri="4cf31561-4397-40ae-bc2a-149b725a153d"/>
    <ds:schemaRef ds:uri="ac6ac003-16ba-438e-b2f0-1e66293d82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44CCA6-60C3-47A5-BC32-B1552255842A}">
  <ds:schemaRefs>
    <ds:schemaRef ds:uri="4cf31561-4397-40ae-bc2a-149b725a153d"/>
    <ds:schemaRef ds:uri="ac6ac003-16ba-438e-b2f0-1e66293d82f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</TotalTime>
  <Words>3383</Words>
  <Application>Microsoft Office PowerPoint</Application>
  <PresentationFormat>A4 용지(210x297mm)</PresentationFormat>
  <Paragraphs>946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MS PGothic</vt:lpstr>
      <vt:lpstr>Noto Sans CJK KR Bold</vt:lpstr>
      <vt:lpstr>Noto Sans CJK KR Medium</vt:lpstr>
      <vt:lpstr>Noto Sans CJK KR Regular</vt:lpstr>
      <vt:lpstr>굴림</vt:lpstr>
      <vt:lpstr>맑은 고딕</vt:lpstr>
      <vt:lpstr>윤고딕130</vt:lpstr>
      <vt:lpstr>Arial</vt:lpstr>
      <vt:lpstr>Segoe UI</vt:lpstr>
      <vt:lpstr>Wingdings</vt:lpstr>
      <vt:lpstr>4_두산인프라코어 PPT template</vt:lpstr>
      <vt:lpstr>Image</vt:lpstr>
      <vt:lpstr>Cut-over Plan</vt:lpstr>
      <vt:lpstr>Deploy Phase : D-50</vt:lpstr>
      <vt:lpstr>Agenda</vt:lpstr>
      <vt:lpstr>Cut-over Plan</vt:lpstr>
      <vt:lpstr>Cut-over Plan &gt; ERP &amp; APO</vt:lpstr>
      <vt:lpstr>Cut-over Major Activity &gt; ERP &amp; APO</vt:lpstr>
      <vt:lpstr>Cut-over Major Activity &gt; ERP &amp; APO</vt:lpstr>
      <vt:lpstr>Cut-over Major Activity &gt; ERP &amp; APO</vt:lpstr>
      <vt:lpstr>Cut-over Major Activity &gt; ERP &amp; APO</vt:lpstr>
      <vt:lpstr>Cut-over Major Activity &gt; ERP &amp; APO</vt:lpstr>
      <vt:lpstr>Cut-over Major Activity &gt; ERP &amp; APO</vt:lpstr>
      <vt:lpstr>Cut-over Plan &gt; Code Freezing &amp; Downtime</vt:lpstr>
      <vt:lpstr>[Backup] Downtime Task &gt; ECC &amp; APO</vt:lpstr>
      <vt:lpstr>[Backup] Downtime Task &gt; BW</vt:lpstr>
      <vt:lpstr>Cut-over Detailed Activity and Check List </vt:lpstr>
      <vt:lpstr>Meetings and Communications</vt:lpstr>
      <vt:lpstr>R&amp;R by business</vt:lpstr>
      <vt:lpstr>[Backup] Phone numbers of the person in charge</vt:lpstr>
      <vt:lpstr>Action Plans for business partners</vt:lpstr>
      <vt:lpstr>Go-live final inspection and decision</vt:lpstr>
      <vt:lpstr>Contingency Plan</vt:lpstr>
      <vt:lpstr>PowerPoint 프레젠테이션</vt:lpstr>
    </vt:vector>
  </TitlesOfParts>
  <Company>doosan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 작성 GUIDELINE</dc:title>
  <dc:creator>shocking00</dc:creator>
  <cp:lastModifiedBy>양다은(Daeun Yang) 대리 코오롱베니트</cp:lastModifiedBy>
  <cp:revision>983</cp:revision>
  <cp:lastPrinted>2020-06-16T12:15:20Z</cp:lastPrinted>
  <dcterms:created xsi:type="dcterms:W3CDTF">2008-05-17T00:48:54Z</dcterms:created>
  <dcterms:modified xsi:type="dcterms:W3CDTF">2020-06-26T09:01:44Z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0x010100CAAC59E85647B84194C5A1222CBC5C71</vt:lpwstr>
  </property>
  <property fmtid="{D5CDD505-2E9C-101B-9397-08002B2CF9AE}" pid="3" name="IsMyDocuments">
    <vt:bool>true</vt:bool>
  </property>
</Properties>
</file>