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hsJrDt+C29it4+Q+REnHvl/WIm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fld id="{00000000-1234-1234-1234-123412341234}" type="slidenum"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1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fld id="{00000000-1234-1234-1234-123412341234}" type="slidenum"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fld id="{00000000-1234-1234-1234-123412341234}" type="slidenum">
              <a:rPr b="0" i="0" lang="ko-KR" sz="18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:notes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9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9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3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Relationship Id="rId6" Type="http://schemas.openxmlformats.org/officeDocument/2006/relationships/image" Target="../media/image38.png"/><Relationship Id="rId7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/>
          <p:nvPr/>
        </p:nvSpPr>
        <p:spPr>
          <a:xfrm>
            <a:off x="2286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44596" y="179249"/>
            <a:ext cx="4768701" cy="290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5조 BookShoping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이승호,김상훈,김태현,서영찬,이선호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656521" y="0"/>
            <a:ext cx="851299" cy="35849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5115982" y="1968359"/>
            <a:ext cx="609320" cy="609320"/>
          </a:xfrm>
          <a:prstGeom prst="ellipse">
            <a:avLst/>
          </a:prstGeom>
          <a:noFill/>
          <a:ln cap="flat" cmpd="sng" w="127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 rot="-5400000">
            <a:off x="6684313" y="901796"/>
            <a:ext cx="1790700" cy="1790700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5115982" y="0"/>
            <a:ext cx="1736438" cy="1163244"/>
          </a:xfrm>
          <a:custGeom>
            <a:rect b="b" l="l" r="r" t="t"/>
            <a:pathLst>
              <a:path extrusionOk="0" h="1550992" w="2315251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1"/>
          <p:cNvCxnSpPr/>
          <p:nvPr/>
        </p:nvCxnSpPr>
        <p:spPr>
          <a:xfrm>
            <a:off x="8793478" y="998679"/>
            <a:ext cx="0" cy="1198281"/>
          </a:xfrm>
          <a:prstGeom prst="straightConnector1">
            <a:avLst/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" name="Google Shape;25;p1"/>
          <p:cNvSpPr/>
          <p:nvPr/>
        </p:nvSpPr>
        <p:spPr>
          <a:xfrm>
            <a:off x="8254162" y="3084060"/>
            <a:ext cx="889838" cy="1328738"/>
          </a:xfrm>
          <a:custGeom>
            <a:rect b="b" l="l" r="r" t="t"/>
            <a:pathLst>
              <a:path extrusionOk="0" h="1771650" w="1186451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 rot="-607105">
            <a:off x="4565205" y="3108841"/>
            <a:ext cx="3062574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5115982" y="3722002"/>
            <a:ext cx="1982514" cy="1421498"/>
          </a:xfrm>
          <a:custGeom>
            <a:rect b="b" l="l" r="r" t="t"/>
            <a:pathLst>
              <a:path extrusionOk="0" h="1895331" w="2643352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, 그래픽, 폰트, 스크린샷이(가) 표시된 사진&#10;&#10;AI 생성 콘텐츠는 정확하지 않을 수 있습니다."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3384" y="2762356"/>
            <a:ext cx="3552983" cy="2273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0"/>
          <p:cNvSpPr/>
          <p:nvPr/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"/>
          <p:cNvSpPr/>
          <p:nvPr/>
        </p:nvSpPr>
        <p:spPr>
          <a:xfrm flipH="1" rot="10800000">
            <a:off x="6096642" y="0"/>
            <a:ext cx="3047358" cy="1182309"/>
          </a:xfrm>
          <a:prstGeom prst="rect">
            <a:avLst/>
          </a:prstGeom>
          <a:gradFill>
            <a:gsLst>
              <a:gs pos="0">
                <a:srgbClr val="1F3864">
                  <a:alpha val="67843"/>
                </a:srgbClr>
              </a:gs>
              <a:gs pos="19000">
                <a:srgbClr val="1F3864">
                  <a:alpha val="67843"/>
                </a:srgbClr>
              </a:gs>
              <a:gs pos="100000">
                <a:srgbClr val="4472C4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0"/>
          <p:cNvSpPr/>
          <p:nvPr/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3000">
                <a:srgbClr val="4472C4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/>
          <p:nvPr/>
        </p:nvSpPr>
        <p:spPr>
          <a:xfrm>
            <a:off x="1028697" y="261648"/>
            <a:ext cx="7533018" cy="6582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 Commit 컨벤션</a:t>
            </a:r>
            <a:endParaRPr b="1"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6" name="Google Shape;136;p10"/>
          <p:cNvGrpSpPr/>
          <p:nvPr/>
        </p:nvGrpSpPr>
        <p:grpSpPr>
          <a:xfrm>
            <a:off x="479014" y="1274381"/>
            <a:ext cx="8168544" cy="3999557"/>
            <a:chOff x="4950" y="29581"/>
            <a:chExt cx="8168544" cy="3999557"/>
          </a:xfrm>
        </p:grpSpPr>
        <p:sp>
          <p:nvSpPr>
            <p:cNvPr id="137" name="Google Shape;137;p10"/>
            <p:cNvSpPr/>
            <p:nvPr/>
          </p:nvSpPr>
          <p:spPr>
            <a:xfrm>
              <a:off x="1228141" y="29581"/>
              <a:ext cx="1317282" cy="129808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950" y="1499643"/>
              <a:ext cx="3763664" cy="55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 txBox="1"/>
            <p:nvPr/>
          </p:nvSpPr>
          <p:spPr>
            <a:xfrm>
              <a:off x="4950" y="1499643"/>
              <a:ext cx="3763664" cy="55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1" lang="ko-KR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규칙에 맞는 commit 메시지 작성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4950" y="2135954"/>
              <a:ext cx="3763664" cy="1893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 txBox="1"/>
            <p:nvPr/>
          </p:nvSpPr>
          <p:spPr>
            <a:xfrm>
              <a:off x="4950" y="2135954"/>
              <a:ext cx="3763664" cy="1893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팀원간 프로젝트 이해도 증가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ko-K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한눈에 작업 내용 파악 가능 및 히스토리 관리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5650447" y="29581"/>
              <a:ext cx="1317282" cy="129808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409830" y="1361770"/>
              <a:ext cx="3763664" cy="55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 txBox="1"/>
            <p:nvPr/>
          </p:nvSpPr>
          <p:spPr>
            <a:xfrm>
              <a:off x="4409830" y="1361770"/>
              <a:ext cx="3763664" cy="55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b="1" lang="ko-KR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Commit 컨벤션</a:t>
              </a:r>
              <a:endParaRPr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4401136" y="1918598"/>
              <a:ext cx="3763664" cy="1893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 txBox="1"/>
            <p:nvPr/>
          </p:nvSpPr>
          <p:spPr>
            <a:xfrm>
              <a:off x="4401136" y="1918598"/>
              <a:ext cx="3763664" cy="18931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Feat: 기능 구현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Fix: 버그 수정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Refactor : 리팩토링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Chore: 빌드 파일, 의존성 추가 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25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r>
                <a:rPr lang="ko-K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등등…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/>
          <p:nvPr/>
        </p:nvSpPr>
        <p:spPr>
          <a:xfrm flipH="1">
            <a:off x="0" y="0"/>
            <a:ext cx="4472088" cy="5143500"/>
          </a:xfrm>
          <a:custGeom>
            <a:rect b="b" l="l" r="r" t="t"/>
            <a:pathLst>
              <a:path extrusionOk="0" h="6858000" w="5962785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l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527050" y="106362"/>
            <a:ext cx="5012265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 소개 및 세부 사항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1"/>
          <p:cNvSpPr txBox="1"/>
          <p:nvPr/>
        </p:nvSpPr>
        <p:spPr>
          <a:xfrm>
            <a:off x="93271" y="1340757"/>
            <a:ext cx="9824861" cy="3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패키지 구조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공통적으로 사용되는 클래스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ex) Security 설정, 에러처리, 공통 모듈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domain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주요 기능들을 정의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shopping_cart,book,payment 등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패키지 안에 controller,service,dto  등으로 구성 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0514" y="0"/>
            <a:ext cx="2577396" cy="5121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>
            <a:off x="321487" y="87157"/>
            <a:ext cx="8143244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헤더 레이아웃 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045" y="4000470"/>
            <a:ext cx="7772400" cy="7542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2"/>
          <p:cNvGrpSpPr/>
          <p:nvPr/>
        </p:nvGrpSpPr>
        <p:grpSpPr>
          <a:xfrm>
            <a:off x="522514" y="1442234"/>
            <a:ext cx="8098971" cy="814696"/>
            <a:chOff x="529045" y="1618984"/>
            <a:chExt cx="8098971" cy="814696"/>
          </a:xfrm>
        </p:grpSpPr>
        <p:pic>
          <p:nvPicPr>
            <p:cNvPr id="163" name="Google Shape;16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2331" y="1671593"/>
              <a:ext cx="7772400" cy="732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p12"/>
            <p:cNvSpPr/>
            <p:nvPr/>
          </p:nvSpPr>
          <p:spPr>
            <a:xfrm>
              <a:off x="529045" y="1618984"/>
              <a:ext cx="8098971" cy="814696"/>
            </a:xfrm>
            <a:prstGeom prst="frame">
              <a:avLst>
                <a:gd fmla="val 1717" name="adj1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12"/>
          <p:cNvSpPr txBox="1"/>
          <p:nvPr/>
        </p:nvSpPr>
        <p:spPr>
          <a:xfrm>
            <a:off x="529045" y="1085778"/>
            <a:ext cx="1160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 로그인</a:t>
            </a:r>
            <a:endParaRPr/>
          </a:p>
        </p:txBody>
      </p:sp>
      <p:grpSp>
        <p:nvGrpSpPr>
          <p:cNvPr id="166" name="Google Shape;166;p12"/>
          <p:cNvGrpSpPr/>
          <p:nvPr/>
        </p:nvGrpSpPr>
        <p:grpSpPr>
          <a:xfrm>
            <a:off x="529045" y="2620827"/>
            <a:ext cx="8098971" cy="850910"/>
            <a:chOff x="529045" y="2620827"/>
            <a:chExt cx="8098971" cy="850910"/>
          </a:xfrm>
        </p:grpSpPr>
        <p:pic>
          <p:nvPicPr>
            <p:cNvPr id="167" name="Google Shape;167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131" y="2719151"/>
              <a:ext cx="7772400" cy="7525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2"/>
            <p:cNvSpPr/>
            <p:nvPr/>
          </p:nvSpPr>
          <p:spPr>
            <a:xfrm>
              <a:off x="529045" y="2620827"/>
              <a:ext cx="8098971" cy="814696"/>
            </a:xfrm>
            <a:prstGeom prst="frame">
              <a:avLst>
                <a:gd fmla="val 1717" name="adj1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12"/>
          <p:cNvSpPr txBox="1"/>
          <p:nvPr/>
        </p:nvSpPr>
        <p:spPr>
          <a:xfrm>
            <a:off x="515984" y="2309539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/>
          </a:p>
        </p:txBody>
      </p:sp>
      <p:sp>
        <p:nvSpPr>
          <p:cNvPr id="170" name="Google Shape;170;p12"/>
          <p:cNvSpPr/>
          <p:nvPr/>
        </p:nvSpPr>
        <p:spPr>
          <a:xfrm>
            <a:off x="529045" y="3970263"/>
            <a:ext cx="8098971" cy="814696"/>
          </a:xfrm>
          <a:prstGeom prst="frame">
            <a:avLst>
              <a:gd fmla="val 1717" name="adj1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 txBox="1"/>
          <p:nvPr/>
        </p:nvSpPr>
        <p:spPr>
          <a:xfrm>
            <a:off x="529045" y="3576979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/>
          <p:nvPr/>
        </p:nvSpPr>
        <p:spPr>
          <a:xfrm>
            <a:off x="321487" y="87157"/>
            <a:ext cx="8143244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메인화면(BookList), 상세페이지 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/>
        </p:nvSpPr>
        <p:spPr>
          <a:xfrm>
            <a:off x="4874275" y="2298307"/>
            <a:ext cx="44019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모든유저 (비로그인유저) 접근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좌측 메뉴바를 통해 카테고리 조회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상단 검색바를 통해 제목,저자,출판사 검색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항목 결제하기,장바구니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58184"/>
            <a:ext cx="4800895" cy="3181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49" y="1258184"/>
            <a:ext cx="5153986" cy="318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/>
          <p:nvPr/>
        </p:nvSpPr>
        <p:spPr>
          <a:xfrm>
            <a:off x="321487" y="87157"/>
            <a:ext cx="8143244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상품 결제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4909900" y="1468931"/>
            <a:ext cx="44019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버튼 클릭시 재확인 팝업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확인버튼 클릭시 결제 테이블에 추가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68" y="1073165"/>
            <a:ext cx="4686105" cy="1912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411" y="3027634"/>
            <a:ext cx="7772400" cy="1888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321487" y="87157"/>
            <a:ext cx="8143244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추가 및 관리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4924685" y="1258184"/>
            <a:ext cx="4197038" cy="3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버튼 클릭시 재 확인 팝업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 버튼 클릭시 장바구니 추가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마이페이지에서 장바구니 삭제 및 수량 변경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장바구니에 담긴 상품 일괄 구매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 추가된 상품이면 예외처리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67" y="2930607"/>
            <a:ext cx="5397123" cy="2212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780" y="1258184"/>
            <a:ext cx="4401879" cy="1486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0771" y="1771738"/>
            <a:ext cx="4083140" cy="2468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/>
          <p:nvPr/>
        </p:nvSpPr>
        <p:spPr>
          <a:xfrm>
            <a:off x="321487" y="87157"/>
            <a:ext cx="5012265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&amp; 회원 가입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8098" y="1177056"/>
            <a:ext cx="3339361" cy="3702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4245" y="1177057"/>
            <a:ext cx="3124200" cy="36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6795" y="1303505"/>
            <a:ext cx="7772400" cy="3379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/>
          <p:nvPr/>
        </p:nvSpPr>
        <p:spPr>
          <a:xfrm>
            <a:off x="215160" y="87157"/>
            <a:ext cx="9020987" cy="82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비밀번호 단방향 암호화 및 데이터 베이스 저장</a:t>
            </a:r>
            <a:endParaRPr b="1"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314" y="2319057"/>
            <a:ext cx="4259829" cy="22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14" y="4737129"/>
            <a:ext cx="6129414" cy="40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314" y="882429"/>
            <a:ext cx="5007262" cy="1317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>
            <a:off x="145893" y="0"/>
            <a:ext cx="5012265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마이페이지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67" y="1190846"/>
            <a:ext cx="4908115" cy="375427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5106082" y="1190846"/>
            <a:ext cx="4197038" cy="3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내 프로필 정보 및 로그아웃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체크표시로 상품 선택하여 일괄 결제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수량 추가 및 감소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장바구니에 담긴 상품 제거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내역 확인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527050" y="106362"/>
            <a:ext cx="5012265" cy="1350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페이지 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820093" y="1280751"/>
            <a:ext cx="4401879" cy="3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 권한만 접근 가능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목록 조회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등록된 모든 도서를 </a:t>
            </a: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형식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한눈에 볼 수 있음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검색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제목, 저자, 출판사</a:t>
            </a: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를 기준으로 검색 가능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새로운 도서 등록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정보 수정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도서 삭제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내역 조회 기능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3817" l="13726" r="14581" t="8713"/>
          <a:stretch/>
        </p:blipFill>
        <p:spPr>
          <a:xfrm>
            <a:off x="82985" y="1203159"/>
            <a:ext cx="4630782" cy="3177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2286" y="3219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515125" y="443508"/>
            <a:ext cx="2400300" cy="418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목차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2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3335481" y="443508"/>
            <a:ext cx="5179868" cy="418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 및 역할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주요 기능 정의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ERD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협업 방식 (Git Flow)</a:t>
            </a:r>
            <a:endParaRPr/>
          </a:p>
          <a:p>
            <a:pPr indent="-2286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 소개 및 세부 사항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idx="1" type="body"/>
          </p:nvPr>
        </p:nvSpPr>
        <p:spPr>
          <a:xfrm>
            <a:off x="3164253" y="1233673"/>
            <a:ext cx="55353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/>
              <a:t>새로운 도서 등록 기능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Multipart/form-data(파일 업로드) 요청을 처리할 때 CSRF 토큰 오류 </a:t>
            </a:r>
            <a:endParaRPr/>
          </a:p>
          <a:p>
            <a:pPr indent="-28575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ko-KR"/>
              <a:t>파일 업로드 🡪 CSRF 필터 순서로 처리</a:t>
            </a:r>
            <a:endParaRPr/>
          </a:p>
          <a:p>
            <a:pPr indent="-342900" lvl="1" marL="6858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/>
              <a:t>web.xml에 MultipartFilter 추가</a:t>
            </a:r>
            <a:endParaRPr/>
          </a:p>
          <a:p>
            <a:pPr indent="-342900" lvl="1" marL="6858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/>
              <a:t>MultipartResolver 빈 ID를 filterMultipartResolver로 설정</a:t>
            </a:r>
            <a:endParaRPr/>
          </a:p>
          <a:p>
            <a:pPr indent="-342900" lvl="1" marL="6858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ko-KR"/>
              <a:t>web.xml에 dispatcherservlet의 multipart-config 추가</a:t>
            </a:r>
            <a:endParaRPr/>
          </a:p>
          <a:p>
            <a:pPr indent="0" lvl="1" marL="34290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32" name="Google Shape;2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504" y="0"/>
            <a:ext cx="2712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127303" y="1576723"/>
            <a:ext cx="5535434" cy="255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도서 정보 수정 기능</a:t>
            </a:r>
            <a:endParaRPr/>
          </a:p>
          <a:p>
            <a:pPr indent="-2355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ko-KR" sz="1800"/>
              <a:t>각 도서의 관리 열에서 </a:t>
            </a:r>
            <a:r>
              <a:rPr b="1" lang="ko-KR" sz="1800"/>
              <a:t>수정 버튼</a:t>
            </a:r>
            <a:r>
              <a:rPr lang="ko-KR" sz="1800"/>
              <a:t> 클릭 시 도서의 상세 정보를 수정하는 페이지로 이동</a:t>
            </a:r>
            <a:endParaRPr sz="1800"/>
          </a:p>
          <a:p>
            <a:pPr indent="-235584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ko-KR" sz="1800"/>
              <a:t>기존 도서 정보가 미리 입력</a:t>
            </a:r>
            <a:endParaRPr sz="1800"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63" y="102269"/>
            <a:ext cx="2460714" cy="493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390525" y="235744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ko-KR"/>
              <a:t>결제 내역 조회 기능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4" name="Google Shape;244;p22"/>
          <p:cNvSpPr txBox="1"/>
          <p:nvPr/>
        </p:nvSpPr>
        <p:spPr>
          <a:xfrm>
            <a:off x="5620062" y="1110846"/>
            <a:ext cx="3390900" cy="3624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AutoNum type="arabicPeriod"/>
            </a:pPr>
            <a:r>
              <a:rPr lang="ko-K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통계 요약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-"/>
            </a:pPr>
            <a:r>
              <a:rPr b="1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결제 건수</a:t>
            </a: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</a:t>
            </a:r>
            <a:r>
              <a:rPr b="1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총 결제 금액</a:t>
            </a: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확인 가능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-"/>
            </a:pPr>
            <a:r>
              <a:rPr b="1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가장 많이 결제된 도서 TOP 5</a:t>
            </a: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회원별 결제 금액 TOP 5</a:t>
            </a: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제공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AutoNum type="arabicPeriod"/>
            </a:pPr>
            <a:r>
              <a:rPr lang="ko-K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상세 검색 기능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-"/>
            </a:pP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 이름, 회원 아이디, 도서명, 출판사로 검색 가능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-"/>
            </a:pP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날짜 범위, 가격 범위로 세부적인 필터링 가능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7175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AutoNum type="arabicPeriod"/>
            </a:pPr>
            <a:r>
              <a:rPr lang="ko-KR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내역 테이블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4312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Char char="-"/>
            </a:pPr>
            <a:r>
              <a:rPr b="0" i="0" lang="ko-KR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각 결제 건의 도서 정보 표시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8587" lvl="1" marL="5572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57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Calibri"/>
              <a:buNone/>
            </a:pPr>
            <a:r>
              <a:t/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9108"/>
            <a:ext cx="5440020" cy="3347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297606" y="171379"/>
            <a:ext cx="8600734" cy="2553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ko-KR"/>
              <a:t>도서 삭제 기능</a:t>
            </a:r>
            <a:endParaRPr b="1"/>
          </a:p>
          <a:p>
            <a:pPr indent="-2540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ko-KR" sz="2300"/>
              <a:t>도서 목록 내 각 항목에서 </a:t>
            </a:r>
            <a:r>
              <a:rPr b="1" lang="ko-KR" sz="2300"/>
              <a:t>삭제 버튼</a:t>
            </a:r>
            <a:r>
              <a:rPr lang="ko-KR" sz="2300"/>
              <a:t> 클릭 시 해당 도서를 즉시 삭제 가능</a:t>
            </a:r>
            <a:endParaRPr sz="2300"/>
          </a:p>
          <a:p>
            <a:pPr indent="-25400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300"/>
              <a:buChar char="–"/>
            </a:pPr>
            <a:r>
              <a:rPr lang="ko-KR" sz="2300"/>
              <a:t>삭제 시 </a:t>
            </a:r>
            <a:r>
              <a:rPr b="1" lang="ko-KR" sz="2300"/>
              <a:t>확인 창</a:t>
            </a:r>
            <a:r>
              <a:rPr lang="ko-KR" sz="2300"/>
              <a:t>을 제공하여 잘못된 삭제 방지 및 사용자 의사 재확인</a:t>
            </a:r>
            <a:endParaRPr sz="2300"/>
          </a:p>
        </p:txBody>
      </p:sp>
      <p:pic>
        <p:nvPicPr>
          <p:cNvPr id="251" name="Google Shape;2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03" y="2820532"/>
            <a:ext cx="5536406" cy="1785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/>
          <p:nvPr/>
        </p:nvSpPr>
        <p:spPr>
          <a:xfrm>
            <a:off x="527050" y="106362"/>
            <a:ext cx="5012265" cy="89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에러페이지 처리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7" name="Google Shape;2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65" y="999460"/>
            <a:ext cx="48641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2666" y="999460"/>
            <a:ext cx="29337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3519" y="3530317"/>
            <a:ext cx="3762103" cy="961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333750"/>
            <a:ext cx="4762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638" y="4144040"/>
            <a:ext cx="5129954" cy="404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"/>
          <p:cNvSpPr/>
          <p:nvPr/>
        </p:nvSpPr>
        <p:spPr>
          <a:xfrm>
            <a:off x="527050" y="106362"/>
            <a:ext cx="5012265" cy="893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Exception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050" y="999460"/>
            <a:ext cx="32766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3693" y="1113760"/>
            <a:ext cx="3860800" cy="5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3692" y="1749941"/>
            <a:ext cx="3860799" cy="1387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33182" y="3189895"/>
            <a:ext cx="5422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5"/>
          <p:cNvSpPr/>
          <p:nvPr/>
        </p:nvSpPr>
        <p:spPr>
          <a:xfrm>
            <a:off x="3487479" y="3728484"/>
            <a:ext cx="3133061" cy="219739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5"/>
          <p:cNvSpPr/>
          <p:nvPr/>
        </p:nvSpPr>
        <p:spPr>
          <a:xfrm>
            <a:off x="3487478" y="4144040"/>
            <a:ext cx="3133061" cy="219739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 cap="flat" cmpd="sng" w="12700">
            <a:solidFill>
              <a:srgbClr val="64341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95796" y="158454"/>
            <a:ext cx="9048204" cy="31236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ko-KR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깃허브 https://github.com/daewooTeam5/BookShopping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2605769" y="437508"/>
            <a:ext cx="104279" cy="104280"/>
          </a:xfrm>
          <a:custGeom>
            <a:rect b="b" l="l" r="r" t="t"/>
            <a:pathLst>
              <a:path extrusionOk="0" h="139039" w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2874854" y="609480"/>
            <a:ext cx="68353" cy="68353"/>
          </a:xfrm>
          <a:custGeom>
            <a:rect b="b" l="l" r="r" t="t"/>
            <a:pathLst>
              <a:path extrusionOk="0" h="91138" w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2594114" y="777799"/>
            <a:ext cx="95785" cy="95786"/>
          </a:xfrm>
          <a:custGeom>
            <a:rect b="b" l="l" r="r" t="t"/>
            <a:pathLst>
              <a:path extrusionOk="0" h="127714" w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26"/>
          <p:cNvCxnSpPr/>
          <p:nvPr/>
        </p:nvCxnSpPr>
        <p:spPr>
          <a:xfrm>
            <a:off x="642085" y="2627274"/>
            <a:ext cx="0" cy="2509567"/>
          </a:xfrm>
          <a:prstGeom prst="straightConnector1">
            <a:avLst/>
          </a:prstGeom>
          <a:noFill/>
          <a:ln cap="sq" cmpd="sng" w="254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</p:spPr>
      </p:cxnSp>
      <p:sp>
        <p:nvSpPr>
          <p:cNvPr id="284" name="Google Shape;284;p26"/>
          <p:cNvSpPr/>
          <p:nvPr/>
        </p:nvSpPr>
        <p:spPr>
          <a:xfrm>
            <a:off x="8127318" y="4227510"/>
            <a:ext cx="113652" cy="113652"/>
          </a:xfrm>
          <a:custGeom>
            <a:rect b="b" l="l" r="r" t="t"/>
            <a:pathLst>
              <a:path extrusionOk="0" h="151536" w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8433881" y="4572569"/>
            <a:ext cx="81469" cy="81469"/>
          </a:xfrm>
          <a:custGeom>
            <a:rect b="b" l="l" r="r" t="t"/>
            <a:pathLst>
              <a:path extrusionOk="0" h="108625" w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7915716" y="4678521"/>
            <a:ext cx="71819" cy="71820"/>
          </a:xfrm>
          <a:custGeom>
            <a:rect b="b" l="l" r="r" t="t"/>
            <a:pathLst>
              <a:path extrusionOk="0" h="95759" w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/>
          <p:nvPr/>
        </p:nvSpPr>
        <p:spPr>
          <a:xfrm>
            <a:off x="2286" y="3219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0" y="-3"/>
            <a:ext cx="3125451" cy="514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515125" y="443508"/>
            <a:ext cx="2400300" cy="41892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b="1" i="0" lang="ko-KR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팀원 및 역할</a:t>
            </a:r>
            <a:endParaRPr b="0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 flipH="1" rot="10800000">
            <a:off x="5662801" y="1841609"/>
            <a:ext cx="3062575" cy="3062575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" name="Google Shape;48;p3"/>
          <p:cNvGrpSpPr/>
          <p:nvPr/>
        </p:nvGrpSpPr>
        <p:grpSpPr>
          <a:xfrm>
            <a:off x="3728556" y="588333"/>
            <a:ext cx="5223532" cy="3966828"/>
            <a:chOff x="0" y="1744"/>
            <a:chExt cx="5223532" cy="3966828"/>
          </a:xfrm>
        </p:grpSpPr>
        <p:sp>
          <p:nvSpPr>
            <p:cNvPr id="49" name="Google Shape;49;p3"/>
            <p:cNvSpPr/>
            <p:nvPr/>
          </p:nvSpPr>
          <p:spPr>
            <a:xfrm rot="5400000">
              <a:off x="3246861" y="-1288359"/>
              <a:ext cx="610281" cy="33430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 txBox="1"/>
            <p:nvPr/>
          </p:nvSpPr>
          <p:spPr>
            <a:xfrm>
              <a:off x="1880472" y="107821"/>
              <a:ext cx="3313270" cy="55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장바구니, 인증(Spring Security)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0" y="1744"/>
              <a:ext cx="1880471" cy="762851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 txBox="1"/>
            <p:nvPr/>
          </p:nvSpPr>
          <p:spPr>
            <a:xfrm>
              <a:off x="37239" y="38983"/>
              <a:ext cx="1805993" cy="688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ko-K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이승호(팀장)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 rot="5400000">
              <a:off x="3246861" y="-487365"/>
              <a:ext cx="610281" cy="33430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 txBox="1"/>
            <p:nvPr/>
          </p:nvSpPr>
          <p:spPr>
            <a:xfrm>
              <a:off x="1880472" y="908815"/>
              <a:ext cx="3313270" cy="55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로그인,회원가입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0" y="802738"/>
              <a:ext cx="1880471" cy="762851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 txBox="1"/>
            <p:nvPr/>
          </p:nvSpPr>
          <p:spPr>
            <a:xfrm>
              <a:off x="37239" y="839977"/>
              <a:ext cx="1805993" cy="688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ko-K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김상훈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rot="5400000">
              <a:off x="3246861" y="313628"/>
              <a:ext cx="610281" cy="33430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 txBox="1"/>
            <p:nvPr/>
          </p:nvSpPr>
          <p:spPr>
            <a:xfrm>
              <a:off x="1880472" y="1709809"/>
              <a:ext cx="3313270" cy="55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관리자 페이지(결제,책)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0" y="1603733"/>
              <a:ext cx="1880471" cy="762851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 txBox="1"/>
            <p:nvPr/>
          </p:nvSpPr>
          <p:spPr>
            <a:xfrm>
              <a:off x="37239" y="1640972"/>
              <a:ext cx="1805993" cy="688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ko-K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이선호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 rot="5400000">
              <a:off x="3246861" y="1114622"/>
              <a:ext cx="610281" cy="33430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 txBox="1"/>
            <p:nvPr/>
          </p:nvSpPr>
          <p:spPr>
            <a:xfrm>
              <a:off x="1880472" y="2510803"/>
              <a:ext cx="3313270" cy="55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결제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0" y="2404727"/>
              <a:ext cx="1880471" cy="762851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 txBox="1"/>
            <p:nvPr/>
          </p:nvSpPr>
          <p:spPr>
            <a:xfrm>
              <a:off x="37239" y="2441966"/>
              <a:ext cx="1805993" cy="688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ko-K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서영찬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 rot="5400000">
              <a:off x="3246861" y="1915616"/>
              <a:ext cx="610281" cy="3343061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 txBox="1"/>
            <p:nvPr/>
          </p:nvSpPr>
          <p:spPr>
            <a:xfrm>
              <a:off x="1880472" y="3311797"/>
              <a:ext cx="3313270" cy="5506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리스트,상세보기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0" y="3205721"/>
              <a:ext cx="1880471" cy="762851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 txBox="1"/>
            <p:nvPr/>
          </p:nvSpPr>
          <p:spPr>
            <a:xfrm>
              <a:off x="37239" y="3242960"/>
              <a:ext cx="1805993" cy="6883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ko-K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김태현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0" y="0"/>
            <a:ext cx="9144000" cy="1760560"/>
          </a:xfrm>
          <a:custGeom>
            <a:rect b="b" l="l" r="r" t="t"/>
            <a:pathLst>
              <a:path extrusionOk="0" h="2347414" w="12192000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628650" y="300915"/>
            <a:ext cx="7886700" cy="10110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주요 기능 정의</a:t>
            </a:r>
            <a:endParaRPr b="1" sz="4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628650" y="1940091"/>
            <a:ext cx="7886700" cy="26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책 리스트 조회 및 상세 조회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장바구니 추가 및 삭제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책 결제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로그인 회원가입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ko-K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관리자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책 관리( 수정, 삭제)</a:t>
            </a:r>
            <a:endParaRPr/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ko-KR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결제 관리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63072" y="-118674"/>
            <a:ext cx="4104127" cy="2680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</a:t>
            </a:r>
            <a:r>
              <a:rPr b="1" lang="ko-K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(ERD)</a:t>
            </a:r>
            <a:endParaRPr/>
          </a:p>
        </p:txBody>
      </p:sp>
      <p:sp>
        <p:nvSpPr>
          <p:cNvPr id="83" name="Google Shape;83;p5"/>
          <p:cNvSpPr txBox="1"/>
          <p:nvPr/>
        </p:nvSpPr>
        <p:spPr>
          <a:xfrm>
            <a:off x="479161" y="3473370"/>
            <a:ext cx="2678858" cy="11694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실시간 협업 툴 ERD cloud 이용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482458" y="3306950"/>
            <a:ext cx="2441321" cy="13716"/>
          </a:xfrm>
          <a:custGeom>
            <a:rect b="b" l="l" r="r" t="t"/>
            <a:pathLst>
              <a:path extrusionOk="0" fill="none" h="13716" w="2441321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extrusionOk="0" h="13716" w="2441321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9966" y="874229"/>
            <a:ext cx="5410962" cy="361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239580" y="0"/>
            <a:ext cx="8664839" cy="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</a:t>
            </a:r>
            <a:r>
              <a:rPr b="1" lang="ko-K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(ERD)</a:t>
            </a: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756355" y="1027063"/>
            <a:ext cx="1800578" cy="1331134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책 DB</a:t>
            </a: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6299200" y="1005894"/>
            <a:ext cx="1800578" cy="1352303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유저 DB</a:t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756355" y="3461454"/>
            <a:ext cx="1800578" cy="1331134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장바구니 DB</a:t>
            </a:r>
            <a:b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(책 ID,유저 ID)</a:t>
            </a: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299200" y="3461454"/>
            <a:ext cx="1800578" cy="1331134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결제 DB</a:t>
            </a:r>
            <a:b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(책 ID,유저 ID)</a:t>
            </a:r>
            <a:endParaRPr/>
          </a:p>
        </p:txBody>
      </p:sp>
      <p:cxnSp>
        <p:nvCxnSpPr>
          <p:cNvPr id="95" name="Google Shape;95;p6"/>
          <p:cNvCxnSpPr>
            <a:stCxn id="91" idx="3"/>
            <a:endCxn id="93" idx="1"/>
          </p:cNvCxnSpPr>
          <p:nvPr/>
        </p:nvCxnSpPr>
        <p:spPr>
          <a:xfrm>
            <a:off x="1656644" y="2358197"/>
            <a:ext cx="0" cy="1103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" name="Google Shape;96;p6"/>
          <p:cNvCxnSpPr/>
          <p:nvPr/>
        </p:nvCxnSpPr>
        <p:spPr>
          <a:xfrm flipH="1">
            <a:off x="2144889" y="2392290"/>
            <a:ext cx="4442180" cy="1069164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6"/>
          <p:cNvCxnSpPr>
            <a:stCxn id="92" idx="3"/>
            <a:endCxn id="94" idx="1"/>
          </p:cNvCxnSpPr>
          <p:nvPr/>
        </p:nvCxnSpPr>
        <p:spPr>
          <a:xfrm>
            <a:off x="7199489" y="2358197"/>
            <a:ext cx="0" cy="110340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6"/>
          <p:cNvCxnSpPr/>
          <p:nvPr/>
        </p:nvCxnSpPr>
        <p:spPr>
          <a:xfrm>
            <a:off x="2269065" y="2375243"/>
            <a:ext cx="4439358" cy="108621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6"/>
          <p:cNvSpPr txBox="1"/>
          <p:nvPr/>
        </p:nvSpPr>
        <p:spPr>
          <a:xfrm>
            <a:off x="1098042" y="2725159"/>
            <a:ext cx="55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209465" y="2742206"/>
            <a:ext cx="55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 txBox="1"/>
          <p:nvPr/>
        </p:nvSpPr>
        <p:spPr>
          <a:xfrm rot="902376">
            <a:off x="3249887" y="2280191"/>
            <a:ext cx="55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N:1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/>
        </p:nvSpPr>
        <p:spPr>
          <a:xfrm rot="-826906">
            <a:off x="5121019" y="2207624"/>
            <a:ext cx="5557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39580" y="0"/>
            <a:ext cx="8664839" cy="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lang="ko-K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트리거를 이용한 시퀀스 아이디 자동설정</a:t>
            </a:r>
            <a:endParaRPr b="1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텍스트, 스크린샷, 폰트, 소프트웨어이(가) 표시된 사진&#10;&#10;AI 생성 콘텐츠는 정확하지 않을 수 있습니다."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0130" y="1039222"/>
            <a:ext cx="7003939" cy="40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479160" y="313182"/>
            <a:ext cx="8182230" cy="937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협업 방식 (Git Flow)</a:t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2855776" y="1300090"/>
            <a:ext cx="3429000" cy="13716"/>
          </a:xfrm>
          <a:custGeom>
            <a:rect b="b" l="l" r="r" t="t"/>
            <a:pathLst>
              <a:path extrusionOk="0" fill="none" h="13716" w="342900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214" y="4075"/>
                  <a:pt x="3429316" y="9784"/>
                  <a:pt x="3429000" y="13716"/>
                </a:cubicBezTo>
                <a:cubicBezTo>
                  <a:pt x="3221081" y="44036"/>
                  <a:pt x="3088001" y="3494"/>
                  <a:pt x="2811780" y="13716"/>
                </a:cubicBezTo>
                <a:cubicBezTo>
                  <a:pt x="2535559" y="23938"/>
                  <a:pt x="2481355" y="20326"/>
                  <a:pt x="2228850" y="13716"/>
                </a:cubicBezTo>
                <a:cubicBezTo>
                  <a:pt x="1976345" y="7107"/>
                  <a:pt x="1807520" y="43784"/>
                  <a:pt x="1543050" y="13716"/>
                </a:cubicBezTo>
                <a:cubicBezTo>
                  <a:pt x="1278580" y="-16352"/>
                  <a:pt x="1181944" y="551"/>
                  <a:pt x="925830" y="13716"/>
                </a:cubicBezTo>
                <a:cubicBezTo>
                  <a:pt x="669716" y="26881"/>
                  <a:pt x="410304" y="30243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extrusionOk="0" h="13716" w="342900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8434" y="5320"/>
                  <a:pt x="3428676" y="9001"/>
                  <a:pt x="3429000" y="13716"/>
                </a:cubicBezTo>
                <a:cubicBezTo>
                  <a:pt x="3103464" y="-3979"/>
                  <a:pt x="2887909" y="18368"/>
                  <a:pt x="2743200" y="13716"/>
                </a:cubicBezTo>
                <a:cubicBezTo>
                  <a:pt x="2598491" y="9064"/>
                  <a:pt x="2362615" y="6084"/>
                  <a:pt x="1988820" y="13716"/>
                </a:cubicBezTo>
                <a:cubicBezTo>
                  <a:pt x="1615025" y="21348"/>
                  <a:pt x="1580494" y="-880"/>
                  <a:pt x="1405890" y="13716"/>
                </a:cubicBezTo>
                <a:cubicBezTo>
                  <a:pt x="1231286" y="28312"/>
                  <a:pt x="885259" y="-20857"/>
                  <a:pt x="651510" y="13716"/>
                </a:cubicBezTo>
                <a:cubicBezTo>
                  <a:pt x="417761" y="48289"/>
                  <a:pt x="138362" y="-18428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893" y="1510780"/>
            <a:ext cx="6502490" cy="36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/>
          <p:nvPr/>
        </p:nvSpPr>
        <p:spPr>
          <a:xfrm>
            <a:off x="0" y="0"/>
            <a:ext cx="9141714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628650" y="273843"/>
            <a:ext cx="7886700" cy="9941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협업 방식 (Git Flow)</a:t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501777" y="1258029"/>
            <a:ext cx="8140446" cy="13716"/>
          </a:xfrm>
          <a:custGeom>
            <a:rect b="b" l="l" r="r" t="t"/>
            <a:pathLst>
              <a:path extrusionOk="0" fill="none" h="13716" w="8140446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extrusionOk="0" h="13716" w="8140446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628650" y="1447038"/>
            <a:ext cx="7886700" cy="31889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팀원별로 각 기능에 맞는 브랜치 생성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Ex) feature/payment, feature/book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기능 개발이 완료될 경우 dev branch 로 머지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깃허브 풀 리퀘스트(PR) 방식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ko-KR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Conflict 발생시 직관적으로 충돌 해결 및 코드 피드백 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이후 작업할경우 dev branch 를 pull 하여 작업내용 동기화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데모 버전이 완료될경우 main branch 에 merge</a:t>
            </a:r>
            <a:endParaRPr/>
          </a:p>
          <a:p>
            <a:pPr indent="-22860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ko-KR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이후 버전 개발시 릴리즈 브랜치에 백업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9205" y="22060"/>
            <a:ext cx="6316477" cy="498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15" y="176558"/>
            <a:ext cx="8646606" cy="4673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2025-06-29T12:03:27Z</dcterms:created>
  <dc:creator>PptxGenJS</dc:creator>
</cp:coreProperties>
</file>